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5E78C-5D45-4146-B24C-A76DC045F43B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76223-C65B-412A-A21D-3D2CE2151A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899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46D088-AE11-4E1F-9DF3-8E72DAD05B4E}" type="slidenum">
              <a:rPr 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74DFED-A1ED-48AF-AD81-8C2E6FB4650A}" type="slidenum">
              <a:rPr 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76E555-19A2-4B58-8C03-7D81F08DC4C0}" type="slidenum">
              <a:rPr 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5FED07-3100-4228-8BAE-CD42E4C6AFC9}" type="slidenum">
              <a:rPr 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288E28-5768-42BD-B27C-CD97C6E1C2E5}" type="slidenum">
              <a:rPr 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B42C29-596B-4824-8535-55D85CB339AE}" type="slidenum">
              <a:rPr 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calculator.s3.amazonaws.com/calc5.html" TargetMode="External"/><Relationship Id="rId7" Type="http://schemas.openxmlformats.org/officeDocument/2006/relationships/hyperlink" Target="http://www.cse.buffalo.edu/~bina" TargetMode="External"/><Relationship Id="rId2" Type="http://schemas.openxmlformats.org/officeDocument/2006/relationships/hyperlink" Target="http://aws.amazon.com/fre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miacs.umd.edu/~jimmylin/Cloud9/docs/content/Lin_Schatz_MLG2010.pdf" TargetMode="External"/><Relationship Id="rId5" Type="http://schemas.openxmlformats.org/officeDocument/2006/relationships/hyperlink" Target="http://code.google.com/appengine/docs/whatisgoogleappengine.html" TargetMode="External"/><Relationship Id="rId4" Type="http://schemas.openxmlformats.org/officeDocument/2006/relationships/hyperlink" Target="http://www.azurepilot.com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labs.google.com/papers/mapreduce-osdi04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057400"/>
            <a:ext cx="7772400" cy="13620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sz="4400" dirty="0"/>
              <a:t>Cloud Programming Models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8859B-6686-45B1-96BA-7A1E7E427480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34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rapezoid 146"/>
          <p:cNvSpPr/>
          <p:nvPr/>
        </p:nvSpPr>
        <p:spPr>
          <a:xfrm rot="5400000">
            <a:off x="5791200" y="4419600"/>
            <a:ext cx="1524000" cy="1828800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Count</a:t>
            </a:r>
          </a:p>
        </p:txBody>
      </p:sp>
      <p:sp>
        <p:nvSpPr>
          <p:cNvPr id="146" name="Trapezoid 145"/>
          <p:cNvSpPr/>
          <p:nvPr/>
        </p:nvSpPr>
        <p:spPr>
          <a:xfrm rot="5400000">
            <a:off x="5829300" y="2628900"/>
            <a:ext cx="1447800" cy="1828800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Count</a:t>
            </a:r>
          </a:p>
        </p:txBody>
      </p:sp>
      <p:sp>
        <p:nvSpPr>
          <p:cNvPr id="145" name="Trapezoid 144"/>
          <p:cNvSpPr/>
          <p:nvPr/>
        </p:nvSpPr>
        <p:spPr>
          <a:xfrm rot="5400000">
            <a:off x="5867400" y="838200"/>
            <a:ext cx="1371600" cy="1828800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Count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04800"/>
            <a:ext cx="2209800" cy="152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752600" y="7620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143000" y="13716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828800" y="11430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09600" y="8382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057400" y="16002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209800" y="12192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447800" y="11430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447800" y="6096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09600" y="16002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143000" y="4572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676400" y="3810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762000" y="11430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990600" y="11430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990600" y="6858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1981200" y="3810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1447800" y="16002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2438400" y="7620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685800" y="5334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1600200" y="13716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1981200" y="13716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533400" y="12954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1295400" y="9144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2057400" y="8382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2209800" y="5334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2209800" y="9906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57200" y="1905000"/>
            <a:ext cx="2209800" cy="152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1752600" y="23622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1143000" y="29718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1828800" y="27432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609600" y="24384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2057400" y="32004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2362200" y="28194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1447800" y="27432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1447800" y="22098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609600" y="32004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1143000" y="20574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1676400" y="19812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762000" y="27432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990600" y="27432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990600" y="22860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1981200" y="19812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1447800" y="32004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2438400" y="23622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685800" y="21336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1600200" y="29718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1981200" y="29718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" name="Rounded Rectangle 57"/>
          <p:cNvSpPr/>
          <p:nvPr/>
        </p:nvSpPr>
        <p:spPr>
          <a:xfrm>
            <a:off x="533400" y="28956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>
            <a:off x="1295400" y="25146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2057400" y="24384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>
            <a:off x="2209800" y="21336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3" name="Rounded Rectangle 62"/>
          <p:cNvSpPr/>
          <p:nvPr/>
        </p:nvSpPr>
        <p:spPr>
          <a:xfrm>
            <a:off x="914400" y="31242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57200" y="3505200"/>
            <a:ext cx="2209800" cy="152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1143000" y="45720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1828800" y="43434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609600" y="40386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2057400" y="48006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2209800" y="44196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2362200" y="45720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Rounded Rectangle 73"/>
          <p:cNvSpPr/>
          <p:nvPr/>
        </p:nvSpPr>
        <p:spPr>
          <a:xfrm>
            <a:off x="1447800" y="38100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ounded Rectangle 74"/>
          <p:cNvSpPr/>
          <p:nvPr/>
        </p:nvSpPr>
        <p:spPr>
          <a:xfrm>
            <a:off x="609600" y="48006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ounded Rectangle 75"/>
          <p:cNvSpPr/>
          <p:nvPr/>
        </p:nvSpPr>
        <p:spPr>
          <a:xfrm>
            <a:off x="1143000" y="36576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Rounded Rectangle 76"/>
          <p:cNvSpPr/>
          <p:nvPr/>
        </p:nvSpPr>
        <p:spPr>
          <a:xfrm>
            <a:off x="1676400" y="35814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Rounded Rectangle 77"/>
          <p:cNvSpPr/>
          <p:nvPr/>
        </p:nvSpPr>
        <p:spPr>
          <a:xfrm>
            <a:off x="762000" y="43434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990600" y="38862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1981200" y="35814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1447800" y="48006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Rounded Rectangle 82"/>
          <p:cNvSpPr/>
          <p:nvPr/>
        </p:nvSpPr>
        <p:spPr>
          <a:xfrm>
            <a:off x="2438400" y="39624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Rounded Rectangle 83"/>
          <p:cNvSpPr/>
          <p:nvPr/>
        </p:nvSpPr>
        <p:spPr>
          <a:xfrm>
            <a:off x="685800" y="37338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Rounded Rectangle 84"/>
          <p:cNvSpPr/>
          <p:nvPr/>
        </p:nvSpPr>
        <p:spPr>
          <a:xfrm>
            <a:off x="1600200" y="45720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Rounded Rectangle 85"/>
          <p:cNvSpPr/>
          <p:nvPr/>
        </p:nvSpPr>
        <p:spPr>
          <a:xfrm>
            <a:off x="1981200" y="45720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Rounded Rectangle 86"/>
          <p:cNvSpPr/>
          <p:nvPr/>
        </p:nvSpPr>
        <p:spPr>
          <a:xfrm>
            <a:off x="533400" y="44958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Rounded Rectangle 87"/>
          <p:cNvSpPr/>
          <p:nvPr/>
        </p:nvSpPr>
        <p:spPr>
          <a:xfrm>
            <a:off x="1295400" y="41148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Rounded Rectangle 88"/>
          <p:cNvSpPr/>
          <p:nvPr/>
        </p:nvSpPr>
        <p:spPr>
          <a:xfrm>
            <a:off x="2057400" y="40386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Rounded Rectangle 89"/>
          <p:cNvSpPr/>
          <p:nvPr/>
        </p:nvSpPr>
        <p:spPr>
          <a:xfrm>
            <a:off x="2209800" y="37338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Rounded Rectangle 90"/>
          <p:cNvSpPr/>
          <p:nvPr/>
        </p:nvSpPr>
        <p:spPr>
          <a:xfrm>
            <a:off x="2209800" y="41910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Rounded Rectangle 91"/>
          <p:cNvSpPr/>
          <p:nvPr/>
        </p:nvSpPr>
        <p:spPr>
          <a:xfrm>
            <a:off x="914400" y="47244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457200" y="5105400"/>
            <a:ext cx="2209800" cy="152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Rounded Rectangle 94"/>
          <p:cNvSpPr/>
          <p:nvPr/>
        </p:nvSpPr>
        <p:spPr>
          <a:xfrm>
            <a:off x="1752600" y="55626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Rounded Rectangle 96"/>
          <p:cNvSpPr/>
          <p:nvPr/>
        </p:nvSpPr>
        <p:spPr>
          <a:xfrm>
            <a:off x="1828800" y="59436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Rounded Rectangle 97"/>
          <p:cNvSpPr/>
          <p:nvPr/>
        </p:nvSpPr>
        <p:spPr>
          <a:xfrm>
            <a:off x="609600" y="56388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ounded Rectangle 98"/>
          <p:cNvSpPr/>
          <p:nvPr/>
        </p:nvSpPr>
        <p:spPr>
          <a:xfrm>
            <a:off x="2057400" y="64008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Rounded Rectangle 99"/>
          <p:cNvSpPr/>
          <p:nvPr/>
        </p:nvSpPr>
        <p:spPr>
          <a:xfrm>
            <a:off x="2209800" y="60198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ounded Rectangle 100"/>
          <p:cNvSpPr/>
          <p:nvPr/>
        </p:nvSpPr>
        <p:spPr>
          <a:xfrm>
            <a:off x="2362200" y="61722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Rounded Rectangle 101"/>
          <p:cNvSpPr/>
          <p:nvPr/>
        </p:nvSpPr>
        <p:spPr>
          <a:xfrm>
            <a:off x="1447800" y="59436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Rounded Rectangle 102"/>
          <p:cNvSpPr/>
          <p:nvPr/>
        </p:nvSpPr>
        <p:spPr>
          <a:xfrm>
            <a:off x="1447800" y="54102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ounded Rectangle 103"/>
          <p:cNvSpPr/>
          <p:nvPr/>
        </p:nvSpPr>
        <p:spPr>
          <a:xfrm>
            <a:off x="609600" y="64008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Rounded Rectangle 104"/>
          <p:cNvSpPr/>
          <p:nvPr/>
        </p:nvSpPr>
        <p:spPr>
          <a:xfrm>
            <a:off x="1143000" y="52578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Rounded Rectangle 105"/>
          <p:cNvSpPr/>
          <p:nvPr/>
        </p:nvSpPr>
        <p:spPr>
          <a:xfrm>
            <a:off x="1676400" y="51816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Rounded Rectangle 106"/>
          <p:cNvSpPr/>
          <p:nvPr/>
        </p:nvSpPr>
        <p:spPr>
          <a:xfrm>
            <a:off x="762000" y="59436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Rounded Rectangle 108"/>
          <p:cNvSpPr/>
          <p:nvPr/>
        </p:nvSpPr>
        <p:spPr>
          <a:xfrm>
            <a:off x="990600" y="54864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1981200" y="51816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Rounded Rectangle 110"/>
          <p:cNvSpPr/>
          <p:nvPr/>
        </p:nvSpPr>
        <p:spPr>
          <a:xfrm>
            <a:off x="1447800" y="64008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Rounded Rectangle 111"/>
          <p:cNvSpPr/>
          <p:nvPr/>
        </p:nvSpPr>
        <p:spPr>
          <a:xfrm>
            <a:off x="2438400" y="55626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Rounded Rectangle 112"/>
          <p:cNvSpPr/>
          <p:nvPr/>
        </p:nvSpPr>
        <p:spPr>
          <a:xfrm>
            <a:off x="685800" y="53340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Rounded Rectangle 113"/>
          <p:cNvSpPr/>
          <p:nvPr/>
        </p:nvSpPr>
        <p:spPr>
          <a:xfrm>
            <a:off x="1600200" y="61722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Rounded Rectangle 114"/>
          <p:cNvSpPr/>
          <p:nvPr/>
        </p:nvSpPr>
        <p:spPr>
          <a:xfrm>
            <a:off x="1981200" y="61722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Rounded Rectangle 115"/>
          <p:cNvSpPr/>
          <p:nvPr/>
        </p:nvSpPr>
        <p:spPr>
          <a:xfrm>
            <a:off x="533400" y="60960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Rounded Rectangle 116"/>
          <p:cNvSpPr/>
          <p:nvPr/>
        </p:nvSpPr>
        <p:spPr>
          <a:xfrm>
            <a:off x="1295400" y="57150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Rounded Rectangle 117"/>
          <p:cNvSpPr/>
          <p:nvPr/>
        </p:nvSpPr>
        <p:spPr>
          <a:xfrm>
            <a:off x="2057400" y="56388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Rounded Rectangle 118"/>
          <p:cNvSpPr/>
          <p:nvPr/>
        </p:nvSpPr>
        <p:spPr>
          <a:xfrm>
            <a:off x="2209800" y="53340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Rounded Rectangle 119"/>
          <p:cNvSpPr/>
          <p:nvPr/>
        </p:nvSpPr>
        <p:spPr>
          <a:xfrm>
            <a:off x="2209800" y="57912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1" name="Rounded Rectangle 120"/>
          <p:cNvSpPr/>
          <p:nvPr/>
        </p:nvSpPr>
        <p:spPr>
          <a:xfrm>
            <a:off x="914400" y="63246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116" name="TextBox 122"/>
          <p:cNvSpPr txBox="1">
            <a:spLocks noChangeArrowheads="1"/>
          </p:cNvSpPr>
          <p:nvPr/>
        </p:nvSpPr>
        <p:spPr bwMode="auto">
          <a:xfrm>
            <a:off x="533400" y="0"/>
            <a:ext cx="1970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Large scale data splits</a:t>
            </a:r>
          </a:p>
        </p:txBody>
      </p:sp>
      <p:sp>
        <p:nvSpPr>
          <p:cNvPr id="124" name="Rounded Rectangle 123"/>
          <p:cNvSpPr/>
          <p:nvPr/>
        </p:nvSpPr>
        <p:spPr>
          <a:xfrm>
            <a:off x="3429000" y="762000"/>
            <a:ext cx="1371600" cy="533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/>
                </a:solidFill>
              </a:rPr>
              <a:t>Parse-hash</a:t>
            </a:r>
          </a:p>
        </p:txBody>
      </p:sp>
      <p:sp>
        <p:nvSpPr>
          <p:cNvPr id="125" name="Rounded Rectangle 124"/>
          <p:cNvSpPr/>
          <p:nvPr/>
        </p:nvSpPr>
        <p:spPr>
          <a:xfrm>
            <a:off x="3352800" y="5562600"/>
            <a:ext cx="1371600" cy="533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/>
                </a:solidFill>
              </a:rPr>
              <a:t>Parse-hash</a:t>
            </a:r>
          </a:p>
        </p:txBody>
      </p:sp>
      <p:sp>
        <p:nvSpPr>
          <p:cNvPr id="126" name="Rounded Rectangle 125"/>
          <p:cNvSpPr/>
          <p:nvPr/>
        </p:nvSpPr>
        <p:spPr>
          <a:xfrm>
            <a:off x="3352800" y="3962400"/>
            <a:ext cx="1371600" cy="533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/>
                </a:solidFill>
              </a:rPr>
              <a:t>Parse-hash</a:t>
            </a:r>
          </a:p>
        </p:txBody>
      </p:sp>
      <p:sp>
        <p:nvSpPr>
          <p:cNvPr id="127" name="Rounded Rectangle 126"/>
          <p:cNvSpPr/>
          <p:nvPr/>
        </p:nvSpPr>
        <p:spPr>
          <a:xfrm>
            <a:off x="3352800" y="2438400"/>
            <a:ext cx="1447800" cy="533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1"/>
                </a:solidFill>
              </a:rPr>
              <a:t>Parse-hash</a:t>
            </a:r>
          </a:p>
        </p:txBody>
      </p:sp>
      <p:cxnSp>
        <p:nvCxnSpPr>
          <p:cNvPr id="129" name="Straight Arrow Connector 128"/>
          <p:cNvCxnSpPr>
            <a:stCxn id="4" idx="3"/>
            <a:endCxn id="124" idx="1"/>
          </p:cNvCxnSpPr>
          <p:nvPr/>
        </p:nvCxnSpPr>
        <p:spPr>
          <a:xfrm flipV="1">
            <a:off x="2667000" y="1028700"/>
            <a:ext cx="762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>
            <a:stCxn id="36" idx="3"/>
            <a:endCxn id="127" idx="1"/>
          </p:cNvCxnSpPr>
          <p:nvPr/>
        </p:nvCxnSpPr>
        <p:spPr>
          <a:xfrm>
            <a:off x="2667000" y="2667000"/>
            <a:ext cx="6858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65" idx="3"/>
            <a:endCxn id="126" idx="1"/>
          </p:cNvCxnSpPr>
          <p:nvPr/>
        </p:nvCxnSpPr>
        <p:spPr>
          <a:xfrm flipV="1">
            <a:off x="2667000" y="4229100"/>
            <a:ext cx="6858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stCxn id="94" idx="3"/>
            <a:endCxn id="125" idx="1"/>
          </p:cNvCxnSpPr>
          <p:nvPr/>
        </p:nvCxnSpPr>
        <p:spPr>
          <a:xfrm flipV="1">
            <a:off x="2667000" y="5829300"/>
            <a:ext cx="6858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125" name="TextBox 143"/>
          <p:cNvSpPr txBox="1">
            <a:spLocks noChangeArrowheads="1"/>
          </p:cNvSpPr>
          <p:nvPr/>
        </p:nvSpPr>
        <p:spPr bwMode="auto">
          <a:xfrm>
            <a:off x="3200400" y="0"/>
            <a:ext cx="1905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Map &lt;key, 1&gt;</a:t>
            </a:r>
          </a:p>
          <a:p>
            <a:pPr eaLnBrk="1" hangingPunct="1"/>
            <a:r>
              <a:rPr lang="en-US">
                <a:latin typeface="Georgia" pitchFamily="18" charset="0"/>
              </a:rPr>
              <a:t>&lt;key, value&gt;pair</a:t>
            </a:r>
          </a:p>
        </p:txBody>
      </p:sp>
      <p:sp>
        <p:nvSpPr>
          <p:cNvPr id="43126" name="TextBox 147"/>
          <p:cNvSpPr txBox="1">
            <a:spLocks noChangeArrowheads="1"/>
          </p:cNvSpPr>
          <p:nvPr/>
        </p:nvSpPr>
        <p:spPr bwMode="auto">
          <a:xfrm>
            <a:off x="5867400" y="228600"/>
            <a:ext cx="201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Reducers (say, Count)</a:t>
            </a:r>
          </a:p>
        </p:txBody>
      </p:sp>
      <p:cxnSp>
        <p:nvCxnSpPr>
          <p:cNvPr id="152" name="Straight Arrow Connector 151"/>
          <p:cNvCxnSpPr>
            <a:stCxn id="124" idx="3"/>
          </p:cNvCxnSpPr>
          <p:nvPr/>
        </p:nvCxnSpPr>
        <p:spPr>
          <a:xfrm>
            <a:off x="4800600" y="1028700"/>
            <a:ext cx="838200" cy="2628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stCxn id="124" idx="3"/>
            <a:endCxn id="147" idx="2"/>
          </p:cNvCxnSpPr>
          <p:nvPr/>
        </p:nvCxnSpPr>
        <p:spPr>
          <a:xfrm>
            <a:off x="4800600" y="1028700"/>
            <a:ext cx="838200" cy="430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stCxn id="127" idx="3"/>
            <a:endCxn id="145" idx="2"/>
          </p:cNvCxnSpPr>
          <p:nvPr/>
        </p:nvCxnSpPr>
        <p:spPr>
          <a:xfrm flipV="1">
            <a:off x="4800600" y="1752600"/>
            <a:ext cx="838200" cy="952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>
            <a:stCxn id="127" idx="3"/>
            <a:endCxn id="146" idx="2"/>
          </p:cNvCxnSpPr>
          <p:nvPr/>
        </p:nvCxnSpPr>
        <p:spPr>
          <a:xfrm>
            <a:off x="4800600" y="2705100"/>
            <a:ext cx="8382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stCxn id="127" idx="3"/>
            <a:endCxn id="147" idx="2"/>
          </p:cNvCxnSpPr>
          <p:nvPr/>
        </p:nvCxnSpPr>
        <p:spPr>
          <a:xfrm>
            <a:off x="4800600" y="2705100"/>
            <a:ext cx="838200" cy="2628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>
            <a:stCxn id="126" idx="3"/>
            <a:endCxn id="145" idx="2"/>
          </p:cNvCxnSpPr>
          <p:nvPr/>
        </p:nvCxnSpPr>
        <p:spPr>
          <a:xfrm flipV="1">
            <a:off x="4724400" y="1752600"/>
            <a:ext cx="914400" cy="2476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stCxn id="124" idx="3"/>
            <a:endCxn id="145" idx="2"/>
          </p:cNvCxnSpPr>
          <p:nvPr/>
        </p:nvCxnSpPr>
        <p:spPr>
          <a:xfrm>
            <a:off x="4800600" y="1028700"/>
            <a:ext cx="838200" cy="72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stCxn id="126" idx="3"/>
            <a:endCxn id="146" idx="2"/>
          </p:cNvCxnSpPr>
          <p:nvPr/>
        </p:nvCxnSpPr>
        <p:spPr>
          <a:xfrm flipV="1">
            <a:off x="4724400" y="3543300"/>
            <a:ext cx="914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>
            <a:stCxn id="126" idx="3"/>
            <a:endCxn id="147" idx="2"/>
          </p:cNvCxnSpPr>
          <p:nvPr/>
        </p:nvCxnSpPr>
        <p:spPr>
          <a:xfrm>
            <a:off x="4724400" y="4229100"/>
            <a:ext cx="914400" cy="1104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>
            <a:stCxn id="125" idx="3"/>
            <a:endCxn id="145" idx="2"/>
          </p:cNvCxnSpPr>
          <p:nvPr/>
        </p:nvCxnSpPr>
        <p:spPr>
          <a:xfrm flipV="1">
            <a:off x="4724400" y="1752600"/>
            <a:ext cx="914400" cy="407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>
            <a:stCxn id="125" idx="3"/>
            <a:endCxn id="146" idx="2"/>
          </p:cNvCxnSpPr>
          <p:nvPr/>
        </p:nvCxnSpPr>
        <p:spPr>
          <a:xfrm flipV="1">
            <a:off x="4724400" y="3543300"/>
            <a:ext cx="914400" cy="2286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>
            <a:stCxn id="125" idx="3"/>
            <a:endCxn id="147" idx="2"/>
          </p:cNvCxnSpPr>
          <p:nvPr/>
        </p:nvCxnSpPr>
        <p:spPr>
          <a:xfrm flipV="1">
            <a:off x="4724400" y="5334000"/>
            <a:ext cx="914400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stCxn id="145" idx="0"/>
          </p:cNvCxnSpPr>
          <p:nvPr/>
        </p:nvCxnSpPr>
        <p:spPr>
          <a:xfrm flipV="1">
            <a:off x="7467600" y="17526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>
            <a:stCxn id="146" idx="0"/>
          </p:cNvCxnSpPr>
          <p:nvPr/>
        </p:nvCxnSpPr>
        <p:spPr>
          <a:xfrm flipV="1">
            <a:off x="7467600" y="3505200"/>
            <a:ext cx="6858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>
            <a:stCxn id="147" idx="0"/>
          </p:cNvCxnSpPr>
          <p:nvPr/>
        </p:nvCxnSpPr>
        <p:spPr>
          <a:xfrm>
            <a:off x="7467600" y="53340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142" name="TextBox 186"/>
          <p:cNvSpPr txBox="1">
            <a:spLocks noChangeArrowheads="1"/>
          </p:cNvSpPr>
          <p:nvPr/>
        </p:nvSpPr>
        <p:spPr bwMode="auto">
          <a:xfrm>
            <a:off x="7848600" y="1752600"/>
            <a:ext cx="898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P-0000  </a:t>
            </a:r>
          </a:p>
        </p:txBody>
      </p:sp>
      <p:sp>
        <p:nvSpPr>
          <p:cNvPr id="43143" name="TextBox 187"/>
          <p:cNvSpPr txBox="1">
            <a:spLocks noChangeArrowheads="1"/>
          </p:cNvSpPr>
          <p:nvPr/>
        </p:nvSpPr>
        <p:spPr bwMode="auto">
          <a:xfrm>
            <a:off x="7924800" y="3581400"/>
            <a:ext cx="846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P-0001 </a:t>
            </a:r>
          </a:p>
        </p:txBody>
      </p:sp>
      <p:sp>
        <p:nvSpPr>
          <p:cNvPr id="43144" name="TextBox 188"/>
          <p:cNvSpPr txBox="1">
            <a:spLocks noChangeArrowheads="1"/>
          </p:cNvSpPr>
          <p:nvPr/>
        </p:nvSpPr>
        <p:spPr bwMode="auto">
          <a:xfrm>
            <a:off x="7924800" y="5410200"/>
            <a:ext cx="898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P-0002  </a:t>
            </a:r>
          </a:p>
        </p:txBody>
      </p:sp>
      <p:sp>
        <p:nvSpPr>
          <p:cNvPr id="190" name="Rounded Rectangle 189"/>
          <p:cNvSpPr/>
          <p:nvPr/>
        </p:nvSpPr>
        <p:spPr>
          <a:xfrm>
            <a:off x="2209800" y="37338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1" name="Rounded Rectangle 190"/>
          <p:cNvSpPr/>
          <p:nvPr/>
        </p:nvSpPr>
        <p:spPr>
          <a:xfrm>
            <a:off x="1981200" y="35814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2" name="Rounded Rectangle 191"/>
          <p:cNvSpPr/>
          <p:nvPr/>
        </p:nvSpPr>
        <p:spPr>
          <a:xfrm>
            <a:off x="2438400" y="39624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3" name="Rounded Rectangle 192"/>
          <p:cNvSpPr/>
          <p:nvPr/>
        </p:nvSpPr>
        <p:spPr>
          <a:xfrm>
            <a:off x="2057400" y="40386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" name="Rounded Rectangle 193"/>
          <p:cNvSpPr/>
          <p:nvPr/>
        </p:nvSpPr>
        <p:spPr>
          <a:xfrm>
            <a:off x="2209800" y="41910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5" name="Rounded Rectangle 194"/>
          <p:cNvSpPr/>
          <p:nvPr/>
        </p:nvSpPr>
        <p:spPr>
          <a:xfrm>
            <a:off x="1981200" y="45720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6" name="Rounded Rectangle 195"/>
          <p:cNvSpPr/>
          <p:nvPr/>
        </p:nvSpPr>
        <p:spPr>
          <a:xfrm>
            <a:off x="1600200" y="45720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7" name="Rounded Rectangle 196"/>
          <p:cNvSpPr/>
          <p:nvPr/>
        </p:nvSpPr>
        <p:spPr>
          <a:xfrm>
            <a:off x="1447800" y="48006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8" name="Rounded Rectangle 197"/>
          <p:cNvSpPr/>
          <p:nvPr/>
        </p:nvSpPr>
        <p:spPr>
          <a:xfrm>
            <a:off x="1295400" y="41148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9" name="Rounded Rectangle 198"/>
          <p:cNvSpPr/>
          <p:nvPr/>
        </p:nvSpPr>
        <p:spPr>
          <a:xfrm>
            <a:off x="1143000" y="45720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0" name="Rounded Rectangle 199"/>
          <p:cNvSpPr/>
          <p:nvPr/>
        </p:nvSpPr>
        <p:spPr>
          <a:xfrm>
            <a:off x="685800" y="37338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1" name="Rounded Rectangle 200"/>
          <p:cNvSpPr/>
          <p:nvPr/>
        </p:nvSpPr>
        <p:spPr>
          <a:xfrm>
            <a:off x="533400" y="44958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2" name="Rounded Rectangle 201"/>
          <p:cNvSpPr/>
          <p:nvPr/>
        </p:nvSpPr>
        <p:spPr>
          <a:xfrm>
            <a:off x="1981200" y="35814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3" name="Rounded Rectangle 202"/>
          <p:cNvSpPr/>
          <p:nvPr/>
        </p:nvSpPr>
        <p:spPr>
          <a:xfrm>
            <a:off x="1828800" y="43434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4" name="Rounded Rectangle 203"/>
          <p:cNvSpPr/>
          <p:nvPr/>
        </p:nvSpPr>
        <p:spPr>
          <a:xfrm>
            <a:off x="990600" y="38862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" name="Rounded Rectangle 204"/>
          <p:cNvSpPr/>
          <p:nvPr/>
        </p:nvSpPr>
        <p:spPr>
          <a:xfrm>
            <a:off x="914400" y="47244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6" name="Rounded Rectangle 205"/>
          <p:cNvSpPr/>
          <p:nvPr/>
        </p:nvSpPr>
        <p:spPr>
          <a:xfrm>
            <a:off x="762000" y="43434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7" name="Rounded Rectangle 206"/>
          <p:cNvSpPr/>
          <p:nvPr/>
        </p:nvSpPr>
        <p:spPr>
          <a:xfrm>
            <a:off x="1676400" y="35814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8" name="Rounded Rectangle 207"/>
          <p:cNvSpPr/>
          <p:nvPr/>
        </p:nvSpPr>
        <p:spPr>
          <a:xfrm>
            <a:off x="2209800" y="44196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9" name="Rounded Rectangle 208"/>
          <p:cNvSpPr/>
          <p:nvPr/>
        </p:nvSpPr>
        <p:spPr>
          <a:xfrm>
            <a:off x="2362200" y="45720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0" name="Rounded Rectangle 209"/>
          <p:cNvSpPr/>
          <p:nvPr/>
        </p:nvSpPr>
        <p:spPr>
          <a:xfrm>
            <a:off x="2057400" y="48006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1" name="Rounded Rectangle 210"/>
          <p:cNvSpPr/>
          <p:nvPr/>
        </p:nvSpPr>
        <p:spPr>
          <a:xfrm>
            <a:off x="609600" y="48006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2" name="Rounded Rectangle 211"/>
          <p:cNvSpPr/>
          <p:nvPr/>
        </p:nvSpPr>
        <p:spPr>
          <a:xfrm>
            <a:off x="609600" y="40386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3" name="Rounded Rectangle 212"/>
          <p:cNvSpPr/>
          <p:nvPr/>
        </p:nvSpPr>
        <p:spPr>
          <a:xfrm>
            <a:off x="1143000" y="36576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4" name="Rounded Rectangle 213"/>
          <p:cNvSpPr/>
          <p:nvPr/>
        </p:nvSpPr>
        <p:spPr>
          <a:xfrm>
            <a:off x="1447800" y="38100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" name="Rounded Rectangle 214"/>
          <p:cNvSpPr/>
          <p:nvPr/>
        </p:nvSpPr>
        <p:spPr>
          <a:xfrm>
            <a:off x="1981200" y="3810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6" name="Rounded Rectangle 215"/>
          <p:cNvSpPr/>
          <p:nvPr/>
        </p:nvSpPr>
        <p:spPr>
          <a:xfrm>
            <a:off x="1447800" y="22098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7" name="Rounded Rectangle 216"/>
          <p:cNvSpPr/>
          <p:nvPr/>
        </p:nvSpPr>
        <p:spPr>
          <a:xfrm>
            <a:off x="2057400" y="56388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105400" y="3810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5334000" y="3048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Rounded Rectangle 166"/>
          <p:cNvSpPr/>
          <p:nvPr/>
        </p:nvSpPr>
        <p:spPr>
          <a:xfrm>
            <a:off x="5181600" y="2286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1" name="Rounded Rectangle 170"/>
          <p:cNvSpPr/>
          <p:nvPr/>
        </p:nvSpPr>
        <p:spPr>
          <a:xfrm>
            <a:off x="7848600" y="3886200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3" name="Rounded Rectangle 172"/>
          <p:cNvSpPr/>
          <p:nvPr/>
        </p:nvSpPr>
        <p:spPr>
          <a:xfrm>
            <a:off x="7924800" y="21336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5" name="Rounded Rectangle 174"/>
          <p:cNvSpPr/>
          <p:nvPr/>
        </p:nvSpPr>
        <p:spPr>
          <a:xfrm>
            <a:off x="7924800" y="5791200"/>
            <a:ext cx="152400" cy="152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179" name="TextBox 176"/>
          <p:cNvSpPr txBox="1">
            <a:spLocks noChangeArrowheads="1"/>
          </p:cNvSpPr>
          <p:nvPr/>
        </p:nvSpPr>
        <p:spPr bwMode="auto">
          <a:xfrm>
            <a:off x="8001000" y="1981200"/>
            <a:ext cx="981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, count1</a:t>
            </a:r>
          </a:p>
        </p:txBody>
      </p:sp>
      <p:sp>
        <p:nvSpPr>
          <p:cNvPr id="43180" name="TextBox 177"/>
          <p:cNvSpPr txBox="1">
            <a:spLocks noChangeArrowheads="1"/>
          </p:cNvSpPr>
          <p:nvPr/>
        </p:nvSpPr>
        <p:spPr bwMode="auto">
          <a:xfrm>
            <a:off x="7924800" y="3733800"/>
            <a:ext cx="106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 , count2</a:t>
            </a:r>
          </a:p>
        </p:txBody>
      </p:sp>
      <p:sp>
        <p:nvSpPr>
          <p:cNvPr id="43181" name="TextBox 178"/>
          <p:cNvSpPr txBox="1">
            <a:spLocks noChangeArrowheads="1"/>
          </p:cNvSpPr>
          <p:nvPr/>
        </p:nvSpPr>
        <p:spPr bwMode="auto">
          <a:xfrm>
            <a:off x="8077200" y="56388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,count3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Wipro Chennai 2011</a:t>
            </a: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1A946E-FA2B-4A55-9669-6DE9E726582F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30330"/>
      </p:ext>
    </p:extLst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62812E-6 L 0.39167 -0.0777 " pathEditMode="relative" ptsTypes="AA">
                                      <p:cBhvr>
                                        <p:cTn id="6" dur="2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8.32562E-7 L 0.40833 0.18871 " pathEditMode="relative" ptsTypes="AA">
                                      <p:cBhvr>
                                        <p:cTn id="10" dur="2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32562E-7 L 0.56667 -0.31082 " pathEditMode="relative" ptsTypes="AA">
                                      <p:cBhvr>
                                        <p:cTn id="14" dur="2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8.32562E-7 L 0.45833 -0.32193 " pathEditMode="relative" ptsTypes="AA">
                                      <p:cBhvr>
                                        <p:cTn id="18" dur="2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45143E-6 L 0.575 0.08881 " pathEditMode="relative" ptsTypes="AA">
                                      <p:cBhvr>
                                        <p:cTn id="22" dur="2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86309E-7 L 0.45 -0.37743 " pathEditMode="relative" ptsTypes="AA">
                                      <p:cBhvr>
                                        <p:cTn id="26" dur="2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95837E-6 L 0.425 -0.0666 " pathEditMode="relative" ptsTypes="AA">
                                      <p:cBhvr>
                                        <p:cTn id="30" dur="2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86309E-7 L 0.54166 -0.19981 " pathEditMode="relative" ptsTypes="AA">
                                      <p:cBhvr>
                                        <p:cTn id="34" dur="2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284E-6 L 0.50833 -0.13321 " pathEditMode="relative" ptsTypes="AA">
                                      <p:cBhvr>
                                        <p:cTn id="38" dur="2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284E-6 L 0.53334 -0.43293 " pathEditMode="relative" ptsTypes="AA">
                                      <p:cBhvr>
                                        <p:cTn id="42" dur="2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4.20907E-6 L 0.5 -0.17762 " pathEditMode="relative" ptsTypes="AA">
                                      <p:cBhvr>
                                        <p:cTn id="46" dur="2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8.32562E-7 L 0.575 -0.39963 " pathEditMode="relative" ptsTypes="AA">
                                      <p:cBhvr>
                                        <p:cTn id="50" dur="2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62535E-8 L 0.65833 -0.21092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00" y="-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8.32562E-7 L 0.46666 -0.08881 " pathEditMode="relative" ptsTypes="AA">
                                      <p:cBhvr>
                                        <p:cTn id="58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71138E-6 L 0.44167 0.09991 " pathEditMode="relative" ptsTypes="AA">
                                      <p:cBhvr>
                                        <p:cTn id="62" dur="2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71138E-6 L 0.56666 0.18871 " pathEditMode="relative" ptsTypes="AA">
                                      <p:cBhvr>
                                        <p:cTn id="66" dur="2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8.32562E-7 L 0.39167 -0.0888 " pathEditMode="relative" ptsTypes="AA">
                                      <p:cBhvr>
                                        <p:cTn id="70" dur="2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29325E-6 L 0.6 0.16652 " pathEditMode="relative" ptsTypes="AA">
                                      <p:cBhvr>
                                        <p:cTn id="74" dur="2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86309E-7 L 0.55834 -0.21092 " pathEditMode="relative" ptsTypes="AA">
                                      <p:cBhvr>
                                        <p:cTn id="78" dur="2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2.46068E-6 L 0.50833 -0.28862 " pathEditMode="relative" ptsTypes="AA">
                                      <p:cBhvr>
                                        <p:cTn id="82" dur="2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8.78816E-7 L 0.475 -0.41073 " pathEditMode="relative" ptsTypes="AA">
                                      <p:cBhvr>
                                        <p:cTn id="86" dur="2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8.32562E-7 L 0.575 -0.13321 " pathEditMode="relative" ptsTypes="AA">
                                      <p:cBhvr>
                                        <p:cTn id="90" dur="2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2812E-6 L 0.69167 -0.0444 " pathEditMode="relative" ptsTypes="AA">
                                      <p:cBhvr>
                                        <p:cTn id="94" dur="2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9.16744E-6 L 0.7 -0.37742 " pathEditMode="relative" ptsTypes="AA">
                                      <p:cBhvr>
                                        <p:cTn id="98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4.99537E-6 L 0.44167 0.63275 " pathEditMode="relative" ptsTypes="AA">
                                      <p:cBhvr>
                                        <p:cTn id="102" dur="2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97687E-6 L 0.5 -0.14431 " pathEditMode="relative" ptsTypes="AA">
                                      <p:cBhvr>
                                        <p:cTn id="106" dur="2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44218E-6 L 0.475 -0.25532 " pathEditMode="relative" ptsTypes="AA">
                                      <p:cBhvr>
                                        <p:cTn id="110" dur="2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err="1" smtClean="0"/>
              <a:t>MapReduce</a:t>
            </a:r>
            <a:r>
              <a:rPr lang="en-US" sz="3600" dirty="0" smtClean="0"/>
              <a:t> Engine</a:t>
            </a:r>
            <a:endParaRPr lang="en-US" sz="3600" dirty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en-US" smtClean="0"/>
              <a:t>MapReduce requires a distributed file system and an engine that can distribute, coordinate, monitor and gather the results.</a:t>
            </a:r>
          </a:p>
          <a:p>
            <a:pPr eaLnBrk="1" hangingPunct="1"/>
            <a:r>
              <a:rPr lang="en-US" smtClean="0"/>
              <a:t>Hadoop provides that engine through (the file system we discussed earlier) and the JobTracker + TaskTracker system. </a:t>
            </a:r>
          </a:p>
          <a:p>
            <a:pPr eaLnBrk="1" hangingPunct="1"/>
            <a:r>
              <a:rPr lang="en-US" smtClean="0"/>
              <a:t>JobTracker is simply a scheduler. </a:t>
            </a:r>
          </a:p>
          <a:p>
            <a:pPr eaLnBrk="1" hangingPunct="1"/>
            <a:r>
              <a:rPr lang="en-US" smtClean="0"/>
              <a:t>TaskTracker is assigned a Map or Reduce (or other operations); Map or Reduce run on node and so is the TaskTracker; each task is run on its own JVM on a node.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77FDD3-E636-47EA-838E-FC082C72A768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9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Demos</a:t>
            </a:r>
            <a:endParaRPr lang="en-US" sz="3600" dirty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Word count application: a simple foundation for text-mining; with a small text corpus of inaugural speeches by US presidents</a:t>
            </a:r>
          </a:p>
          <a:p>
            <a:pPr eaLnBrk="1" hangingPunct="1"/>
            <a:r>
              <a:rPr lang="en-US" smtClean="0"/>
              <a:t>Graph analytics is the core of analytics involving linked structures (about 110 nodes): shortest path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7EF8E-70F5-4C13-B98B-147F67691C07}" type="slidenum">
              <a:rPr lang="en-US"/>
              <a:pPr>
                <a:defRPr/>
              </a:pPr>
              <a:t>12</a:t>
            </a:fld>
            <a:endParaRPr lang="en-US"/>
          </a:p>
        </p:txBody>
      </p:sp>
      <p:pic>
        <p:nvPicPr>
          <p:cNvPr id="45060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25" y="3810000"/>
            <a:ext cx="3048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1706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sz="4400"/>
              <a:t>A Case-study in Business:</a:t>
            </a:r>
            <a:br>
              <a:rPr sz="4400"/>
            </a:br>
            <a:r>
              <a:rPr sz="4400"/>
              <a:t>Cloud Strategies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5636BA-9CB3-4D86-B4BC-8217A7B6273B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10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Predictive Quality Project Overview</a:t>
            </a:r>
            <a:endParaRPr lang="en-US" sz="3200" dirty="0"/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8000"/>
          </a:xfrm>
        </p:spPr>
        <p:txBody>
          <a:bodyPr/>
          <a:lstStyle/>
          <a:p>
            <a:pPr marL="273050" indent="-273050">
              <a:lnSpc>
                <a:spcPct val="120000"/>
              </a:lnSpc>
              <a:buSzPct val="95000"/>
            </a:pPr>
            <a:r>
              <a:rPr lang="en-US" sz="1800" smtClean="0"/>
              <a:t>Identify special causes that relate to bad outcomes for the quality-related parameters of the products and visually inspected defects</a:t>
            </a:r>
          </a:p>
          <a:p>
            <a:pPr marL="273050" indent="-273050">
              <a:lnSpc>
                <a:spcPct val="120000"/>
              </a:lnSpc>
              <a:buSzPct val="95000"/>
            </a:pPr>
            <a:r>
              <a:rPr lang="en-US" sz="1800" smtClean="0"/>
              <a:t>Complex upstream process conditions and dependencies making the problem difficult to solve using traditional statistical / analytical methods</a:t>
            </a:r>
          </a:p>
          <a:p>
            <a:pPr marL="273050" indent="-273050">
              <a:lnSpc>
                <a:spcPct val="120000"/>
              </a:lnSpc>
              <a:buSzPct val="95000"/>
            </a:pPr>
            <a:r>
              <a:rPr lang="en-US" sz="1800" smtClean="0"/>
              <a:t>Determine the optimal process settings that can increase the yield and reduce defects through predictive quality assurance</a:t>
            </a:r>
          </a:p>
          <a:p>
            <a:pPr marL="273050" indent="-273050">
              <a:lnSpc>
                <a:spcPct val="120000"/>
              </a:lnSpc>
              <a:buSzPct val="95000"/>
            </a:pPr>
            <a:r>
              <a:rPr lang="en-US" sz="1800" smtClean="0"/>
              <a:t>Potential savings huge as the cost of rework and rejects are very high</a:t>
            </a:r>
            <a:endParaRPr lang="en-US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36FAC2-E8CB-4DB8-AD9D-ED10AAAD69A2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457200" y="914400"/>
            <a:ext cx="295275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/>
              <a:t>Problem / Motivation:</a:t>
            </a: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457200" y="4038600"/>
            <a:ext cx="129857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/>
              <a:t>Solution: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457200" y="4419600"/>
            <a:ext cx="83058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73050" indent="-273050" eaLnBrk="0" hangingPunct="0">
              <a:lnSpc>
                <a:spcPct val="120000"/>
              </a:lnSpc>
              <a:buSzPct val="95000"/>
              <a:buFont typeface="Arial" charset="0"/>
              <a:buChar char="•"/>
            </a:pPr>
            <a:r>
              <a:rPr lang="en-US"/>
              <a:t>Use ontology to model the complex manufacturing processes and utilize semantic technologies to provide key insights into how outcomes and causes are related</a:t>
            </a:r>
          </a:p>
          <a:p>
            <a:pPr marL="273050" indent="-273050" eaLnBrk="0" hangingPunct="0">
              <a:lnSpc>
                <a:spcPct val="120000"/>
              </a:lnSpc>
              <a:buSzPct val="95000"/>
              <a:buFont typeface="Arial" charset="0"/>
              <a:buChar char="•"/>
            </a:pPr>
            <a:r>
              <a:rPr lang="en-US"/>
              <a:t>Develop a rich internet application that allows the user to evaluate process outcomes and conditions at a high level and drill down to specific areas of interest to address performance issues</a:t>
            </a:r>
          </a:p>
        </p:txBody>
      </p:sp>
    </p:spTree>
    <p:extLst>
      <p:ext uri="{BB962C8B-B14F-4D97-AF65-F5344CB8AC3E}">
        <p14:creationId xmlns:p14="http://schemas.microsoft.com/office/powerpoint/2010/main" val="4076531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Why Cloud Computing for this Project</a:t>
            </a:r>
            <a:endParaRPr lang="en-US" sz="3600" dirty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smtClean="0"/>
              <a:t>Well-suited for incubation of new technologies</a:t>
            </a:r>
          </a:p>
          <a:p>
            <a:pPr lvl="1" eaLnBrk="1" hangingPunct="1"/>
            <a:r>
              <a:rPr lang="en-US" smtClean="0"/>
              <a:t>Semantic technologies still evolving </a:t>
            </a:r>
          </a:p>
          <a:p>
            <a:pPr lvl="1" eaLnBrk="1" hangingPunct="1"/>
            <a:r>
              <a:rPr lang="en-US" smtClean="0"/>
              <a:t>Use of Prototyping and Extreme Programming</a:t>
            </a:r>
          </a:p>
          <a:p>
            <a:pPr lvl="1" eaLnBrk="1" hangingPunct="1"/>
            <a:r>
              <a:rPr lang="en-US" smtClean="0"/>
              <a:t>Server and Storage requirements not completely known</a:t>
            </a:r>
          </a:p>
          <a:p>
            <a:pPr eaLnBrk="1" hangingPunct="1"/>
            <a:r>
              <a:rPr lang="en-US" smtClean="0"/>
              <a:t>Technologies used (TopBraid, Tomcat) not part of emerging or core technologies supported by corporate IT</a:t>
            </a:r>
          </a:p>
          <a:p>
            <a:pPr eaLnBrk="1" hangingPunct="1"/>
            <a:r>
              <a:rPr lang="en-US" smtClean="0"/>
              <a:t>Scalability on demand</a:t>
            </a:r>
          </a:p>
          <a:p>
            <a:pPr eaLnBrk="1" hangingPunct="1"/>
            <a:r>
              <a:rPr lang="en-US" smtClean="0"/>
              <a:t>Development and implementation on a private cloud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60665-75B1-4688-B617-70FE3C4490C1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02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Public Cloud vs. Private Cloud</a:t>
            </a:r>
            <a:endParaRPr lang="en-US" sz="3600" dirty="0"/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US" smtClean="0"/>
              <a:t>Rationale for Private Cloud:</a:t>
            </a:r>
          </a:p>
          <a:p>
            <a:pPr eaLnBrk="1" hangingPunct="1"/>
            <a:r>
              <a:rPr lang="en-US" smtClean="0"/>
              <a:t>Security and privacy of business data was a big concern</a:t>
            </a:r>
          </a:p>
          <a:p>
            <a:pPr eaLnBrk="1" hangingPunct="1"/>
            <a:r>
              <a:rPr lang="en-US" smtClean="0"/>
              <a:t>Potential for vendor lock-in</a:t>
            </a:r>
          </a:p>
          <a:p>
            <a:pPr eaLnBrk="1" hangingPunct="1"/>
            <a:r>
              <a:rPr lang="en-US" smtClean="0"/>
              <a:t>SLA’s required for real-time performance and reliability</a:t>
            </a:r>
          </a:p>
          <a:p>
            <a:pPr eaLnBrk="1" hangingPunct="1"/>
            <a:r>
              <a:rPr lang="en-US" smtClean="0"/>
              <a:t>Cost savings of the shared model achieved because of the multiple projects involving semantic technologies that the company is actively developing 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1B15E-5027-4DE4-B2D6-9EF3D545C85B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988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Cloud Computing for the Enterprise</a:t>
            </a:r>
            <a:br>
              <a:rPr lang="en-US" sz="3600" dirty="0" smtClean="0"/>
            </a:br>
            <a:r>
              <a:rPr lang="en-US" sz="3600" dirty="0" smtClean="0"/>
              <a:t>What should IT Do</a:t>
            </a:r>
            <a:endParaRPr lang="en-US" sz="3600" dirty="0"/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Revise cost model to utility-based computing: CPU/hour, GB/day etc. </a:t>
            </a:r>
          </a:p>
          <a:p>
            <a:pPr eaLnBrk="1" hangingPunct="1"/>
            <a:r>
              <a:rPr lang="en-US" smtClean="0"/>
              <a:t>Include hidden costs for management, training</a:t>
            </a:r>
          </a:p>
          <a:p>
            <a:pPr eaLnBrk="1" hangingPunct="1"/>
            <a:r>
              <a:rPr lang="en-US" smtClean="0"/>
              <a:t>Different cloud models for different applications - evaluate</a:t>
            </a:r>
          </a:p>
          <a:p>
            <a:pPr eaLnBrk="1" hangingPunct="1"/>
            <a:r>
              <a:rPr lang="en-US" smtClean="0"/>
              <a:t>Use for prototyping applications and learn</a:t>
            </a:r>
          </a:p>
          <a:p>
            <a:pPr eaLnBrk="1" hangingPunct="1"/>
            <a:r>
              <a:rPr lang="en-US" smtClean="0"/>
              <a:t>Link it to current strategic plans for Services-Oriented Architecture, Disaster Recovery,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5D61A4-8656-4395-911D-2A9FE9733321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12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References &amp; useful links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Amazon AWS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http://aws.amazon.com/free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/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AWS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Cost Calculator: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http://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calculator.s3.amazonaws.com/calc5.html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Windows Azure: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http://www.azurepilot.com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/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Google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App Engine (GAE):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hlinkClick r:id="rId5"/>
              </a:rPr>
              <a:t>http://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5"/>
              </a:rPr>
              <a:t>code.google.com/appengine/docs/whatisgoogleappengine.html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Graph Analytics: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hlinkClick r:id="rId6"/>
              </a:rPr>
              <a:t>http://www.umiacs.umd.edu/~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6"/>
              </a:rPr>
              <a:t>jimmylin/Cloud9/docs/content/Lin_Schatz_MLG2010.pdf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For miscellaneous information: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7"/>
              </a:rPr>
              <a:t>http://www.cse.buffalo.edu/~bina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ED3789-BDFB-4CF0-BFF6-78ECC07DCC83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14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We illustrated cloud concepts and demonstrated the cloud capabilities through simple applications</a:t>
            </a:r>
          </a:p>
          <a:p>
            <a:pPr eaLnBrk="1" hangingPunct="1"/>
            <a:r>
              <a:rPr lang="en-US" dirty="0" smtClean="0"/>
              <a:t>We discussed the features of the </a:t>
            </a:r>
            <a:r>
              <a:rPr lang="en-US" dirty="0" err="1" smtClean="0"/>
              <a:t>Hadoop</a:t>
            </a:r>
            <a:r>
              <a:rPr lang="en-US" dirty="0" smtClean="0"/>
              <a:t> File System, and </a:t>
            </a:r>
            <a:r>
              <a:rPr lang="en-US" dirty="0" err="1" smtClean="0"/>
              <a:t>mapreduce</a:t>
            </a:r>
            <a:r>
              <a:rPr lang="en-US" dirty="0" smtClean="0"/>
              <a:t> to handle big-data sets.</a:t>
            </a:r>
          </a:p>
          <a:p>
            <a:pPr eaLnBrk="1" hangingPunct="1"/>
            <a:r>
              <a:rPr lang="en-US" dirty="0" smtClean="0"/>
              <a:t>We also explored some real business issues in adoption of cloud.</a:t>
            </a:r>
          </a:p>
          <a:p>
            <a:pPr eaLnBrk="1" hangingPunct="1"/>
            <a:r>
              <a:rPr lang="en-US" dirty="0" smtClean="0"/>
              <a:t>Cloud is indeed an impactful technology that is sure to transform computing in business.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79D02F-D88B-4FEA-B569-FB30667B0A72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90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/>
                </a:solidFill>
              </a:rPr>
              <a:t>The Context: Big-data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839200" cy="4953000"/>
          </a:xfrm>
        </p:spPr>
        <p:txBody>
          <a:bodyPr/>
          <a:lstStyle/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Data mining huge amounts of data collected in a wide range of domains from astronomy to healthcare has become essential for planning and performance.</a:t>
            </a:r>
          </a:p>
          <a:p>
            <a:pPr eaLnBrk="1" hangingPunct="1"/>
            <a:r>
              <a:rPr lang="en-US" sz="2000" smtClean="0"/>
              <a:t>We are in a knowledge economy.</a:t>
            </a:r>
          </a:p>
          <a:p>
            <a:pPr lvl="1" eaLnBrk="1" hangingPunct="1"/>
            <a:r>
              <a:rPr lang="en-US" sz="2000" smtClean="0"/>
              <a:t>Data is an important asset to any organization</a:t>
            </a:r>
          </a:p>
          <a:p>
            <a:pPr lvl="1" eaLnBrk="1" hangingPunct="1"/>
            <a:r>
              <a:rPr lang="en-US" sz="2000" smtClean="0"/>
              <a:t>Discovery of knowledge; Enabling discovery; annotation of data</a:t>
            </a:r>
          </a:p>
          <a:p>
            <a:pPr lvl="1" eaLnBrk="1" hangingPunct="1"/>
            <a:r>
              <a:rPr lang="en-US" sz="2000" smtClean="0"/>
              <a:t>Complex computational models</a:t>
            </a:r>
          </a:p>
          <a:p>
            <a:pPr lvl="1" eaLnBrk="1" hangingPunct="1"/>
            <a:r>
              <a:rPr lang="en-US" sz="2000" smtClean="0"/>
              <a:t>No single environment is good enough: need elastic, on-demand capacities</a:t>
            </a:r>
          </a:p>
          <a:p>
            <a:pPr eaLnBrk="1" hangingPunct="1"/>
            <a:r>
              <a:rPr lang="en-US" sz="2000" smtClean="0"/>
              <a:t>We are looking at newer </a:t>
            </a:r>
          </a:p>
          <a:p>
            <a:pPr lvl="1" eaLnBrk="1" hangingPunct="1"/>
            <a:r>
              <a:rPr lang="en-US" sz="2000" smtClean="0"/>
              <a:t>Programming models, and</a:t>
            </a:r>
          </a:p>
          <a:p>
            <a:pPr lvl="1" eaLnBrk="1" hangingPunct="1"/>
            <a:r>
              <a:rPr lang="en-US" sz="2000" smtClean="0"/>
              <a:t>Supporting algorithms and data structures.</a:t>
            </a:r>
          </a:p>
          <a:p>
            <a:pPr eaLnBrk="1" hangingPunct="1">
              <a:buFont typeface="Wingdings 2" pitchFamily="18" charset="2"/>
              <a:buNone/>
            </a:pPr>
            <a:endParaRPr lang="en-US" sz="200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51B02-2AB9-4B54-AED7-1EB278501B6D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191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Google File System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en-US" smtClean="0"/>
              <a:t>Internet introduced a new challenge in the form web logs, web crawler’s data: large scale “peta scale”</a:t>
            </a:r>
          </a:p>
          <a:p>
            <a:pPr eaLnBrk="1" hangingPunct="1"/>
            <a:r>
              <a:rPr lang="en-US" smtClean="0"/>
              <a:t>But observe that this type of data has an uniquely different characteristic than your transactional or the “customer order” data : “write once read many (WORM)” ; 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Privacy protected healthcare and patient information; 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Historical financial data; 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Other historical data </a:t>
            </a:r>
          </a:p>
          <a:p>
            <a:pPr eaLnBrk="1" hangingPunct="1"/>
            <a:r>
              <a:rPr lang="en-US" smtClean="0"/>
              <a:t>Google exploited this characteristics in its Google file system (GFS)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90B35-C9BE-4026-9194-643D32145228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7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/>
                </a:solidFill>
              </a:rPr>
              <a:t>What is </a:t>
            </a:r>
            <a:r>
              <a:rPr lang="en-US" sz="3600" dirty="0" err="1" smtClean="0">
                <a:solidFill>
                  <a:schemeClr val="accent1"/>
                </a:solidFill>
              </a:rPr>
              <a:t>Hadoop</a:t>
            </a:r>
            <a:r>
              <a:rPr lang="en-US" sz="3600" dirty="0" smtClean="0">
                <a:solidFill>
                  <a:schemeClr val="accent1"/>
                </a:solidFill>
              </a:rPr>
              <a:t>?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04238" cy="4572000"/>
          </a:xfrm>
        </p:spPr>
        <p:txBody>
          <a:bodyPr>
            <a:normAutofit/>
          </a:bodyPr>
          <a:lstStyle/>
          <a:p>
            <a:pPr marL="273050" indent="-273050" eaLnBrk="1" hangingPunct="1">
              <a:buFont typeface="Wingdings 2" pitchFamily="18" charset="2"/>
              <a:buChar char=""/>
            </a:pPr>
            <a:r>
              <a:rPr lang="en-US" smtClean="0"/>
              <a:t>At Google MapReduce operation are run on a special file system called Google File System (GFS) that is highly optimized for this purpose.</a:t>
            </a:r>
          </a:p>
          <a:p>
            <a:pPr marL="273050" indent="-273050" eaLnBrk="1" hangingPunct="1">
              <a:buFont typeface="Wingdings 2" pitchFamily="18" charset="2"/>
              <a:buChar char=""/>
            </a:pPr>
            <a:r>
              <a:rPr lang="en-US" smtClean="0"/>
              <a:t>GFS is not open source.</a:t>
            </a:r>
          </a:p>
          <a:p>
            <a:pPr marL="273050" indent="-273050" eaLnBrk="1" hangingPunct="1">
              <a:buFont typeface="Wingdings 2" pitchFamily="18" charset="2"/>
              <a:buChar char=""/>
            </a:pPr>
            <a:r>
              <a:rPr lang="en-US" smtClean="0"/>
              <a:t>Doug Cutting and others at Yahoo! reverse engineered the GFS and called it Hadoop Distributed File System (HDFS).</a:t>
            </a:r>
          </a:p>
          <a:p>
            <a:pPr marL="273050" indent="-273050" eaLnBrk="1" hangingPunct="1">
              <a:buFont typeface="Wingdings 2" pitchFamily="18" charset="2"/>
              <a:buChar char=""/>
            </a:pPr>
            <a:r>
              <a:rPr lang="en-US" smtClean="0"/>
              <a:t>The software framework that supports </a:t>
            </a:r>
            <a:r>
              <a:rPr lang="en-US" smtClean="0">
                <a:solidFill>
                  <a:schemeClr val="tx1"/>
                </a:solidFill>
              </a:rPr>
              <a:t>HDFS</a:t>
            </a:r>
            <a:r>
              <a:rPr lang="en-US" smtClean="0"/>
              <a:t>, MapReduce and other related entities is called  the project Hadoop or simply Hadoop.</a:t>
            </a:r>
          </a:p>
          <a:p>
            <a:pPr marL="273050" indent="-273050" eaLnBrk="1" hangingPunct="1">
              <a:buFont typeface="Wingdings 2" pitchFamily="18" charset="2"/>
              <a:buChar char=""/>
            </a:pPr>
            <a:r>
              <a:rPr lang="en-US" smtClean="0"/>
              <a:t>This is open source and distributed by Apache.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1DE17-FBFD-4662-96BA-F47622BBDE70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82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/>
                </a:solidFill>
              </a:rPr>
              <a:t>Fault tolerance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839200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en-US" smtClean="0"/>
              <a:t>Failure is the norm rather than exception</a:t>
            </a:r>
          </a:p>
          <a:p>
            <a:pPr eaLnBrk="1" hangingPunct="1"/>
            <a:r>
              <a:rPr lang="en-US" smtClean="0"/>
              <a:t>A HDFS instance may consist of thousands of server machines, each storing part of the file system’s data.</a:t>
            </a:r>
          </a:p>
          <a:p>
            <a:pPr eaLnBrk="1" hangingPunct="1"/>
            <a:r>
              <a:rPr lang="en-US" smtClean="0"/>
              <a:t>Since we have huge number of components and that each component has non-trivial probability of failure means that there is always some component that is non-functional.</a:t>
            </a:r>
          </a:p>
          <a:p>
            <a:pPr eaLnBrk="1" hangingPunct="1"/>
            <a:r>
              <a:rPr lang="en-US" smtClean="0"/>
              <a:t>Detection of faults and quick, automatic recovery from them is a core architectural goal of HDFS.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BE3E23-7B03-45E1-AF6A-4F607BF21858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698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HDFS Architecture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6EAEC-AF04-4B68-9CB4-13324A60F14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276600" y="1447800"/>
            <a:ext cx="1828800" cy="76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Namenode</a:t>
            </a:r>
          </a:p>
        </p:txBody>
      </p:sp>
      <p:grpSp>
        <p:nvGrpSpPr>
          <p:cNvPr id="38916" name="Group 32"/>
          <p:cNvGrpSpPr>
            <a:grpSpLocks/>
          </p:cNvGrpSpPr>
          <p:nvPr/>
        </p:nvGrpSpPr>
        <p:grpSpPr bwMode="auto">
          <a:xfrm>
            <a:off x="152400" y="3429000"/>
            <a:ext cx="4572000" cy="1219200"/>
            <a:chOff x="457200" y="3352800"/>
            <a:chExt cx="4572000" cy="1219200"/>
          </a:xfrm>
        </p:grpSpPr>
        <p:grpSp>
          <p:nvGrpSpPr>
            <p:cNvPr id="38953" name="Group 11"/>
            <p:cNvGrpSpPr>
              <a:grpSpLocks/>
            </p:cNvGrpSpPr>
            <p:nvPr/>
          </p:nvGrpSpPr>
          <p:grpSpPr bwMode="auto">
            <a:xfrm>
              <a:off x="457200" y="3352800"/>
              <a:ext cx="1371600" cy="1219200"/>
              <a:chOff x="762000" y="3200400"/>
              <a:chExt cx="1676400" cy="14478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762000" y="3200400"/>
                <a:ext cx="1676400" cy="1447800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066624" y="3428505"/>
                <a:ext cx="304623" cy="305395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066624" y="3886597"/>
                <a:ext cx="304623" cy="30351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904824" y="3581202"/>
                <a:ext cx="304623" cy="305395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38954" name="Group 22"/>
            <p:cNvGrpSpPr>
              <a:grpSpLocks/>
            </p:cNvGrpSpPr>
            <p:nvPr/>
          </p:nvGrpSpPr>
          <p:grpSpPr bwMode="auto">
            <a:xfrm>
              <a:off x="2133600" y="3352800"/>
              <a:ext cx="1371600" cy="1219200"/>
              <a:chOff x="2362200" y="3352800"/>
              <a:chExt cx="1371600" cy="12192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362200" y="3352800"/>
                <a:ext cx="1371600" cy="1219200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667000" y="3581400"/>
                <a:ext cx="304800" cy="3048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667000" y="4038600"/>
                <a:ext cx="304800" cy="3048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38955" name="Group 23"/>
            <p:cNvGrpSpPr>
              <a:grpSpLocks/>
            </p:cNvGrpSpPr>
            <p:nvPr/>
          </p:nvGrpSpPr>
          <p:grpSpPr bwMode="auto">
            <a:xfrm>
              <a:off x="3733800" y="3352800"/>
              <a:ext cx="1295400" cy="1219200"/>
              <a:chOff x="4114800" y="3352800"/>
              <a:chExt cx="1295400" cy="114300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4114800" y="3352800"/>
                <a:ext cx="1295400" cy="1143000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572000" y="3581995"/>
                <a:ext cx="304800" cy="303609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4953000" y="4038898"/>
                <a:ext cx="304800" cy="305097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grpSp>
        <p:nvGrpSpPr>
          <p:cNvPr id="38917" name="Group 24"/>
          <p:cNvGrpSpPr>
            <a:grpSpLocks/>
          </p:cNvGrpSpPr>
          <p:nvPr/>
        </p:nvGrpSpPr>
        <p:grpSpPr bwMode="auto">
          <a:xfrm>
            <a:off x="5943600" y="3352800"/>
            <a:ext cx="1371600" cy="1219200"/>
            <a:chOff x="2362200" y="3352800"/>
            <a:chExt cx="1371600" cy="1219200"/>
          </a:xfrm>
        </p:grpSpPr>
        <p:sp>
          <p:nvSpPr>
            <p:cNvPr id="26" name="Rectangle 25"/>
            <p:cNvSpPr/>
            <p:nvPr/>
          </p:nvSpPr>
          <p:spPr>
            <a:xfrm>
              <a:off x="2362200" y="3352800"/>
              <a:ext cx="1371600" cy="121920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667000" y="3581400"/>
              <a:ext cx="304800" cy="3048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667000" y="4038600"/>
              <a:ext cx="304800" cy="3048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7543800" y="3352800"/>
            <a:ext cx="1371600" cy="1219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848600" y="3581400"/>
            <a:ext cx="30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620000" y="3886200"/>
            <a:ext cx="30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5" name="Straight Arrow Connector 34"/>
          <p:cNvCxnSpPr>
            <a:stCxn id="20" idx="3"/>
            <a:endCxn id="27" idx="1"/>
          </p:cNvCxnSpPr>
          <p:nvPr/>
        </p:nvCxnSpPr>
        <p:spPr>
          <a:xfrm flipV="1">
            <a:off x="4191000" y="3733800"/>
            <a:ext cx="2057400" cy="101600"/>
          </a:xfrm>
          <a:prstGeom prst="straightConnector1">
            <a:avLst/>
          </a:prstGeom>
          <a:ln w="25400" cmpd="sng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22" name="TextBox 35"/>
          <p:cNvSpPr txBox="1">
            <a:spLocks noChangeArrowheads="1"/>
          </p:cNvSpPr>
          <p:nvPr/>
        </p:nvSpPr>
        <p:spPr bwMode="auto">
          <a:xfrm>
            <a:off x="4876800" y="3733800"/>
            <a:ext cx="917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latin typeface="Georgia" pitchFamily="18" charset="0"/>
              </a:rPr>
              <a:t>replication</a:t>
            </a:r>
          </a:p>
        </p:txBody>
      </p:sp>
      <p:sp>
        <p:nvSpPr>
          <p:cNvPr id="40" name="Right Brace 39"/>
          <p:cNvSpPr/>
          <p:nvPr/>
        </p:nvSpPr>
        <p:spPr>
          <a:xfrm rot="5400000">
            <a:off x="2286000" y="2743200"/>
            <a:ext cx="381000" cy="44958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ight Brace 40"/>
          <p:cNvSpPr/>
          <p:nvPr/>
        </p:nvSpPr>
        <p:spPr>
          <a:xfrm rot="5400000">
            <a:off x="7277100" y="3467100"/>
            <a:ext cx="304800" cy="29718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925" name="TextBox 41"/>
          <p:cNvSpPr txBox="1">
            <a:spLocks noChangeArrowheads="1"/>
          </p:cNvSpPr>
          <p:nvPr/>
        </p:nvSpPr>
        <p:spPr bwMode="auto">
          <a:xfrm>
            <a:off x="2133600" y="5181600"/>
            <a:ext cx="790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Rack1</a:t>
            </a:r>
          </a:p>
        </p:txBody>
      </p:sp>
      <p:sp>
        <p:nvSpPr>
          <p:cNvPr id="38926" name="TextBox 42"/>
          <p:cNvSpPr txBox="1">
            <a:spLocks noChangeArrowheads="1"/>
          </p:cNvSpPr>
          <p:nvPr/>
        </p:nvSpPr>
        <p:spPr bwMode="auto">
          <a:xfrm>
            <a:off x="7086600" y="5105400"/>
            <a:ext cx="819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Rack2</a:t>
            </a:r>
          </a:p>
        </p:txBody>
      </p:sp>
      <p:sp>
        <p:nvSpPr>
          <p:cNvPr id="44" name="Oval 43"/>
          <p:cNvSpPr/>
          <p:nvPr/>
        </p:nvSpPr>
        <p:spPr>
          <a:xfrm>
            <a:off x="4267200" y="5486400"/>
            <a:ext cx="1371600" cy="609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Client</a:t>
            </a:r>
          </a:p>
        </p:txBody>
      </p:sp>
      <p:cxnSp>
        <p:nvCxnSpPr>
          <p:cNvPr id="46" name="Straight Arrow Connector 45"/>
          <p:cNvCxnSpPr>
            <a:stCxn id="44" idx="1"/>
            <a:endCxn id="22" idx="2"/>
          </p:cNvCxnSpPr>
          <p:nvPr/>
        </p:nvCxnSpPr>
        <p:spPr>
          <a:xfrm rot="16200000" flipV="1">
            <a:off x="3899694" y="5006181"/>
            <a:ext cx="1089025" cy="492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4" idx="7"/>
            <a:endCxn id="28" idx="1"/>
          </p:cNvCxnSpPr>
          <p:nvPr/>
        </p:nvCxnSpPr>
        <p:spPr>
          <a:xfrm rot="5400000" flipH="1" flipV="1">
            <a:off x="5150644" y="4477544"/>
            <a:ext cx="1384300" cy="811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001000" y="3733800"/>
            <a:ext cx="30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8458200" y="3962400"/>
            <a:ext cx="30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8229600" y="3429000"/>
            <a:ext cx="30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933" name="TextBox 51"/>
          <p:cNvSpPr txBox="1">
            <a:spLocks noChangeArrowheads="1"/>
          </p:cNvSpPr>
          <p:nvPr/>
        </p:nvSpPr>
        <p:spPr bwMode="auto">
          <a:xfrm>
            <a:off x="7696200" y="4191000"/>
            <a:ext cx="852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Blocks</a:t>
            </a:r>
          </a:p>
        </p:txBody>
      </p:sp>
      <p:sp>
        <p:nvSpPr>
          <p:cNvPr id="38934" name="TextBox 52"/>
          <p:cNvSpPr txBox="1">
            <a:spLocks noChangeArrowheads="1"/>
          </p:cNvSpPr>
          <p:nvPr/>
        </p:nvSpPr>
        <p:spPr bwMode="auto">
          <a:xfrm>
            <a:off x="2133600" y="2971800"/>
            <a:ext cx="1277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Datanodes</a:t>
            </a:r>
          </a:p>
        </p:txBody>
      </p:sp>
      <p:sp>
        <p:nvSpPr>
          <p:cNvPr id="38935" name="TextBox 53"/>
          <p:cNvSpPr txBox="1">
            <a:spLocks noChangeArrowheads="1"/>
          </p:cNvSpPr>
          <p:nvPr/>
        </p:nvSpPr>
        <p:spPr bwMode="auto">
          <a:xfrm>
            <a:off x="6781800" y="2895600"/>
            <a:ext cx="1277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Datanodes</a:t>
            </a:r>
          </a:p>
        </p:txBody>
      </p:sp>
      <p:sp>
        <p:nvSpPr>
          <p:cNvPr id="55" name="Oval 54"/>
          <p:cNvSpPr/>
          <p:nvPr/>
        </p:nvSpPr>
        <p:spPr>
          <a:xfrm>
            <a:off x="381000" y="2133600"/>
            <a:ext cx="1371600" cy="609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Client</a:t>
            </a:r>
          </a:p>
        </p:txBody>
      </p:sp>
      <p:cxnSp>
        <p:nvCxnSpPr>
          <p:cNvPr id="57" name="Straight Arrow Connector 56"/>
          <p:cNvCxnSpPr>
            <a:stCxn id="9" idx="0"/>
            <a:endCxn id="55" idx="4"/>
          </p:cNvCxnSpPr>
          <p:nvPr/>
        </p:nvCxnSpPr>
        <p:spPr>
          <a:xfrm rot="5400000" flipH="1" flipV="1">
            <a:off x="357981" y="2912269"/>
            <a:ext cx="877888" cy="539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38" name="TextBox 57"/>
          <p:cNvSpPr txBox="1">
            <a:spLocks noChangeArrowheads="1"/>
          </p:cNvSpPr>
          <p:nvPr/>
        </p:nvSpPr>
        <p:spPr bwMode="auto">
          <a:xfrm>
            <a:off x="4572000" y="5181600"/>
            <a:ext cx="7635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Write</a:t>
            </a:r>
          </a:p>
        </p:txBody>
      </p:sp>
      <p:sp>
        <p:nvSpPr>
          <p:cNvPr id="38939" name="TextBox 58"/>
          <p:cNvSpPr txBox="1">
            <a:spLocks noChangeArrowheads="1"/>
          </p:cNvSpPr>
          <p:nvPr/>
        </p:nvSpPr>
        <p:spPr bwMode="auto">
          <a:xfrm>
            <a:off x="762000" y="2895600"/>
            <a:ext cx="709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Read</a:t>
            </a:r>
          </a:p>
        </p:txBody>
      </p:sp>
      <p:cxnSp>
        <p:nvCxnSpPr>
          <p:cNvPr id="61" name="Straight Arrow Connector 60"/>
          <p:cNvCxnSpPr>
            <a:stCxn id="55" idx="7"/>
            <a:endCxn id="7" idx="1"/>
          </p:cNvCxnSpPr>
          <p:nvPr/>
        </p:nvCxnSpPr>
        <p:spPr>
          <a:xfrm rot="5400000" flipH="1" flipV="1">
            <a:off x="2216944" y="1162844"/>
            <a:ext cx="393700" cy="172561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41" name="TextBox 61"/>
          <p:cNvSpPr txBox="1">
            <a:spLocks noChangeArrowheads="1"/>
          </p:cNvSpPr>
          <p:nvPr/>
        </p:nvSpPr>
        <p:spPr bwMode="auto">
          <a:xfrm>
            <a:off x="1600200" y="1676400"/>
            <a:ext cx="1568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Metadata ops</a:t>
            </a:r>
          </a:p>
        </p:txBody>
      </p:sp>
      <p:sp>
        <p:nvSpPr>
          <p:cNvPr id="65" name="Folded Corner 64"/>
          <p:cNvSpPr/>
          <p:nvPr/>
        </p:nvSpPr>
        <p:spPr>
          <a:xfrm>
            <a:off x="5410200" y="1295400"/>
            <a:ext cx="2667000" cy="685800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943" name="TextBox 65"/>
          <p:cNvSpPr txBox="1">
            <a:spLocks noChangeArrowheads="1"/>
          </p:cNvSpPr>
          <p:nvPr/>
        </p:nvSpPr>
        <p:spPr bwMode="auto">
          <a:xfrm>
            <a:off x="5486400" y="1447800"/>
            <a:ext cx="2344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>
                <a:latin typeface="Georgia" pitchFamily="18" charset="0"/>
              </a:rPr>
              <a:t>Metadata(Name, replicas..)</a:t>
            </a:r>
          </a:p>
          <a:p>
            <a:pPr eaLnBrk="1" hangingPunct="1"/>
            <a:r>
              <a:rPr lang="en-US" sz="1400">
                <a:latin typeface="Georgia" pitchFamily="18" charset="0"/>
              </a:rPr>
              <a:t>(/home/foo/data,6. ..</a:t>
            </a:r>
          </a:p>
        </p:txBody>
      </p:sp>
      <p:cxnSp>
        <p:nvCxnSpPr>
          <p:cNvPr id="68" name="Straight Arrow Connector 67"/>
          <p:cNvCxnSpPr>
            <a:stCxn id="7" idx="3"/>
            <a:endCxn id="65" idx="1"/>
          </p:cNvCxnSpPr>
          <p:nvPr/>
        </p:nvCxnSpPr>
        <p:spPr>
          <a:xfrm flipV="1">
            <a:off x="5105400" y="1638300"/>
            <a:ext cx="30480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7" idx="2"/>
          </p:cNvCxnSpPr>
          <p:nvPr/>
        </p:nvCxnSpPr>
        <p:spPr>
          <a:xfrm rot="16200000" flipH="1">
            <a:off x="4572000" y="1828800"/>
            <a:ext cx="11430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46" name="TextBox 70"/>
          <p:cNvSpPr txBox="1">
            <a:spLocks noChangeArrowheads="1"/>
          </p:cNvSpPr>
          <p:nvPr/>
        </p:nvSpPr>
        <p:spPr bwMode="auto">
          <a:xfrm>
            <a:off x="5029200" y="2590800"/>
            <a:ext cx="1165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Block ops</a:t>
            </a:r>
          </a:p>
        </p:txBody>
      </p:sp>
    </p:spTree>
    <p:extLst>
      <p:ext uri="{BB962C8B-B14F-4D97-AF65-F5344CB8AC3E}">
        <p14:creationId xmlns:p14="http://schemas.microsoft.com/office/powerpoint/2010/main" val="3143800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/>
        </p:nvSpPr>
        <p:spPr>
          <a:xfrm>
            <a:off x="2590800" y="1447800"/>
            <a:ext cx="6400800" cy="3886200"/>
          </a:xfrm>
          <a:prstGeom prst="roundRect">
            <a:avLst/>
          </a:prstGeom>
          <a:solidFill>
            <a:srgbClr val="FDE3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379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err="1" smtClean="0"/>
              <a:t>Hadoop</a:t>
            </a:r>
            <a:r>
              <a:rPr lang="en-US" sz="4400" dirty="0" smtClean="0"/>
              <a:t> Distributed File System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4EC9DC-FFC6-42AD-9A74-67D18442239A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04800" y="2895600"/>
            <a:ext cx="1524000" cy="53340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6" name="Can 5"/>
          <p:cNvSpPr/>
          <p:nvPr/>
        </p:nvSpPr>
        <p:spPr>
          <a:xfrm>
            <a:off x="457200" y="3962400"/>
            <a:ext cx="1219200" cy="685800"/>
          </a:xfrm>
          <a:prstGeom prst="can">
            <a:avLst/>
          </a:prstGeom>
          <a:solidFill>
            <a:srgbClr val="FFF0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Local file system</a:t>
            </a:r>
          </a:p>
        </p:txBody>
      </p:sp>
      <p:sp>
        <p:nvSpPr>
          <p:cNvPr id="39942" name="server"/>
          <p:cNvSpPr>
            <a:spLocks noEditPoints="1" noChangeArrowheads="1"/>
          </p:cNvSpPr>
          <p:nvPr/>
        </p:nvSpPr>
        <p:spPr bwMode="auto">
          <a:xfrm>
            <a:off x="2667000" y="3352800"/>
            <a:ext cx="1905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9943" name="server"/>
          <p:cNvSpPr>
            <a:spLocks noEditPoints="1" noChangeArrowheads="1"/>
          </p:cNvSpPr>
          <p:nvPr/>
        </p:nvSpPr>
        <p:spPr bwMode="auto">
          <a:xfrm>
            <a:off x="5257800" y="1600200"/>
            <a:ext cx="762000" cy="12128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17" name="Straight Arrow Connector 16"/>
          <p:cNvCxnSpPr>
            <a:stCxn id="6" idx="1"/>
            <a:endCxn id="5" idx="2"/>
          </p:cNvCxnSpPr>
          <p:nvPr/>
        </p:nvCxnSpPr>
        <p:spPr>
          <a:xfrm rot="5400000" flipH="1" flipV="1">
            <a:off x="800101" y="3695700"/>
            <a:ext cx="533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3"/>
            <a:endCxn id="39943" idx="7"/>
          </p:cNvCxnSpPr>
          <p:nvPr/>
        </p:nvCxnSpPr>
        <p:spPr>
          <a:xfrm flipV="1">
            <a:off x="1828800" y="2206625"/>
            <a:ext cx="3429000" cy="955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46" name="TextBox 21"/>
          <p:cNvSpPr txBox="1">
            <a:spLocks noChangeArrowheads="1"/>
          </p:cNvSpPr>
          <p:nvPr/>
        </p:nvSpPr>
        <p:spPr bwMode="auto">
          <a:xfrm>
            <a:off x="6096000" y="1600200"/>
            <a:ext cx="1465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Master node</a:t>
            </a:r>
          </a:p>
        </p:txBody>
      </p:sp>
      <p:sp>
        <p:nvSpPr>
          <p:cNvPr id="39947" name="TextBox 22"/>
          <p:cNvSpPr txBox="1">
            <a:spLocks noChangeArrowheads="1"/>
          </p:cNvSpPr>
          <p:nvPr/>
        </p:nvSpPr>
        <p:spPr bwMode="auto">
          <a:xfrm>
            <a:off x="4191000" y="4953000"/>
            <a:ext cx="1495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Name Nodes</a:t>
            </a:r>
          </a:p>
        </p:txBody>
      </p:sp>
      <p:sp>
        <p:nvSpPr>
          <p:cNvPr id="39948" name="server"/>
          <p:cNvSpPr>
            <a:spLocks noEditPoints="1" noChangeArrowheads="1"/>
          </p:cNvSpPr>
          <p:nvPr/>
        </p:nvSpPr>
        <p:spPr bwMode="auto">
          <a:xfrm>
            <a:off x="2667000" y="3733800"/>
            <a:ext cx="1905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9949" name="server"/>
          <p:cNvSpPr>
            <a:spLocks noEditPoints="1" noChangeArrowheads="1"/>
          </p:cNvSpPr>
          <p:nvPr/>
        </p:nvSpPr>
        <p:spPr bwMode="auto">
          <a:xfrm>
            <a:off x="2667000" y="4114800"/>
            <a:ext cx="1905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9950" name="server"/>
          <p:cNvSpPr>
            <a:spLocks noEditPoints="1" noChangeArrowheads="1"/>
          </p:cNvSpPr>
          <p:nvPr/>
        </p:nvSpPr>
        <p:spPr bwMode="auto">
          <a:xfrm>
            <a:off x="2667000" y="4495800"/>
            <a:ext cx="1905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9951" name="server"/>
          <p:cNvSpPr>
            <a:spLocks noEditPoints="1" noChangeArrowheads="1"/>
          </p:cNvSpPr>
          <p:nvPr/>
        </p:nvSpPr>
        <p:spPr bwMode="auto">
          <a:xfrm>
            <a:off x="4876800" y="3352800"/>
            <a:ext cx="1905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9952" name="server"/>
          <p:cNvSpPr>
            <a:spLocks noEditPoints="1" noChangeArrowheads="1"/>
          </p:cNvSpPr>
          <p:nvPr/>
        </p:nvSpPr>
        <p:spPr bwMode="auto">
          <a:xfrm>
            <a:off x="4876800" y="3733800"/>
            <a:ext cx="1905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9953" name="server"/>
          <p:cNvSpPr>
            <a:spLocks noEditPoints="1" noChangeArrowheads="1"/>
          </p:cNvSpPr>
          <p:nvPr/>
        </p:nvSpPr>
        <p:spPr bwMode="auto">
          <a:xfrm>
            <a:off x="4876800" y="4114800"/>
            <a:ext cx="1905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9954" name="server"/>
          <p:cNvSpPr>
            <a:spLocks noEditPoints="1" noChangeArrowheads="1"/>
          </p:cNvSpPr>
          <p:nvPr/>
        </p:nvSpPr>
        <p:spPr bwMode="auto">
          <a:xfrm>
            <a:off x="4876800" y="4495800"/>
            <a:ext cx="1905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9955" name="server"/>
          <p:cNvSpPr>
            <a:spLocks noEditPoints="1" noChangeArrowheads="1"/>
          </p:cNvSpPr>
          <p:nvPr/>
        </p:nvSpPr>
        <p:spPr bwMode="auto">
          <a:xfrm>
            <a:off x="7010400" y="3352800"/>
            <a:ext cx="1905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9956" name="server"/>
          <p:cNvSpPr>
            <a:spLocks noEditPoints="1" noChangeArrowheads="1"/>
          </p:cNvSpPr>
          <p:nvPr/>
        </p:nvSpPr>
        <p:spPr bwMode="auto">
          <a:xfrm>
            <a:off x="7010400" y="3733800"/>
            <a:ext cx="1905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9957" name="server"/>
          <p:cNvSpPr>
            <a:spLocks noEditPoints="1" noChangeArrowheads="1"/>
          </p:cNvSpPr>
          <p:nvPr/>
        </p:nvSpPr>
        <p:spPr bwMode="auto">
          <a:xfrm>
            <a:off x="7010400" y="4114800"/>
            <a:ext cx="1905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9958" name="server"/>
          <p:cNvSpPr>
            <a:spLocks noEditPoints="1" noChangeArrowheads="1"/>
          </p:cNvSpPr>
          <p:nvPr/>
        </p:nvSpPr>
        <p:spPr bwMode="auto">
          <a:xfrm>
            <a:off x="7010400" y="4495800"/>
            <a:ext cx="1905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36" name="Straight Arrow Connector 35"/>
          <p:cNvCxnSpPr>
            <a:stCxn id="39942" idx="1"/>
            <a:endCxn id="39943" idx="5"/>
          </p:cNvCxnSpPr>
          <p:nvPr/>
        </p:nvCxnSpPr>
        <p:spPr>
          <a:xfrm flipV="1">
            <a:off x="3619500" y="2813050"/>
            <a:ext cx="2019300" cy="5397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9943" idx="5"/>
            <a:endCxn id="39951" idx="1"/>
          </p:cNvCxnSpPr>
          <p:nvPr/>
        </p:nvCxnSpPr>
        <p:spPr>
          <a:xfrm>
            <a:off x="5638800" y="2813050"/>
            <a:ext cx="190500" cy="5397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9943" idx="5"/>
            <a:endCxn id="39955" idx="1"/>
          </p:cNvCxnSpPr>
          <p:nvPr/>
        </p:nvCxnSpPr>
        <p:spPr>
          <a:xfrm>
            <a:off x="5638800" y="2813050"/>
            <a:ext cx="2324100" cy="5397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5" idx="3"/>
          </p:cNvCxnSpPr>
          <p:nvPr/>
        </p:nvCxnSpPr>
        <p:spPr>
          <a:xfrm>
            <a:off x="1828800" y="3162300"/>
            <a:ext cx="762000" cy="4191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63" name="TextBox 52"/>
          <p:cNvSpPr txBox="1">
            <a:spLocks noChangeArrowheads="1"/>
          </p:cNvSpPr>
          <p:nvPr/>
        </p:nvSpPr>
        <p:spPr bwMode="auto">
          <a:xfrm>
            <a:off x="304800" y="2590800"/>
            <a:ext cx="1477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HDFS Client</a:t>
            </a:r>
          </a:p>
        </p:txBody>
      </p:sp>
      <p:sp>
        <p:nvSpPr>
          <p:cNvPr id="39964" name="TextBox 53"/>
          <p:cNvSpPr txBox="1">
            <a:spLocks noChangeArrowheads="1"/>
          </p:cNvSpPr>
          <p:nvPr/>
        </p:nvSpPr>
        <p:spPr bwMode="auto">
          <a:xfrm>
            <a:off x="2819400" y="1524000"/>
            <a:ext cx="1528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HDFS Server</a:t>
            </a:r>
          </a:p>
        </p:txBody>
      </p:sp>
      <p:sp>
        <p:nvSpPr>
          <p:cNvPr id="39965" name="TextBox 55"/>
          <p:cNvSpPr txBox="1">
            <a:spLocks noChangeArrowheads="1"/>
          </p:cNvSpPr>
          <p:nvPr/>
        </p:nvSpPr>
        <p:spPr bwMode="auto">
          <a:xfrm>
            <a:off x="381000" y="4648200"/>
            <a:ext cx="160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Block size: 2K</a:t>
            </a:r>
          </a:p>
        </p:txBody>
      </p:sp>
      <p:sp>
        <p:nvSpPr>
          <p:cNvPr id="39966" name="TextBox 56"/>
          <p:cNvSpPr txBox="1">
            <a:spLocks noChangeArrowheads="1"/>
          </p:cNvSpPr>
          <p:nvPr/>
        </p:nvSpPr>
        <p:spPr bwMode="auto">
          <a:xfrm>
            <a:off x="6858000" y="5334000"/>
            <a:ext cx="19002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Georgia" pitchFamily="18" charset="0"/>
              </a:rPr>
              <a:t>Block size: 128M</a:t>
            </a:r>
          </a:p>
          <a:p>
            <a:pPr eaLnBrk="1" hangingPunct="1"/>
            <a:r>
              <a:rPr lang="en-US">
                <a:latin typeface="Georgia" pitchFamily="18" charset="0"/>
              </a:rPr>
              <a:t>Replicated</a:t>
            </a:r>
          </a:p>
        </p:txBody>
      </p:sp>
    </p:spTree>
    <p:extLst>
      <p:ext uri="{BB962C8B-B14F-4D97-AF65-F5344CB8AC3E}">
        <p14:creationId xmlns:p14="http://schemas.microsoft.com/office/powerpoint/2010/main" val="28947435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/>
                </a:solidFill>
              </a:rPr>
              <a:t>What is MapReduce?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MapReduce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is a programming model Google has used successfully is processing its “big-data” sets (~ 20000 peta bytes per day)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map function extracts some intelligence from raw data.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reduce function aggregates according to some guides the data output by the map.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Users specify the computation in terms of a </a:t>
            </a:r>
            <a:r>
              <a:rPr lang="en-US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map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and a </a:t>
            </a:r>
            <a:r>
              <a:rPr lang="en-US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reduce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function,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Underlying runtime system automatically parallelizes the computation across large-scale clusters of machines, and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Underlying system also handles machine failures, efficient communications, and performance issues.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</a:t>
            </a:r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-- Reference: Dean, J. and Ghemawat, S. 2008. </a:t>
            </a:r>
            <a:r>
              <a:rPr lang="en-US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MapReduce</a:t>
            </a:r>
            <a:r>
              <a:rPr lang="en-US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: simplified data processing on large clusters</a:t>
            </a:r>
            <a:r>
              <a:rPr lang="en-US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Communication of ACM</a:t>
            </a:r>
            <a:r>
              <a:rPr lang="en-US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51, 1 (Jan. 2008), 107-113.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AA961E-A47F-407C-B44F-E68567A456D4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14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/>
                </a:solidFill>
              </a:rPr>
              <a:t>Classes of problems “</a:t>
            </a:r>
            <a:r>
              <a:rPr lang="en-US" sz="3600" dirty="0" err="1" smtClean="0">
                <a:solidFill>
                  <a:schemeClr val="accent1"/>
                </a:solidFill>
              </a:rPr>
              <a:t>mapreducable</a:t>
            </a:r>
            <a:r>
              <a:rPr lang="en-US" sz="3600" dirty="0" smtClean="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Benchmark for comparing: Jim Gray’s challenge on data-intensive computing. Ex: “Sort”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Google uses it for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wordcount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adwords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pagerank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indexing data.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Simple algorithms such as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grep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text-indexing, reverse indexing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Bayesian classification: data mining domain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Facebook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uses it for various operations: demographics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Financial services use it for analytics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Astronomy: Gaussian analysis for locating extra-terrestrial objects.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Expected to play a critical role in semantic web and in web 3.0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DF53A-3BD3-49CE-8CE4-11D3A881D9E7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52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0</TotalTime>
  <Words>1214</Words>
  <Application>Microsoft Office PowerPoint</Application>
  <PresentationFormat>On-screen Show (4:3)</PresentationFormat>
  <Paragraphs>186</Paragraphs>
  <Slides>19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Executive</vt:lpstr>
      <vt:lpstr>Cloud Programming Models</vt:lpstr>
      <vt:lpstr>The Context: Big-data</vt:lpstr>
      <vt:lpstr>Google File System</vt:lpstr>
      <vt:lpstr>What is Hadoop?</vt:lpstr>
      <vt:lpstr>Fault tolerance</vt:lpstr>
      <vt:lpstr>HDFS Architecture</vt:lpstr>
      <vt:lpstr>Hadoop Distributed File System</vt:lpstr>
      <vt:lpstr>What is MapReduce?</vt:lpstr>
      <vt:lpstr>Classes of problems “mapreducable”</vt:lpstr>
      <vt:lpstr>PowerPoint Presentation</vt:lpstr>
      <vt:lpstr>MapReduce Engine</vt:lpstr>
      <vt:lpstr>Demos</vt:lpstr>
      <vt:lpstr>A Case-study in Business: Cloud Strategies</vt:lpstr>
      <vt:lpstr>Predictive Quality Project Overview</vt:lpstr>
      <vt:lpstr>Why Cloud Computing for this Project</vt:lpstr>
      <vt:lpstr>Public Cloud vs. Private Cloud</vt:lpstr>
      <vt:lpstr>Cloud Computing for the Enterprise What should IT Do</vt:lpstr>
      <vt:lpstr>References &amp; useful links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Programming Models</dc:title>
  <dc:creator>tawfik</dc:creator>
  <cp:lastModifiedBy>tawfik</cp:lastModifiedBy>
  <cp:revision>1</cp:revision>
  <dcterms:created xsi:type="dcterms:W3CDTF">2006-08-16T00:00:00Z</dcterms:created>
  <dcterms:modified xsi:type="dcterms:W3CDTF">2018-02-06T06:22:46Z</dcterms:modified>
</cp:coreProperties>
</file>