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70"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12/22/2017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12/22/2017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12/22/2017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12/22/2017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12/22/2017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12/22/2017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12/22/2017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12/22/2017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12/22/2017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12/22/2017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12/22/2017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12/22/2017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828800"/>
          </a:xfrm>
        </p:spPr>
        <p:txBody>
          <a:bodyPr>
            <a:normAutofit/>
          </a:bodyPr>
          <a:lstStyle/>
          <a:p>
            <a:r>
              <a:rPr lang="en-US" sz="4800" dirty="0">
                <a:latin typeface="Times New Roman" pitchFamily="18" charset="0"/>
                <a:cs typeface="Times New Roman" pitchFamily="18" charset="0"/>
              </a:rPr>
              <a:t>Structural Design of Highway</a:t>
            </a:r>
            <a:endParaRPr lang="ar-IQ" sz="4800" dirty="0">
              <a:latin typeface="Times New Roman" pitchFamily="18" charset="0"/>
              <a:cs typeface="Times New Roman" pitchFamily="18" charset="0"/>
            </a:endParaRPr>
          </a:p>
        </p:txBody>
      </p:sp>
      <p:sp>
        <p:nvSpPr>
          <p:cNvPr id="5" name="Subtitle 2"/>
          <p:cNvSpPr>
            <a:spLocks noGrp="1"/>
          </p:cNvSpPr>
          <p:nvPr>
            <p:ph type="subTitle" idx="1"/>
          </p:nvPr>
        </p:nvSpPr>
        <p:spPr>
          <a:xfrm>
            <a:off x="609600" y="2438400"/>
            <a:ext cx="7434396" cy="1143000"/>
          </a:xfrm>
        </p:spPr>
        <p:txBody>
          <a:bodyPr>
            <a:noAutofit/>
          </a:bodyPr>
          <a:lstStyle/>
          <a:p>
            <a:r>
              <a:rPr lang="en-US" sz="1800" b="1" dirty="0">
                <a:solidFill>
                  <a:srgbClr val="0070C0"/>
                </a:solidFill>
                <a:latin typeface="Times New Roman" pitchFamily="18" charset="0"/>
                <a:cs typeface="Times New Roman" pitchFamily="18" charset="0"/>
              </a:rPr>
              <a:t>Third Stage</a:t>
            </a:r>
          </a:p>
          <a:p>
            <a:r>
              <a:rPr lang="en-US" sz="1800" b="1" dirty="0" smtClean="0">
                <a:solidFill>
                  <a:srgbClr val="0070C0"/>
                </a:solidFill>
                <a:latin typeface="Times New Roman" pitchFamily="18" charset="0"/>
                <a:cs typeface="Times New Roman" pitchFamily="18" charset="0"/>
              </a:rPr>
              <a:t>Lecture 9</a:t>
            </a:r>
          </a:p>
          <a:p>
            <a:pPr rtl="0"/>
            <a:r>
              <a:rPr lang="en-US" sz="3200" b="1" dirty="0">
                <a:solidFill>
                  <a:srgbClr val="0070C0"/>
                </a:solidFill>
                <a:latin typeface="Times New Roman" pitchFamily="18" charset="0"/>
                <a:cs typeface="Times New Roman" pitchFamily="18" charset="0"/>
              </a:rPr>
              <a:t>Lecture. Dr. </a:t>
            </a:r>
            <a:r>
              <a:rPr lang="en-US" sz="3200" b="1" dirty="0" err="1">
                <a:solidFill>
                  <a:srgbClr val="0070C0"/>
                </a:solidFill>
                <a:latin typeface="Times New Roman" pitchFamily="18" charset="0"/>
                <a:cs typeface="Times New Roman" pitchFamily="18" charset="0"/>
              </a:rPr>
              <a:t>Rana</a:t>
            </a:r>
            <a:r>
              <a:rPr lang="en-US" sz="3200" b="1" dirty="0">
                <a:solidFill>
                  <a:srgbClr val="0070C0"/>
                </a:solidFill>
                <a:latin typeface="Times New Roman" pitchFamily="18" charset="0"/>
                <a:cs typeface="Times New Roman" pitchFamily="18" charset="0"/>
              </a:rPr>
              <a:t> Amir </a:t>
            </a:r>
            <a:r>
              <a:rPr lang="en-US" sz="3200" b="1" dirty="0" err="1" smtClean="0">
                <a:solidFill>
                  <a:srgbClr val="0070C0"/>
                </a:solidFill>
                <a:latin typeface="Times New Roman" pitchFamily="18" charset="0"/>
                <a:cs typeface="Times New Roman" pitchFamily="18" charset="0"/>
              </a:rPr>
              <a:t>Yousif</a:t>
            </a:r>
            <a:endParaRPr lang="en-US" sz="3200" b="1" dirty="0" smtClean="0">
              <a:solidFill>
                <a:srgbClr val="0070C0"/>
              </a:solidFill>
              <a:latin typeface="Times New Roman" pitchFamily="18" charset="0"/>
              <a:cs typeface="Times New Roman" pitchFamily="18" charset="0"/>
            </a:endParaRPr>
          </a:p>
          <a:p>
            <a:pPr rtl="0"/>
            <a:r>
              <a:rPr lang="en-US" sz="2800" b="1" dirty="0" smtClean="0">
                <a:solidFill>
                  <a:srgbClr val="0070C0"/>
                </a:solidFill>
                <a:latin typeface="Times New Roman" pitchFamily="18" charset="0"/>
                <a:cs typeface="Times New Roman" pitchFamily="18" charset="0"/>
              </a:rPr>
              <a:t>Highway and Transportation Engineering</a:t>
            </a:r>
          </a:p>
          <a:p>
            <a:pPr rtl="0"/>
            <a:r>
              <a:rPr lang="en-US" sz="2800" b="1" dirty="0" smtClean="0">
                <a:solidFill>
                  <a:srgbClr val="0070C0"/>
                </a:solidFill>
                <a:latin typeface="Times New Roman" pitchFamily="18" charset="0"/>
                <a:cs typeface="Times New Roman" pitchFamily="18" charset="0"/>
              </a:rPr>
              <a:t>Al-</a:t>
            </a:r>
            <a:r>
              <a:rPr lang="en-US" sz="2800" b="1" dirty="0" err="1" smtClean="0">
                <a:solidFill>
                  <a:srgbClr val="0070C0"/>
                </a:solidFill>
                <a:latin typeface="Times New Roman" pitchFamily="18" charset="0"/>
                <a:cs typeface="Times New Roman" pitchFamily="18" charset="0"/>
              </a:rPr>
              <a:t>Mustansiriyah</a:t>
            </a:r>
            <a:r>
              <a:rPr lang="en-US" sz="2800" b="1" dirty="0" smtClean="0">
                <a:solidFill>
                  <a:srgbClr val="0070C0"/>
                </a:solidFill>
                <a:latin typeface="Times New Roman" pitchFamily="18" charset="0"/>
                <a:cs typeface="Times New Roman" pitchFamily="18" charset="0"/>
              </a:rPr>
              <a:t> University</a:t>
            </a:r>
            <a:endParaRPr lang="en-US" sz="2800" b="1" dirty="0">
              <a:solidFill>
                <a:srgbClr val="0070C0"/>
              </a:solidFill>
              <a:latin typeface="Times New Roman" pitchFamily="18" charset="0"/>
              <a:cs typeface="Times New Roman" pitchFamily="18" charset="0"/>
            </a:endParaRPr>
          </a:p>
          <a:p>
            <a:r>
              <a:rPr lang="en-US" b="1" dirty="0">
                <a:solidFill>
                  <a:srgbClr val="0070C0"/>
                </a:solidFill>
                <a:latin typeface="Times New Roman" pitchFamily="18" charset="0"/>
                <a:cs typeface="Times New Roman" pitchFamily="18" charset="0"/>
              </a:rPr>
              <a:t>2017</a:t>
            </a:r>
          </a:p>
          <a:p>
            <a:endParaRPr lang="ar-IQ" sz="3200" b="1" dirty="0">
              <a:solidFill>
                <a:srgbClr val="0070C0"/>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1000125"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142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heel(1)">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heel(1)">
                                      <p:cBhvr>
                                        <p:cTn id="17" dur="2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heel(1)">
                                      <p:cBhvr>
                                        <p:cTn id="22" dur="2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heel(1)">
                                      <p:cBhvr>
                                        <p:cTn id="27" dur="20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heel(1)">
                                      <p:cBhvr>
                                        <p:cTn id="32" dur="20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wheel(1)">
                                      <p:cBhvr>
                                        <p:cTn id="37"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473891"/>
          </a:xfrm>
        </p:spPr>
        <p:txBody>
          <a:bodyPr>
            <a:normAutofit/>
          </a:bodyPr>
          <a:lstStyle/>
          <a:p>
            <a:pPr marL="109728" indent="0" algn="just" rtl="0">
              <a:buNone/>
            </a:pPr>
            <a:r>
              <a:rPr lang="en-US" sz="2000" dirty="0">
                <a:latin typeface="Times New Roman" pitchFamily="18" charset="0"/>
                <a:cs typeface="Times New Roman" pitchFamily="18" charset="0"/>
              </a:rPr>
              <a:t>Here, z is the distance above the water table, and </a:t>
            </a:r>
            <a:r>
              <a:rPr lang="en-US" sz="2000" dirty="0" err="1">
                <a:latin typeface="Times New Roman" pitchFamily="18" charset="0"/>
                <a:cs typeface="Times New Roman" pitchFamily="18" charset="0"/>
              </a:rPr>
              <a:t>yw</a:t>
            </a:r>
            <a:r>
              <a:rPr lang="en-US" sz="2000" dirty="0">
                <a:latin typeface="Times New Roman" pitchFamily="18" charset="0"/>
                <a:cs typeface="Times New Roman" pitchFamily="18" charset="0"/>
              </a:rPr>
              <a:t> is the unit weight of water. This simple fact can be explained by considering soils as a bundle of capillary tubes with varying sizes. Water will rise in each of these capillary tubes to an elevation that depends on the size of the tube. At any distance z above the water table, a large number of menisci will form at the air—water interfaces, causing a tension at each elevation corresponding to the height of capillary rise. Combining </a:t>
            </a:r>
            <a:r>
              <a:rPr lang="en-US" sz="2000" dirty="0" err="1">
                <a:latin typeface="Times New Roman" pitchFamily="18" charset="0"/>
                <a:cs typeface="Times New Roman" pitchFamily="18" charset="0"/>
              </a:rPr>
              <a:t>Eqs</a:t>
            </a:r>
            <a:r>
              <a:rPr lang="en-US" sz="2000" dirty="0">
                <a:latin typeface="Times New Roman" pitchFamily="18" charset="0"/>
                <a:cs typeface="Times New Roman" pitchFamily="18" charset="0"/>
              </a:rPr>
              <a:t>. 11 .2 and 11 .4 yield s</a:t>
            </a:r>
          </a:p>
          <a:p>
            <a:pPr marL="109728" indent="0" algn="just" rtl="0">
              <a:buNone/>
            </a:pPr>
            <a:endParaRPr lang="en-US" sz="2000" dirty="0" smtClean="0">
              <a:latin typeface="Times New Roman" pitchFamily="18" charset="0"/>
              <a:cs typeface="Times New Roman" pitchFamily="18" charset="0"/>
            </a:endParaRPr>
          </a:p>
          <a:p>
            <a:pPr marL="109728" indent="0" algn="just" rtl="0">
              <a:buNone/>
            </a:pPr>
            <a:endParaRPr lang="en-US" sz="2000" dirty="0">
              <a:latin typeface="Times New Roman" pitchFamily="18" charset="0"/>
              <a:cs typeface="Times New Roman" pitchFamily="18" charset="0"/>
            </a:endParaRPr>
          </a:p>
          <a:p>
            <a:pPr marL="109728" indent="0" algn="just" rtl="0">
              <a:buNone/>
            </a:pPr>
            <a:r>
              <a:rPr lang="en-US" sz="2000" dirty="0">
                <a:latin typeface="Times New Roman" pitchFamily="18" charset="0"/>
                <a:cs typeface="Times New Roman" pitchFamily="18" charset="0"/>
              </a:rPr>
              <a:t>The procedures for determining the equilibrium moisture content at any point in a pavement system can be summarized as follows:</a:t>
            </a:r>
          </a:p>
          <a:p>
            <a:pPr marL="109728" indent="0" algn="just" rtl="0">
              <a:buNone/>
            </a:pPr>
            <a:r>
              <a:rPr lang="en-US" sz="2000" dirty="0">
                <a:latin typeface="Times New Roman" pitchFamily="18" charset="0"/>
                <a:cs typeface="Times New Roman" pitchFamily="18" charset="0"/>
              </a:rPr>
              <a:t>1. Determine the distance z from the point to the water table.</a:t>
            </a:r>
          </a:p>
          <a:p>
            <a:pPr marL="109728" indent="0" algn="just" rtl="0">
              <a:buNone/>
            </a:pPr>
            <a:r>
              <a:rPr lang="en-US" sz="2000" dirty="0">
                <a:latin typeface="Times New Roman" pitchFamily="18" charset="0"/>
                <a:cs typeface="Times New Roman" pitchFamily="18" charset="0"/>
              </a:rPr>
              <a:t>2. Determine the loading or overburden pressure p.</a:t>
            </a:r>
          </a:p>
          <a:p>
            <a:pPr marL="109728" indent="0" algn="just" rtl="0">
              <a:buNone/>
            </a:pPr>
            <a:r>
              <a:rPr lang="en-US" sz="2000" dirty="0">
                <a:latin typeface="Times New Roman" pitchFamily="18" charset="0"/>
                <a:cs typeface="Times New Roman" pitchFamily="18" charset="0"/>
              </a:rPr>
              <a:t>3. Determine the compressibility factor a from </a:t>
            </a:r>
            <a:r>
              <a:rPr lang="en-US" sz="2000" dirty="0" err="1">
                <a:latin typeface="Times New Roman" pitchFamily="18" charset="0"/>
                <a:cs typeface="Times New Roman" pitchFamily="18" charset="0"/>
              </a:rPr>
              <a:t>Eq</a:t>
            </a:r>
            <a:r>
              <a:rPr lang="en-US" sz="2000" dirty="0">
                <a:latin typeface="Times New Roman" pitchFamily="18" charset="0"/>
                <a:cs typeface="Times New Roman" pitchFamily="18" charset="0"/>
              </a:rPr>
              <a:t> .11.3 .</a:t>
            </a:r>
          </a:p>
          <a:p>
            <a:pPr marL="109728" indent="0" algn="just" rtl="0">
              <a:buNone/>
            </a:pPr>
            <a:r>
              <a:rPr lang="en-US" sz="2000" dirty="0">
                <a:latin typeface="Times New Roman" pitchFamily="18" charset="0"/>
                <a:cs typeface="Times New Roman" pitchFamily="18" charset="0"/>
              </a:rPr>
              <a:t>4. Determine the suction S from </a:t>
            </a:r>
            <a:r>
              <a:rPr lang="en-US" sz="2000" dirty="0" err="1">
                <a:latin typeface="Times New Roman" pitchFamily="18" charset="0"/>
                <a:cs typeface="Times New Roman" pitchFamily="18" charset="0"/>
              </a:rPr>
              <a:t>Eq</a:t>
            </a:r>
            <a:r>
              <a:rPr lang="en-US" sz="2000" dirty="0">
                <a:latin typeface="Times New Roman" pitchFamily="18" charset="0"/>
                <a:cs typeface="Times New Roman" pitchFamily="18" charset="0"/>
              </a:rPr>
              <a:t> .11.5 .</a:t>
            </a:r>
          </a:p>
          <a:p>
            <a:pPr marL="109728" indent="0" algn="just" rtl="0">
              <a:buNone/>
            </a:pPr>
            <a:r>
              <a:rPr lang="en-US" sz="2000" dirty="0">
                <a:latin typeface="Times New Roman" pitchFamily="18" charset="0"/>
                <a:cs typeface="Times New Roman" pitchFamily="18" charset="0"/>
              </a:rPr>
              <a:t>5. Determine the moisture content from the suction–moisture curve.</a:t>
            </a:r>
          </a:p>
          <a:p>
            <a:pPr marL="109728" indent="0" algn="just" rtl="0">
              <a:buNone/>
            </a:pPr>
            <a:endParaRPr lang="ar-IQ" sz="2000" dirty="0">
              <a:latin typeface="Times New Roman" pitchFamily="18" charset="0"/>
              <a:cs typeface="Times New Roman" pitchFamily="18"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157411" y="3005136"/>
            <a:ext cx="4829175" cy="333375"/>
          </a:xfrm>
          <a:prstGeom prst="rect">
            <a:avLst/>
          </a:prstGeom>
          <a:noFill/>
          <a:ln>
            <a:noFill/>
          </a:ln>
        </p:spPr>
      </p:pic>
    </p:spTree>
    <p:extLst>
      <p:ext uri="{BB962C8B-B14F-4D97-AF65-F5344CB8AC3E}">
        <p14:creationId xmlns:p14="http://schemas.microsoft.com/office/powerpoint/2010/main" val="253912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arn(inVertical)">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barn(inVertical)">
                                      <p:cBhvr>
                                        <p:cTn id="37" dur="500"/>
                                        <p:tgtEl>
                                          <p:spTgt spid="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arn(inVertical)">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990600"/>
            <a:ext cx="5506744" cy="4953000"/>
          </a:xfrm>
          <a:prstGeom prst="rect">
            <a:avLst/>
          </a:prstGeom>
          <a:noFill/>
          <a:ln>
            <a:noFill/>
          </a:ln>
        </p:spPr>
      </p:pic>
    </p:spTree>
    <p:extLst>
      <p:ext uri="{BB962C8B-B14F-4D97-AF65-F5344CB8AC3E}">
        <p14:creationId xmlns:p14="http://schemas.microsoft.com/office/powerpoint/2010/main" val="185635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169091"/>
          </a:xfrm>
        </p:spPr>
        <p:txBody>
          <a:bodyPr>
            <a:normAutofit/>
          </a:bodyPr>
          <a:lstStyle/>
          <a:p>
            <a:pPr algn="just" rtl="0"/>
            <a:r>
              <a:rPr lang="en-US" sz="2000" b="1" dirty="0">
                <a:latin typeface="Times New Roman" pitchFamily="18" charset="0"/>
                <a:cs typeface="Times New Roman" pitchFamily="18" charset="0"/>
              </a:rPr>
              <a:t>Example 11.1:</a:t>
            </a:r>
            <a:endParaRPr lang="en-US" sz="2000" dirty="0">
              <a:latin typeface="Times New Roman" pitchFamily="18" charset="0"/>
              <a:cs typeface="Times New Roman" pitchFamily="18" charset="0"/>
            </a:endParaRPr>
          </a:p>
          <a:p>
            <a:pPr marL="109728" indent="0" algn="just" rtl="0">
              <a:buNone/>
            </a:pPr>
            <a:r>
              <a:rPr lang="en-US" sz="2000" dirty="0">
                <a:latin typeface="Times New Roman" pitchFamily="18" charset="0"/>
                <a:cs typeface="Times New Roman" pitchFamily="18" charset="0"/>
              </a:rPr>
              <a:t>Figure 11 .3 shows an 8-in . (203-mm) full-depth asphalt pavement on a subgrade composed of two different materials. The top 16 in . (406 mm) of subgrade is a </a:t>
            </a:r>
            <a:r>
              <a:rPr lang="en-US" sz="2000" dirty="0" err="1">
                <a:latin typeface="Times New Roman" pitchFamily="18" charset="0"/>
                <a:cs typeface="Times New Roman" pitchFamily="18" charset="0"/>
              </a:rPr>
              <a:t>Culham</a:t>
            </a:r>
            <a:r>
              <a:rPr lang="en-US" sz="2000" dirty="0">
                <a:latin typeface="Times New Roman" pitchFamily="18" charset="0"/>
                <a:cs typeface="Times New Roman" pitchFamily="18" charset="0"/>
              </a:rPr>
              <a:t> sand ; below it is a Norton clay with a PI of 18 . The relationship between the suction and moisture content of these two soils is shown in Figure 11.2 . The water table is located 12 in . (305 mm) below the top of the clay. The unit weight </a:t>
            </a:r>
            <a:r>
              <a:rPr lang="en-US" sz="2000" i="1" dirty="0">
                <a:latin typeface="Times New Roman" pitchFamily="18" charset="0"/>
                <a:cs typeface="Times New Roman" pitchFamily="18" charset="0"/>
              </a:rPr>
              <a:t>y </a:t>
            </a:r>
            <a:r>
              <a:rPr lang="en-US" sz="2000" dirty="0">
                <a:latin typeface="Times New Roman" pitchFamily="18" charset="0"/>
                <a:cs typeface="Times New Roman" pitchFamily="18" charset="0"/>
              </a:rPr>
              <a:t>of each material is shown in the figure . Predict the moisture contents at point </a:t>
            </a:r>
            <a:r>
              <a:rPr lang="en-US" sz="2000" i="1" dirty="0">
                <a:latin typeface="Times New Roman" pitchFamily="18" charset="0"/>
                <a:cs typeface="Times New Roman" pitchFamily="18" charset="0"/>
              </a:rPr>
              <a:t>A </a:t>
            </a:r>
            <a:r>
              <a:rPr lang="en-US" sz="2000" dirty="0">
                <a:latin typeface="Times New Roman" pitchFamily="18" charset="0"/>
                <a:cs typeface="Times New Roman" pitchFamily="18" charset="0"/>
              </a:rPr>
              <a:t>on top of the clay, point B at the bottom of the sand layer, and point C on top of the sand layer .</a:t>
            </a:r>
          </a:p>
          <a:p>
            <a:pPr algn="just"/>
            <a:endParaRPr lang="ar-IQ" sz="2000" dirty="0">
              <a:latin typeface="Times New Roman" pitchFamily="18" charset="0"/>
              <a:cs typeface="Times New Roman" pitchFamily="18"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342571" y="3733800"/>
            <a:ext cx="6400800" cy="2399030"/>
          </a:xfrm>
          <a:prstGeom prst="rect">
            <a:avLst/>
          </a:prstGeom>
          <a:noFill/>
          <a:ln>
            <a:noFill/>
          </a:ln>
        </p:spPr>
      </p:pic>
    </p:spTree>
    <p:extLst>
      <p:ext uri="{BB962C8B-B14F-4D97-AF65-F5344CB8AC3E}">
        <p14:creationId xmlns:p14="http://schemas.microsoft.com/office/powerpoint/2010/main" val="99167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245291"/>
          </a:xfrm>
        </p:spPr>
        <p:txBody>
          <a:bodyPr>
            <a:normAutofit/>
          </a:bodyPr>
          <a:lstStyle/>
          <a:p>
            <a:pPr marL="109728" indent="0" algn="just" rtl="0">
              <a:buNone/>
            </a:pPr>
            <a:r>
              <a:rPr lang="en-US" dirty="0">
                <a:latin typeface="Times New Roman" pitchFamily="18" charset="0"/>
                <a:cs typeface="Times New Roman" pitchFamily="18" charset="0"/>
              </a:rPr>
              <a:t> </a:t>
            </a:r>
            <a:r>
              <a:rPr lang="en-US" b="1" i="1" dirty="0">
                <a:latin typeface="Times New Roman" pitchFamily="18" charset="0"/>
                <a:cs typeface="Times New Roman" pitchFamily="18" charset="0"/>
              </a:rPr>
              <a:t>Solution :</a:t>
            </a:r>
            <a:r>
              <a:rPr lang="en-US" i="1" dirty="0">
                <a:latin typeface="Times New Roman" pitchFamily="18" charset="0"/>
                <a:cs typeface="Times New Roman" pitchFamily="18" charset="0"/>
              </a:rPr>
              <a:t> </a:t>
            </a:r>
            <a:r>
              <a:rPr lang="en-US" dirty="0">
                <a:latin typeface="Times New Roman" pitchFamily="18" charset="0"/>
                <a:cs typeface="Times New Roman" pitchFamily="18" charset="0"/>
              </a:rPr>
              <a:t>At point A, the overburden pressure  </a:t>
            </a:r>
            <a:r>
              <a:rPr lang="en-US" i="1" dirty="0">
                <a:latin typeface="Times New Roman" pitchFamily="18" charset="0"/>
                <a:cs typeface="Times New Roman" pitchFamily="18" charset="0"/>
              </a:rPr>
              <a:t>p </a:t>
            </a:r>
            <a:r>
              <a:rPr lang="en-US" dirty="0">
                <a:latin typeface="Times New Roman" pitchFamily="18" charset="0"/>
                <a:cs typeface="Times New Roman" pitchFamily="18" charset="0"/>
              </a:rPr>
              <a:t>= (8 × 145 + 16 × 120)/12 = 256 .7 psf.</a:t>
            </a:r>
          </a:p>
          <a:p>
            <a:pPr marL="109728" indent="0" algn="just" rtl="0">
              <a:buNone/>
            </a:pPr>
            <a:r>
              <a:rPr lang="en-US" dirty="0">
                <a:latin typeface="Times New Roman" pitchFamily="18" charset="0"/>
                <a:cs typeface="Times New Roman" pitchFamily="18" charset="0"/>
              </a:rPr>
              <a:t>From Eq. 11 .3, a = 0 .03 x 18 = 0 .54. From Eq. 11 .5, </a:t>
            </a:r>
            <a:r>
              <a:rPr lang="en-US" i="1" dirty="0">
                <a:latin typeface="Times New Roman" pitchFamily="18" charset="0"/>
                <a:cs typeface="Times New Roman" pitchFamily="18" charset="0"/>
              </a:rPr>
              <a:t>S </a:t>
            </a:r>
            <a:r>
              <a:rPr lang="en-US" dirty="0">
                <a:latin typeface="Times New Roman" pitchFamily="18" charset="0"/>
                <a:cs typeface="Times New Roman" pitchFamily="18" charset="0"/>
              </a:rPr>
              <a:t>= -1 × 62 .4 – 0 .54 </a:t>
            </a:r>
            <a:r>
              <a:rPr lang="en-US" i="1" dirty="0">
                <a:latin typeface="Times New Roman" pitchFamily="18" charset="0"/>
                <a:cs typeface="Times New Roman" pitchFamily="18" charset="0"/>
              </a:rPr>
              <a:t>× 256 .7 </a:t>
            </a:r>
            <a:r>
              <a:rPr lang="en-US" dirty="0">
                <a:latin typeface="Times New Roman" pitchFamily="18" charset="0"/>
                <a:cs typeface="Times New Roman" pitchFamily="18" charset="0"/>
              </a:rPr>
              <a:t>=</a:t>
            </a:r>
          </a:p>
          <a:p>
            <a:pPr marL="109728" indent="0" algn="just" rtl="0">
              <a:buNone/>
            </a:pPr>
            <a:r>
              <a:rPr lang="en-US" dirty="0">
                <a:latin typeface="Times New Roman" pitchFamily="18" charset="0"/>
                <a:cs typeface="Times New Roman" pitchFamily="18" charset="0"/>
              </a:rPr>
              <a:t>-201.0 </a:t>
            </a:r>
            <a:r>
              <a:rPr lang="en-US" dirty="0" err="1">
                <a:latin typeface="Times New Roman" pitchFamily="18" charset="0"/>
                <a:cs typeface="Times New Roman" pitchFamily="18" charset="0"/>
              </a:rPr>
              <a:t>psf</a:t>
            </a:r>
            <a:r>
              <a:rPr lang="en-US" dirty="0">
                <a:latin typeface="Times New Roman" pitchFamily="18" charset="0"/>
                <a:cs typeface="Times New Roman" pitchFamily="18" charset="0"/>
              </a:rPr>
              <a:t> = -1 .40 psi. From Figure 11 .2, the moisture content is 38%.</a:t>
            </a:r>
          </a:p>
          <a:p>
            <a:pPr marL="109728" indent="0" algn="just" rtl="0">
              <a:buNone/>
            </a:pPr>
            <a:r>
              <a:rPr lang="en-US" dirty="0">
                <a:latin typeface="Times New Roman" pitchFamily="18" charset="0"/>
                <a:cs typeface="Times New Roman" pitchFamily="18" charset="0"/>
              </a:rPr>
              <a:t>At point </a:t>
            </a:r>
            <a:r>
              <a:rPr lang="en-US" i="1" dirty="0">
                <a:latin typeface="Times New Roman" pitchFamily="18" charset="0"/>
                <a:cs typeface="Times New Roman" pitchFamily="18" charset="0"/>
              </a:rPr>
              <a:t>B, a </a:t>
            </a:r>
            <a:r>
              <a:rPr lang="en-US" dirty="0">
                <a:latin typeface="Times New Roman" pitchFamily="18" charset="0"/>
                <a:cs typeface="Times New Roman" pitchFamily="18" charset="0"/>
              </a:rPr>
              <a:t>= 0 and, from Eq. 11 .5, </a:t>
            </a:r>
            <a:r>
              <a:rPr lang="en-US" i="1" dirty="0">
                <a:latin typeface="Times New Roman" pitchFamily="18" charset="0"/>
                <a:cs typeface="Times New Roman" pitchFamily="18" charset="0"/>
              </a:rPr>
              <a:t>S </a:t>
            </a:r>
            <a:r>
              <a:rPr lang="en-US" dirty="0">
                <a:latin typeface="Times New Roman" pitchFamily="18" charset="0"/>
                <a:cs typeface="Times New Roman" pitchFamily="18" charset="0"/>
              </a:rPr>
              <a:t>= -62.4 </a:t>
            </a:r>
            <a:r>
              <a:rPr lang="en-US" dirty="0" err="1">
                <a:latin typeface="Times New Roman" pitchFamily="18" charset="0"/>
                <a:cs typeface="Times New Roman" pitchFamily="18" charset="0"/>
              </a:rPr>
              <a:t>psf</a:t>
            </a:r>
            <a:r>
              <a:rPr lang="en-US" dirty="0">
                <a:latin typeface="Times New Roman" pitchFamily="18" charset="0"/>
                <a:cs typeface="Times New Roman" pitchFamily="18" charset="0"/>
              </a:rPr>
              <a:t> = -0 .43 psi. From Figure 11 .2, the moisture content is 21 % .</a:t>
            </a:r>
          </a:p>
          <a:p>
            <a:pPr marL="109728" indent="0" algn="just" rtl="0">
              <a:buNone/>
            </a:pPr>
            <a:r>
              <a:rPr lang="en-US" dirty="0">
                <a:latin typeface="Times New Roman" pitchFamily="18" charset="0"/>
                <a:cs typeface="Times New Roman" pitchFamily="18" charset="0"/>
              </a:rPr>
              <a:t>At point C, from Eq. 11 .5, S = –(12 + 16) × 62.4/12 = -145.6 </a:t>
            </a:r>
            <a:r>
              <a:rPr lang="en-US" dirty="0" err="1">
                <a:latin typeface="Times New Roman" pitchFamily="18" charset="0"/>
                <a:cs typeface="Times New Roman" pitchFamily="18" charset="0"/>
              </a:rPr>
              <a:t>psf</a:t>
            </a:r>
            <a:r>
              <a:rPr lang="en-US" dirty="0">
                <a:latin typeface="Times New Roman" pitchFamily="18" charset="0"/>
                <a:cs typeface="Times New Roman" pitchFamily="18" charset="0"/>
              </a:rPr>
              <a:t> = 1 .01 psi . From</a:t>
            </a:r>
          </a:p>
          <a:p>
            <a:pPr marL="109728" indent="0" algn="just" rtl="0">
              <a:buNone/>
            </a:pPr>
            <a:r>
              <a:rPr lang="en-US" dirty="0">
                <a:latin typeface="Times New Roman" pitchFamily="18" charset="0"/>
                <a:cs typeface="Times New Roman" pitchFamily="18" charset="0"/>
              </a:rPr>
              <a:t>Figure 11 .2, the moisture content is 19 .5%.</a:t>
            </a:r>
          </a:p>
          <a:p>
            <a:pPr marL="109728" indent="0" algn="just">
              <a:buNone/>
            </a:pPr>
            <a:endParaRPr lang="ar-IQ" dirty="0">
              <a:latin typeface="Times New Roman" pitchFamily="18" charset="0"/>
              <a:cs typeface="Times New Roman" pitchFamily="18" charset="0"/>
            </a:endParaRPr>
          </a:p>
        </p:txBody>
      </p:sp>
    </p:spTree>
    <p:extLst>
      <p:ext uri="{BB962C8B-B14F-4D97-AF65-F5344CB8AC3E}">
        <p14:creationId xmlns:p14="http://schemas.microsoft.com/office/powerpoint/2010/main" val="81224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397691"/>
          </a:xfrm>
        </p:spPr>
        <p:txBody>
          <a:bodyPr/>
          <a:lstStyle/>
          <a:p>
            <a:pPr lvl="0" algn="just" rtl="0"/>
            <a:r>
              <a:rPr lang="en-US" b="1" dirty="0">
                <a:latin typeface="Times New Roman" pitchFamily="18" charset="0"/>
                <a:cs typeface="Times New Roman" pitchFamily="18" charset="0"/>
              </a:rPr>
              <a:t>Structural Models</a:t>
            </a:r>
            <a:endParaRPr lang="en-US" dirty="0">
              <a:latin typeface="Times New Roman" pitchFamily="18" charset="0"/>
              <a:cs typeface="Times New Roman" pitchFamily="18" charset="0"/>
            </a:endParaRPr>
          </a:p>
          <a:p>
            <a:pPr lvl="0" algn="just" rtl="0"/>
            <a:r>
              <a:rPr lang="en-US" i="1" dirty="0">
                <a:latin typeface="Times New Roman" pitchFamily="18" charset="0"/>
                <a:cs typeface="Times New Roman" pitchFamily="18" charset="0"/>
              </a:rPr>
              <a:t>Finite Element Models</a:t>
            </a:r>
            <a:endParaRPr lang="en-US" dirty="0">
              <a:latin typeface="Times New Roman" pitchFamily="18" charset="0"/>
              <a:cs typeface="Times New Roman" pitchFamily="18" charset="0"/>
            </a:endParaRPr>
          </a:p>
          <a:p>
            <a:pPr lvl="0" algn="just" rtl="0"/>
            <a:r>
              <a:rPr lang="en-US" i="1" dirty="0">
                <a:latin typeface="Times New Roman" pitchFamily="18" charset="0"/>
                <a:cs typeface="Times New Roman" pitchFamily="18" charset="0"/>
              </a:rPr>
              <a:t>Elastic Layer Programs</a:t>
            </a:r>
            <a:endParaRPr lang="en-US" dirty="0">
              <a:latin typeface="Times New Roman" pitchFamily="18" charset="0"/>
              <a:cs typeface="Times New Roman" pitchFamily="18" charset="0"/>
            </a:endParaRPr>
          </a:p>
          <a:p>
            <a:pPr algn="just"/>
            <a:endParaRPr lang="ar-IQ" dirty="0">
              <a:latin typeface="Times New Roman" pitchFamily="18" charset="0"/>
              <a:cs typeface="Times New Roman" pitchFamily="18" charset="0"/>
            </a:endParaRPr>
          </a:p>
        </p:txBody>
      </p:sp>
    </p:spTree>
    <p:extLst>
      <p:ext uri="{BB962C8B-B14F-4D97-AF65-F5344CB8AC3E}">
        <p14:creationId xmlns:p14="http://schemas.microsoft.com/office/powerpoint/2010/main" val="95042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ircle(in)">
                                      <p:cBhvr>
                                        <p:cTn id="17"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525963"/>
          </a:xfrm>
        </p:spPr>
        <p:txBody>
          <a:bodyPr>
            <a:normAutofit fontScale="85000" lnSpcReduction="20000"/>
          </a:bodyPr>
          <a:lstStyle/>
          <a:p>
            <a:pPr algn="just" rtl="0"/>
            <a:r>
              <a:rPr lang="en-US" sz="2800" dirty="0">
                <a:latin typeface="Times New Roman" pitchFamily="18" charset="0"/>
                <a:cs typeface="Times New Roman" pitchFamily="18" charset="0"/>
              </a:rPr>
              <a:t>References:</a:t>
            </a:r>
          </a:p>
          <a:p>
            <a:pPr algn="just" rtl="0"/>
            <a:r>
              <a:rPr lang="en-US" sz="2800" dirty="0">
                <a:latin typeface="Times New Roman" pitchFamily="18" charset="0"/>
                <a:cs typeface="Times New Roman" pitchFamily="18" charset="0"/>
              </a:rPr>
              <a:t>1. Nicholas J. Garber and Lester A. </a:t>
            </a:r>
            <a:r>
              <a:rPr lang="en-US" sz="2800" dirty="0" err="1">
                <a:latin typeface="Times New Roman" pitchFamily="18" charset="0"/>
                <a:cs typeface="Times New Roman" pitchFamily="18" charset="0"/>
              </a:rPr>
              <a:t>Hoel</a:t>
            </a:r>
            <a:r>
              <a:rPr lang="en-US" sz="2800" dirty="0">
                <a:latin typeface="Times New Roman" pitchFamily="18" charset="0"/>
                <a:cs typeface="Times New Roman" pitchFamily="18" charset="0"/>
              </a:rPr>
              <a:t>.”Traffic and Highway Engineering”, Fourth Edition.</a:t>
            </a:r>
          </a:p>
          <a:p>
            <a:pPr algn="just" rtl="0"/>
            <a:r>
              <a:rPr lang="en-US" sz="2800" dirty="0">
                <a:latin typeface="Times New Roman" pitchFamily="18" charset="0"/>
                <a:cs typeface="Times New Roman" pitchFamily="18" charset="0"/>
              </a:rPr>
              <a:t>2.Yoder; E. J. and M. W. </a:t>
            </a:r>
            <a:r>
              <a:rPr lang="en-US" sz="2800" dirty="0" err="1">
                <a:latin typeface="Times New Roman" pitchFamily="18" charset="0"/>
                <a:cs typeface="Times New Roman" pitchFamily="18" charset="0"/>
              </a:rPr>
              <a:t>Witczak</a:t>
            </a:r>
            <a:r>
              <a:rPr lang="en-US" sz="2800" dirty="0">
                <a:latin typeface="Times New Roman" pitchFamily="18" charset="0"/>
                <a:cs typeface="Times New Roman" pitchFamily="18" charset="0"/>
              </a:rPr>
              <a:t>, “Principles of Pavement Design”, A Wiley- </a:t>
            </a:r>
            <a:r>
              <a:rPr lang="en-US" sz="2800" dirty="0" err="1">
                <a:latin typeface="Times New Roman" pitchFamily="18" charset="0"/>
                <a:cs typeface="Times New Roman" pitchFamily="18" charset="0"/>
              </a:rPr>
              <a:t>Interscience</a:t>
            </a:r>
            <a:r>
              <a:rPr lang="en-US" sz="2800" dirty="0">
                <a:latin typeface="Times New Roman" pitchFamily="18" charset="0"/>
                <a:cs typeface="Times New Roman" pitchFamily="18" charset="0"/>
              </a:rPr>
              <a:t> Publication, John Wiley &amp; Sons Inc., U.S.A., 1975.</a:t>
            </a:r>
          </a:p>
          <a:p>
            <a:pPr algn="just" rtl="0"/>
            <a:r>
              <a:rPr lang="en-US" sz="2800" dirty="0">
                <a:latin typeface="Times New Roman" pitchFamily="18" charset="0"/>
                <a:cs typeface="Times New Roman" pitchFamily="18" charset="0"/>
              </a:rPr>
              <a:t>3. </a:t>
            </a:r>
            <a:r>
              <a:rPr lang="en-US" sz="2800" dirty="0" err="1">
                <a:latin typeface="Times New Roman" pitchFamily="18" charset="0"/>
                <a:cs typeface="Times New Roman" pitchFamily="18" charset="0"/>
              </a:rPr>
              <a:t>Yaug</a:t>
            </a:r>
            <a:r>
              <a:rPr lang="en-US" sz="2800" dirty="0">
                <a:latin typeface="Times New Roman" pitchFamily="18" charset="0"/>
                <a:cs typeface="Times New Roman" pitchFamily="18" charset="0"/>
              </a:rPr>
              <a:t> H. Huang, “Pavement Analysis and Design”, </a:t>
            </a:r>
            <a:r>
              <a:rPr lang="en-US" sz="2800" dirty="0" err="1">
                <a:latin typeface="Times New Roman" pitchFamily="18" charset="0"/>
                <a:cs typeface="Times New Roman" pitchFamily="18" charset="0"/>
              </a:rPr>
              <a:t>Prentic</a:t>
            </a:r>
            <a:r>
              <a:rPr lang="en-US" sz="2800" dirty="0">
                <a:latin typeface="Times New Roman" pitchFamily="18" charset="0"/>
                <a:cs typeface="Times New Roman" pitchFamily="18" charset="0"/>
              </a:rPr>
              <a:t> Hall Inc., U.S.A., 1993.</a:t>
            </a:r>
          </a:p>
          <a:p>
            <a:pPr algn="just" rtl="0"/>
            <a:r>
              <a:rPr lang="en-US" sz="2800" dirty="0">
                <a:latin typeface="Times New Roman" pitchFamily="18" charset="0"/>
                <a:cs typeface="Times New Roman" pitchFamily="18" charset="0"/>
              </a:rPr>
              <a:t>4.“AASHTO Guide for Design of Pavement Structures 1993”, AASHTO, American Association of State Highway and Transportation Officials, U.S.A., 1993.</a:t>
            </a:r>
          </a:p>
          <a:p>
            <a:pPr algn="just" rtl="0"/>
            <a:r>
              <a:rPr lang="en-US" sz="2800" dirty="0">
                <a:latin typeface="Times New Roman" pitchFamily="18" charset="0"/>
                <a:cs typeface="Times New Roman" pitchFamily="18" charset="0"/>
              </a:rPr>
              <a:t>5. Oglesby Clarkson H., “Highway Engineering”, John </a:t>
            </a:r>
            <a:r>
              <a:rPr lang="en-US" sz="2800" dirty="0" smtClean="0">
                <a:latin typeface="Times New Roman" pitchFamily="18" charset="0"/>
                <a:cs typeface="Times New Roman" pitchFamily="18" charset="0"/>
              </a:rPr>
              <a:t>Wiley </a:t>
            </a:r>
            <a:r>
              <a:rPr lang="en-US" sz="2800" dirty="0">
                <a:latin typeface="Times New Roman" pitchFamily="18" charset="0"/>
                <a:cs typeface="Times New Roman" pitchFamily="18" charset="0"/>
              </a:rPr>
              <a:t>&amp; Sons Inc., U.S.A.,1975</a:t>
            </a:r>
            <a:r>
              <a:rPr lang="en-US" dirty="0"/>
              <a:t>.</a:t>
            </a:r>
          </a:p>
          <a:p>
            <a:pPr algn="l"/>
            <a:endParaRPr lang="ar-IQ" dirty="0"/>
          </a:p>
        </p:txBody>
      </p:sp>
    </p:spTree>
    <p:extLst>
      <p:ext uri="{BB962C8B-B14F-4D97-AF65-F5344CB8AC3E}">
        <p14:creationId xmlns:p14="http://schemas.microsoft.com/office/powerpoint/2010/main" val="287948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just" rtl="0"/>
            <a:r>
              <a:rPr lang="en-US" sz="3200" dirty="0">
                <a:effectLst/>
                <a:latin typeface="Times New Roman" pitchFamily="18" charset="0"/>
                <a:cs typeface="Times New Roman" pitchFamily="18" charset="0"/>
              </a:rPr>
              <a:t>Design Traffic Loading and contact area K= </a:t>
            </a:r>
            <a:r>
              <a:rPr lang="en-US" sz="3200" dirty="0" smtClean="0">
                <a:effectLst/>
                <a:latin typeface="Times New Roman" pitchFamily="18" charset="0"/>
                <a:cs typeface="Times New Roman" pitchFamily="18" charset="0"/>
              </a:rPr>
              <a:t>MR/19.4</a:t>
            </a:r>
            <a:endParaRPr lang="ar-IQ" sz="3200" dirty="0">
              <a:latin typeface="Times New Roman" pitchFamily="18" charset="0"/>
              <a:cs typeface="Times New Roman" pitchFamily="18" charset="0"/>
            </a:endParaRP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9057" y="1295401"/>
            <a:ext cx="8229600" cy="1142999"/>
          </a:xfrm>
          <a:prstGeom prst="rect">
            <a:avLst/>
          </a:prstGeom>
          <a:noFill/>
          <a:ln>
            <a:noFill/>
          </a:ln>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514600"/>
            <a:ext cx="6400800" cy="762001"/>
          </a:xfrm>
          <a:prstGeom prst="rect">
            <a:avLst/>
          </a:prstGeom>
          <a:noFill/>
          <a:ln>
            <a:noFill/>
          </a:ln>
        </p:spPr>
      </p:pic>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3429000"/>
            <a:ext cx="6400800" cy="1552575"/>
          </a:xfrm>
          <a:prstGeom prst="rect">
            <a:avLst/>
          </a:prstGeom>
          <a:noFill/>
          <a:ln>
            <a:noFill/>
          </a:ln>
        </p:spPr>
      </p:pic>
      <p:pic>
        <p:nvPicPr>
          <p:cNvPr id="7" name="Picture 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3665" y="4981575"/>
            <a:ext cx="6388735" cy="1552575"/>
          </a:xfrm>
          <a:prstGeom prst="rect">
            <a:avLst/>
          </a:prstGeom>
          <a:noFill/>
          <a:ln>
            <a:noFill/>
          </a:ln>
        </p:spPr>
      </p:pic>
    </p:spTree>
    <p:extLst>
      <p:ext uri="{BB962C8B-B14F-4D97-AF65-F5344CB8AC3E}">
        <p14:creationId xmlns:p14="http://schemas.microsoft.com/office/powerpoint/2010/main" val="12940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397691"/>
          </a:xfrm>
        </p:spPr>
        <p:txBody>
          <a:bodyPr>
            <a:normAutofit/>
          </a:bodyPr>
          <a:lstStyle/>
          <a:p>
            <a:pPr lvl="0" algn="just" rtl="0"/>
            <a:r>
              <a:rPr lang="en-US" sz="2000" dirty="0">
                <a:latin typeface="Times New Roman" pitchFamily="18" charset="0"/>
                <a:cs typeface="Times New Roman" pitchFamily="18" charset="0"/>
              </a:rPr>
              <a:t>From zero up to pavement depth of d/2 , the dual wheel ( 4 ton) produce the same deflection on a single wheel load (2 ton)</a:t>
            </a:r>
          </a:p>
          <a:p>
            <a:pPr lvl="0" algn="just" rtl="0"/>
            <a:r>
              <a:rPr lang="en-US" sz="2000" dirty="0">
                <a:latin typeface="Times New Roman" pitchFamily="18" charset="0"/>
                <a:cs typeface="Times New Roman" pitchFamily="18" charset="0"/>
              </a:rPr>
              <a:t>For depth of (2S) or greater, over lapped stress of dual wheels (4 ton) shall cause equivalent deflection of single wheel load with (4 ton)</a:t>
            </a:r>
          </a:p>
          <a:p>
            <a:pPr algn="just"/>
            <a:endParaRPr lang="ar-IQ" sz="2000" dirty="0">
              <a:latin typeface="Times New Roman" pitchFamily="18" charset="0"/>
              <a:cs typeface="Times New Roman" pitchFamily="18"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143216"/>
            <a:ext cx="6400800" cy="2220595"/>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235529" y="4331154"/>
            <a:ext cx="6515100" cy="1847850"/>
          </a:xfrm>
          <a:prstGeom prst="rect">
            <a:avLst/>
          </a:prstGeom>
          <a:noFill/>
          <a:ln>
            <a:noFill/>
          </a:ln>
        </p:spPr>
      </p:pic>
    </p:spTree>
    <p:extLst>
      <p:ext uri="{BB962C8B-B14F-4D97-AF65-F5344CB8AC3E}">
        <p14:creationId xmlns:p14="http://schemas.microsoft.com/office/powerpoint/2010/main" val="226391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397691"/>
          </a:xfrm>
        </p:spPr>
        <p:txBody>
          <a:bodyPr>
            <a:normAutofit/>
          </a:bodyPr>
          <a:lstStyle/>
          <a:p>
            <a:pPr algn="just" rtl="0"/>
            <a:r>
              <a:rPr lang="en-US" sz="2400" b="1" dirty="0">
                <a:latin typeface="Times New Roman" pitchFamily="18" charset="0"/>
                <a:cs typeface="Times New Roman" pitchFamily="18" charset="0"/>
              </a:rPr>
              <a:t>Example 1 .1 :</a:t>
            </a:r>
            <a:endParaRPr lang="en-US" sz="2400" dirty="0">
              <a:latin typeface="Times New Roman" pitchFamily="18" charset="0"/>
              <a:cs typeface="Times New Roman" pitchFamily="18" charset="0"/>
            </a:endParaRPr>
          </a:p>
          <a:p>
            <a:pPr marL="109728" indent="0" algn="just" rtl="0">
              <a:buNone/>
            </a:pPr>
            <a:r>
              <a:rPr lang="en-US" sz="2400" dirty="0">
                <a:latin typeface="Times New Roman" pitchFamily="18" charset="0"/>
                <a:cs typeface="Times New Roman" pitchFamily="18" charset="0"/>
              </a:rPr>
              <a:t>Draw the most realistic contact area for an 18-kip (80-kN) single-axle load with a tire pressure of 80 psi (552 </a:t>
            </a:r>
            <a:r>
              <a:rPr lang="en-US" sz="2400" dirty="0" err="1">
                <a:latin typeface="Times New Roman" pitchFamily="18" charset="0"/>
                <a:cs typeface="Times New Roman" pitchFamily="18" charset="0"/>
              </a:rPr>
              <a:t>kPa</a:t>
            </a:r>
            <a:r>
              <a:rPr lang="en-US" sz="2400" dirty="0">
                <a:latin typeface="Times New Roman" pitchFamily="18" charset="0"/>
                <a:cs typeface="Times New Roman" pitchFamily="18" charset="0"/>
              </a:rPr>
              <a:t>) . What are the other configurations of contact area that have been used for pavement design ?</a:t>
            </a:r>
          </a:p>
          <a:p>
            <a:pPr algn="just"/>
            <a:endParaRPr lang="ar-IQ" sz="2400" dirty="0">
              <a:latin typeface="Times New Roman" pitchFamily="18" charset="0"/>
              <a:cs typeface="Times New Roman" pitchFamily="18"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895600"/>
            <a:ext cx="6390640" cy="2895600"/>
          </a:xfrm>
          <a:prstGeom prst="rect">
            <a:avLst/>
          </a:prstGeom>
          <a:noFill/>
          <a:ln>
            <a:noFill/>
          </a:ln>
        </p:spPr>
      </p:pic>
    </p:spTree>
    <p:extLst>
      <p:ext uri="{BB962C8B-B14F-4D97-AF65-F5344CB8AC3E}">
        <p14:creationId xmlns:p14="http://schemas.microsoft.com/office/powerpoint/2010/main" val="228274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762000"/>
            <a:ext cx="7924800" cy="4953000"/>
          </a:xfrm>
          <a:prstGeom prst="rect">
            <a:avLst/>
          </a:prstGeom>
          <a:noFill/>
          <a:ln>
            <a:noFill/>
          </a:ln>
        </p:spPr>
      </p:pic>
    </p:spTree>
    <p:extLst>
      <p:ext uri="{BB962C8B-B14F-4D97-AF65-F5344CB8AC3E}">
        <p14:creationId xmlns:p14="http://schemas.microsoft.com/office/powerpoint/2010/main" val="402894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4542" y="1371600"/>
            <a:ext cx="8229600" cy="4830763"/>
          </a:xfrm>
        </p:spPr>
        <p:txBody>
          <a:bodyPr>
            <a:normAutofit lnSpcReduction="10000"/>
          </a:bodyPr>
          <a:lstStyle/>
          <a:p>
            <a:pPr lvl="0" algn="just" rtl="0"/>
            <a:r>
              <a:rPr lang="en-US" sz="1800" b="1" dirty="0">
                <a:latin typeface="Times New Roman" pitchFamily="18" charset="0"/>
                <a:cs typeface="Times New Roman" pitchFamily="18" charset="0"/>
              </a:rPr>
              <a:t>Climate Models</a:t>
            </a:r>
            <a:endParaRPr lang="en-US" sz="1800" dirty="0">
              <a:latin typeface="Times New Roman" pitchFamily="18" charset="0"/>
              <a:cs typeface="Times New Roman" pitchFamily="18" charset="0"/>
            </a:endParaRPr>
          </a:p>
          <a:p>
            <a:pPr marL="109728" indent="0" algn="just" rtl="0">
              <a:buNone/>
            </a:pPr>
            <a:r>
              <a:rPr lang="en-US" sz="1800" dirty="0">
                <a:latin typeface="Times New Roman" pitchFamily="18" charset="0"/>
                <a:cs typeface="Times New Roman" pitchFamily="18" charset="0"/>
              </a:rPr>
              <a:t>Temperature and moisture are significant climatic inputs for pavement design. The modulus of the HMA depends on pavement temperature; the moduli of the base, </a:t>
            </a:r>
            <a:r>
              <a:rPr lang="en-US" sz="1800" dirty="0" err="1">
                <a:latin typeface="Times New Roman" pitchFamily="18" charset="0"/>
                <a:cs typeface="Times New Roman" pitchFamily="18" charset="0"/>
              </a:rPr>
              <a:t>subbase</a:t>
            </a:r>
            <a:r>
              <a:rPr lang="en-US" sz="1800" dirty="0">
                <a:latin typeface="Times New Roman" pitchFamily="18" charset="0"/>
                <a:cs typeface="Times New Roman" pitchFamily="18" charset="0"/>
              </a:rPr>
              <a:t>, and subgrade vary appreciably with moisture content.</a:t>
            </a:r>
          </a:p>
          <a:p>
            <a:pPr algn="just" rtl="0"/>
            <a:r>
              <a:rPr lang="en-US" sz="1800" b="1" i="1" dirty="0">
                <a:latin typeface="Times New Roman" pitchFamily="18" charset="0"/>
                <a:cs typeface="Times New Roman" pitchFamily="18" charset="0"/>
              </a:rPr>
              <a:t>Heat Transfer Model</a:t>
            </a:r>
            <a:endParaRPr lang="en-US" sz="1800" dirty="0">
              <a:latin typeface="Times New Roman" pitchFamily="18" charset="0"/>
              <a:cs typeface="Times New Roman" pitchFamily="18" charset="0"/>
            </a:endParaRPr>
          </a:p>
          <a:p>
            <a:pPr marL="109728" indent="0" algn="just" rtl="0">
              <a:buNone/>
            </a:pPr>
            <a:r>
              <a:rPr lang="en-US" sz="1800" dirty="0">
                <a:latin typeface="Times New Roman" pitchFamily="18" charset="0"/>
                <a:cs typeface="Times New Roman" pitchFamily="18" charset="0"/>
              </a:rPr>
              <a:t>The heat transfer model was originally developed at the University of Illinois (Dempsey and Thompson, 1970) for evaluating frost action and temperature regime in multilayered pavement systems. The model applies the finite difference method to solve the following Fourier equation for one-dimensional heat flow:</a:t>
            </a:r>
          </a:p>
          <a:p>
            <a:pPr algn="just" rtl="0"/>
            <a:endParaRPr lang="en-US" sz="1800" dirty="0" smtClean="0">
              <a:latin typeface="Times New Roman" pitchFamily="18" charset="0"/>
              <a:cs typeface="Times New Roman" pitchFamily="18" charset="0"/>
            </a:endParaRPr>
          </a:p>
          <a:p>
            <a:pPr algn="just" rtl="0"/>
            <a:endParaRPr lang="en-US" sz="1800" dirty="0">
              <a:latin typeface="Times New Roman" pitchFamily="18" charset="0"/>
              <a:cs typeface="Times New Roman" pitchFamily="18" charset="0"/>
            </a:endParaRPr>
          </a:p>
          <a:p>
            <a:pPr marL="109728" indent="0" algn="just" rtl="0">
              <a:buNone/>
            </a:pPr>
            <a:endParaRPr lang="en-US" sz="1800" dirty="0" smtClean="0">
              <a:latin typeface="Times New Roman" pitchFamily="18" charset="0"/>
              <a:cs typeface="Times New Roman" pitchFamily="18" charset="0"/>
            </a:endParaRPr>
          </a:p>
          <a:p>
            <a:pPr marL="109728" indent="0" algn="just" rtl="0">
              <a:buNone/>
            </a:pPr>
            <a:r>
              <a:rPr lang="en-US" sz="1800" dirty="0" smtClean="0">
                <a:latin typeface="Times New Roman" pitchFamily="18" charset="0"/>
                <a:cs typeface="Times New Roman" pitchFamily="18" charset="0"/>
              </a:rPr>
              <a:t>Here</a:t>
            </a:r>
            <a:r>
              <a:rPr lang="en-US" sz="1800" dirty="0">
                <a:latin typeface="Times New Roman" pitchFamily="18" charset="0"/>
                <a:cs typeface="Times New Roman" pitchFamily="18" charset="0"/>
              </a:rPr>
              <a:t>, </a:t>
            </a:r>
            <a:r>
              <a:rPr lang="en-US" sz="1800" i="1" dirty="0">
                <a:latin typeface="Times New Roman" pitchFamily="18" charset="0"/>
                <a:cs typeface="Times New Roman" pitchFamily="18" charset="0"/>
              </a:rPr>
              <a:t>T </a:t>
            </a:r>
            <a:r>
              <a:rPr lang="en-US" sz="1800" dirty="0">
                <a:latin typeface="Times New Roman" pitchFamily="18" charset="0"/>
                <a:cs typeface="Times New Roman" pitchFamily="18" charset="0"/>
              </a:rPr>
              <a:t>is the temperature, </a:t>
            </a:r>
            <a:r>
              <a:rPr lang="en-US" sz="1800" i="1" dirty="0">
                <a:latin typeface="Times New Roman" pitchFamily="18" charset="0"/>
                <a:cs typeface="Times New Roman" pitchFamily="18" charset="0"/>
              </a:rPr>
              <a:t>t </a:t>
            </a:r>
            <a:r>
              <a:rPr lang="en-US" sz="1800" dirty="0">
                <a:latin typeface="Times New Roman" pitchFamily="18" charset="0"/>
                <a:cs typeface="Times New Roman" pitchFamily="18" charset="0"/>
              </a:rPr>
              <a:t>is the time, z is the depth below surface, and </a:t>
            </a:r>
            <a:r>
              <a:rPr lang="en-US" sz="1800" i="1" dirty="0">
                <a:latin typeface="Times New Roman" pitchFamily="18" charset="0"/>
                <a:cs typeface="Times New Roman" pitchFamily="18" charset="0"/>
              </a:rPr>
              <a:t>a </a:t>
            </a:r>
            <a:r>
              <a:rPr lang="en-US" sz="1800" dirty="0">
                <a:latin typeface="Times New Roman" pitchFamily="18" charset="0"/>
                <a:cs typeface="Times New Roman" pitchFamily="18" charset="0"/>
              </a:rPr>
              <a:t>is the thermal diffusivity, which is related to the thermal conductivity and heat capacity of the pavement materials. Given the initial temperature distribution and the two boundary conditions (at the pavement surface and at a depth H below the surface), Eq.11.1 can be solved.</a:t>
            </a:r>
          </a:p>
          <a:p>
            <a:pPr algn="just" rtl="0"/>
            <a:endParaRPr lang="ar-IQ" sz="1800" dirty="0">
              <a:latin typeface="Times New Roman" pitchFamily="18" charset="0"/>
              <a:cs typeface="Times New Roman" pitchFamily="18" charset="0"/>
            </a:endParaRPr>
          </a:p>
        </p:txBody>
      </p:sp>
      <p:sp>
        <p:nvSpPr>
          <p:cNvPr id="3" name="Title 2"/>
          <p:cNvSpPr>
            <a:spLocks noGrp="1"/>
          </p:cNvSpPr>
          <p:nvPr>
            <p:ph type="title"/>
          </p:nvPr>
        </p:nvSpPr>
        <p:spPr/>
        <p:txBody>
          <a:bodyPr>
            <a:noAutofit/>
          </a:bodyPr>
          <a:lstStyle/>
          <a:p>
            <a:pPr rtl="0"/>
            <a:r>
              <a:rPr lang="en-US" sz="2400" dirty="0">
                <a:solidFill>
                  <a:schemeClr val="tx1"/>
                </a:solidFill>
                <a:effectLst/>
                <a:latin typeface="Times New Roman" pitchFamily="18" charset="0"/>
                <a:cs typeface="Times New Roman" pitchFamily="18" charset="0"/>
              </a:rPr>
              <a:t>CHAPTER 11</a:t>
            </a:r>
            <a:br>
              <a:rPr lang="en-US" sz="2400" dirty="0">
                <a:solidFill>
                  <a:schemeClr val="tx1"/>
                </a:solidFill>
                <a:effectLst/>
                <a:latin typeface="Times New Roman" pitchFamily="18" charset="0"/>
                <a:cs typeface="Times New Roman" pitchFamily="18" charset="0"/>
              </a:rPr>
            </a:br>
            <a:r>
              <a:rPr lang="en-US" sz="2400" dirty="0" smtClean="0">
                <a:solidFill>
                  <a:schemeClr val="tx1"/>
                </a:solidFill>
                <a:effectLst/>
                <a:latin typeface="Times New Roman" pitchFamily="18" charset="0"/>
                <a:cs typeface="Times New Roman" pitchFamily="18" charset="0"/>
              </a:rPr>
              <a:t>                           Flexible </a:t>
            </a:r>
            <a:r>
              <a:rPr lang="en-US" sz="2400" dirty="0">
                <a:solidFill>
                  <a:schemeClr val="tx1"/>
                </a:solidFill>
                <a:effectLst/>
                <a:latin typeface="Times New Roman" pitchFamily="18" charset="0"/>
                <a:cs typeface="Times New Roman" pitchFamily="18" charset="0"/>
              </a:rPr>
              <a:t>Pavement Design</a:t>
            </a:r>
            <a:br>
              <a:rPr lang="en-US" sz="2400" dirty="0">
                <a:solidFill>
                  <a:schemeClr val="tx1"/>
                </a:solidFill>
                <a:effectLst/>
                <a:latin typeface="Times New Roman" pitchFamily="18" charset="0"/>
                <a:cs typeface="Times New Roman" pitchFamily="18" charset="0"/>
              </a:rPr>
            </a:br>
            <a:endParaRPr lang="ar-IQ" sz="2400" dirty="0">
              <a:solidFill>
                <a:schemeClr val="tx1"/>
              </a:solidFill>
              <a:latin typeface="Times New Roman" pitchFamily="18" charset="0"/>
              <a:cs typeface="Times New Roman" pitchFamily="18"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315255" y="4191000"/>
            <a:ext cx="4448175" cy="523875"/>
          </a:xfrm>
          <a:prstGeom prst="rect">
            <a:avLst/>
          </a:prstGeom>
          <a:noFill/>
          <a:ln>
            <a:noFill/>
          </a:ln>
        </p:spPr>
      </p:pic>
    </p:spTree>
    <p:extLst>
      <p:ext uri="{BB962C8B-B14F-4D97-AF65-F5344CB8AC3E}">
        <p14:creationId xmlns:p14="http://schemas.microsoft.com/office/powerpoint/2010/main" val="355039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1000"/>
                                        <p:tgtEl>
                                          <p:spTgt spid="2">
                                            <p:txEl>
                                              <p:pRg st="3" end="3"/>
                                            </p:txEl>
                                          </p:spTgt>
                                        </p:tgtEl>
                                      </p:cBhvr>
                                    </p:animEffect>
                                    <p:anim calcmode="lin" valueType="num">
                                      <p:cBhvr>
                                        <p:cTn id="3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Effect transition="in" filter="fade">
                                      <p:cBhvr>
                                        <p:cTn id="40" dur="1000"/>
                                        <p:tgtEl>
                                          <p:spTgt spid="2">
                                            <p:txEl>
                                              <p:pRg st="7" end="7"/>
                                            </p:txEl>
                                          </p:spTgt>
                                        </p:tgtEl>
                                      </p:cBhvr>
                                    </p:animEffect>
                                    <p:anim calcmode="lin" valueType="num">
                                      <p:cBhvr>
                                        <p:cTn id="41"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092891"/>
          </a:xfrm>
        </p:spPr>
        <p:txBody>
          <a:bodyPr>
            <a:noAutofit/>
          </a:bodyPr>
          <a:lstStyle/>
          <a:p>
            <a:pPr algn="just" rtl="0"/>
            <a:r>
              <a:rPr lang="en-US" sz="1600" b="1" dirty="0">
                <a:latin typeface="Times New Roman" pitchFamily="18" charset="0"/>
                <a:cs typeface="Times New Roman" pitchFamily="18" charset="0"/>
              </a:rPr>
              <a:t>Moisture Equilibrium Model </a:t>
            </a:r>
            <a:endParaRPr lang="en-US" sz="1600" dirty="0">
              <a:latin typeface="Times New Roman" pitchFamily="18" charset="0"/>
              <a:cs typeface="Times New Roman" pitchFamily="18" charset="0"/>
            </a:endParaRPr>
          </a:p>
          <a:p>
            <a:pPr marL="109728" indent="0" algn="just" rtl="0">
              <a:buNone/>
            </a:pPr>
            <a:r>
              <a:rPr lang="en-US" sz="1600" dirty="0">
                <a:latin typeface="Times New Roman" pitchFamily="18" charset="0"/>
                <a:cs typeface="Times New Roman" pitchFamily="18" charset="0"/>
              </a:rPr>
              <a:t>The moisture equilibrium model in the CMS model (Dempsey </a:t>
            </a:r>
            <a:r>
              <a:rPr lang="en-US" sz="1600" i="1" dirty="0">
                <a:latin typeface="Times New Roman" pitchFamily="18" charset="0"/>
                <a:cs typeface="Times New Roman" pitchFamily="18" charset="0"/>
              </a:rPr>
              <a:t>et al., </a:t>
            </a:r>
            <a:r>
              <a:rPr lang="en-US" sz="1600" dirty="0">
                <a:latin typeface="Times New Roman" pitchFamily="18" charset="0"/>
                <a:cs typeface="Times New Roman" pitchFamily="18" charset="0"/>
              </a:rPr>
              <a:t>1986) is based on the assumption that the subgrade cannot receive moisture by infiltration through the pavement. Any rainwater will drain out quickly through the drainage layer to the side ditch or longitudinal drain, so the only water in the subgrade is the capillary water caused by the water table. Because of the thermodynamic relationship between soil suction and moisture content, a simple way to determine the moisture content in a soil is to determine its suction, which is related to the pore water pressure</a:t>
            </a:r>
            <a:r>
              <a:rPr lang="en-US" sz="1600" dirty="0" smtClean="0">
                <a:latin typeface="Times New Roman" pitchFamily="18" charset="0"/>
                <a:cs typeface="Times New Roman" pitchFamily="18" charset="0"/>
              </a:rPr>
              <a:t>.</a:t>
            </a:r>
          </a:p>
          <a:p>
            <a:pPr marL="109728" indent="0" algn="just" rtl="0">
              <a:buNone/>
            </a:pPr>
            <a:r>
              <a:rPr lang="en-US" sz="1600" dirty="0">
                <a:latin typeface="Times New Roman" pitchFamily="18" charset="0"/>
                <a:cs typeface="Times New Roman" pitchFamily="18" charset="0"/>
              </a:rPr>
              <a:t>Figure 11 .2 shows the suction–moisture curves for five different soils with varying clay contents, as indicated by the numerals in parentheses under each soil title. These curves were obtained in the laboratory by drying tests, in which different levels of vacuum or suction were applied to a wet soil specimen until the moisture was reduced to an equilibrium value. The suction is expressed in the pF scale, which is the logarithm of water tension in cm, as defined by Schofield (1935) . The corresponding values in terms of psi are shown on the left scale. It can be seen that suction increases as the moisture content decreases or the clay content increases. The increase in suction is due to the soil particles. In the CMS model, empirical relationships were used to define the suction—moisture curve based on the liquid limit, the plasticity index, and the saturated When there is no loading or overburden pressure, suction is equal to the negative pore pressure. When a load or overburden is applied to an unsaturated soil with given moisture content or suction, the suction or moisture content remains the same but the pore pressure becomes less negative. The relationship between suction and pore pressure can be expressed as:</a:t>
            </a:r>
          </a:p>
          <a:p>
            <a:pPr marL="109728" indent="0" algn="just" rtl="0">
              <a:buNone/>
            </a:pPr>
            <a:endParaRPr lang="en-US" sz="1600" dirty="0">
              <a:latin typeface="Times New Roman" pitchFamily="18" charset="0"/>
              <a:cs typeface="Times New Roman" pitchFamily="18" charset="0"/>
            </a:endParaRPr>
          </a:p>
          <a:p>
            <a:pPr algn="just"/>
            <a:endParaRPr lang="ar-IQ" sz="1600" dirty="0">
              <a:latin typeface="Times New Roman" pitchFamily="18" charset="0"/>
              <a:cs typeface="Times New Roman" pitchFamily="18" charset="0"/>
            </a:endParaRPr>
          </a:p>
        </p:txBody>
      </p:sp>
    </p:spTree>
    <p:extLst>
      <p:ext uri="{BB962C8B-B14F-4D97-AF65-F5344CB8AC3E}">
        <p14:creationId xmlns:p14="http://schemas.microsoft.com/office/powerpoint/2010/main" val="253685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382000" cy="5245291"/>
          </a:xfrm>
        </p:spPr>
        <p:txBody>
          <a:bodyPr>
            <a:normAutofit lnSpcReduction="10000"/>
          </a:bodyPr>
          <a:lstStyle/>
          <a:p>
            <a:pPr marL="109728" indent="0" algn="just" rtl="0">
              <a:buNone/>
            </a:pPr>
            <a:r>
              <a:rPr lang="en-US" sz="1800" dirty="0" smtClean="0">
                <a:latin typeface="Times New Roman" pitchFamily="18" charset="0"/>
                <a:cs typeface="Times New Roman" pitchFamily="18" charset="0"/>
              </a:rPr>
              <a:t>in </a:t>
            </a:r>
            <a:r>
              <a:rPr lang="en-US" sz="1800" dirty="0">
                <a:latin typeface="Times New Roman" pitchFamily="18" charset="0"/>
                <a:cs typeface="Times New Roman" pitchFamily="18" charset="0"/>
              </a:rPr>
              <a:t>which u is the pore pressure when soil is loaded ; S is the soil suction, which is a negative pressure ; p is the applied pressure (or </a:t>
            </a:r>
            <a:r>
              <a:rPr lang="en-US" sz="1800" i="1" dirty="0">
                <a:latin typeface="Times New Roman" pitchFamily="18" charset="0"/>
                <a:cs typeface="Times New Roman" pitchFamily="18" charset="0"/>
              </a:rPr>
              <a:t>overburden), </a:t>
            </a:r>
            <a:r>
              <a:rPr lang="en-US" sz="1800" dirty="0">
                <a:latin typeface="Times New Roman" pitchFamily="18" charset="0"/>
                <a:cs typeface="Times New Roman" pitchFamily="18" charset="0"/>
              </a:rPr>
              <a:t>which is always positive ; and a is the compressibility factor, varying from 0 for unsaturated, </a:t>
            </a:r>
            <a:r>
              <a:rPr lang="en-US" sz="1800" dirty="0" err="1">
                <a:latin typeface="Times New Roman" pitchFamily="18" charset="0"/>
                <a:cs typeface="Times New Roman" pitchFamily="18" charset="0"/>
              </a:rPr>
              <a:t>cohesionless</a:t>
            </a:r>
            <a:r>
              <a:rPr lang="en-US" sz="1800" dirty="0">
                <a:latin typeface="Times New Roman" pitchFamily="18" charset="0"/>
                <a:cs typeface="Times New Roman" pitchFamily="18" charset="0"/>
              </a:rPr>
              <a:t> soils to 1</a:t>
            </a:r>
          </a:p>
          <a:p>
            <a:pPr marL="109728" indent="0" algn="just" rtl="0">
              <a:buNone/>
            </a:pPr>
            <a:r>
              <a:rPr lang="en-US" sz="1800" dirty="0">
                <a:latin typeface="Times New Roman" pitchFamily="18" charset="0"/>
                <a:cs typeface="Times New Roman" pitchFamily="18" charset="0"/>
              </a:rPr>
              <a:t>for saturated soils . For unsaturated cohesive soils, a is related to the plasticity index P I</a:t>
            </a:r>
          </a:p>
          <a:p>
            <a:pPr marL="109728" indent="0" algn="just" rtl="0">
              <a:buNone/>
            </a:pPr>
            <a:r>
              <a:rPr lang="en-US" sz="1800" dirty="0">
                <a:latin typeface="Times New Roman" pitchFamily="18" charset="0"/>
                <a:cs typeface="Times New Roman" pitchFamily="18" charset="0"/>
              </a:rPr>
              <a:t>by (Black and </a:t>
            </a:r>
            <a:r>
              <a:rPr lang="en-US" sz="1800" dirty="0" err="1">
                <a:latin typeface="Times New Roman" pitchFamily="18" charset="0"/>
                <a:cs typeface="Times New Roman" pitchFamily="18" charset="0"/>
              </a:rPr>
              <a:t>Croney</a:t>
            </a:r>
            <a:r>
              <a:rPr lang="en-US" sz="1800" dirty="0">
                <a:latin typeface="Times New Roman" pitchFamily="18" charset="0"/>
                <a:cs typeface="Times New Roman" pitchFamily="18" charset="0"/>
              </a:rPr>
              <a:t>, 1957</a:t>
            </a:r>
            <a:r>
              <a:rPr lang="en-US" sz="1800" dirty="0" smtClean="0">
                <a:latin typeface="Times New Roman" pitchFamily="18" charset="0"/>
                <a:cs typeface="Times New Roman" pitchFamily="18" charset="0"/>
              </a:rPr>
              <a:t>)</a:t>
            </a:r>
          </a:p>
          <a:p>
            <a:pPr marL="109728" indent="0" algn="just" rtl="0">
              <a:buNone/>
            </a:pPr>
            <a:endParaRPr lang="en-US" sz="1800" dirty="0" smtClean="0">
              <a:latin typeface="Times New Roman" pitchFamily="18" charset="0"/>
              <a:cs typeface="Times New Roman" pitchFamily="18" charset="0"/>
            </a:endParaRPr>
          </a:p>
          <a:p>
            <a:pPr marL="109728" indent="0" algn="just" rtl="0">
              <a:buNone/>
            </a:pPr>
            <a:r>
              <a:rPr lang="en-US" sz="1800" dirty="0" smtClean="0">
                <a:latin typeface="Times New Roman" pitchFamily="18" charset="0"/>
                <a:cs typeface="Times New Roman" pitchFamily="18" charset="0"/>
              </a:rPr>
              <a:t>in </a:t>
            </a:r>
            <a:r>
              <a:rPr lang="en-US" sz="1800" dirty="0">
                <a:latin typeface="Times New Roman" pitchFamily="18" charset="0"/>
                <a:cs typeface="Times New Roman" pitchFamily="18" charset="0"/>
              </a:rPr>
              <a:t>which u is the pore pressure when soil is loaded ; S is the soil suction, which is a negative pressure ; p is the applied pressure (or </a:t>
            </a:r>
            <a:r>
              <a:rPr lang="en-US" sz="1800" i="1" dirty="0">
                <a:latin typeface="Times New Roman" pitchFamily="18" charset="0"/>
                <a:cs typeface="Times New Roman" pitchFamily="18" charset="0"/>
              </a:rPr>
              <a:t>overburden), </a:t>
            </a:r>
            <a:r>
              <a:rPr lang="en-US" sz="1800" dirty="0">
                <a:latin typeface="Times New Roman" pitchFamily="18" charset="0"/>
                <a:cs typeface="Times New Roman" pitchFamily="18" charset="0"/>
              </a:rPr>
              <a:t>which is always positive ; and a is the compressibility factor, varying from 0 for unsaturated, </a:t>
            </a:r>
            <a:r>
              <a:rPr lang="en-US" sz="1800" dirty="0" err="1">
                <a:latin typeface="Times New Roman" pitchFamily="18" charset="0"/>
                <a:cs typeface="Times New Roman" pitchFamily="18" charset="0"/>
              </a:rPr>
              <a:t>cohesionless</a:t>
            </a:r>
            <a:r>
              <a:rPr lang="en-US" sz="1800" dirty="0">
                <a:latin typeface="Times New Roman" pitchFamily="18" charset="0"/>
                <a:cs typeface="Times New Roman" pitchFamily="18" charset="0"/>
              </a:rPr>
              <a:t> soils to 1</a:t>
            </a:r>
          </a:p>
          <a:p>
            <a:pPr marL="109728" indent="0" algn="just" rtl="0">
              <a:buNone/>
            </a:pPr>
            <a:r>
              <a:rPr lang="en-US" sz="1800" dirty="0">
                <a:latin typeface="Times New Roman" pitchFamily="18" charset="0"/>
                <a:cs typeface="Times New Roman" pitchFamily="18" charset="0"/>
              </a:rPr>
              <a:t>for saturated soils . For unsaturated cohesive soils, a is related to the plasticity index P I</a:t>
            </a:r>
          </a:p>
          <a:p>
            <a:pPr marL="109728" indent="0" algn="just" rtl="0">
              <a:buNone/>
            </a:pPr>
            <a:r>
              <a:rPr lang="en-US" sz="1800" dirty="0">
                <a:latin typeface="Times New Roman" pitchFamily="18" charset="0"/>
                <a:cs typeface="Times New Roman" pitchFamily="18" charset="0"/>
              </a:rPr>
              <a:t>by (Black and </a:t>
            </a:r>
            <a:r>
              <a:rPr lang="en-US" sz="1800" dirty="0" err="1">
                <a:latin typeface="Times New Roman" pitchFamily="18" charset="0"/>
                <a:cs typeface="Times New Roman" pitchFamily="18" charset="0"/>
              </a:rPr>
              <a:t>Croney</a:t>
            </a:r>
            <a:r>
              <a:rPr lang="en-US" sz="1800" dirty="0">
                <a:latin typeface="Times New Roman" pitchFamily="18" charset="0"/>
                <a:cs typeface="Times New Roman" pitchFamily="18" charset="0"/>
              </a:rPr>
              <a:t>, 1957)</a:t>
            </a:r>
          </a:p>
          <a:p>
            <a:pPr marL="109728" indent="0" algn="just" rtl="0">
              <a:buNone/>
            </a:pPr>
            <a:endParaRPr lang="en-US" sz="1800" dirty="0">
              <a:latin typeface="Times New Roman" pitchFamily="18" charset="0"/>
              <a:cs typeface="Times New Roman" pitchFamily="18" charset="0"/>
            </a:endParaRPr>
          </a:p>
          <a:p>
            <a:pPr algn="just"/>
            <a:endParaRPr lang="en-US" sz="1800" dirty="0" smtClean="0">
              <a:latin typeface="Times New Roman" pitchFamily="18" charset="0"/>
              <a:cs typeface="Times New Roman" pitchFamily="18" charset="0"/>
            </a:endParaRPr>
          </a:p>
          <a:p>
            <a:pPr algn="just"/>
            <a:endParaRPr lang="en-US" sz="1800" dirty="0">
              <a:latin typeface="Times New Roman" pitchFamily="18" charset="0"/>
              <a:cs typeface="Times New Roman" pitchFamily="18" charset="0"/>
            </a:endParaRPr>
          </a:p>
          <a:p>
            <a:pPr marL="109728" indent="0" algn="just" rtl="0">
              <a:buNone/>
            </a:pPr>
            <a:r>
              <a:rPr lang="en-US" sz="1800" dirty="0">
                <a:latin typeface="Times New Roman" pitchFamily="18" charset="0"/>
                <a:cs typeface="Times New Roman" pitchFamily="18" charset="0"/>
              </a:rPr>
              <a:t>The pore pressure in a soil depends solely on its distance above the ground-water</a:t>
            </a:r>
          </a:p>
          <a:p>
            <a:pPr marL="109728" indent="0" algn="just" rtl="0">
              <a:buNone/>
            </a:pPr>
            <a:r>
              <a:rPr lang="en-US" sz="1800" dirty="0">
                <a:latin typeface="Times New Roman" pitchFamily="18" charset="0"/>
                <a:cs typeface="Times New Roman" pitchFamily="18" charset="0"/>
              </a:rPr>
              <a:t>table</a:t>
            </a:r>
            <a:r>
              <a:rPr lang="en-US" sz="1800" dirty="0" smtClean="0">
                <a:latin typeface="Times New Roman" pitchFamily="18" charset="0"/>
                <a:cs typeface="Times New Roman" pitchFamily="18" charset="0"/>
              </a:rPr>
              <a:t>:</a:t>
            </a:r>
          </a:p>
          <a:p>
            <a:pPr marL="109728" indent="0" algn="just" rtl="0">
              <a:buNone/>
            </a:pPr>
            <a:endParaRPr lang="en-US" sz="1800" dirty="0">
              <a:latin typeface="Times New Roman" pitchFamily="18" charset="0"/>
              <a:cs typeface="Times New Roman" pitchFamily="18" charset="0"/>
            </a:endParaRPr>
          </a:p>
          <a:p>
            <a:pPr algn="just"/>
            <a:endParaRPr lang="en-US" sz="1800" dirty="0" smtClean="0">
              <a:latin typeface="Times New Roman" pitchFamily="18" charset="0"/>
              <a:cs typeface="Times New Roman" pitchFamily="18" charset="0"/>
            </a:endParaRPr>
          </a:p>
          <a:p>
            <a:pPr algn="just"/>
            <a:endParaRPr lang="ar-IQ" sz="1800" dirty="0">
              <a:latin typeface="Times New Roman" pitchFamily="18" charset="0"/>
              <a:cs typeface="Times New Roman" pitchFamily="18" charset="0"/>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053772" y="2676525"/>
            <a:ext cx="4410075" cy="371475"/>
          </a:xfrm>
          <a:prstGeom prst="rect">
            <a:avLst/>
          </a:prstGeom>
          <a:noFill/>
          <a:ln>
            <a:noFill/>
          </a:ln>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2082801" y="4800600"/>
            <a:ext cx="4600575" cy="342900"/>
          </a:xfrm>
          <a:prstGeom prst="rect">
            <a:avLst/>
          </a:prstGeom>
          <a:noFill/>
          <a:ln>
            <a:noFill/>
          </a:ln>
        </p:spPr>
      </p:pic>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1977571" y="5638800"/>
            <a:ext cx="4562475" cy="342900"/>
          </a:xfrm>
          <a:prstGeom prst="rect">
            <a:avLst/>
          </a:prstGeom>
          <a:noFill/>
          <a:ln>
            <a:noFill/>
          </a:ln>
        </p:spPr>
      </p:pic>
    </p:spTree>
    <p:extLst>
      <p:ext uri="{BB962C8B-B14F-4D97-AF65-F5344CB8AC3E}">
        <p14:creationId xmlns:p14="http://schemas.microsoft.com/office/powerpoint/2010/main" val="496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arn(inVertic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arn(inVertical)">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barn(inVertical)">
                                      <p:cBhvr>
                                        <p:cTn id="37" dur="500"/>
                                        <p:tgtEl>
                                          <p:spTgt spid="2">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
                                            <p:txEl>
                                              <p:pRg st="11" end="11"/>
                                            </p:txEl>
                                          </p:spTgt>
                                        </p:tgtEl>
                                        <p:attrNameLst>
                                          <p:attrName>style.visibility</p:attrName>
                                        </p:attrNameLst>
                                      </p:cBhvr>
                                      <p:to>
                                        <p:strVal val="visible"/>
                                      </p:to>
                                    </p:set>
                                    <p:animEffect transition="in" filter="barn(inVertical)">
                                      <p:cBhvr>
                                        <p:cTn id="42" dur="500"/>
                                        <p:tgtEl>
                                          <p:spTgt spid="2">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arn(inVertical)">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barn(inVertical)">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barn(inVertical)">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191</TotalTime>
  <Words>1446</Words>
  <Application>Microsoft Office PowerPoint</Application>
  <PresentationFormat>On-screen Show (4:3)</PresentationFormat>
  <Paragraphs>63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Concourse</vt:lpstr>
      <vt:lpstr>Structural Design of Highway</vt:lpstr>
      <vt:lpstr>PowerPoint Presentation</vt:lpstr>
      <vt:lpstr>Design Traffic Loading and contact area K= MR/19.4</vt:lpstr>
      <vt:lpstr>PowerPoint Presentation</vt:lpstr>
      <vt:lpstr>PowerPoint Presentation</vt:lpstr>
      <vt:lpstr>PowerPoint Presentation</vt:lpstr>
      <vt:lpstr>CHAPTER 11                            Flexible Pavement Design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Structural Design of Highway</dc:title>
  <dc:creator>future</dc:creator>
  <cp:lastModifiedBy>future</cp:lastModifiedBy>
  <cp:revision>282</cp:revision>
  <dcterms:created xsi:type="dcterms:W3CDTF">2006-08-16T00:00:00Z</dcterms:created>
  <dcterms:modified xsi:type="dcterms:W3CDTF">2017-12-22T19:55:34Z</dcterms:modified>
</cp:coreProperties>
</file>