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9" r:id="rId5"/>
    <p:sldId id="270" r:id="rId6"/>
    <p:sldId id="271" r:id="rId7"/>
    <p:sldId id="272" r:id="rId8"/>
    <p:sldId id="273" r:id="rId9"/>
    <p:sldId id="274" r:id="rId10"/>
    <p:sldId id="275" r:id="rId11"/>
    <p:sldId id="276"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828800"/>
          </a:xfrm>
        </p:spPr>
        <p:txBody>
          <a:bodyPr>
            <a:normAutofit/>
          </a:bodyPr>
          <a:lstStyle/>
          <a:p>
            <a:r>
              <a:rPr lang="en-US" sz="4800" dirty="0">
                <a:latin typeface="Times New Roman" pitchFamily="18" charset="0"/>
                <a:cs typeface="Times New Roman" pitchFamily="18" charset="0"/>
              </a:rPr>
              <a:t>Structural Design of Highway</a:t>
            </a:r>
            <a:endParaRPr lang="ar-IQ" sz="4800" dirty="0">
              <a:latin typeface="Times New Roman" pitchFamily="18" charset="0"/>
              <a:cs typeface="Times New Roman" pitchFamily="18" charset="0"/>
            </a:endParaRPr>
          </a:p>
        </p:txBody>
      </p:sp>
      <p:sp>
        <p:nvSpPr>
          <p:cNvPr id="5" name="Subtitle 2"/>
          <p:cNvSpPr>
            <a:spLocks noGrp="1"/>
          </p:cNvSpPr>
          <p:nvPr>
            <p:ph type="subTitle" idx="1"/>
          </p:nvPr>
        </p:nvSpPr>
        <p:spPr>
          <a:xfrm>
            <a:off x="609600" y="2438400"/>
            <a:ext cx="7434396" cy="1143000"/>
          </a:xfrm>
        </p:spPr>
        <p:txBody>
          <a:bodyPr>
            <a:noAutofit/>
          </a:bodyPr>
          <a:lstStyle/>
          <a:p>
            <a:r>
              <a:rPr lang="en-US" sz="1800" b="1" dirty="0">
                <a:solidFill>
                  <a:srgbClr val="0070C0"/>
                </a:solidFill>
                <a:latin typeface="Times New Roman" pitchFamily="18" charset="0"/>
                <a:cs typeface="Times New Roman" pitchFamily="18" charset="0"/>
              </a:rPr>
              <a:t>Third Stage</a:t>
            </a:r>
          </a:p>
          <a:p>
            <a:r>
              <a:rPr lang="en-US" sz="1800" b="1" dirty="0" smtClean="0">
                <a:solidFill>
                  <a:srgbClr val="0070C0"/>
                </a:solidFill>
                <a:latin typeface="Times New Roman" pitchFamily="18" charset="0"/>
                <a:cs typeface="Times New Roman" pitchFamily="18" charset="0"/>
              </a:rPr>
              <a:t>Lecture 8</a:t>
            </a:r>
          </a:p>
          <a:p>
            <a:pPr rtl="0"/>
            <a:r>
              <a:rPr lang="en-US" sz="3200" b="1" dirty="0">
                <a:solidFill>
                  <a:srgbClr val="0070C0"/>
                </a:solidFill>
                <a:latin typeface="Times New Roman" pitchFamily="18" charset="0"/>
                <a:cs typeface="Times New Roman" pitchFamily="18" charset="0"/>
              </a:rPr>
              <a:t>Lecture. Dr. </a:t>
            </a:r>
            <a:r>
              <a:rPr lang="en-US" sz="3200" b="1" dirty="0" err="1">
                <a:solidFill>
                  <a:srgbClr val="0070C0"/>
                </a:solidFill>
                <a:latin typeface="Times New Roman" pitchFamily="18" charset="0"/>
                <a:cs typeface="Times New Roman" pitchFamily="18" charset="0"/>
              </a:rPr>
              <a:t>Rana</a:t>
            </a:r>
            <a:r>
              <a:rPr lang="en-US" sz="3200" b="1" dirty="0">
                <a:solidFill>
                  <a:srgbClr val="0070C0"/>
                </a:solidFill>
                <a:latin typeface="Times New Roman" pitchFamily="18" charset="0"/>
                <a:cs typeface="Times New Roman" pitchFamily="18" charset="0"/>
              </a:rPr>
              <a:t> Amir </a:t>
            </a:r>
            <a:r>
              <a:rPr lang="en-US" sz="3200" b="1" dirty="0" err="1" smtClean="0">
                <a:solidFill>
                  <a:srgbClr val="0070C0"/>
                </a:solidFill>
                <a:latin typeface="Times New Roman" pitchFamily="18" charset="0"/>
                <a:cs typeface="Times New Roman" pitchFamily="18" charset="0"/>
              </a:rPr>
              <a:t>Yousif</a:t>
            </a:r>
            <a:endParaRPr lang="en-US" sz="3200" b="1" dirty="0" smtClean="0">
              <a:solidFill>
                <a:srgbClr val="0070C0"/>
              </a:solidFill>
              <a:latin typeface="Times New Roman" pitchFamily="18" charset="0"/>
              <a:cs typeface="Times New Roman" pitchFamily="18" charset="0"/>
            </a:endParaRPr>
          </a:p>
          <a:p>
            <a:pPr rtl="0"/>
            <a:r>
              <a:rPr lang="en-US" sz="2800" b="1" dirty="0" smtClean="0">
                <a:solidFill>
                  <a:srgbClr val="0070C0"/>
                </a:solidFill>
                <a:latin typeface="Times New Roman" pitchFamily="18" charset="0"/>
                <a:cs typeface="Times New Roman" pitchFamily="18" charset="0"/>
              </a:rPr>
              <a:t>Highway and Transportation Engineering</a:t>
            </a:r>
          </a:p>
          <a:p>
            <a:pPr rtl="0"/>
            <a:r>
              <a:rPr lang="en-US" sz="2800" b="1" dirty="0" smtClean="0">
                <a:solidFill>
                  <a:srgbClr val="0070C0"/>
                </a:solidFill>
                <a:latin typeface="Times New Roman" pitchFamily="18" charset="0"/>
                <a:cs typeface="Times New Roman" pitchFamily="18" charset="0"/>
              </a:rPr>
              <a:t>Al-</a:t>
            </a:r>
            <a:r>
              <a:rPr lang="en-US" sz="2800" b="1" dirty="0" err="1" smtClean="0">
                <a:solidFill>
                  <a:srgbClr val="0070C0"/>
                </a:solidFill>
                <a:latin typeface="Times New Roman" pitchFamily="18" charset="0"/>
                <a:cs typeface="Times New Roman" pitchFamily="18" charset="0"/>
              </a:rPr>
              <a:t>Mustansiriyah</a:t>
            </a:r>
            <a:r>
              <a:rPr lang="en-US" sz="2800" b="1" dirty="0" smtClean="0">
                <a:solidFill>
                  <a:srgbClr val="0070C0"/>
                </a:solidFill>
                <a:latin typeface="Times New Roman" pitchFamily="18" charset="0"/>
                <a:cs typeface="Times New Roman" pitchFamily="18" charset="0"/>
              </a:rPr>
              <a:t> University</a:t>
            </a:r>
            <a:endParaRPr lang="en-US" sz="2800" b="1" dirty="0">
              <a:solidFill>
                <a:srgbClr val="0070C0"/>
              </a:solidFill>
              <a:latin typeface="Times New Roman" pitchFamily="18" charset="0"/>
              <a:cs typeface="Times New Roman" pitchFamily="18" charset="0"/>
            </a:endParaRPr>
          </a:p>
          <a:p>
            <a:r>
              <a:rPr lang="en-US" b="1" dirty="0">
                <a:solidFill>
                  <a:srgbClr val="0070C0"/>
                </a:solidFill>
                <a:latin typeface="Times New Roman" pitchFamily="18" charset="0"/>
                <a:cs typeface="Times New Roman" pitchFamily="18" charset="0"/>
              </a:rPr>
              <a:t>2017</a:t>
            </a: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wipe(down)">
                                      <p:cBhvr>
                                        <p:cTn id="19" dur="5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down)">
                                      <p:cBhvr>
                                        <p:cTn id="24" dur="500"/>
                                        <p:tgtEl>
                                          <p:spTgt spid="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Effect transition="in" filter="wipe(down)">
                                      <p:cBhvr>
                                        <p:cTn id="29" dur="500"/>
                                        <p:tgtEl>
                                          <p:spTgt spid="5">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wipe(down)">
                                      <p:cBhvr>
                                        <p:cTn id="34" dur="500"/>
                                        <p:tgtEl>
                                          <p:spTgt spid="5">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wipe(down)">
                                      <p:cBhvr>
                                        <p:cTn id="3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1800" dirty="0">
                <a:latin typeface="Times New Roman" pitchFamily="18" charset="0"/>
                <a:cs typeface="Times New Roman" pitchFamily="18" charset="0"/>
              </a:rPr>
              <a:t>Figure 7 .13 shows the relationships of the layer coefficient , Marshall stability, </a:t>
            </a:r>
            <a:r>
              <a:rPr lang="en-US" sz="1800" dirty="0" err="1" smtClean="0">
                <a:latin typeface="Times New Roman" pitchFamily="18" charset="0"/>
                <a:cs typeface="Times New Roman" pitchFamily="18" charset="0"/>
              </a:rPr>
              <a:t>cohesiometer</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values, and resilient modulus </a:t>
            </a:r>
            <a:r>
              <a:rPr lang="en-US" sz="1800" dirty="0" smtClean="0">
                <a:latin typeface="Times New Roman" pitchFamily="18" charset="0"/>
                <a:cs typeface="Times New Roman" pitchFamily="18" charset="0"/>
              </a:rPr>
              <a:t>.</a:t>
            </a:r>
          </a:p>
          <a:p>
            <a:pPr marL="109728" indent="0" algn="just" rtl="0">
              <a:buNone/>
            </a:pPr>
            <a:endParaRPr lang="ar-IQ" sz="1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a:effectLst/>
                <a:latin typeface="Times New Roman" pitchFamily="18" charset="0"/>
                <a:cs typeface="Times New Roman" pitchFamily="18" charset="0"/>
              </a:rPr>
              <a:t>Hot Mix Asphalt </a:t>
            </a:r>
            <a:endParaRPr lang="ar-IQ"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86000"/>
            <a:ext cx="6400800" cy="3491230"/>
          </a:xfrm>
          <a:prstGeom prst="rect">
            <a:avLst/>
          </a:prstGeom>
          <a:noFill/>
          <a:ln>
            <a:noFill/>
          </a:ln>
        </p:spPr>
      </p:pic>
    </p:spTree>
    <p:extLst>
      <p:ext uri="{BB962C8B-B14F-4D97-AF65-F5344CB8AC3E}">
        <p14:creationId xmlns:p14="http://schemas.microsoft.com/office/powerpoint/2010/main" val="53739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1600" dirty="0">
                <a:latin typeface="Times New Roman" pitchFamily="18" charset="0"/>
                <a:cs typeface="Times New Roman" pitchFamily="18" charset="0"/>
              </a:rPr>
              <a:t>In the AASHTO design method, the quality of the HMA, base, and </a:t>
            </a:r>
            <a:r>
              <a:rPr lang="en-US" sz="1600" dirty="0" err="1">
                <a:latin typeface="Times New Roman" pitchFamily="18" charset="0"/>
                <a:cs typeface="Times New Roman" pitchFamily="18" charset="0"/>
              </a:rPr>
              <a:t>subbase</a:t>
            </a:r>
            <a:r>
              <a:rPr lang="en-US" sz="1600" dirty="0">
                <a:latin typeface="Times New Roman" pitchFamily="18" charset="0"/>
                <a:cs typeface="Times New Roman" pitchFamily="18" charset="0"/>
              </a:rPr>
              <a:t> is indicated by their structural layer coefficients. These correlation charts were originally developed to determine the layer coefficients, but can also be used to determine the resilient modulus. More about layer coefficients is presented in Section 11 .3 .4 .</a:t>
            </a:r>
          </a:p>
          <a:p>
            <a:pPr marL="109728" indent="0" algn="just" rtl="0">
              <a:buNone/>
            </a:pPr>
            <a:r>
              <a:rPr lang="en-US" sz="1600" b="1" dirty="0">
                <a:latin typeface="Times New Roman" pitchFamily="18" charset="0"/>
                <a:cs typeface="Times New Roman" pitchFamily="18" charset="0"/>
              </a:rPr>
              <a:t>Example 7.4:</a:t>
            </a:r>
            <a:endParaRPr lang="en-US" sz="1600" dirty="0">
              <a:latin typeface="Times New Roman" pitchFamily="18" charset="0"/>
              <a:cs typeface="Times New Roman" pitchFamily="18" charset="0"/>
            </a:endParaRPr>
          </a:p>
          <a:p>
            <a:pPr marL="109728" indent="0" algn="just" rtl="0">
              <a:buNone/>
            </a:pPr>
            <a:r>
              <a:rPr lang="en-US" sz="1600" dirty="0">
                <a:latin typeface="Times New Roman" pitchFamily="18" charset="0"/>
                <a:cs typeface="Times New Roman" pitchFamily="18" charset="0"/>
              </a:rPr>
              <a:t>Given CBR values of 30 and 80, determine the corresponding R value, Texas classification, and resilient modulus when the materials are used as a base course, a </a:t>
            </a:r>
            <a:r>
              <a:rPr lang="en-US" sz="1600" dirty="0" err="1">
                <a:latin typeface="Times New Roman" pitchFamily="18" charset="0"/>
                <a:cs typeface="Times New Roman" pitchFamily="18" charset="0"/>
              </a:rPr>
              <a:t>subbase</a:t>
            </a:r>
            <a:r>
              <a:rPr lang="en-US" sz="1600" dirty="0">
                <a:latin typeface="Times New Roman" pitchFamily="18" charset="0"/>
                <a:cs typeface="Times New Roman" pitchFamily="18" charset="0"/>
              </a:rPr>
              <a:t> course, and a </a:t>
            </a:r>
            <a:r>
              <a:rPr lang="en-US" sz="1600" dirty="0" smtClean="0">
                <a:latin typeface="Times New Roman" pitchFamily="18" charset="0"/>
                <a:cs typeface="Times New Roman" pitchFamily="18" charset="0"/>
              </a:rPr>
              <a:t>subgrade.</a:t>
            </a:r>
            <a:endParaRPr lang="en-US" sz="1600" dirty="0">
              <a:latin typeface="Times New Roman" pitchFamily="18" charset="0"/>
              <a:cs typeface="Times New Roman" pitchFamily="18" charset="0"/>
            </a:endParaRPr>
          </a:p>
          <a:p>
            <a:pPr marL="109728" indent="0" algn="just" rtl="0">
              <a:buNone/>
            </a:pPr>
            <a:r>
              <a:rPr lang="en-US" sz="1600" b="1" i="1" dirty="0">
                <a:latin typeface="Times New Roman" pitchFamily="18" charset="0"/>
                <a:cs typeface="Times New Roman" pitchFamily="18" charset="0"/>
              </a:rPr>
              <a:t>Solution:</a:t>
            </a:r>
            <a:r>
              <a:rPr lang="en-US" sz="1600" i="1" dirty="0">
                <a:latin typeface="Times New Roman" pitchFamily="18" charset="0"/>
                <a:cs typeface="Times New Roman" pitchFamily="18" charset="0"/>
              </a:rPr>
              <a:t> </a:t>
            </a:r>
            <a:r>
              <a:rPr lang="en-US" sz="1600" dirty="0">
                <a:latin typeface="Times New Roman" pitchFamily="18" charset="0"/>
                <a:cs typeface="Times New Roman" pitchFamily="18" charset="0"/>
              </a:rPr>
              <a:t>The correlations for base, </a:t>
            </a:r>
            <a:r>
              <a:rPr lang="en-US" sz="1600" dirty="0" err="1">
                <a:latin typeface="Times New Roman" pitchFamily="18" charset="0"/>
                <a:cs typeface="Times New Roman" pitchFamily="18" charset="0"/>
              </a:rPr>
              <a:t>subbase</a:t>
            </a:r>
            <a:r>
              <a:rPr lang="en-US" sz="1600" dirty="0">
                <a:latin typeface="Times New Roman" pitchFamily="18" charset="0"/>
                <a:cs typeface="Times New Roman" pitchFamily="18" charset="0"/>
              </a:rPr>
              <a:t>, and subgrade can be obtained from Figures 7 .15a , 7 .16, and 7.10 . The results are tabulated in Table 7 .5. It can be seen from Table 7 .5 that the correlations among CBR, R value, and Texas classification are practically the same no matter whether the material is used as a base, a </a:t>
            </a:r>
            <a:r>
              <a:rPr lang="en-US" sz="1600" dirty="0" err="1">
                <a:latin typeface="Times New Roman" pitchFamily="18" charset="0"/>
                <a:cs typeface="Times New Roman" pitchFamily="18" charset="0"/>
              </a:rPr>
              <a:t>subbase</a:t>
            </a:r>
            <a:r>
              <a:rPr lang="en-US" sz="1600" dirty="0">
                <a:latin typeface="Times New Roman" pitchFamily="18" charset="0"/>
                <a:cs typeface="Times New Roman" pitchFamily="18" charset="0"/>
              </a:rPr>
              <a:t>, or a subgrade . This is not true for the resilient modulus, where a large variation exists. This is reasonable, because the resilient modulus depends on the state of stresses, which varies with the location where the material is to be placed .</a:t>
            </a:r>
          </a:p>
          <a:p>
            <a:pPr algn="just" rtl="0"/>
            <a:endParaRPr lang="ar-IQ" sz="16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i="1" dirty="0">
                <a:effectLst/>
                <a:latin typeface="Times New Roman" pitchFamily="18" charset="0"/>
                <a:cs typeface="Times New Roman" pitchFamily="18" charset="0"/>
              </a:rPr>
              <a:t>Structural Layer Coefficient </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175164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685800"/>
            <a:ext cx="6629400" cy="5321300"/>
          </a:xfrm>
          <a:prstGeom prst="rect">
            <a:avLst/>
          </a:prstGeom>
          <a:noFill/>
          <a:ln>
            <a:noFill/>
          </a:ln>
        </p:spPr>
      </p:pic>
    </p:spTree>
    <p:extLst>
      <p:ext uri="{BB962C8B-B14F-4D97-AF65-F5344CB8AC3E}">
        <p14:creationId xmlns:p14="http://schemas.microsoft.com/office/powerpoint/2010/main" val="319523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685800"/>
            <a:ext cx="5798162" cy="2825247"/>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581400"/>
            <a:ext cx="6400800" cy="2424430"/>
          </a:xfrm>
          <a:prstGeom prst="rect">
            <a:avLst/>
          </a:prstGeom>
          <a:noFill/>
          <a:ln>
            <a:noFill/>
          </a:ln>
        </p:spPr>
      </p:pic>
    </p:spTree>
    <p:extLst>
      <p:ext uri="{BB962C8B-B14F-4D97-AF65-F5344CB8AC3E}">
        <p14:creationId xmlns:p14="http://schemas.microsoft.com/office/powerpoint/2010/main" val="93476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20000"/>
          </a:bodyPr>
          <a:lstStyle/>
          <a:p>
            <a:pPr algn="just" rtl="0"/>
            <a:r>
              <a:rPr lang="en-US" sz="2800" dirty="0">
                <a:latin typeface="Times New Roman" pitchFamily="18" charset="0"/>
                <a:cs typeface="Times New Roman" pitchFamily="18" charset="0"/>
              </a:rPr>
              <a:t>References:</a:t>
            </a:r>
          </a:p>
          <a:p>
            <a:pPr algn="just" rtl="0"/>
            <a:r>
              <a:rPr lang="en-US" sz="2800" dirty="0">
                <a:latin typeface="Times New Roman" pitchFamily="18" charset="0"/>
                <a:cs typeface="Times New Roman" pitchFamily="18" charset="0"/>
              </a:rPr>
              <a:t>1. Nicholas J. Garber and Lester A. </a:t>
            </a:r>
            <a:r>
              <a:rPr lang="en-US" sz="2800" dirty="0" err="1">
                <a:latin typeface="Times New Roman" pitchFamily="18" charset="0"/>
                <a:cs typeface="Times New Roman" pitchFamily="18" charset="0"/>
              </a:rPr>
              <a:t>Hoel</a:t>
            </a:r>
            <a:r>
              <a:rPr lang="en-US" sz="2800" dirty="0">
                <a:latin typeface="Times New Roman" pitchFamily="18" charset="0"/>
                <a:cs typeface="Times New Roman" pitchFamily="18" charset="0"/>
              </a:rPr>
              <a:t>.”Traffic and Highway Engineering”, Fourth Edition.</a:t>
            </a:r>
          </a:p>
          <a:p>
            <a:pPr algn="just" rtl="0"/>
            <a:r>
              <a:rPr lang="en-US" sz="2800" dirty="0">
                <a:latin typeface="Times New Roman" pitchFamily="18" charset="0"/>
                <a:cs typeface="Times New Roman" pitchFamily="18" charset="0"/>
              </a:rPr>
              <a:t>2.Yoder; E. J. and M. W. </a:t>
            </a:r>
            <a:r>
              <a:rPr lang="en-US" sz="2800" dirty="0" err="1">
                <a:latin typeface="Times New Roman" pitchFamily="18" charset="0"/>
                <a:cs typeface="Times New Roman" pitchFamily="18" charset="0"/>
              </a:rPr>
              <a:t>Witczak</a:t>
            </a:r>
            <a:r>
              <a:rPr lang="en-US" sz="2800" dirty="0">
                <a:latin typeface="Times New Roman" pitchFamily="18" charset="0"/>
                <a:cs typeface="Times New Roman" pitchFamily="18" charset="0"/>
              </a:rPr>
              <a:t>, “Principles of Pavement Design”, A Wiley- </a:t>
            </a:r>
            <a:r>
              <a:rPr lang="en-US" sz="2800" dirty="0" err="1">
                <a:latin typeface="Times New Roman" pitchFamily="18" charset="0"/>
                <a:cs typeface="Times New Roman" pitchFamily="18" charset="0"/>
              </a:rPr>
              <a:t>Interscience</a:t>
            </a:r>
            <a:r>
              <a:rPr lang="en-US" sz="2800" dirty="0">
                <a:latin typeface="Times New Roman" pitchFamily="18" charset="0"/>
                <a:cs typeface="Times New Roman" pitchFamily="18" charset="0"/>
              </a:rPr>
              <a:t> Publication, John Wiley &amp; Sons Inc., U.S.A., 1975.</a:t>
            </a:r>
          </a:p>
          <a:p>
            <a:pPr algn="just" rtl="0"/>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Yaug</a:t>
            </a:r>
            <a:r>
              <a:rPr lang="en-US" sz="2800" dirty="0">
                <a:latin typeface="Times New Roman" pitchFamily="18" charset="0"/>
                <a:cs typeface="Times New Roman" pitchFamily="18" charset="0"/>
              </a:rPr>
              <a:t> H. Huang, “Pavement Analysis and Design”, </a:t>
            </a:r>
            <a:r>
              <a:rPr lang="en-US" sz="2800" dirty="0" err="1">
                <a:latin typeface="Times New Roman" pitchFamily="18" charset="0"/>
                <a:cs typeface="Times New Roman" pitchFamily="18" charset="0"/>
              </a:rPr>
              <a:t>Prentic</a:t>
            </a:r>
            <a:r>
              <a:rPr lang="en-US" sz="2800" dirty="0">
                <a:latin typeface="Times New Roman" pitchFamily="18" charset="0"/>
                <a:cs typeface="Times New Roman" pitchFamily="18" charset="0"/>
              </a:rPr>
              <a:t> Hall Inc., U.S.A., 1993.</a:t>
            </a:r>
          </a:p>
          <a:p>
            <a:pPr algn="just" rtl="0"/>
            <a:r>
              <a:rPr lang="en-US" sz="2800" dirty="0">
                <a:latin typeface="Times New Roman" pitchFamily="18" charset="0"/>
                <a:cs typeface="Times New Roman" pitchFamily="18" charset="0"/>
              </a:rPr>
              <a:t>4.“AASHTO Guide for Design of Pavement Structures 1993”, AASHTO, American Association of State Highway and Transportation Officials, U.S.A., 1993.</a:t>
            </a:r>
          </a:p>
          <a:p>
            <a:pPr algn="just" rtl="0"/>
            <a:r>
              <a:rPr lang="en-US" sz="2800" dirty="0">
                <a:latin typeface="Times New Roman" pitchFamily="18" charset="0"/>
                <a:cs typeface="Times New Roman" pitchFamily="18" charset="0"/>
              </a:rPr>
              <a:t>5. Oglesby Clarkson H., “Highway Engineering”, John </a:t>
            </a:r>
            <a:r>
              <a:rPr lang="en-US" sz="2800" dirty="0" smtClean="0">
                <a:latin typeface="Times New Roman" pitchFamily="18" charset="0"/>
                <a:cs typeface="Times New Roman" pitchFamily="18" charset="0"/>
              </a:rPr>
              <a:t>Wiley </a:t>
            </a:r>
            <a:r>
              <a:rPr lang="en-US" sz="2800" dirty="0">
                <a:latin typeface="Times New Roman" pitchFamily="18" charset="0"/>
                <a:cs typeface="Times New Roman" pitchFamily="18" charset="0"/>
              </a:rPr>
              <a:t>&amp; Sons Inc., U.S.A.,1975</a:t>
            </a:r>
            <a:r>
              <a:rPr lang="en-US" dirty="0"/>
              <a:t>.</a:t>
            </a:r>
          </a:p>
          <a:p>
            <a:pPr algn="l"/>
            <a:endParaRPr lang="ar-IQ" dirty="0"/>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1800" dirty="0">
                <a:latin typeface="Times New Roman" pitchFamily="18" charset="0"/>
                <a:cs typeface="Times New Roman" pitchFamily="18" charset="0"/>
              </a:rPr>
              <a:t>Various empirical tests have been used to determine the material properties for pavement design . Most of these tests measure the strength of the material and are not a true representation of the resilient modulus. An extensive study was made by Van </a:t>
            </a:r>
            <a:r>
              <a:rPr lang="en-US" sz="1800" dirty="0" err="1">
                <a:latin typeface="Times New Roman" pitchFamily="18" charset="0"/>
                <a:cs typeface="Times New Roman" pitchFamily="18" charset="0"/>
              </a:rPr>
              <a:t>Til</a:t>
            </a:r>
            <a:r>
              <a:rPr lang="en-US" sz="1800" dirty="0">
                <a:latin typeface="Times New Roman" pitchFamily="18" charset="0"/>
                <a:cs typeface="Times New Roman" pitchFamily="18" charset="0"/>
              </a:rPr>
              <a:t> </a:t>
            </a:r>
            <a:r>
              <a:rPr lang="en-US" sz="1800" i="1" dirty="0">
                <a:latin typeface="Times New Roman" pitchFamily="18" charset="0"/>
                <a:cs typeface="Times New Roman" pitchFamily="18" charset="0"/>
              </a:rPr>
              <a:t>et al.</a:t>
            </a:r>
            <a:r>
              <a:rPr lang="en-US" sz="1800" dirty="0">
                <a:latin typeface="Times New Roman" pitchFamily="18" charset="0"/>
                <a:cs typeface="Times New Roman" pitchFamily="18" charset="0"/>
              </a:rPr>
              <a:t> (1972) to relate the resilient modulus and other test parameters to the soil support value or the layer coefficient employed in the AASHO design equation . These correlations can be used as a guide if other, more reliable, information is not available . It should be noted that any empirical correlation is based on a set of local conditions . The correlation is not valid if the actual conditions are different from those under which the correlation is established . Therefore, great care must be exercised in the judicious selection of the resilient modulus from these </a:t>
            </a:r>
            <a:r>
              <a:rPr lang="en-US" sz="1800" dirty="0" smtClean="0">
                <a:latin typeface="Times New Roman" pitchFamily="18" charset="0"/>
                <a:cs typeface="Times New Roman" pitchFamily="18" charset="0"/>
              </a:rPr>
              <a:t>correlations.</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rtl="0"/>
            <a:r>
              <a:rPr lang="en-US" dirty="0">
                <a:effectLst/>
                <a:latin typeface="Times New Roman" pitchFamily="18" charset="0"/>
                <a:cs typeface="Times New Roman" pitchFamily="18" charset="0"/>
              </a:rPr>
              <a:t>Correlations with Other Tests</a:t>
            </a:r>
          </a:p>
        </p:txBody>
      </p:sp>
    </p:spTree>
    <p:extLst>
      <p:ext uri="{BB962C8B-B14F-4D97-AF65-F5344CB8AC3E}">
        <p14:creationId xmlns:p14="http://schemas.microsoft.com/office/powerpoint/2010/main" val="251363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just"/>
            <a:r>
              <a:rPr lang="en-US" sz="1800" dirty="0">
                <a:solidFill>
                  <a:schemeClr val="tx1"/>
                </a:solidFill>
                <a:effectLst/>
                <a:latin typeface="Times New Roman" pitchFamily="18" charset="0"/>
                <a:cs typeface="Times New Roman" pitchFamily="18" charset="0"/>
              </a:rPr>
              <a:t>Subgrade Soils </a:t>
            </a:r>
            <a:r>
              <a:rPr lang="en-US" sz="1800" b="0" dirty="0">
                <a:solidFill>
                  <a:schemeClr val="tx1"/>
                </a:solidFill>
                <a:effectLst/>
                <a:latin typeface="Times New Roman" pitchFamily="18" charset="0"/>
                <a:cs typeface="Times New Roman" pitchFamily="18" charset="0"/>
              </a:rPr>
              <a:t>Figure 7 .10 shows a correlation chart that can be used to estimate the resilient modulus of subgrade soils from the </a:t>
            </a:r>
            <a:r>
              <a:rPr lang="en-US" sz="1800" b="0" i="1" dirty="0">
                <a:solidFill>
                  <a:schemeClr val="tx1"/>
                </a:solidFill>
                <a:effectLst/>
                <a:latin typeface="Times New Roman" pitchFamily="18" charset="0"/>
                <a:cs typeface="Times New Roman" pitchFamily="18" charset="0"/>
              </a:rPr>
              <a:t>R </a:t>
            </a:r>
            <a:r>
              <a:rPr lang="en-US" sz="1800" b="0" dirty="0">
                <a:solidFill>
                  <a:schemeClr val="tx1"/>
                </a:solidFill>
                <a:effectLst/>
                <a:latin typeface="Times New Roman" pitchFamily="18" charset="0"/>
                <a:cs typeface="Times New Roman" pitchFamily="18" charset="0"/>
              </a:rPr>
              <a:t>value, CBR, Texas </a:t>
            </a:r>
            <a:r>
              <a:rPr lang="en-US" sz="1800" b="0" dirty="0" err="1">
                <a:solidFill>
                  <a:schemeClr val="tx1"/>
                </a:solidFill>
                <a:effectLst/>
                <a:latin typeface="Times New Roman" pitchFamily="18" charset="0"/>
                <a:cs typeface="Times New Roman" pitchFamily="18" charset="0"/>
              </a:rPr>
              <a:t>triaxial</a:t>
            </a:r>
            <a:r>
              <a:rPr lang="en-US" sz="1800" b="0" dirty="0">
                <a:solidFill>
                  <a:schemeClr val="tx1"/>
                </a:solidFill>
                <a:effectLst/>
                <a:latin typeface="Times New Roman" pitchFamily="18" charset="0"/>
                <a:cs typeface="Times New Roman" pitchFamily="18" charset="0"/>
              </a:rPr>
              <a:t> </a:t>
            </a:r>
            <a:r>
              <a:rPr lang="en-US" sz="1800" b="0" dirty="0" smtClean="0">
                <a:solidFill>
                  <a:schemeClr val="tx1"/>
                </a:solidFill>
                <a:effectLst/>
                <a:latin typeface="Times New Roman" pitchFamily="18" charset="0"/>
                <a:cs typeface="Times New Roman" pitchFamily="18" charset="0"/>
              </a:rPr>
              <a:t>classification, and group </a:t>
            </a:r>
            <a:r>
              <a:rPr lang="en-US" sz="1800" b="0" dirty="0">
                <a:solidFill>
                  <a:schemeClr val="tx1"/>
                </a:solidFill>
                <a:effectLst/>
                <a:latin typeface="Times New Roman" pitchFamily="18" charset="0"/>
                <a:cs typeface="Times New Roman" pitchFamily="18" charset="0"/>
              </a:rPr>
              <a:t>index .</a:t>
            </a:r>
            <a:br>
              <a:rPr lang="en-US" sz="1800" b="0" dirty="0">
                <a:solidFill>
                  <a:schemeClr val="tx1"/>
                </a:solidFill>
                <a:effectLst/>
                <a:latin typeface="Times New Roman" pitchFamily="18" charset="0"/>
                <a:cs typeface="Times New Roman" pitchFamily="18" charset="0"/>
              </a:rPr>
            </a:br>
            <a:endParaRPr lang="ar-IQ" sz="1800" b="0" dirty="0">
              <a:solidFill>
                <a:schemeClr val="tx1"/>
              </a:solidFill>
              <a:latin typeface="Times New Roman" pitchFamily="18" charset="0"/>
              <a:cs typeface="Times New Roman"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9400" y="1219200"/>
            <a:ext cx="3439458" cy="4525962"/>
          </a:xfrm>
          <a:prstGeom prst="rect">
            <a:avLst/>
          </a:prstGeom>
          <a:noFill/>
          <a:ln>
            <a:noFill/>
          </a:ln>
        </p:spPr>
      </p:pic>
      <p:sp>
        <p:nvSpPr>
          <p:cNvPr id="5" name="Rectangle 4"/>
          <p:cNvSpPr/>
          <p:nvPr/>
        </p:nvSpPr>
        <p:spPr>
          <a:xfrm>
            <a:off x="1843314" y="5791200"/>
            <a:ext cx="6553200" cy="646331"/>
          </a:xfrm>
          <a:prstGeom prst="rect">
            <a:avLst/>
          </a:prstGeom>
        </p:spPr>
        <p:txBody>
          <a:bodyPr wrap="square">
            <a:spAutoFit/>
          </a:bodyPr>
          <a:lstStyle/>
          <a:p>
            <a:pPr algn="ctr"/>
            <a:r>
              <a:rPr lang="en-US" b="1" dirty="0">
                <a:latin typeface="Times New Roman" pitchFamily="18" charset="0"/>
                <a:cs typeface="Times New Roman" pitchFamily="18" charset="0"/>
              </a:rPr>
              <a:t>FIGURE 7 .10 Correlation chart for estimating resilient modulus of subgrade soils (1 psi = 6.9 </a:t>
            </a:r>
            <a:r>
              <a:rPr lang="en-US" b="1" dirty="0" err="1">
                <a:latin typeface="Times New Roman" pitchFamily="18" charset="0"/>
                <a:cs typeface="Times New Roman" pitchFamily="18" charset="0"/>
              </a:rPr>
              <a:t>kPa</a:t>
            </a:r>
            <a:r>
              <a:rPr lang="en-US" b="1" dirty="0">
                <a:latin typeface="Times New Roman" pitchFamily="18" charset="0"/>
                <a:cs typeface="Times New Roman" pitchFamily="18" charset="0"/>
              </a:rPr>
              <a:t> ) . (After Van </a:t>
            </a:r>
            <a:r>
              <a:rPr lang="en-US" b="1" dirty="0" err="1">
                <a:latin typeface="Times New Roman" pitchFamily="18" charset="0"/>
                <a:cs typeface="Times New Roman" pitchFamily="18" charset="0"/>
              </a:rPr>
              <a:t>Til</a:t>
            </a:r>
            <a:r>
              <a:rPr lang="en-US" b="1" dirty="0">
                <a:latin typeface="Times New Roman" pitchFamily="18" charset="0"/>
                <a:cs typeface="Times New Roman" pitchFamily="18" charset="0"/>
              </a:rPr>
              <a:t> et al. (1972)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1883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0"/>
            <a:r>
              <a:rPr lang="en-US" sz="1800" dirty="0">
                <a:latin typeface="Times New Roman" pitchFamily="18" charset="0"/>
                <a:cs typeface="Times New Roman" pitchFamily="18" charset="0"/>
              </a:rPr>
              <a:t>The </a:t>
            </a:r>
            <a:r>
              <a:rPr lang="en-US" sz="1800" i="1" dirty="0">
                <a:latin typeface="Times New Roman" pitchFamily="18" charset="0"/>
                <a:cs typeface="Times New Roman" pitchFamily="18" charset="0"/>
              </a:rPr>
              <a:t>R </a:t>
            </a:r>
            <a:r>
              <a:rPr lang="en-US" sz="1800" dirty="0">
                <a:latin typeface="Times New Roman" pitchFamily="18" charset="0"/>
                <a:cs typeface="Times New Roman" pitchFamily="18" charset="0"/>
              </a:rPr>
              <a:t>value is the resistance value of a soil determined by a </a:t>
            </a:r>
            <a:r>
              <a:rPr lang="en-US" sz="1800" dirty="0" err="1">
                <a:latin typeface="Times New Roman" pitchFamily="18" charset="0"/>
                <a:cs typeface="Times New Roman" pitchFamily="18" charset="0"/>
              </a:rPr>
              <a:t>stabilometer</a:t>
            </a:r>
            <a:r>
              <a:rPr lang="en-US" sz="1800" dirty="0">
                <a:latin typeface="Times New Roman" pitchFamily="18" charset="0"/>
                <a:cs typeface="Times New Roman" pitchFamily="18" charset="0"/>
              </a:rPr>
              <a:t>. The </a:t>
            </a:r>
            <a:r>
              <a:rPr lang="en-US" sz="1800" dirty="0" err="1">
                <a:latin typeface="Times New Roman" pitchFamily="18" charset="0"/>
                <a:cs typeface="Times New Roman" pitchFamily="18" charset="0"/>
              </a:rPr>
              <a:t>stabilometer</a:t>
            </a:r>
            <a:r>
              <a:rPr lang="en-US" sz="1800" dirty="0">
                <a:latin typeface="Times New Roman" pitchFamily="18" charset="0"/>
                <a:cs typeface="Times New Roman" pitchFamily="18" charset="0"/>
              </a:rPr>
              <a:t> test was developed by the California Division of Highway sand measures basically the internal friction of the material ; the cohesion for bonded materials is measured by the </a:t>
            </a:r>
            <a:r>
              <a:rPr lang="en-US" sz="1800" dirty="0" err="1">
                <a:latin typeface="Times New Roman" pitchFamily="18" charset="0"/>
                <a:cs typeface="Times New Roman" pitchFamily="18" charset="0"/>
              </a:rPr>
              <a:t>cohesiometer</a:t>
            </a:r>
            <a:r>
              <a:rPr lang="en-US" sz="1800" dirty="0">
                <a:latin typeface="Times New Roman" pitchFamily="18" charset="0"/>
                <a:cs typeface="Times New Roman" pitchFamily="18" charset="0"/>
              </a:rPr>
              <a:t> test. Figure 7 .11 is a schematic diagram of </a:t>
            </a:r>
            <a:r>
              <a:rPr lang="en-US" sz="1800" dirty="0" err="1">
                <a:latin typeface="Times New Roman" pitchFamily="18" charset="0"/>
                <a:cs typeface="Times New Roman" pitchFamily="18" charset="0"/>
              </a:rPr>
              <a:t>stabilometer</a:t>
            </a:r>
            <a:r>
              <a:rPr lang="en-US" sz="1800" dirty="0">
                <a:latin typeface="Times New Roman" pitchFamily="18" charset="0"/>
                <a:cs typeface="Times New Roman" pitchFamily="18" charset="0"/>
              </a:rPr>
              <a:t>, which is a closed-system </a:t>
            </a:r>
            <a:r>
              <a:rPr lang="en-US" sz="1800" dirty="0" err="1">
                <a:latin typeface="Times New Roman" pitchFamily="18" charset="0"/>
                <a:cs typeface="Times New Roman" pitchFamily="18" charset="0"/>
              </a:rPr>
              <a:t>triaxial</a:t>
            </a:r>
            <a:r>
              <a:rPr lang="en-US" sz="1800" dirty="0">
                <a:latin typeface="Times New Roman" pitchFamily="18" charset="0"/>
                <a:cs typeface="Times New Roman" pitchFamily="18" charset="0"/>
              </a:rPr>
              <a:t> test. A vertical pressure of 160 psi (1.1MPa) is applied to a sample, 4 in . (102 mm) in diameter and about 4 .5 in. (114 mm) in height, and the resulting horizontal pressures induced in the fluid within the </a:t>
            </a:r>
            <a:r>
              <a:rPr lang="en-US" sz="1800" dirty="0" err="1">
                <a:latin typeface="Times New Roman" pitchFamily="18" charset="0"/>
                <a:cs typeface="Times New Roman" pitchFamily="18" charset="0"/>
              </a:rPr>
              <a:t>rubbe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rmembrane</a:t>
            </a:r>
            <a:r>
              <a:rPr lang="en-US" sz="1800" dirty="0">
                <a:latin typeface="Times New Roman" pitchFamily="18" charset="0"/>
                <a:cs typeface="Times New Roman" pitchFamily="18" charset="0"/>
              </a:rPr>
              <a:t> are measured</a:t>
            </a:r>
            <a:r>
              <a:rPr lang="en-US" sz="1800" dirty="0" smtClean="0">
                <a:latin typeface="Times New Roman" pitchFamily="18" charset="0"/>
                <a:cs typeface="Times New Roman" pitchFamily="18" charset="0"/>
              </a:rPr>
              <a:t>.</a:t>
            </a:r>
          </a:p>
          <a:p>
            <a:pPr algn="just" rtl="0"/>
            <a:endParaRPr lang="en-US" sz="1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i="1" dirty="0">
                <a:effectLst/>
                <a:latin typeface="Times New Roman" pitchFamily="18" charset="0"/>
                <a:cs typeface="Times New Roman" pitchFamily="18" charset="0"/>
              </a:rPr>
              <a:t>R Value: </a:t>
            </a:r>
            <a:endParaRPr lang="ar-IQ"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357120" y="3886200"/>
            <a:ext cx="4429760" cy="2209800"/>
          </a:xfrm>
          <a:prstGeom prst="rect">
            <a:avLst/>
          </a:prstGeom>
          <a:noFill/>
          <a:ln>
            <a:noFill/>
          </a:ln>
        </p:spPr>
      </p:pic>
    </p:spTree>
    <p:extLst>
      <p:ext uri="{BB962C8B-B14F-4D97-AF65-F5344CB8AC3E}">
        <p14:creationId xmlns:p14="http://schemas.microsoft.com/office/powerpoint/2010/main" val="88792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marL="109728" indent="0" algn="just" rtl="0">
              <a:buNone/>
            </a:pPr>
            <a:r>
              <a:rPr lang="en-US" sz="2000" dirty="0">
                <a:latin typeface="Times New Roman" pitchFamily="18" charset="0"/>
                <a:cs typeface="Times New Roman" pitchFamily="18" charset="0"/>
              </a:rPr>
              <a:t>The resistance value is computed </a:t>
            </a:r>
            <a:r>
              <a:rPr lang="en-US" sz="2000" dirty="0" smtClean="0">
                <a:latin typeface="Times New Roman" pitchFamily="18" charset="0"/>
                <a:cs typeface="Times New Roman" pitchFamily="18" charset="0"/>
              </a:rPr>
              <a:t>as</a:t>
            </a: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in which </a:t>
            </a:r>
            <a:r>
              <a:rPr lang="en-US" sz="2000" i="1" dirty="0">
                <a:latin typeface="Times New Roman" pitchFamily="18" charset="0"/>
                <a:cs typeface="Times New Roman" pitchFamily="18" charset="0"/>
              </a:rPr>
              <a:t>R </a:t>
            </a:r>
            <a:r>
              <a:rPr lang="en-US" sz="2000" dirty="0">
                <a:latin typeface="Times New Roman" pitchFamily="18" charset="0"/>
                <a:cs typeface="Times New Roman" pitchFamily="18" charset="0"/>
              </a:rPr>
              <a:t>is the resistance value ; </a:t>
            </a:r>
            <a:r>
              <a:rPr lang="en-US" sz="2000" dirty="0" err="1">
                <a:latin typeface="Times New Roman" pitchFamily="18" charset="0"/>
                <a:cs typeface="Times New Roman" pitchFamily="18" charset="0"/>
              </a:rPr>
              <a:t>p</a:t>
            </a:r>
            <a:r>
              <a:rPr lang="en-US" sz="2000" i="1" dirty="0" err="1">
                <a:latin typeface="Times New Roman" pitchFamily="18" charset="0"/>
                <a:cs typeface="Times New Roman" pitchFamily="18" charset="0"/>
              </a:rPr>
              <a:t>v</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is the applied vertical pressure of 160 psi (1 .1 </a:t>
            </a:r>
            <a:r>
              <a:rPr lang="en-US" sz="2000" dirty="0" err="1">
                <a:latin typeface="Times New Roman" pitchFamily="18" charset="0"/>
                <a:cs typeface="Times New Roman" pitchFamily="18" charset="0"/>
              </a:rPr>
              <a:t>MPa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a:t>
            </a:r>
            <a:r>
              <a:rPr lang="en-US" sz="2000" dirty="0">
                <a:latin typeface="Times New Roman" pitchFamily="18" charset="0"/>
                <a:cs typeface="Times New Roman" pitchFamily="18" charset="0"/>
              </a:rPr>
              <a:t> is the transmitted horizontal pressure at </a:t>
            </a:r>
            <a:r>
              <a:rPr lang="en-US" sz="2000" dirty="0" err="1">
                <a:latin typeface="Times New Roman" pitchFamily="18" charset="0"/>
                <a:cs typeface="Times New Roman" pitchFamily="18" charset="0"/>
              </a:rPr>
              <a:t>p.S</a:t>
            </a:r>
            <a:r>
              <a:rPr lang="en-US" sz="2000" dirty="0">
                <a:latin typeface="Times New Roman" pitchFamily="18" charset="0"/>
                <a:cs typeface="Times New Roman" pitchFamily="18" charset="0"/>
              </a:rPr>
              <a:t>, of 160 psi (1 .1 </a:t>
            </a:r>
            <a:r>
              <a:rPr lang="en-US" sz="2000" dirty="0" err="1">
                <a:latin typeface="Times New Roman" pitchFamily="18" charset="0"/>
                <a:cs typeface="Times New Roman" pitchFamily="18" charset="0"/>
              </a:rPr>
              <a:t>MPa</a:t>
            </a:r>
            <a:r>
              <a:rPr lang="en-US" sz="2000" dirty="0">
                <a:latin typeface="Times New Roman" pitchFamily="18" charset="0"/>
                <a:cs typeface="Times New Roman" pitchFamily="18" charset="0"/>
              </a:rPr>
              <a:t>) ; and D2 is the displacement of </a:t>
            </a:r>
            <a:r>
              <a:rPr lang="en-US" sz="2000" dirty="0" err="1">
                <a:latin typeface="Times New Roman" pitchFamily="18" charset="0"/>
                <a:cs typeface="Times New Roman" pitchFamily="18" charset="0"/>
              </a:rPr>
              <a:t>stabilometer</a:t>
            </a:r>
            <a:r>
              <a:rPr lang="en-US" sz="2000" dirty="0">
                <a:latin typeface="Times New Roman" pitchFamily="18" charset="0"/>
                <a:cs typeface="Times New Roman" pitchFamily="18" charset="0"/>
              </a:rPr>
              <a:t> fluid necessary to increase horizontal pressure from 5 to 100 psi (35 to 690 </a:t>
            </a:r>
            <a:r>
              <a:rPr lang="en-US" sz="2000" dirty="0" err="1">
                <a:latin typeface="Times New Roman" pitchFamily="18" charset="0"/>
                <a:cs typeface="Times New Roman" pitchFamily="18" charset="0"/>
              </a:rPr>
              <a:t>kPa</a:t>
            </a:r>
            <a:r>
              <a:rPr lang="en-US" sz="2000" dirty="0">
                <a:latin typeface="Times New Roman" pitchFamily="18" charset="0"/>
                <a:cs typeface="Times New Roman" pitchFamily="18" charset="0"/>
              </a:rPr>
              <a:t>), measured in revolutions of a calibrated pump handle . The value of D2 is determined after the maximum vertical pressure of 160 psi (1 .1 </a:t>
            </a:r>
            <a:r>
              <a:rPr lang="en-US" sz="2000" dirty="0" err="1">
                <a:latin typeface="Times New Roman" pitchFamily="18" charset="0"/>
                <a:cs typeface="Times New Roman" pitchFamily="18" charset="0"/>
              </a:rPr>
              <a:t>MPa</a:t>
            </a:r>
            <a:r>
              <a:rPr lang="en-US" sz="2000" dirty="0">
                <a:latin typeface="Times New Roman" pitchFamily="18" charset="0"/>
                <a:cs typeface="Times New Roman" pitchFamily="18" charset="0"/>
              </a:rPr>
              <a:t>) is applied . If the sample is a liquid with no shear resistance, then </a:t>
            </a:r>
            <a:r>
              <a:rPr lang="en-US" sz="2000" dirty="0" err="1">
                <a:latin typeface="Times New Roman" pitchFamily="18" charset="0"/>
                <a:cs typeface="Times New Roman" pitchFamily="18" charset="0"/>
              </a:rPr>
              <a:t>ph</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pv</a:t>
            </a:r>
            <a:r>
              <a:rPr lang="en-US" sz="2000" dirty="0">
                <a:latin typeface="Times New Roman" pitchFamily="18" charset="0"/>
                <a:cs typeface="Times New Roman" pitchFamily="18" charset="0"/>
              </a:rPr>
              <a:t>, or from </a:t>
            </a:r>
            <a:r>
              <a:rPr lang="en-US" sz="2000" dirty="0" err="1">
                <a:latin typeface="Times New Roman" pitchFamily="18" charset="0"/>
                <a:cs typeface="Times New Roman" pitchFamily="18" charset="0"/>
              </a:rPr>
              <a:t>Eq</a:t>
            </a:r>
            <a:r>
              <a:rPr lang="en-US" sz="2000" dirty="0">
                <a:latin typeface="Times New Roman" pitchFamily="18" charset="0"/>
                <a:cs typeface="Times New Roman" pitchFamily="18" charset="0"/>
              </a:rPr>
              <a:t> . 7 .5, R = 0. If the sample is rigid with no deformation at all, then </a:t>
            </a:r>
            <a:r>
              <a:rPr lang="en-US" sz="2000" dirty="0" err="1">
                <a:latin typeface="Times New Roman" pitchFamily="18" charset="0"/>
                <a:cs typeface="Times New Roman" pitchFamily="18" charset="0"/>
              </a:rPr>
              <a:t>ph</a:t>
            </a:r>
            <a:r>
              <a:rPr lang="en-US" sz="2000" dirty="0">
                <a:latin typeface="Times New Roman" pitchFamily="18" charset="0"/>
                <a:cs typeface="Times New Roman" pitchFamily="18" charset="0"/>
              </a:rPr>
              <a:t> = 0, or </a:t>
            </a:r>
            <a:r>
              <a:rPr lang="en-US" sz="2000" i="1" dirty="0">
                <a:latin typeface="Times New Roman" pitchFamily="18" charset="0"/>
                <a:cs typeface="Times New Roman" pitchFamily="18" charset="0"/>
              </a:rPr>
              <a:t>R = 100. </a:t>
            </a:r>
            <a:r>
              <a:rPr lang="en-US" sz="2000" dirty="0">
                <a:latin typeface="Times New Roman" pitchFamily="18" charset="0"/>
                <a:cs typeface="Times New Roman" pitchFamily="18" charset="0"/>
              </a:rPr>
              <a:t>Therefore, the</a:t>
            </a:r>
            <a:r>
              <a:rPr lang="en-US" sz="2000" i="1" dirty="0">
                <a:latin typeface="Times New Roman" pitchFamily="18" charset="0"/>
                <a:cs typeface="Times New Roman" pitchFamily="18" charset="0"/>
              </a:rPr>
              <a:t> R </a:t>
            </a:r>
            <a:r>
              <a:rPr lang="en-US" sz="2000" dirty="0">
                <a:latin typeface="Times New Roman" pitchFamily="18" charset="0"/>
                <a:cs typeface="Times New Roman" pitchFamily="18" charset="0"/>
              </a:rPr>
              <a:t>value ranges from 0 to 100. To ensure that the sample is saturated, California used an</a:t>
            </a:r>
          </a:p>
          <a:p>
            <a:pPr marL="109728" indent="0" algn="just" rtl="0">
              <a:buNone/>
            </a:pPr>
            <a:r>
              <a:rPr lang="en-US" sz="2000" dirty="0">
                <a:latin typeface="Times New Roman" pitchFamily="18" charset="0"/>
                <a:cs typeface="Times New Roman" pitchFamily="18" charset="0"/>
              </a:rPr>
              <a:t>exudation pressure of 240 psi (1 .7 </a:t>
            </a:r>
            <a:r>
              <a:rPr lang="en-US" sz="2000" dirty="0" err="1">
                <a:latin typeface="Times New Roman" pitchFamily="18" charset="0"/>
                <a:cs typeface="Times New Roman" pitchFamily="18" charset="0"/>
              </a:rPr>
              <a:t>MPa</a:t>
            </a:r>
            <a:r>
              <a:rPr lang="en-US" sz="2000" dirty="0">
                <a:latin typeface="Times New Roman" pitchFamily="18" charset="0"/>
                <a:cs typeface="Times New Roman" pitchFamily="18" charset="0"/>
              </a:rPr>
              <a:t>), whereas Washington used 300 psi (2.1 </a:t>
            </a:r>
            <a:r>
              <a:rPr lang="en-US" sz="2000" dirty="0" err="1">
                <a:latin typeface="Times New Roman" pitchFamily="18" charset="0"/>
                <a:cs typeface="Times New Roman" pitchFamily="18" charset="0"/>
              </a:rPr>
              <a:t>MPa</a:t>
            </a:r>
            <a:r>
              <a:rPr lang="en-US" sz="2000" dirty="0">
                <a:latin typeface="Times New Roman" pitchFamily="18" charset="0"/>
                <a:cs typeface="Times New Roman" pitchFamily="18" charset="0"/>
              </a:rPr>
              <a:t>) .</a:t>
            </a:r>
          </a:p>
          <a:p>
            <a:pPr marL="109728" indent="0" algn="just" rtl="0">
              <a:buNone/>
            </a:pPr>
            <a:endParaRPr lang="en-US" sz="2000" dirty="0">
              <a:latin typeface="Times New Roman" pitchFamily="18" charset="0"/>
              <a:cs typeface="Times New Roman" pitchFamily="18" charset="0"/>
            </a:endParaRPr>
          </a:p>
          <a:p>
            <a:pPr algn="just" rtl="0"/>
            <a:endParaRPr lang="ar-IQ" sz="2000"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295400"/>
            <a:ext cx="5591175" cy="600075"/>
          </a:xfrm>
          <a:prstGeom prst="rect">
            <a:avLst/>
          </a:prstGeom>
          <a:noFill/>
          <a:ln>
            <a:noFill/>
          </a:ln>
        </p:spPr>
      </p:pic>
    </p:spTree>
    <p:extLst>
      <p:ext uri="{BB962C8B-B14F-4D97-AF65-F5344CB8AC3E}">
        <p14:creationId xmlns:p14="http://schemas.microsoft.com/office/powerpoint/2010/main" val="105119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wipe(down)">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wipe(down)">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2000" dirty="0">
                <a:latin typeface="Times New Roman" pitchFamily="18" charset="0"/>
                <a:cs typeface="Times New Roman" pitchFamily="18" charset="0"/>
              </a:rPr>
              <a:t>The California Bearing Ratio test (CBR) is a penetration test, wherein a standard piston, having an area of 3 in . 2 (1935 mm2 ), is used to penetrate the soil at a standard rate of 0 .05 in . (1 .3 mm) per minute . The pressure at each 0 .1-in . (2.5-mm) penetration up to 0 .5 in . (12 .7 mm) is recorded and its ratio to the bearing value of a standard crushed rock is termed as the CBR. The standard values of a high-quality crushed rock are as follows :</a:t>
            </a:r>
          </a:p>
          <a:p>
            <a:pPr algn="just" rtl="0"/>
            <a:endParaRPr lang="ar-IQ"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i="1" dirty="0">
                <a:effectLst/>
                <a:latin typeface="Times New Roman" pitchFamily="18" charset="0"/>
                <a:cs typeface="Times New Roman" pitchFamily="18" charset="0"/>
              </a:rPr>
              <a:t>CBR</a:t>
            </a:r>
            <a:endParaRPr lang="ar-IQ"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576511" y="3733800"/>
            <a:ext cx="3990975" cy="1828800"/>
          </a:xfrm>
          <a:prstGeom prst="rect">
            <a:avLst/>
          </a:prstGeom>
          <a:noFill/>
          <a:ln>
            <a:noFill/>
          </a:ln>
        </p:spPr>
      </p:pic>
    </p:spTree>
    <p:extLst>
      <p:ext uri="{BB962C8B-B14F-4D97-AF65-F5344CB8AC3E}">
        <p14:creationId xmlns:p14="http://schemas.microsoft.com/office/powerpoint/2010/main" val="269514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2000" dirty="0">
                <a:latin typeface="Times New Roman" pitchFamily="18" charset="0"/>
                <a:cs typeface="Times New Roman" pitchFamily="18" charset="0"/>
              </a:rPr>
              <a:t>The group index, which ranges from 0 to 20, is used in the AASHTO soil classification system . The values vary with the percentage passing through a No. 200 sieve, the plasticity index, and the liquid limit and can be found from charts or </a:t>
            </a:r>
            <a:r>
              <a:rPr lang="en-US" sz="2000" dirty="0" smtClean="0">
                <a:latin typeface="Times New Roman" pitchFamily="18" charset="0"/>
                <a:cs typeface="Times New Roman" pitchFamily="18" charset="0"/>
              </a:rPr>
              <a:t>formulas</a:t>
            </a:r>
            <a:r>
              <a:rPr lang="en-US" sz="1800" dirty="0" smtClean="0">
                <a:latin typeface="Times New Roman" pitchFamily="18" charset="0"/>
                <a:cs typeface="Times New Roman" pitchFamily="18" charset="0"/>
              </a:rPr>
              <a:t>.</a:t>
            </a:r>
          </a:p>
          <a:p>
            <a:pPr marL="109728" indent="0" algn="just" rtl="0">
              <a:buNone/>
            </a:pPr>
            <a:r>
              <a:rPr lang="en-US" sz="4100" b="1" i="1" dirty="0">
                <a:solidFill>
                  <a:schemeClr val="tx2"/>
                </a:solidFill>
                <a:latin typeface="Times New Roman" pitchFamily="18" charset="0"/>
                <a:ea typeface="+mj-ea"/>
                <a:cs typeface="Times New Roman" pitchFamily="18" charset="0"/>
              </a:rPr>
              <a:t>Other Correlations </a:t>
            </a:r>
            <a:endParaRPr lang="en-US" sz="4100" b="1" i="1" dirty="0" smtClean="0">
              <a:solidFill>
                <a:schemeClr val="tx2"/>
              </a:solidFill>
              <a:latin typeface="Times New Roman" pitchFamily="18" charset="0"/>
              <a:ea typeface="+mj-ea"/>
              <a:cs typeface="Times New Roman" pitchFamily="18" charset="0"/>
            </a:endParaRPr>
          </a:p>
          <a:p>
            <a:pPr marL="109728" indent="0" algn="just" rtl="0">
              <a:buNone/>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addition to Figure 7 .10, other correlations between MR, CBR, and R values are also available . These correlations could be quite different from those shown in Figure 7 .10 .</a:t>
            </a:r>
          </a:p>
          <a:p>
            <a:pPr marL="109728" indent="0" algn="just" rtl="0">
              <a:buNone/>
            </a:pPr>
            <a:endParaRPr lang="ar-IQ" sz="1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i="1" dirty="0">
                <a:effectLst/>
                <a:latin typeface="Times New Roman" pitchFamily="18" charset="0"/>
                <a:cs typeface="Times New Roman" pitchFamily="18" charset="0"/>
              </a:rPr>
              <a:t>Group Index</a:t>
            </a:r>
            <a:endParaRPr lang="ar-IQ"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572000"/>
            <a:ext cx="6400800" cy="922655"/>
          </a:xfrm>
          <a:prstGeom prst="rect">
            <a:avLst/>
          </a:prstGeom>
          <a:noFill/>
          <a:ln>
            <a:noFill/>
          </a:ln>
        </p:spPr>
      </p:pic>
    </p:spTree>
    <p:extLst>
      <p:ext uri="{BB962C8B-B14F-4D97-AF65-F5344CB8AC3E}">
        <p14:creationId xmlns:p14="http://schemas.microsoft.com/office/powerpoint/2010/main" val="131163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1400" dirty="0">
                <a:latin typeface="Times New Roman" pitchFamily="18" charset="0"/>
                <a:cs typeface="Times New Roman" pitchFamily="18" charset="0"/>
              </a:rPr>
              <a:t>in which </a:t>
            </a:r>
            <a:r>
              <a:rPr lang="en-US" sz="1400" i="1" dirty="0">
                <a:latin typeface="Times New Roman" pitchFamily="18" charset="0"/>
                <a:cs typeface="Times New Roman" pitchFamily="18" charset="0"/>
              </a:rPr>
              <a:t>M</a:t>
            </a:r>
            <a:r>
              <a:rPr lang="en-US" sz="1400" dirty="0">
                <a:latin typeface="Times New Roman" pitchFamily="18" charset="0"/>
                <a:cs typeface="Times New Roman" pitchFamily="18" charset="0"/>
              </a:rPr>
              <a:t>R is the resilient modulus in psi . The coefficient, 1500, could vary from 750 to 3000, with a factor of 2. Available data indicate that Eq. 7 .6 provides better results at values of CBR less than about 20. In other words, the correlation appears to be more reasonable for fine-grained soils and fine sands than for granular materials.</a:t>
            </a:r>
          </a:p>
          <a:p>
            <a:pPr marL="109728" indent="0" algn="just" rtl="0">
              <a:buNone/>
            </a:pPr>
            <a:r>
              <a:rPr lang="en-US" sz="1400" dirty="0">
                <a:latin typeface="Times New Roman" pitchFamily="18" charset="0"/>
                <a:cs typeface="Times New Roman" pitchFamily="18" charset="0"/>
              </a:rPr>
              <a:t>The Asphalt Institute (1982) proposed the following correlation between M</a:t>
            </a:r>
            <a:r>
              <a:rPr lang="en-US" sz="1400" baseline="-25000" dirty="0">
                <a:latin typeface="Times New Roman" pitchFamily="18" charset="0"/>
                <a:cs typeface="Times New Roman" pitchFamily="18" charset="0"/>
              </a:rPr>
              <a:t>R</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and </a:t>
            </a:r>
            <a:r>
              <a:rPr lang="en-US" sz="1400" dirty="0">
                <a:latin typeface="Times New Roman" pitchFamily="18" charset="0"/>
                <a:cs typeface="Times New Roman" pitchFamily="18" charset="0"/>
              </a:rPr>
              <a:t>the R value </a:t>
            </a:r>
            <a:r>
              <a:rPr lang="en-US" sz="1400" dirty="0" smtClean="0">
                <a:latin typeface="Times New Roman" pitchFamily="18" charset="0"/>
                <a:cs typeface="Times New Roman" pitchFamily="18" charset="0"/>
              </a:rPr>
              <a:t>:</a:t>
            </a:r>
          </a:p>
          <a:p>
            <a:pPr marL="109728" indent="0" algn="just" rtl="0">
              <a:buNone/>
            </a:pPr>
            <a:endParaRPr lang="en-US" sz="1400" dirty="0" smtClean="0">
              <a:latin typeface="Times New Roman" pitchFamily="18" charset="0"/>
              <a:cs typeface="Times New Roman" pitchFamily="18" charset="0"/>
            </a:endParaRPr>
          </a:p>
          <a:p>
            <a:pPr marL="109728" indent="0" algn="just" rtl="0">
              <a:buNone/>
            </a:pPr>
            <a:r>
              <a:rPr lang="en-US" sz="1400" dirty="0">
                <a:latin typeface="Times New Roman" pitchFamily="18" charset="0"/>
                <a:cs typeface="Times New Roman" pitchFamily="18" charset="0"/>
              </a:rPr>
              <a:t>Laboratory data obtained from six different soil samples were used by the Asphalt Institute (1982) to illustrate the relationships, as shown in Table 7 .4 . The R values were obtained at an exudation pressure of 240 psi (1 .7 </a:t>
            </a:r>
            <a:r>
              <a:rPr lang="en-US" sz="1400" dirty="0" err="1">
                <a:latin typeface="Times New Roman" pitchFamily="18" charset="0"/>
                <a:cs typeface="Times New Roman" pitchFamily="18" charset="0"/>
              </a:rPr>
              <a:t>MPa</a:t>
            </a:r>
            <a:r>
              <a:rPr lang="en-US" sz="1400" dirty="0">
                <a:latin typeface="Times New Roman" pitchFamily="18" charset="0"/>
                <a:cs typeface="Times New Roman" pitchFamily="18" charset="0"/>
              </a:rPr>
              <a:t>). The CBR samples were compacted at optimum moisture content to maximum density and soaked before testing . The repeated load </a:t>
            </a:r>
            <a:r>
              <a:rPr lang="en-US" sz="1400" dirty="0" err="1">
                <a:latin typeface="Times New Roman" pitchFamily="18" charset="0"/>
                <a:cs typeface="Times New Roman" pitchFamily="18" charset="0"/>
              </a:rPr>
              <a:t>triaxial</a:t>
            </a:r>
            <a:r>
              <a:rPr lang="en-US" sz="1400" dirty="0">
                <a:latin typeface="Times New Roman" pitchFamily="18" charset="0"/>
                <a:cs typeface="Times New Roman" pitchFamily="18" charset="0"/>
              </a:rPr>
              <a:t> tests were performed at optimum conditions using a deviator stress of 6 psi (41 </a:t>
            </a:r>
            <a:r>
              <a:rPr lang="en-US" sz="1400" dirty="0" err="1">
                <a:latin typeface="Times New Roman" pitchFamily="18" charset="0"/>
                <a:cs typeface="Times New Roman" pitchFamily="18" charset="0"/>
              </a:rPr>
              <a:t>kPa</a:t>
            </a:r>
            <a:r>
              <a:rPr lang="en-US" sz="1400" dirty="0">
                <a:latin typeface="Times New Roman" pitchFamily="18" charset="0"/>
                <a:cs typeface="Times New Roman" pitchFamily="18" charset="0"/>
              </a:rPr>
              <a:t>) and a confining pressure of 2 psi (14 </a:t>
            </a:r>
            <a:r>
              <a:rPr lang="en-US" sz="1400" dirty="0" err="1">
                <a:latin typeface="Times New Roman" pitchFamily="18" charset="0"/>
                <a:cs typeface="Times New Roman" pitchFamily="18" charset="0"/>
              </a:rPr>
              <a:t>kPa</a:t>
            </a:r>
            <a:r>
              <a:rPr lang="en-US" sz="1400" dirty="0">
                <a:latin typeface="Times New Roman" pitchFamily="18" charset="0"/>
                <a:cs typeface="Times New Roman" pitchFamily="18" charset="0"/>
              </a:rPr>
              <a:t>) .</a:t>
            </a:r>
          </a:p>
          <a:p>
            <a:pPr marL="109728" indent="0" algn="just" rtl="0">
              <a:buNone/>
            </a:pPr>
            <a:endParaRPr lang="en-US" sz="1400" dirty="0" smtClean="0">
              <a:latin typeface="Times New Roman" pitchFamily="18" charset="0"/>
              <a:cs typeface="Times New Roman" pitchFamily="18" charset="0"/>
            </a:endParaRPr>
          </a:p>
          <a:p>
            <a:pPr marL="109728" indent="0" algn="just" rtl="0">
              <a:buNone/>
            </a:pPr>
            <a:endParaRPr lang="en-US" sz="1400" dirty="0" smtClean="0">
              <a:latin typeface="Times New Roman" pitchFamily="18" charset="0"/>
              <a:cs typeface="Times New Roman" pitchFamily="18" charset="0"/>
            </a:endParaRPr>
          </a:p>
          <a:p>
            <a:pPr marL="109728" indent="0" algn="just" rtl="0">
              <a:buNone/>
            </a:pPr>
            <a:r>
              <a:rPr lang="en-US" sz="1400" dirty="0" smtClean="0">
                <a:latin typeface="Times New Roman" pitchFamily="18" charset="0"/>
                <a:cs typeface="Times New Roman" pitchFamily="18" charset="0"/>
              </a:rPr>
              <a:t>It </a:t>
            </a:r>
            <a:r>
              <a:rPr lang="en-US" sz="1400" dirty="0">
                <a:latin typeface="Times New Roman" pitchFamily="18" charset="0"/>
                <a:cs typeface="Times New Roman" pitchFamily="18" charset="0"/>
              </a:rPr>
              <a:t>can be seen from Table 7 .4 that the equations for estimating MR from CBR and R values have a very limited range . The resilient moduli estimated from CBR values of 5.2 and 7 .6 and R values of 18 and 21 generally conform to the guidelines for accuracy within a factor of 2. Estimates from CBR values of 25 or higher and R values above 60 would appear to overestimate MR by </a:t>
            </a:r>
            <a:r>
              <a:rPr lang="en-US" sz="1400" dirty="0" err="1">
                <a:latin typeface="Times New Roman" pitchFamily="18" charset="0"/>
                <a:cs typeface="Times New Roman" pitchFamily="18" charset="0"/>
              </a:rPr>
              <a:t>Eqs</a:t>
            </a:r>
            <a:r>
              <a:rPr lang="en-US" sz="1400" dirty="0">
                <a:latin typeface="Times New Roman" pitchFamily="18" charset="0"/>
                <a:cs typeface="Times New Roman" pitchFamily="18" charset="0"/>
              </a:rPr>
              <a:t>. 7 .6 and 7.7</a:t>
            </a:r>
            <a:r>
              <a:rPr lang="en-US" sz="1400" dirty="0" smtClean="0">
                <a:latin typeface="Times New Roman" pitchFamily="18" charset="0"/>
                <a:cs typeface="Times New Roman" pitchFamily="18" charset="0"/>
              </a:rPr>
              <a:t>.</a:t>
            </a:r>
          </a:p>
          <a:p>
            <a:pPr marL="109728" indent="0" algn="just" rtl="0">
              <a:buNone/>
            </a:pPr>
            <a:endParaRPr lang="en-US" sz="1400" dirty="0">
              <a:latin typeface="Times New Roman" pitchFamily="18" charset="0"/>
              <a:cs typeface="Times New Roman" pitchFamily="18" charset="0"/>
            </a:endParaRPr>
          </a:p>
          <a:p>
            <a:pPr marL="109728" indent="0" algn="just" rtl="0">
              <a:buNone/>
            </a:pPr>
            <a:r>
              <a:rPr lang="en-US" sz="1400" dirty="0">
                <a:latin typeface="Times New Roman" pitchFamily="18" charset="0"/>
                <a:cs typeface="Times New Roman" pitchFamily="18" charset="0"/>
              </a:rPr>
              <a:t>It should be noted that the </a:t>
            </a:r>
            <a:r>
              <a:rPr lang="en-US" sz="1400" i="1" dirty="0">
                <a:latin typeface="Times New Roman" pitchFamily="18" charset="0"/>
                <a:cs typeface="Times New Roman" pitchFamily="18" charset="0"/>
              </a:rPr>
              <a:t>M</a:t>
            </a:r>
            <a:r>
              <a:rPr lang="en-US" sz="1400" dirty="0">
                <a:latin typeface="Times New Roman" pitchFamily="18" charset="0"/>
                <a:cs typeface="Times New Roman" pitchFamily="18" charset="0"/>
              </a:rPr>
              <a:t>R of granular materials increases with the increase in confining pressure, and that of fine-grained soils decreases with the increase in deviator stress . Therefore, a large variety of correlations might be obtained, depending on the confining pressure or the deviator stress to be used in the resilient modulus test .</a:t>
            </a:r>
          </a:p>
          <a:p>
            <a:pPr marL="109728" indent="0" algn="just" rtl="0">
              <a:buNone/>
            </a:pPr>
            <a:endParaRPr lang="ar-IQ" sz="1400" dirty="0">
              <a:latin typeface="Times New Roman" pitchFamily="18" charset="0"/>
              <a:cs typeface="Times New Roman"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157412" y="3212644"/>
            <a:ext cx="4829175" cy="466725"/>
          </a:xfrm>
          <a:prstGeom prst="rect">
            <a:avLst/>
          </a:prstGeom>
          <a:noFill/>
          <a:ln>
            <a:noFill/>
          </a:ln>
        </p:spPr>
      </p:pic>
    </p:spTree>
    <p:extLst>
      <p:ext uri="{BB962C8B-B14F-4D97-AF65-F5344CB8AC3E}">
        <p14:creationId xmlns:p14="http://schemas.microsoft.com/office/powerpoint/2010/main" val="301670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ircle(in)">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circle(in)">
                                      <p:cBhvr>
                                        <p:cTn id="22" dur="2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circle(in)">
                                      <p:cBhvr>
                                        <p:cTn id="27" dur="20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arn(inVertical)">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TotalTime>
  <Words>1477</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Structural Design of Highway</vt:lpstr>
      <vt:lpstr>PowerPoint Presentation</vt:lpstr>
      <vt:lpstr>Correlations with Other Tests</vt:lpstr>
      <vt:lpstr>Subgrade Soils Figure 7 .10 shows a correlation chart that can be used to estimate the resilient modulus of subgrade soils from the R value, CBR, Texas triaxial classification, and group index . </vt:lpstr>
      <vt:lpstr>R Value: </vt:lpstr>
      <vt:lpstr>PowerPoint Presentation</vt:lpstr>
      <vt:lpstr>CBR</vt:lpstr>
      <vt:lpstr>Group Index</vt:lpstr>
      <vt:lpstr>PowerPoint Presentation</vt:lpstr>
      <vt:lpstr>Hot Mix Asphalt </vt:lpstr>
      <vt:lpstr>Structural Layer Coefficient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255</cp:revision>
  <dcterms:created xsi:type="dcterms:W3CDTF">2006-08-16T00:00:00Z</dcterms:created>
  <dcterms:modified xsi:type="dcterms:W3CDTF">2017-12-22T19:54:06Z</dcterms:modified>
</cp:coreProperties>
</file>