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1470"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1D8BD707-D9CF-40AE-B4C6-C98DA3205C09}" type="datetimeFigureOut">
              <a:rPr lang="en-US" smtClean="0"/>
              <a:pPr/>
              <a:t>12/22/2017</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12/22/2017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12/22/2017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12/22/2017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12/22/2017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12/22/2017</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12/22/2017</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1D8BD707-D9CF-40AE-B4C6-C98DA3205C09}" type="datetimeFigureOut">
              <a:rPr lang="en-US" smtClean="0"/>
              <a:pPr/>
              <a:t>12/22/2017</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1D8BD707-D9CF-40AE-B4C6-C98DA3205C09}" type="datetimeFigureOut">
              <a:rPr lang="en-US" smtClean="0"/>
              <a:pPr/>
              <a:t>12/22/2017</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1D8BD707-D9CF-40AE-B4C6-C98DA3205C09}" type="datetimeFigureOut">
              <a:rPr lang="en-US" smtClean="0"/>
              <a:pPr/>
              <a:t>12/22/2017</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1D8BD707-D9CF-40AE-B4C6-C98DA3205C09}" type="datetimeFigureOut">
              <a:rPr lang="en-US" smtClean="0"/>
              <a:pPr/>
              <a:t>12/22/2017</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B6F15528-21DE-4FAA-801E-634DDDAF4B2B}"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1D8BD707-D9CF-40AE-B4C6-C98DA3205C09}" type="datetimeFigureOut">
              <a:rPr lang="en-US" smtClean="0"/>
              <a:pPr/>
              <a:t>12/22/2017</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1"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r" rtl="1"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r" rtl="1"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r" rtl="1"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r" rtl="1"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r" rtl="1"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r" rtl="1"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r" rtl="1"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0"/>
            <a:ext cx="7772400" cy="1828800"/>
          </a:xfrm>
        </p:spPr>
        <p:txBody>
          <a:bodyPr>
            <a:normAutofit/>
          </a:bodyPr>
          <a:lstStyle/>
          <a:p>
            <a:r>
              <a:rPr lang="en-US" sz="4800" dirty="0">
                <a:latin typeface="Times New Roman" pitchFamily="18" charset="0"/>
                <a:cs typeface="Times New Roman" pitchFamily="18" charset="0"/>
              </a:rPr>
              <a:t>Structural Design of Highway</a:t>
            </a:r>
            <a:endParaRPr lang="ar-IQ" sz="4800" dirty="0">
              <a:latin typeface="Times New Roman" pitchFamily="18" charset="0"/>
              <a:cs typeface="Times New Roman" pitchFamily="18" charset="0"/>
            </a:endParaRPr>
          </a:p>
        </p:txBody>
      </p:sp>
      <p:sp>
        <p:nvSpPr>
          <p:cNvPr id="5" name="Subtitle 2"/>
          <p:cNvSpPr>
            <a:spLocks noGrp="1"/>
          </p:cNvSpPr>
          <p:nvPr>
            <p:ph type="subTitle" idx="1"/>
          </p:nvPr>
        </p:nvSpPr>
        <p:spPr>
          <a:xfrm>
            <a:off x="609600" y="2438400"/>
            <a:ext cx="7434396" cy="1143000"/>
          </a:xfrm>
        </p:spPr>
        <p:txBody>
          <a:bodyPr>
            <a:noAutofit/>
          </a:bodyPr>
          <a:lstStyle/>
          <a:p>
            <a:r>
              <a:rPr lang="en-US" sz="1800" b="1" dirty="0">
                <a:solidFill>
                  <a:srgbClr val="0070C0"/>
                </a:solidFill>
                <a:latin typeface="Times New Roman" pitchFamily="18" charset="0"/>
                <a:cs typeface="Times New Roman" pitchFamily="18" charset="0"/>
              </a:rPr>
              <a:t>Third Stage</a:t>
            </a:r>
          </a:p>
          <a:p>
            <a:r>
              <a:rPr lang="en-US" sz="1800" b="1" dirty="0" smtClean="0">
                <a:solidFill>
                  <a:srgbClr val="0070C0"/>
                </a:solidFill>
                <a:latin typeface="Times New Roman" pitchFamily="18" charset="0"/>
                <a:cs typeface="Times New Roman" pitchFamily="18" charset="0"/>
              </a:rPr>
              <a:t>Lecture 7</a:t>
            </a:r>
          </a:p>
          <a:p>
            <a:pPr rtl="0"/>
            <a:r>
              <a:rPr lang="en-US" sz="3200" b="1" dirty="0">
                <a:solidFill>
                  <a:srgbClr val="0070C0"/>
                </a:solidFill>
                <a:latin typeface="Times New Roman" pitchFamily="18" charset="0"/>
                <a:cs typeface="Times New Roman" pitchFamily="18" charset="0"/>
              </a:rPr>
              <a:t>Lecture. Dr. </a:t>
            </a:r>
            <a:r>
              <a:rPr lang="en-US" sz="3200" b="1" dirty="0" err="1">
                <a:solidFill>
                  <a:srgbClr val="0070C0"/>
                </a:solidFill>
                <a:latin typeface="Times New Roman" pitchFamily="18" charset="0"/>
                <a:cs typeface="Times New Roman" pitchFamily="18" charset="0"/>
              </a:rPr>
              <a:t>Rana</a:t>
            </a:r>
            <a:r>
              <a:rPr lang="en-US" sz="3200" b="1" dirty="0">
                <a:solidFill>
                  <a:srgbClr val="0070C0"/>
                </a:solidFill>
                <a:latin typeface="Times New Roman" pitchFamily="18" charset="0"/>
                <a:cs typeface="Times New Roman" pitchFamily="18" charset="0"/>
              </a:rPr>
              <a:t> Amir </a:t>
            </a:r>
            <a:r>
              <a:rPr lang="en-US" sz="3200" b="1" dirty="0" err="1" smtClean="0">
                <a:solidFill>
                  <a:srgbClr val="0070C0"/>
                </a:solidFill>
                <a:latin typeface="Times New Roman" pitchFamily="18" charset="0"/>
                <a:cs typeface="Times New Roman" pitchFamily="18" charset="0"/>
              </a:rPr>
              <a:t>Yousif</a:t>
            </a:r>
            <a:endParaRPr lang="en-US" sz="3200" b="1" dirty="0" smtClean="0">
              <a:solidFill>
                <a:srgbClr val="0070C0"/>
              </a:solidFill>
              <a:latin typeface="Times New Roman" pitchFamily="18" charset="0"/>
              <a:cs typeface="Times New Roman" pitchFamily="18" charset="0"/>
            </a:endParaRPr>
          </a:p>
          <a:p>
            <a:pPr rtl="0"/>
            <a:r>
              <a:rPr lang="en-US" sz="2800" b="1" dirty="0" smtClean="0">
                <a:solidFill>
                  <a:srgbClr val="0070C0"/>
                </a:solidFill>
                <a:latin typeface="Times New Roman" pitchFamily="18" charset="0"/>
                <a:cs typeface="Times New Roman" pitchFamily="18" charset="0"/>
              </a:rPr>
              <a:t>Highway and Transportation Engineering</a:t>
            </a:r>
          </a:p>
          <a:p>
            <a:pPr rtl="0"/>
            <a:r>
              <a:rPr lang="en-US" sz="2800" b="1" dirty="0" smtClean="0">
                <a:solidFill>
                  <a:srgbClr val="0070C0"/>
                </a:solidFill>
                <a:latin typeface="Times New Roman" pitchFamily="18" charset="0"/>
                <a:cs typeface="Times New Roman" pitchFamily="18" charset="0"/>
              </a:rPr>
              <a:t>Al-</a:t>
            </a:r>
            <a:r>
              <a:rPr lang="en-US" sz="2800" b="1" dirty="0" err="1" smtClean="0">
                <a:solidFill>
                  <a:srgbClr val="0070C0"/>
                </a:solidFill>
                <a:latin typeface="Times New Roman" pitchFamily="18" charset="0"/>
                <a:cs typeface="Times New Roman" pitchFamily="18" charset="0"/>
              </a:rPr>
              <a:t>Mustansiriyah</a:t>
            </a:r>
            <a:r>
              <a:rPr lang="en-US" sz="2800" b="1" dirty="0" smtClean="0">
                <a:solidFill>
                  <a:srgbClr val="0070C0"/>
                </a:solidFill>
                <a:latin typeface="Times New Roman" pitchFamily="18" charset="0"/>
                <a:cs typeface="Times New Roman" pitchFamily="18" charset="0"/>
              </a:rPr>
              <a:t> University</a:t>
            </a:r>
            <a:endParaRPr lang="en-US" sz="2800" b="1" dirty="0">
              <a:solidFill>
                <a:srgbClr val="0070C0"/>
              </a:solidFill>
              <a:latin typeface="Times New Roman" pitchFamily="18" charset="0"/>
              <a:cs typeface="Times New Roman" pitchFamily="18" charset="0"/>
            </a:endParaRPr>
          </a:p>
          <a:p>
            <a:r>
              <a:rPr lang="en-US" b="1" dirty="0">
                <a:solidFill>
                  <a:srgbClr val="0070C0"/>
                </a:solidFill>
                <a:latin typeface="Times New Roman" pitchFamily="18" charset="0"/>
                <a:cs typeface="Times New Roman" pitchFamily="18" charset="0"/>
              </a:rPr>
              <a:t>2017</a:t>
            </a:r>
          </a:p>
          <a:p>
            <a:endParaRPr lang="ar-IQ" sz="3200" b="1" dirty="0">
              <a:solidFill>
                <a:srgbClr val="0070C0"/>
              </a:solidFill>
              <a:latin typeface="Times New Roman" pitchFamily="18" charset="0"/>
              <a:cs typeface="Times New Roman" pitchFamily="18" charset="0"/>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384"/>
            <a:ext cx="1000125" cy="1292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91422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down)">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wipe(down)">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wipe(down)">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wipe(down)">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wipe(down)">
                                      <p:cBhvr>
                                        <p:cTn id="32" dur="500"/>
                                        <p:tgtEl>
                                          <p:spTgt spid="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Effect transition="in" filter="wipe(down)">
                                      <p:cBhvr>
                                        <p:cTn id="37"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609600"/>
            <a:ext cx="8229600" cy="5397691"/>
          </a:xfrm>
        </p:spPr>
        <p:txBody>
          <a:bodyPr>
            <a:normAutofit/>
          </a:bodyPr>
          <a:lstStyle/>
          <a:p>
            <a:pPr algn="just" rtl="0"/>
            <a:r>
              <a:rPr lang="en-US" sz="1600" b="1" dirty="0">
                <a:latin typeface="Times New Roman" pitchFamily="18" charset="0"/>
                <a:cs typeface="Times New Roman" pitchFamily="18" charset="0"/>
              </a:rPr>
              <a:t>Example :</a:t>
            </a:r>
            <a:endParaRPr lang="en-US" sz="1600" dirty="0">
              <a:latin typeface="Times New Roman" pitchFamily="18" charset="0"/>
              <a:cs typeface="Times New Roman" pitchFamily="18" charset="0"/>
            </a:endParaRPr>
          </a:p>
          <a:p>
            <a:pPr marL="109728" indent="0" algn="just" rtl="0">
              <a:buNone/>
            </a:pPr>
            <a:r>
              <a:rPr lang="en-US" sz="1600" dirty="0">
                <a:latin typeface="Times New Roman" pitchFamily="18" charset="0"/>
                <a:cs typeface="Times New Roman" pitchFamily="18" charset="0"/>
              </a:rPr>
              <a:t>Repeated load compression tests are employed to determine the resilient moduli of the surface, base , and </a:t>
            </a:r>
            <a:r>
              <a:rPr lang="en-US" sz="1600" dirty="0" err="1">
                <a:latin typeface="Times New Roman" pitchFamily="18" charset="0"/>
                <a:cs typeface="Times New Roman" pitchFamily="18" charset="0"/>
              </a:rPr>
              <a:t>subbase</a:t>
            </a:r>
            <a:r>
              <a:rPr lang="en-US" sz="1600" dirty="0">
                <a:latin typeface="Times New Roman" pitchFamily="18" charset="0"/>
                <a:cs typeface="Times New Roman" pitchFamily="18" charset="0"/>
              </a:rPr>
              <a:t> materials in a flexible pavement, as shown in Figure 7 .5 . The points at the </a:t>
            </a:r>
            <a:r>
              <a:rPr lang="en-US" sz="1600" dirty="0" err="1">
                <a:latin typeface="Times New Roman" pitchFamily="18" charset="0"/>
                <a:cs typeface="Times New Roman" pitchFamily="18" charset="0"/>
              </a:rPr>
              <a:t>midheight</a:t>
            </a:r>
            <a:r>
              <a:rPr lang="en-US" sz="1600" dirty="0">
                <a:latin typeface="Times New Roman" pitchFamily="18" charset="0"/>
                <a:cs typeface="Times New Roman" pitchFamily="18" charset="0"/>
              </a:rPr>
              <a:t> of each layer are used to determine the stress pulse times. If the vehicle speed is 40 mph (64 km/h), what should be the load durations of </a:t>
            </a:r>
            <a:r>
              <a:rPr lang="en-US" sz="1600" dirty="0" err="1">
                <a:latin typeface="Times New Roman" pitchFamily="18" charset="0"/>
                <a:cs typeface="Times New Roman" pitchFamily="18" charset="0"/>
              </a:rPr>
              <a:t>haversine</a:t>
            </a:r>
            <a:r>
              <a:rPr lang="en-US" sz="1600" dirty="0">
                <a:latin typeface="Times New Roman" pitchFamily="18" charset="0"/>
                <a:cs typeface="Times New Roman" pitchFamily="18" charset="0"/>
              </a:rPr>
              <a:t> and square wave loadings for each material?</a:t>
            </a:r>
          </a:p>
          <a:p>
            <a:pPr algn="just"/>
            <a:endParaRPr lang="ar-IQ" sz="1600" dirty="0">
              <a:latin typeface="Times New Roman" pitchFamily="18" charset="0"/>
              <a:cs typeface="Times New Roman" pitchFamily="18" charset="0"/>
            </a:endParaRPr>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2496457" y="2133600"/>
            <a:ext cx="4114800" cy="1828799"/>
          </a:xfrm>
          <a:prstGeom prst="rect">
            <a:avLst/>
          </a:prstGeom>
          <a:noFill/>
          <a:ln>
            <a:noFill/>
          </a:ln>
        </p:spPr>
      </p:pic>
      <p:sp>
        <p:nvSpPr>
          <p:cNvPr id="5" name="Rectangle 4"/>
          <p:cNvSpPr/>
          <p:nvPr/>
        </p:nvSpPr>
        <p:spPr>
          <a:xfrm>
            <a:off x="2496457" y="4113311"/>
            <a:ext cx="4572000" cy="307777"/>
          </a:xfrm>
          <a:prstGeom prst="rect">
            <a:avLst/>
          </a:prstGeom>
        </p:spPr>
        <p:txBody>
          <a:bodyPr>
            <a:spAutoFit/>
          </a:bodyPr>
          <a:lstStyle/>
          <a:p>
            <a:pPr algn="ctr"/>
            <a:r>
              <a:rPr lang="en-US" sz="1400" b="1" dirty="0">
                <a:latin typeface="Times New Roman" pitchFamily="18" charset="0"/>
                <a:cs typeface="Times New Roman" pitchFamily="18" charset="0"/>
              </a:rPr>
              <a:t>FIGURE 7.5 </a:t>
            </a:r>
            <a:r>
              <a:rPr lang="en-US" sz="1400" dirty="0">
                <a:latin typeface="Times New Roman" pitchFamily="18" charset="0"/>
                <a:cs typeface="Times New Roman" pitchFamily="18" charset="0"/>
              </a:rPr>
              <a:t>Example 7 .1 (1 in . =25 .4 mm) .</a:t>
            </a:r>
          </a:p>
        </p:txBody>
      </p:sp>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566862" y="4495800"/>
            <a:ext cx="6010275" cy="1866900"/>
          </a:xfrm>
          <a:prstGeom prst="rect">
            <a:avLst/>
          </a:prstGeom>
          <a:noFill/>
          <a:ln>
            <a:noFill/>
          </a:ln>
        </p:spPr>
      </p:pic>
    </p:spTree>
    <p:extLst>
      <p:ext uri="{BB962C8B-B14F-4D97-AF65-F5344CB8AC3E}">
        <p14:creationId xmlns:p14="http://schemas.microsoft.com/office/powerpoint/2010/main" val="2960754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500" fill="hold"/>
                                        <p:tgtEl>
                                          <p:spTgt spid="5"/>
                                        </p:tgtEl>
                                        <p:attrNameLst>
                                          <p:attrName>ppt_x</p:attrName>
                                        </p:attrNameLst>
                                      </p:cBhvr>
                                      <p:tavLst>
                                        <p:tav tm="0">
                                          <p:val>
                                            <p:strVal val="#ppt_x"/>
                                          </p:val>
                                        </p:tav>
                                        <p:tav tm="100000">
                                          <p:val>
                                            <p:strVal val="#ppt_x"/>
                                          </p:val>
                                        </p:tav>
                                      </p:tavLst>
                                    </p:anim>
                                    <p:anim calcmode="lin" valueType="num">
                                      <p:cBhvr additive="base">
                                        <p:cTn id="2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609600"/>
            <a:ext cx="8229600" cy="5397691"/>
          </a:xfrm>
        </p:spPr>
        <p:txBody>
          <a:bodyPr>
            <a:normAutofit/>
          </a:bodyPr>
          <a:lstStyle/>
          <a:p>
            <a:pPr marL="109728" indent="0" algn="just" rtl="0">
              <a:buNone/>
            </a:pPr>
            <a:r>
              <a:rPr lang="en-US" sz="1800" dirty="0">
                <a:latin typeface="Times New Roman" pitchFamily="18" charset="0"/>
                <a:cs typeface="Times New Roman" pitchFamily="18" charset="0"/>
              </a:rPr>
              <a:t>Resilient modulus test can be conducted on all types of pavement materials ranging from cohesive to stabilized materials. The test is conducted in a </a:t>
            </a:r>
            <a:r>
              <a:rPr lang="en-US" sz="1800" dirty="0" err="1">
                <a:latin typeface="Times New Roman" pitchFamily="18" charset="0"/>
                <a:cs typeface="Times New Roman" pitchFamily="18" charset="0"/>
              </a:rPr>
              <a:t>triaxial</a:t>
            </a:r>
            <a:r>
              <a:rPr lang="en-US" sz="1800" dirty="0">
                <a:latin typeface="Times New Roman" pitchFamily="18" charset="0"/>
                <a:cs typeface="Times New Roman" pitchFamily="18" charset="0"/>
              </a:rPr>
              <a:t> device equipped for repetitive load conditions.</a:t>
            </a:r>
          </a:p>
          <a:p>
            <a:pPr lvl="0" algn="just" rtl="0"/>
            <a:r>
              <a:rPr lang="en-US" sz="1800" dirty="0">
                <a:latin typeface="Times New Roman" pitchFamily="18" charset="0"/>
                <a:cs typeface="Times New Roman" pitchFamily="18" charset="0"/>
              </a:rPr>
              <a:t>Measures “stiffness” of the material under repeated load.</a:t>
            </a:r>
          </a:p>
          <a:p>
            <a:pPr lvl="0" algn="just" rtl="0"/>
            <a:r>
              <a:rPr lang="en-US" sz="1800" dirty="0">
                <a:latin typeface="Times New Roman" pitchFamily="18" charset="0"/>
                <a:cs typeface="Times New Roman" pitchFamily="18" charset="0"/>
              </a:rPr>
              <a:t>Determines the load carrying capacity of the material.</a:t>
            </a:r>
          </a:p>
          <a:p>
            <a:pPr lvl="0" algn="just" rtl="0"/>
            <a:r>
              <a:rPr lang="en-US" sz="1800" dirty="0">
                <a:latin typeface="Times New Roman" pitchFamily="18" charset="0"/>
                <a:cs typeface="Times New Roman" pitchFamily="18" charset="0"/>
              </a:rPr>
              <a:t>Used for HMA as well as unbound materials</a:t>
            </a:r>
          </a:p>
          <a:p>
            <a:pPr lvl="0" algn="just" rtl="0"/>
            <a:r>
              <a:rPr lang="en-US" sz="1800" dirty="0">
                <a:latin typeface="Times New Roman" pitchFamily="18" charset="0"/>
                <a:cs typeface="Times New Roman" pitchFamily="18" charset="0"/>
              </a:rPr>
              <a:t>Uses a repeated load </a:t>
            </a:r>
            <a:r>
              <a:rPr lang="en-US" sz="1800" dirty="0" err="1">
                <a:latin typeface="Times New Roman" pitchFamily="18" charset="0"/>
                <a:cs typeface="Times New Roman" pitchFamily="18" charset="0"/>
              </a:rPr>
              <a:t>triaxial</a:t>
            </a:r>
            <a:r>
              <a:rPr lang="en-US" sz="1800" dirty="0">
                <a:latin typeface="Times New Roman" pitchFamily="18" charset="0"/>
                <a:cs typeface="Times New Roman" pitchFamily="18" charset="0"/>
              </a:rPr>
              <a:t> test.</a:t>
            </a:r>
          </a:p>
          <a:p>
            <a:pPr lvl="0" algn="just" rtl="0"/>
            <a:r>
              <a:rPr lang="en-US" sz="1800" dirty="0">
                <a:latin typeface="Times New Roman" pitchFamily="18" charset="0"/>
                <a:cs typeface="Times New Roman" pitchFamily="18" charset="0"/>
              </a:rPr>
              <a:t>Used in most modern methods of pavement design.</a:t>
            </a:r>
          </a:p>
          <a:p>
            <a:pPr algn="just"/>
            <a:r>
              <a:rPr lang="en-US" sz="1800" dirty="0">
                <a:latin typeface="Times New Roman" pitchFamily="18" charset="0"/>
                <a:cs typeface="Times New Roman" pitchFamily="18" charset="0"/>
              </a:rPr>
              <a:t> </a:t>
            </a:r>
          </a:p>
          <a:p>
            <a:pPr algn="just"/>
            <a:endParaRPr lang="ar-IQ" sz="1800" dirty="0">
              <a:latin typeface="Times New Roman" pitchFamily="18" charset="0"/>
              <a:cs typeface="Times New Roman" pitchFamily="18" charset="0"/>
            </a:endParaRPr>
          </a:p>
        </p:txBody>
      </p:sp>
      <p:pic>
        <p:nvPicPr>
          <p:cNvPr id="3" name="Picture 2"/>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67000" y="3276600"/>
            <a:ext cx="2976245" cy="1704975"/>
          </a:xfrm>
          <a:prstGeom prst="rect">
            <a:avLst/>
          </a:prstGeom>
          <a:noFill/>
          <a:ln>
            <a:noFill/>
          </a:ln>
        </p:spPr>
      </p:pic>
    </p:spTree>
    <p:extLst>
      <p:ext uri="{BB962C8B-B14F-4D97-AF65-F5344CB8AC3E}">
        <p14:creationId xmlns:p14="http://schemas.microsoft.com/office/powerpoint/2010/main" val="3992625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barn(inVertical)">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barn(inVertical)">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barn(inVertical)">
                                      <p:cBhvr>
                                        <p:cTn id="37" dur="5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nodeType="click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circle(in)">
                                      <p:cBhvr>
                                        <p:cTn id="4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marL="109728" indent="0" algn="just" rtl="0">
              <a:buNone/>
            </a:pPr>
            <a:r>
              <a:rPr lang="en-US" sz="1800" dirty="0" smtClean="0">
                <a:latin typeface="Times New Roman" pitchFamily="18" charset="0"/>
                <a:cs typeface="Times New Roman" pitchFamily="18" charset="0"/>
              </a:rPr>
              <a:t>Is </a:t>
            </a:r>
            <a:r>
              <a:rPr lang="en-US" sz="1800" dirty="0">
                <a:latin typeface="Times New Roman" pitchFamily="18" charset="0"/>
                <a:cs typeface="Times New Roman" pitchFamily="18" charset="0"/>
              </a:rPr>
              <a:t>sometimes called Young’s modulus, An elastic modulus (E) can be determined for any solid material and represents a constant ratio of stress and strain (a stiffness): E = stress/ strain A material is elastic if it is able to return to its original shape or size immediately after being stretched or squeezed. The modulus of elasticity for a material is basically the slope of its stress-strain plot within the elastic range (as shown in Figure 1</a:t>
            </a:r>
            <a:r>
              <a:rPr lang="en-US" sz="1800" dirty="0" smtClean="0">
                <a:latin typeface="Times New Roman" pitchFamily="18" charset="0"/>
                <a:cs typeface="Times New Roman" pitchFamily="18" charset="0"/>
              </a:rPr>
              <a:t>).</a:t>
            </a:r>
          </a:p>
          <a:p>
            <a:pPr marL="109728" indent="0" algn="just" rtl="0">
              <a:buNone/>
            </a:pPr>
            <a:endParaRPr lang="en-US" sz="1800" dirty="0">
              <a:latin typeface="Times New Roman" pitchFamily="18" charset="0"/>
              <a:cs typeface="Times New Roman" pitchFamily="18" charset="0"/>
            </a:endParaRPr>
          </a:p>
          <a:p>
            <a:pPr marL="109728" indent="0" algn="just" rtl="0">
              <a:buNone/>
            </a:pPr>
            <a:endParaRPr lang="en-US" sz="1800" dirty="0" smtClean="0">
              <a:latin typeface="Times New Roman" pitchFamily="18" charset="0"/>
              <a:cs typeface="Times New Roman" pitchFamily="18" charset="0"/>
            </a:endParaRPr>
          </a:p>
          <a:p>
            <a:pPr marL="109728" indent="0" algn="just" rtl="0">
              <a:buNone/>
            </a:pPr>
            <a:endParaRPr lang="en-US" sz="1800" dirty="0">
              <a:latin typeface="Times New Roman" pitchFamily="18" charset="0"/>
              <a:cs typeface="Times New Roman" pitchFamily="18" charset="0"/>
            </a:endParaRPr>
          </a:p>
          <a:p>
            <a:pPr marL="109728" indent="0" algn="just" rtl="0">
              <a:buNone/>
            </a:pPr>
            <a:endParaRPr lang="en-US" sz="1800" dirty="0" smtClean="0">
              <a:latin typeface="Times New Roman" pitchFamily="18" charset="0"/>
              <a:cs typeface="Times New Roman" pitchFamily="18" charset="0"/>
            </a:endParaRPr>
          </a:p>
          <a:p>
            <a:pPr marL="109728" indent="0" algn="just" rtl="0">
              <a:buNone/>
            </a:pPr>
            <a:endParaRPr lang="en-US" sz="1800" dirty="0">
              <a:latin typeface="Times New Roman" pitchFamily="18" charset="0"/>
              <a:cs typeface="Times New Roman" pitchFamily="18" charset="0"/>
            </a:endParaRPr>
          </a:p>
          <a:p>
            <a:pPr marL="109728" indent="0" algn="just" rtl="0">
              <a:buNone/>
            </a:pPr>
            <a:endParaRPr lang="en-US" sz="1800" dirty="0" smtClean="0">
              <a:latin typeface="Times New Roman" pitchFamily="18" charset="0"/>
              <a:cs typeface="Times New Roman" pitchFamily="18" charset="0"/>
            </a:endParaRPr>
          </a:p>
          <a:p>
            <a:pPr marL="109728" indent="0" algn="just" rtl="0">
              <a:buNone/>
            </a:pPr>
            <a:r>
              <a:rPr lang="en-US" sz="1800" dirty="0">
                <a:latin typeface="Times New Roman" pitchFamily="18" charset="0"/>
                <a:cs typeface="Times New Roman" pitchFamily="18" charset="0"/>
              </a:rPr>
              <a:t>It is important to remember that a measure of a material’s modulus of elasticity is not a measure of strength. Strength is the stress needed to break or rupture a material, whereas elasticity is a measure of how well a material returns to its original shape and size.</a:t>
            </a:r>
          </a:p>
          <a:p>
            <a:pPr marL="109728" indent="0" algn="just" rtl="0">
              <a:buNone/>
            </a:pPr>
            <a:endParaRPr lang="en-US" sz="1800" dirty="0">
              <a:latin typeface="Times New Roman" pitchFamily="18" charset="0"/>
              <a:cs typeface="Times New Roman" pitchFamily="18" charset="0"/>
            </a:endParaRPr>
          </a:p>
          <a:p>
            <a:pPr algn="just" rtl="0"/>
            <a:endParaRPr lang="ar-IQ" sz="1800" dirty="0">
              <a:latin typeface="Times New Roman" pitchFamily="18" charset="0"/>
              <a:cs typeface="Times New Roman" pitchFamily="18" charset="0"/>
            </a:endParaRPr>
          </a:p>
        </p:txBody>
      </p:sp>
      <p:sp>
        <p:nvSpPr>
          <p:cNvPr id="3" name="Title 2"/>
          <p:cNvSpPr>
            <a:spLocks noGrp="1"/>
          </p:cNvSpPr>
          <p:nvPr>
            <p:ph type="title"/>
          </p:nvPr>
        </p:nvSpPr>
        <p:spPr/>
        <p:txBody>
          <a:bodyPr/>
          <a:lstStyle/>
          <a:p>
            <a:r>
              <a:rPr lang="en-US" dirty="0">
                <a:latin typeface="Times New Roman" pitchFamily="18" charset="0"/>
                <a:cs typeface="Times New Roman" pitchFamily="18" charset="0"/>
              </a:rPr>
              <a:t>Elastic modulus:</a:t>
            </a:r>
            <a:endParaRPr lang="ar-IQ" dirty="0">
              <a:latin typeface="Times New Roman" pitchFamily="18" charset="0"/>
              <a:cs typeface="Times New Roman" pitchFamily="18" charset="0"/>
            </a:endParaRPr>
          </a:p>
        </p:txBody>
      </p:sp>
      <p:pic>
        <p:nvPicPr>
          <p:cNvPr id="4"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86050" y="2819400"/>
            <a:ext cx="3638550" cy="1954530"/>
          </a:xfrm>
          <a:prstGeom prst="rect">
            <a:avLst/>
          </a:prstGeom>
          <a:noFill/>
          <a:ln>
            <a:noFill/>
          </a:ln>
        </p:spPr>
      </p:pic>
    </p:spTree>
    <p:extLst>
      <p:ext uri="{BB962C8B-B14F-4D97-AF65-F5344CB8AC3E}">
        <p14:creationId xmlns:p14="http://schemas.microsoft.com/office/powerpoint/2010/main" val="2306353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heel(1)">
                                      <p:cBhvr>
                                        <p:cTn id="12" dur="20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2">
                                            <p:txEl>
                                              <p:pRg st="7" end="7"/>
                                            </p:txEl>
                                          </p:spTgt>
                                        </p:tgtEl>
                                        <p:attrNameLst>
                                          <p:attrName>style.visibility</p:attrName>
                                        </p:attrNameLst>
                                      </p:cBhvr>
                                      <p:to>
                                        <p:strVal val="visible"/>
                                      </p:to>
                                    </p:set>
                                    <p:animEffect transition="in" filter="wheel(1)">
                                      <p:cBhvr>
                                        <p:cTn id="17" dur="2000"/>
                                        <p:tgtEl>
                                          <p:spTgt spid="2">
                                            <p:txEl>
                                              <p:pRg st="7" end="7"/>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arn(inVertical)">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4525963"/>
          </a:xfrm>
        </p:spPr>
        <p:txBody>
          <a:bodyPr>
            <a:normAutofit fontScale="85000" lnSpcReduction="20000"/>
          </a:bodyPr>
          <a:lstStyle/>
          <a:p>
            <a:pPr algn="just" rtl="0"/>
            <a:r>
              <a:rPr lang="en-US" sz="2800" dirty="0">
                <a:latin typeface="Times New Roman" pitchFamily="18" charset="0"/>
                <a:cs typeface="Times New Roman" pitchFamily="18" charset="0"/>
              </a:rPr>
              <a:t>References:</a:t>
            </a:r>
          </a:p>
          <a:p>
            <a:pPr algn="just" rtl="0"/>
            <a:r>
              <a:rPr lang="en-US" sz="2800" dirty="0">
                <a:latin typeface="Times New Roman" pitchFamily="18" charset="0"/>
                <a:cs typeface="Times New Roman" pitchFamily="18" charset="0"/>
              </a:rPr>
              <a:t>1. Nicholas J. Garber and Lester A. </a:t>
            </a:r>
            <a:r>
              <a:rPr lang="en-US" sz="2800" dirty="0" err="1">
                <a:latin typeface="Times New Roman" pitchFamily="18" charset="0"/>
                <a:cs typeface="Times New Roman" pitchFamily="18" charset="0"/>
              </a:rPr>
              <a:t>Hoel</a:t>
            </a:r>
            <a:r>
              <a:rPr lang="en-US" sz="2800" dirty="0">
                <a:latin typeface="Times New Roman" pitchFamily="18" charset="0"/>
                <a:cs typeface="Times New Roman" pitchFamily="18" charset="0"/>
              </a:rPr>
              <a:t>.”Traffic and Highway Engineering”, Fourth Edition.</a:t>
            </a:r>
          </a:p>
          <a:p>
            <a:pPr algn="just" rtl="0"/>
            <a:r>
              <a:rPr lang="en-US" sz="2800" dirty="0">
                <a:latin typeface="Times New Roman" pitchFamily="18" charset="0"/>
                <a:cs typeface="Times New Roman" pitchFamily="18" charset="0"/>
              </a:rPr>
              <a:t>2.Yoder; E. J. and M. W. </a:t>
            </a:r>
            <a:r>
              <a:rPr lang="en-US" sz="2800" dirty="0" err="1">
                <a:latin typeface="Times New Roman" pitchFamily="18" charset="0"/>
                <a:cs typeface="Times New Roman" pitchFamily="18" charset="0"/>
              </a:rPr>
              <a:t>Witczak</a:t>
            </a:r>
            <a:r>
              <a:rPr lang="en-US" sz="2800" dirty="0">
                <a:latin typeface="Times New Roman" pitchFamily="18" charset="0"/>
                <a:cs typeface="Times New Roman" pitchFamily="18" charset="0"/>
              </a:rPr>
              <a:t>, “Principles of Pavement Design”, A Wiley- </a:t>
            </a:r>
            <a:r>
              <a:rPr lang="en-US" sz="2800" dirty="0" err="1">
                <a:latin typeface="Times New Roman" pitchFamily="18" charset="0"/>
                <a:cs typeface="Times New Roman" pitchFamily="18" charset="0"/>
              </a:rPr>
              <a:t>Interscience</a:t>
            </a:r>
            <a:r>
              <a:rPr lang="en-US" sz="2800" dirty="0">
                <a:latin typeface="Times New Roman" pitchFamily="18" charset="0"/>
                <a:cs typeface="Times New Roman" pitchFamily="18" charset="0"/>
              </a:rPr>
              <a:t> Publication, John Wiley &amp; Sons Inc., U.S.A., 1975.</a:t>
            </a:r>
          </a:p>
          <a:p>
            <a:pPr algn="just" rtl="0"/>
            <a:r>
              <a:rPr lang="en-US" sz="2800" dirty="0">
                <a:latin typeface="Times New Roman" pitchFamily="18" charset="0"/>
                <a:cs typeface="Times New Roman" pitchFamily="18" charset="0"/>
              </a:rPr>
              <a:t>3. </a:t>
            </a:r>
            <a:r>
              <a:rPr lang="en-US" sz="2800" dirty="0" err="1">
                <a:latin typeface="Times New Roman" pitchFamily="18" charset="0"/>
                <a:cs typeface="Times New Roman" pitchFamily="18" charset="0"/>
              </a:rPr>
              <a:t>Yaug</a:t>
            </a:r>
            <a:r>
              <a:rPr lang="en-US" sz="2800" dirty="0">
                <a:latin typeface="Times New Roman" pitchFamily="18" charset="0"/>
                <a:cs typeface="Times New Roman" pitchFamily="18" charset="0"/>
              </a:rPr>
              <a:t> H. Huang, “Pavement Analysis and Design”, </a:t>
            </a:r>
            <a:r>
              <a:rPr lang="en-US" sz="2800" dirty="0" err="1">
                <a:latin typeface="Times New Roman" pitchFamily="18" charset="0"/>
                <a:cs typeface="Times New Roman" pitchFamily="18" charset="0"/>
              </a:rPr>
              <a:t>Prentic</a:t>
            </a:r>
            <a:r>
              <a:rPr lang="en-US" sz="2800" dirty="0">
                <a:latin typeface="Times New Roman" pitchFamily="18" charset="0"/>
                <a:cs typeface="Times New Roman" pitchFamily="18" charset="0"/>
              </a:rPr>
              <a:t> Hall Inc., U.S.A., 1993.</a:t>
            </a:r>
          </a:p>
          <a:p>
            <a:pPr algn="just" rtl="0"/>
            <a:r>
              <a:rPr lang="en-US" sz="2800" dirty="0">
                <a:latin typeface="Times New Roman" pitchFamily="18" charset="0"/>
                <a:cs typeface="Times New Roman" pitchFamily="18" charset="0"/>
              </a:rPr>
              <a:t>4.“AASHTO Guide for Design of Pavement Structures 1993”, AASHTO, American Association of State Highway and Transportation Officials, U.S.A., 1993.</a:t>
            </a:r>
          </a:p>
          <a:p>
            <a:pPr algn="just" rtl="0"/>
            <a:r>
              <a:rPr lang="en-US" sz="2800" dirty="0">
                <a:latin typeface="Times New Roman" pitchFamily="18" charset="0"/>
                <a:cs typeface="Times New Roman" pitchFamily="18" charset="0"/>
              </a:rPr>
              <a:t>5. Oglesby Clarkson H., “Highway Engineering”, John </a:t>
            </a:r>
            <a:r>
              <a:rPr lang="en-US" sz="2800" dirty="0" smtClean="0">
                <a:latin typeface="Times New Roman" pitchFamily="18" charset="0"/>
                <a:cs typeface="Times New Roman" pitchFamily="18" charset="0"/>
              </a:rPr>
              <a:t>Wiley </a:t>
            </a:r>
            <a:r>
              <a:rPr lang="en-US" sz="2800" dirty="0">
                <a:latin typeface="Times New Roman" pitchFamily="18" charset="0"/>
                <a:cs typeface="Times New Roman" pitchFamily="18" charset="0"/>
              </a:rPr>
              <a:t>&amp; Sons Inc., U.S.A.,1975</a:t>
            </a:r>
            <a:r>
              <a:rPr lang="en-US" dirty="0"/>
              <a:t>.</a:t>
            </a:r>
          </a:p>
          <a:p>
            <a:pPr algn="l"/>
            <a:endParaRPr lang="ar-IQ" dirty="0"/>
          </a:p>
        </p:txBody>
      </p:sp>
    </p:spTree>
    <p:extLst>
      <p:ext uri="{BB962C8B-B14F-4D97-AF65-F5344CB8AC3E}">
        <p14:creationId xmlns:p14="http://schemas.microsoft.com/office/powerpoint/2010/main" val="2879485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109728" indent="0" algn="just" rtl="0">
              <a:buNone/>
            </a:pPr>
            <a:r>
              <a:rPr lang="en-US" sz="1800" dirty="0" smtClean="0">
                <a:latin typeface="Times New Roman" pitchFamily="18" charset="0"/>
                <a:cs typeface="Times New Roman" pitchFamily="18" charset="0"/>
              </a:rPr>
              <a:t>The </a:t>
            </a:r>
            <a:r>
              <a:rPr lang="en-US" sz="1800" dirty="0">
                <a:latin typeface="Times New Roman" pitchFamily="18" charset="0"/>
                <a:cs typeface="Times New Roman" pitchFamily="18" charset="0"/>
              </a:rPr>
              <a:t>Resistance Value (R-value) is a test value, which measures the ability of a soil to resist lateral flow due to vertically applied load. This test Developed by California Division of Highways in 1940s,</a:t>
            </a:r>
          </a:p>
          <a:p>
            <a:pPr lvl="0" algn="just" rtl="0"/>
            <a:r>
              <a:rPr lang="en-US" sz="1800" dirty="0">
                <a:latin typeface="Times New Roman" pitchFamily="18" charset="0"/>
                <a:cs typeface="Times New Roman" pitchFamily="18" charset="0"/>
              </a:rPr>
              <a:t>Measures frictional resistance of granular material to deformation</a:t>
            </a:r>
            <a:r>
              <a:rPr lang="ar-IQ" sz="1800" dirty="0">
                <a:latin typeface="Times New Roman" pitchFamily="18" charset="0"/>
                <a:cs typeface="Times New Roman" pitchFamily="18" charset="0"/>
              </a:rPr>
              <a:t>	</a:t>
            </a:r>
            <a:endParaRPr lang="en-US" sz="1800" dirty="0">
              <a:latin typeface="Times New Roman" pitchFamily="18" charset="0"/>
              <a:cs typeface="Times New Roman" pitchFamily="18" charset="0"/>
            </a:endParaRPr>
          </a:p>
          <a:p>
            <a:pPr lvl="0" algn="just" rtl="0"/>
            <a:r>
              <a:rPr lang="en-US" sz="1800" dirty="0">
                <a:latin typeface="Times New Roman" pitchFamily="18" charset="0"/>
                <a:cs typeface="Times New Roman" pitchFamily="18" charset="0"/>
              </a:rPr>
              <a:t>Uses the </a:t>
            </a:r>
            <a:r>
              <a:rPr lang="en-US" sz="1800" dirty="0" err="1">
                <a:latin typeface="Times New Roman" pitchFamily="18" charset="0"/>
                <a:cs typeface="Times New Roman" pitchFamily="18" charset="0"/>
              </a:rPr>
              <a:t>Hveem</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Stabilometer</a:t>
            </a:r>
            <a:endParaRPr lang="en-US" sz="1800" dirty="0">
              <a:latin typeface="Times New Roman" pitchFamily="18" charset="0"/>
              <a:cs typeface="Times New Roman" pitchFamily="18" charset="0"/>
            </a:endParaRPr>
          </a:p>
          <a:p>
            <a:pPr lvl="0" algn="just" rtl="0"/>
            <a:r>
              <a:rPr lang="en-US" sz="1800" dirty="0">
                <a:latin typeface="Times New Roman" pitchFamily="18" charset="0"/>
                <a:cs typeface="Times New Roman" pitchFamily="18" charset="0"/>
              </a:rPr>
              <a:t>Tests material in a saturated condition (worst case scenario)</a:t>
            </a:r>
          </a:p>
          <a:p>
            <a:pPr marL="109728" indent="0" algn="just" rtl="0">
              <a:buNone/>
            </a:pPr>
            <a:r>
              <a:rPr lang="en-US" sz="1800" dirty="0">
                <a:latin typeface="Times New Roman" pitchFamily="18" charset="0"/>
                <a:cs typeface="Times New Roman" pitchFamily="18" charset="0"/>
              </a:rPr>
              <a:t>At the completion of the expansion test, the specimen is put into a flexible sleeve and placed in the </a:t>
            </a:r>
            <a:r>
              <a:rPr lang="en-US" sz="1800" dirty="0" err="1">
                <a:latin typeface="Times New Roman" pitchFamily="18" charset="0"/>
                <a:cs typeface="Times New Roman" pitchFamily="18" charset="0"/>
              </a:rPr>
              <a:t>stabilometer</a:t>
            </a:r>
            <a:r>
              <a:rPr lang="en-US" sz="1800" dirty="0">
                <a:latin typeface="Times New Roman" pitchFamily="18" charset="0"/>
                <a:cs typeface="Times New Roman" pitchFamily="18" charset="0"/>
              </a:rPr>
              <a:t> as shown in the figure. Vertical pressure is applied gradually on the specimen at a speed of 0.05 in./min until a pressure of 160 </a:t>
            </a:r>
            <a:r>
              <a:rPr lang="en-US" sz="1800" dirty="0" err="1">
                <a:latin typeface="Times New Roman" pitchFamily="18" charset="0"/>
                <a:cs typeface="Times New Roman" pitchFamily="18" charset="0"/>
              </a:rPr>
              <a:t>lb</a:t>
            </a:r>
            <a:r>
              <a:rPr lang="en-US" sz="1800" dirty="0">
                <a:latin typeface="Times New Roman" pitchFamily="18" charset="0"/>
                <a:cs typeface="Times New Roman" pitchFamily="18" charset="0"/>
              </a:rPr>
              <a:t>/in.2 is attained. The corresponding horizontal pressure is immediately recorded.</a:t>
            </a:r>
            <a:endParaRPr lang="ar-IQ" sz="1800" dirty="0">
              <a:latin typeface="Times New Roman" pitchFamily="18" charset="0"/>
              <a:cs typeface="Times New Roman" pitchFamily="18" charset="0"/>
            </a:endParaRPr>
          </a:p>
        </p:txBody>
      </p:sp>
      <p:sp>
        <p:nvSpPr>
          <p:cNvPr id="3" name="Title 2"/>
          <p:cNvSpPr>
            <a:spLocks noGrp="1"/>
          </p:cNvSpPr>
          <p:nvPr>
            <p:ph type="title"/>
          </p:nvPr>
        </p:nvSpPr>
        <p:spPr/>
        <p:txBody>
          <a:bodyPr>
            <a:normAutofit fontScale="90000"/>
          </a:bodyPr>
          <a:lstStyle/>
          <a:p>
            <a:r>
              <a:rPr lang="en-US" dirty="0">
                <a:latin typeface="Times New Roman" pitchFamily="18" charset="0"/>
                <a:cs typeface="Times New Roman" pitchFamily="18" charset="0"/>
              </a:rPr>
              <a:t> 	2- Resistance Value (R-Value) ASTM D2844</a:t>
            </a:r>
            <a:endParaRPr lang="ar-IQ" dirty="0">
              <a:latin typeface="Times New Roman" pitchFamily="18" charset="0"/>
              <a:cs typeface="Times New Roman" pitchFamily="18" charset="0"/>
            </a:endParaRPr>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1404258" y="4800600"/>
            <a:ext cx="6400800" cy="685800"/>
          </a:xfrm>
          <a:prstGeom prst="rect">
            <a:avLst/>
          </a:prstGeom>
          <a:noFill/>
          <a:ln>
            <a:noFill/>
          </a:ln>
        </p:spPr>
      </p:pic>
    </p:spTree>
    <p:extLst>
      <p:ext uri="{BB962C8B-B14F-4D97-AF65-F5344CB8AC3E}">
        <p14:creationId xmlns:p14="http://schemas.microsoft.com/office/powerpoint/2010/main" val="2513634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1000"/>
                                        <p:tgtEl>
                                          <p:spTgt spid="2">
                                            <p:txEl>
                                              <p:pRg st="0" end="0"/>
                                            </p:txEl>
                                          </p:spTgt>
                                        </p:tgtEl>
                                      </p:cBhvr>
                                    </p:animEffect>
                                    <p:anim calcmode="lin" valueType="num">
                                      <p:cBhvr>
                                        <p:cTn id="13"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Effect transition="in" filter="fade">
                                      <p:cBhvr>
                                        <p:cTn id="19" dur="1000"/>
                                        <p:tgtEl>
                                          <p:spTgt spid="2">
                                            <p:txEl>
                                              <p:pRg st="1" end="1"/>
                                            </p:txEl>
                                          </p:spTgt>
                                        </p:tgtEl>
                                      </p:cBhvr>
                                    </p:animEffect>
                                    <p:anim calcmode="lin" valueType="num">
                                      <p:cBhvr>
                                        <p:cTn id="20"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2">
                                            <p:txEl>
                                              <p:pRg st="2" end="2"/>
                                            </p:txEl>
                                          </p:spTgt>
                                        </p:tgtEl>
                                        <p:attrNameLst>
                                          <p:attrName>style.visibility</p:attrName>
                                        </p:attrNameLst>
                                      </p:cBhvr>
                                      <p:to>
                                        <p:strVal val="visible"/>
                                      </p:to>
                                    </p:set>
                                    <p:animEffect transition="in" filter="fade">
                                      <p:cBhvr>
                                        <p:cTn id="26" dur="1000"/>
                                        <p:tgtEl>
                                          <p:spTgt spid="2">
                                            <p:txEl>
                                              <p:pRg st="2" end="2"/>
                                            </p:txEl>
                                          </p:spTgt>
                                        </p:tgtEl>
                                      </p:cBhvr>
                                    </p:animEffect>
                                    <p:anim calcmode="lin" valueType="num">
                                      <p:cBhvr>
                                        <p:cTn id="27"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2">
                                            <p:txEl>
                                              <p:pRg st="3" end="3"/>
                                            </p:txEl>
                                          </p:spTgt>
                                        </p:tgtEl>
                                        <p:attrNameLst>
                                          <p:attrName>style.visibility</p:attrName>
                                        </p:attrNameLst>
                                      </p:cBhvr>
                                      <p:to>
                                        <p:strVal val="visible"/>
                                      </p:to>
                                    </p:set>
                                    <p:animEffect transition="in" filter="fade">
                                      <p:cBhvr>
                                        <p:cTn id="33" dur="1000"/>
                                        <p:tgtEl>
                                          <p:spTgt spid="2">
                                            <p:txEl>
                                              <p:pRg st="3" end="3"/>
                                            </p:txEl>
                                          </p:spTgt>
                                        </p:tgtEl>
                                      </p:cBhvr>
                                    </p:animEffect>
                                    <p:anim calcmode="lin" valueType="num">
                                      <p:cBhvr>
                                        <p:cTn id="34"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2">
                                            <p:txEl>
                                              <p:pRg st="4" end="4"/>
                                            </p:txEl>
                                          </p:spTgt>
                                        </p:tgtEl>
                                        <p:attrNameLst>
                                          <p:attrName>style.visibility</p:attrName>
                                        </p:attrNameLst>
                                      </p:cBhvr>
                                      <p:to>
                                        <p:strVal val="visible"/>
                                      </p:to>
                                    </p:set>
                                    <p:animEffect transition="in" filter="fade">
                                      <p:cBhvr>
                                        <p:cTn id="40" dur="1000"/>
                                        <p:tgtEl>
                                          <p:spTgt spid="2">
                                            <p:txEl>
                                              <p:pRg st="4" end="4"/>
                                            </p:txEl>
                                          </p:spTgt>
                                        </p:tgtEl>
                                      </p:cBhvr>
                                    </p:animEffect>
                                    <p:anim calcmode="lin" valueType="num">
                                      <p:cBhvr>
                                        <p:cTn id="41"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fade">
                                      <p:cBhvr>
                                        <p:cTn id="47" dur="1000"/>
                                        <p:tgtEl>
                                          <p:spTgt spid="4"/>
                                        </p:tgtEl>
                                      </p:cBhvr>
                                    </p:animEffect>
                                    <p:anim calcmode="lin" valueType="num">
                                      <p:cBhvr>
                                        <p:cTn id="48" dur="1000" fill="hold"/>
                                        <p:tgtEl>
                                          <p:spTgt spid="4"/>
                                        </p:tgtEl>
                                        <p:attrNameLst>
                                          <p:attrName>ppt_x</p:attrName>
                                        </p:attrNameLst>
                                      </p:cBhvr>
                                      <p:tavLst>
                                        <p:tav tm="0">
                                          <p:val>
                                            <p:strVal val="#ppt_x"/>
                                          </p:val>
                                        </p:tav>
                                        <p:tav tm="100000">
                                          <p:val>
                                            <p:strVal val="#ppt_x"/>
                                          </p:val>
                                        </p:tav>
                                      </p:tavLst>
                                    </p:anim>
                                    <p:anim calcmode="lin" valueType="num">
                                      <p:cBhvr>
                                        <p:cTn id="4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381000"/>
            <a:ext cx="8153400" cy="1447800"/>
          </a:xfrm>
          <a:prstGeom prst="rect">
            <a:avLst/>
          </a:prstGeom>
          <a:noFill/>
          <a:ln>
            <a:noFill/>
          </a:ln>
        </p:spPr>
      </p:pic>
      <p:pic>
        <p:nvPicPr>
          <p:cNvPr id="5" name="Picture 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1828800"/>
            <a:ext cx="8077200" cy="1676400"/>
          </a:xfrm>
          <a:prstGeom prst="rect">
            <a:avLst/>
          </a:prstGeom>
          <a:noFill/>
          <a:ln>
            <a:noFill/>
          </a:ln>
        </p:spPr>
      </p:pic>
    </p:spTree>
    <p:extLst>
      <p:ext uri="{BB962C8B-B14F-4D97-AF65-F5344CB8AC3E}">
        <p14:creationId xmlns:p14="http://schemas.microsoft.com/office/powerpoint/2010/main" val="2963594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p:cNvSpPr>
                <a:spLocks noGrp="1"/>
              </p:cNvSpPr>
              <p:nvPr>
                <p:ph idx="1"/>
              </p:nvPr>
            </p:nvSpPr>
            <p:spPr/>
            <p:txBody>
              <a:bodyPr>
                <a:normAutofit lnSpcReduction="10000"/>
              </a:bodyPr>
              <a:lstStyle/>
              <a:p>
                <a:pPr marL="109728" indent="0" algn="just" rtl="0">
                  <a:buNone/>
                </a:pPr>
                <a:r>
                  <a:rPr lang="en-US" sz="1600" dirty="0" smtClean="0">
                    <a:latin typeface="Times New Roman" pitchFamily="18" charset="0"/>
                    <a:cs typeface="Times New Roman" pitchFamily="18" charset="0"/>
                  </a:rPr>
                  <a:t>   The </a:t>
                </a:r>
                <a:r>
                  <a:rPr lang="en-US" sz="1600" dirty="0">
                    <a:latin typeface="Times New Roman" pitchFamily="18" charset="0"/>
                    <a:cs typeface="Times New Roman" pitchFamily="18" charset="0"/>
                  </a:rPr>
                  <a:t>resilient modulus is the elastic modulus to be used with the elastic theory. It is well known that most paving materials are not elastic, but experience some permanent deformation after each load application. However, if the load is small compared to the strength of the material and is repeated for a large number of times, the deformation under each load repetition is nearly completely recoverable (and proportional to the load) and can be considered elastic.</a:t>
                </a:r>
              </a:p>
              <a:p>
                <a:pPr marL="109728" indent="0" algn="just" rtl="0">
                  <a:buNone/>
                </a:pPr>
                <a:r>
                  <a:rPr lang="en-US" sz="1600" dirty="0" smtClean="0">
                    <a:latin typeface="Times New Roman" pitchFamily="18" charset="0"/>
                    <a:cs typeface="Times New Roman" pitchFamily="18" charset="0"/>
                  </a:rPr>
                  <a:t>   Figure </a:t>
                </a:r>
                <a:r>
                  <a:rPr lang="en-US" sz="1600" dirty="0">
                    <a:latin typeface="Times New Roman" pitchFamily="18" charset="0"/>
                    <a:cs typeface="Times New Roman" pitchFamily="18" charset="0"/>
                  </a:rPr>
                  <a:t>7.1 shows the straining of a specimen under a repeated load test. At the initial stage of load applications, there is considerable permanent deformation, as indicated by the plastic strain in the figure. As the number of repetitions increases, the plastic strain due to each load repetition decreases. After 100 to 200 repetitions, the strain is practically all recoverable, as indicated by e r in the figure.</a:t>
                </a:r>
              </a:p>
              <a:p>
                <a:pPr marL="109728" indent="0" algn="just" rtl="0">
                  <a:buNone/>
                </a:pPr>
                <a:r>
                  <a:rPr lang="en-US" sz="1600" dirty="0">
                    <a:latin typeface="Times New Roman" pitchFamily="18" charset="0"/>
                    <a:cs typeface="Times New Roman" pitchFamily="18" charset="0"/>
                  </a:rPr>
                  <a:t>The elastic modulus based on the recoverable strain under repeated loads is called the resilient modulus M</a:t>
                </a:r>
                <a:r>
                  <a:rPr lang="en-US" sz="1600" baseline="-25000" dirty="0">
                    <a:latin typeface="Times New Roman" pitchFamily="18" charset="0"/>
                    <a:cs typeface="Times New Roman" pitchFamily="18" charset="0"/>
                  </a:rPr>
                  <a:t>R</a:t>
                </a:r>
                <a:r>
                  <a:rPr lang="en-US" sz="1600" dirty="0">
                    <a:latin typeface="Times New Roman" pitchFamily="18" charset="0"/>
                    <a:cs typeface="Times New Roman" pitchFamily="18" charset="0"/>
                  </a:rPr>
                  <a:t>, defined </a:t>
                </a:r>
                <a:r>
                  <a:rPr lang="en-US" sz="1600" dirty="0" smtClean="0">
                    <a:latin typeface="Times New Roman" pitchFamily="18" charset="0"/>
                    <a:cs typeface="Times New Roman" pitchFamily="18" charset="0"/>
                  </a:rPr>
                  <a:t>as</a:t>
                </a:r>
              </a:p>
              <a:p>
                <a:pPr marL="109728" indent="0" algn="just" rtl="0">
                  <a:buNone/>
                </a:pPr>
                <a:endParaRPr lang="en-US" sz="1600" dirty="0">
                  <a:latin typeface="Times New Roman" pitchFamily="18" charset="0"/>
                  <a:cs typeface="Times New Roman" pitchFamily="18" charset="0"/>
                </a:endParaRPr>
              </a:p>
              <a:p>
                <a:pPr marL="109728" indent="0" algn="just" rtl="0">
                  <a:buNone/>
                </a:pPr>
                <a:endParaRPr lang="en-US" sz="1600" dirty="0" smtClean="0">
                  <a:latin typeface="Times New Roman" pitchFamily="18" charset="0"/>
                  <a:cs typeface="Times New Roman" pitchFamily="18" charset="0"/>
                </a:endParaRPr>
              </a:p>
              <a:p>
                <a:pPr marL="109728" indent="0" algn="just" rtl="0">
                  <a:buNone/>
                </a:pPr>
                <a:r>
                  <a:rPr lang="en-US" sz="1600" dirty="0">
                    <a:latin typeface="Times New Roman" pitchFamily="18" charset="0"/>
                    <a:cs typeface="Times New Roman" pitchFamily="18" charset="0"/>
                  </a:rPr>
                  <a:t>In which </a:t>
                </a:r>
                <a14:m>
                  <m:oMath xmlns:m="http://schemas.openxmlformats.org/officeDocument/2006/math">
                    <m:sSub>
                      <m:sSubPr>
                        <m:ctrlPr>
                          <a:rPr lang="en-US" sz="1600" b="1" i="1">
                            <a:latin typeface="Cambria Math"/>
                          </a:rPr>
                        </m:ctrlPr>
                      </m:sSubPr>
                      <m:e>
                        <m:r>
                          <a:rPr lang="en-US" sz="1600" b="1" i="1">
                            <a:latin typeface="Cambria Math"/>
                          </a:rPr>
                          <m:t>𝛔</m:t>
                        </m:r>
                      </m:e>
                      <m:sub>
                        <m:r>
                          <a:rPr lang="en-US" sz="1600" b="1" i="1">
                            <a:latin typeface="Cambria Math"/>
                          </a:rPr>
                          <m:t>𝐝</m:t>
                        </m:r>
                      </m:sub>
                    </m:sSub>
                  </m:oMath>
                </a14:m>
                <a:r>
                  <a:rPr lang="en-US" sz="1600" dirty="0">
                    <a:latin typeface="Times New Roman" pitchFamily="18" charset="0"/>
                    <a:cs typeface="Times New Roman" pitchFamily="18" charset="0"/>
                  </a:rPr>
                  <a:t> is the deviator stress, which is the axial stress in an unconfined compression test or the axial stress in excess of the confining pressure in a </a:t>
                </a:r>
                <a:r>
                  <a:rPr lang="en-US" sz="1600" dirty="0" err="1">
                    <a:latin typeface="Times New Roman" pitchFamily="18" charset="0"/>
                    <a:cs typeface="Times New Roman" pitchFamily="18" charset="0"/>
                  </a:rPr>
                  <a:t>triaxial</a:t>
                </a:r>
                <a:r>
                  <a:rPr lang="en-US" sz="1600" dirty="0">
                    <a:latin typeface="Times New Roman" pitchFamily="18" charset="0"/>
                    <a:cs typeface="Times New Roman" pitchFamily="18" charset="0"/>
                  </a:rPr>
                  <a:t> compression test? Because the applied load is usually small, the resilient modulus test is a nondestructive test, and the same sample can be used for many tests under different loading and environmental conditions.</a:t>
                </a:r>
                <a:r>
                  <a:rPr lang="en-US" sz="1600" dirty="0"/>
                  <a:t>	</a:t>
                </a:r>
              </a:p>
              <a:p>
                <a:pPr marL="109728" indent="0" algn="just" rtl="0">
                  <a:buNone/>
                </a:pPr>
                <a:endParaRPr lang="en-US" sz="1600" dirty="0">
                  <a:latin typeface="Times New Roman" pitchFamily="18" charset="0"/>
                  <a:cs typeface="Times New Roman" pitchFamily="18" charset="0"/>
                </a:endParaRPr>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blipFill rotWithShape="1">
                <a:blip r:embed="rId2"/>
                <a:stretch>
                  <a:fillRect t="-943" r="-370"/>
                </a:stretch>
              </a:blipFill>
            </p:spPr>
            <p:txBody>
              <a:bodyPr/>
              <a:lstStyle/>
              <a:p>
                <a:r>
                  <a:rPr lang="ar-IQ">
                    <a:noFill/>
                  </a:rPr>
                  <a:t> </a:t>
                </a:r>
              </a:p>
            </p:txBody>
          </p:sp>
        </mc:Fallback>
      </mc:AlternateContent>
      <p:sp>
        <p:nvSpPr>
          <p:cNvPr id="3" name="Title 2"/>
          <p:cNvSpPr>
            <a:spLocks noGrp="1"/>
          </p:cNvSpPr>
          <p:nvPr>
            <p:ph type="title"/>
          </p:nvPr>
        </p:nvSpPr>
        <p:spPr/>
        <p:txBody>
          <a:bodyPr/>
          <a:lstStyle/>
          <a:p>
            <a:pPr rtl="0"/>
            <a:r>
              <a:rPr lang="en-US" dirty="0">
                <a:effectLst/>
                <a:latin typeface="Times New Roman" pitchFamily="18" charset="0"/>
                <a:cs typeface="Times New Roman" pitchFamily="18" charset="0"/>
              </a:rPr>
              <a:t>3. RESILIENT MODULUS</a:t>
            </a:r>
          </a:p>
        </p:txBody>
      </p:sp>
      <mc:AlternateContent xmlns:mc="http://schemas.openxmlformats.org/markup-compatibility/2006" xmlns:a14="http://schemas.microsoft.com/office/drawing/2010/main">
        <mc:Choice Requires="a14">
          <p:sp>
            <p:nvSpPr>
              <p:cNvPr id="4" name="Rectangle 3"/>
              <p:cNvSpPr/>
              <p:nvPr/>
            </p:nvSpPr>
            <p:spPr>
              <a:xfrm>
                <a:off x="2725057" y="4392086"/>
                <a:ext cx="4572000" cy="490455"/>
              </a:xfrm>
              <a:prstGeom prst="rect">
                <a:avLst/>
              </a:prstGeom>
            </p:spPr>
            <p:txBody>
              <a:bodyPr>
                <a:spAutoFit/>
              </a:bodyPr>
              <a:lstStyle/>
              <a:p>
                <a:r>
                  <a:rPr lang="en-US" dirty="0">
                    <a:latin typeface="Times New Roman" pitchFamily="18" charset="0"/>
                    <a:cs typeface="Times New Roman" pitchFamily="18" charset="0"/>
                  </a:rPr>
                  <a:t> M</a:t>
                </a:r>
                <a:r>
                  <a:rPr lang="en-US" baseline="-25000" dirty="0">
                    <a:latin typeface="Times New Roman" pitchFamily="18" charset="0"/>
                    <a:cs typeface="Times New Roman" pitchFamily="18" charset="0"/>
                  </a:rPr>
                  <a:t>R</a:t>
                </a:r>
                <a:r>
                  <a:rPr lang="en-US" dirty="0">
                    <a:latin typeface="Times New Roman" pitchFamily="18" charset="0"/>
                    <a:cs typeface="Times New Roman" pitchFamily="18" charset="0"/>
                  </a:rPr>
                  <a:t> =</a:t>
                </a:r>
                <a14:m>
                  <m:oMath xmlns:m="http://schemas.openxmlformats.org/officeDocument/2006/math">
                    <m:f>
                      <m:fPr>
                        <m:ctrlPr>
                          <a:rPr lang="en-US" i="1">
                            <a:latin typeface="Cambria Math"/>
                          </a:rPr>
                        </m:ctrlPr>
                      </m:fPr>
                      <m:num>
                        <m:sSub>
                          <m:sSubPr>
                            <m:ctrlPr>
                              <a:rPr lang="en-US" i="1">
                                <a:latin typeface="Cambria Math"/>
                              </a:rPr>
                            </m:ctrlPr>
                          </m:sSubPr>
                          <m:e>
                            <m:r>
                              <a:rPr lang="en-US" i="1">
                                <a:latin typeface="Cambria Math"/>
                              </a:rPr>
                              <m:t>𝜎</m:t>
                            </m:r>
                          </m:e>
                          <m:sub>
                            <m:r>
                              <a:rPr lang="en-US" i="1">
                                <a:latin typeface="Cambria Math"/>
                              </a:rPr>
                              <m:t>𝑑</m:t>
                            </m:r>
                          </m:sub>
                        </m:sSub>
                      </m:num>
                      <m:den>
                        <m:sSub>
                          <m:sSubPr>
                            <m:ctrlPr>
                              <a:rPr lang="en-US" i="1">
                                <a:latin typeface="Cambria Math"/>
                              </a:rPr>
                            </m:ctrlPr>
                          </m:sSubPr>
                          <m:e>
                            <m:r>
                              <a:rPr lang="en-US" i="1">
                                <a:latin typeface="Cambria Math"/>
                              </a:rPr>
                              <m:t>€</m:t>
                            </m:r>
                          </m:e>
                          <m:sub>
                            <m:r>
                              <a:rPr lang="en-US" i="1">
                                <a:latin typeface="Cambria Math"/>
                              </a:rPr>
                              <m:t>𝑟</m:t>
                            </m:r>
                          </m:sub>
                        </m:sSub>
                      </m:den>
                    </m:f>
                  </m:oMath>
                </a14:m>
                <a:r>
                  <a:rPr lang="en-US" dirty="0">
                    <a:latin typeface="Times New Roman" pitchFamily="18" charset="0"/>
                    <a:cs typeface="Times New Roman" pitchFamily="18" charset="0"/>
                  </a:rPr>
                  <a:t>                                                   (7.1)</a:t>
                </a:r>
                <a:endParaRPr lang="ar-IQ" dirty="0">
                  <a:latin typeface="Times New Roman" pitchFamily="18" charset="0"/>
                  <a:cs typeface="Times New Roman"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2725057" y="4392086"/>
                <a:ext cx="4572000" cy="490455"/>
              </a:xfrm>
              <a:prstGeom prst="rect">
                <a:avLst/>
              </a:prstGeom>
              <a:blipFill rotWithShape="1">
                <a:blip r:embed="rId3"/>
                <a:stretch>
                  <a:fillRect t="-1235"/>
                </a:stretch>
              </a:blipFill>
            </p:spPr>
            <p:txBody>
              <a:bodyPr/>
              <a:lstStyle/>
              <a:p>
                <a:r>
                  <a:rPr lang="ar-IQ">
                    <a:noFill/>
                  </a:rPr>
                  <a:t> </a:t>
                </a:r>
              </a:p>
            </p:txBody>
          </p:sp>
        </mc:Fallback>
      </mc:AlternateContent>
    </p:spTree>
    <p:extLst>
      <p:ext uri="{BB962C8B-B14F-4D97-AF65-F5344CB8AC3E}">
        <p14:creationId xmlns:p14="http://schemas.microsoft.com/office/powerpoint/2010/main" val="1065258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down)">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wipe(down)">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wipe(down)">
                                      <p:cBhvr>
                                        <p:cTn id="22" dur="5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wipe(down)">
                                      <p:cBhvr>
                                        <p:cTn id="27" dur="500"/>
                                        <p:tgtEl>
                                          <p:spTgt spid="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barn(inVertical)">
                                      <p:cBhvr>
                                        <p:cTn id="3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52600" y="1143000"/>
            <a:ext cx="6197786" cy="3724408"/>
          </a:xfrm>
          <a:prstGeom prst="rect">
            <a:avLst/>
          </a:prstGeom>
          <a:noFill/>
          <a:ln>
            <a:noFill/>
          </a:ln>
        </p:spPr>
      </p:pic>
      <p:sp>
        <p:nvSpPr>
          <p:cNvPr id="7" name="Rectangle 6"/>
          <p:cNvSpPr/>
          <p:nvPr/>
        </p:nvSpPr>
        <p:spPr>
          <a:xfrm>
            <a:off x="2438400" y="5105400"/>
            <a:ext cx="4572000" cy="369332"/>
          </a:xfrm>
          <a:prstGeom prst="rect">
            <a:avLst/>
          </a:prstGeom>
        </p:spPr>
        <p:txBody>
          <a:bodyPr>
            <a:spAutoFit/>
          </a:bodyPr>
          <a:lstStyle/>
          <a:p>
            <a:r>
              <a:rPr lang="en-US" b="1" dirty="0">
                <a:latin typeface="Times New Roman" pitchFamily="18" charset="0"/>
                <a:cs typeface="Times New Roman" pitchFamily="18" charset="0"/>
              </a:rPr>
              <a:t>FIGURE 7 .1</a:t>
            </a:r>
            <a:r>
              <a:rPr lang="en-US" dirty="0">
                <a:latin typeface="Times New Roman" pitchFamily="18" charset="0"/>
                <a:cs typeface="Times New Roman" pitchFamily="18" charset="0"/>
              </a:rPr>
              <a:t> (Strains under repeated loads)</a:t>
            </a:r>
          </a:p>
        </p:txBody>
      </p:sp>
    </p:spTree>
    <p:extLst>
      <p:ext uri="{BB962C8B-B14F-4D97-AF65-F5344CB8AC3E}">
        <p14:creationId xmlns:p14="http://schemas.microsoft.com/office/powerpoint/2010/main" val="4291124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43000"/>
            <a:ext cx="8229600" cy="4525963"/>
          </a:xfrm>
        </p:spPr>
        <p:txBody>
          <a:bodyPr>
            <a:normAutofit/>
          </a:bodyPr>
          <a:lstStyle/>
          <a:p>
            <a:pPr marL="109728" indent="0" algn="just" rtl="0">
              <a:buNone/>
            </a:pPr>
            <a:r>
              <a:rPr lang="en-US" sz="1600" dirty="0" smtClean="0">
                <a:latin typeface="Times New Roman" pitchFamily="18" charset="0"/>
                <a:cs typeface="Times New Roman" pitchFamily="18" charset="0"/>
              </a:rPr>
              <a:t>   The </a:t>
            </a:r>
            <a:r>
              <a:rPr lang="en-US" sz="1600" dirty="0">
                <a:latin typeface="Times New Roman" pitchFamily="18" charset="0"/>
                <a:cs typeface="Times New Roman" pitchFamily="18" charset="0"/>
              </a:rPr>
              <a:t>type and duration of loading used in the repeated load test should simulate that actually occurring in the field. When a wheel load is at a considerable distance from a given point in the pavement, the stress at that point is zero. When the load is directly above the given point, the stress at the point is maximum. It is therefor reasonable to assume the stress pulse to be a </a:t>
            </a:r>
            <a:r>
              <a:rPr lang="en-US" sz="1600" dirty="0" err="1">
                <a:latin typeface="Times New Roman" pitchFamily="18" charset="0"/>
                <a:cs typeface="Times New Roman" pitchFamily="18" charset="0"/>
              </a:rPr>
              <a:t>haversine</a:t>
            </a:r>
            <a:r>
              <a:rPr lang="en-US" sz="1600" dirty="0">
                <a:latin typeface="Times New Roman" pitchFamily="18" charset="0"/>
                <a:cs typeface="Times New Roman" pitchFamily="18" charset="0"/>
              </a:rPr>
              <a:t> or triangular loading, the duration of which depends on the vehicle speed and the depth of the point below the pavement surface.</a:t>
            </a:r>
          </a:p>
          <a:p>
            <a:pPr marL="109728" indent="0" algn="just" rtl="0">
              <a:buNone/>
            </a:pPr>
            <a:r>
              <a:rPr lang="en-US" sz="1600" dirty="0" smtClean="0">
                <a:latin typeface="Times New Roman" pitchFamily="18" charset="0"/>
                <a:cs typeface="Times New Roman" pitchFamily="18" charset="0"/>
              </a:rPr>
              <a:t>   Barksdale </a:t>
            </a:r>
            <a:r>
              <a:rPr lang="en-US" sz="1600" dirty="0">
                <a:latin typeface="Times New Roman" pitchFamily="18" charset="0"/>
                <a:cs typeface="Times New Roman" pitchFamily="18" charset="0"/>
              </a:rPr>
              <a:t>(1971) investigated the vertical stress pulses at different points in flexible pavements. The stress pulse can be approximated by a </a:t>
            </a:r>
            <a:r>
              <a:rPr lang="en-US" sz="1600" dirty="0" err="1">
                <a:latin typeface="Times New Roman" pitchFamily="18" charset="0"/>
                <a:cs typeface="Times New Roman" pitchFamily="18" charset="0"/>
              </a:rPr>
              <a:t>haversine</a:t>
            </a:r>
            <a:r>
              <a:rPr lang="en-US" sz="1600" dirty="0">
                <a:latin typeface="Times New Roman" pitchFamily="18" charset="0"/>
                <a:cs typeface="Times New Roman" pitchFamily="18" charset="0"/>
              </a:rPr>
              <a:t> or a triangular function, as shown in Figure 7 .2. After considering the inertial and viscous effects based on the vertical stress pulses measured in the AASHO Road Test, the stress pulse time can be related to the vehicle speed and depth, as shown in Figure 7 .3 . Because of these effects, the loading time is not inversely proportional to the vehicle speed .</a:t>
            </a:r>
          </a:p>
          <a:p>
            <a:pPr marL="109728" indent="0" algn="just" rtl="0">
              <a:buNone/>
            </a:pPr>
            <a:r>
              <a:rPr lang="en-US" sz="1600" dirty="0" smtClean="0">
                <a:latin typeface="Times New Roman" pitchFamily="18" charset="0"/>
                <a:cs typeface="Times New Roman" pitchFamily="18" charset="0"/>
              </a:rPr>
              <a:t>   Brown </a:t>
            </a:r>
            <a:r>
              <a:rPr lang="en-US" sz="1600" dirty="0">
                <a:latin typeface="Times New Roman" pitchFamily="18" charset="0"/>
                <a:cs typeface="Times New Roman" pitchFamily="18" charset="0"/>
              </a:rPr>
              <a:t>(1973) derived the loading time for a bituminous layer as a function of vehicle speed and layer thickness. The loading time is based on the average pulse time for stresses in the vertical and horizontal directions at various depths in the bituminous layer. For thicker layers, his loading times are slightly smaller than those obtained by Barksdale.</a:t>
            </a:r>
            <a:endParaRPr lang="ar-IQ" sz="1600" dirty="0">
              <a:latin typeface="Times New Roman" pitchFamily="18" charset="0"/>
              <a:cs typeface="Times New Roman" pitchFamily="18" charset="0"/>
            </a:endParaRPr>
          </a:p>
        </p:txBody>
      </p:sp>
      <p:sp>
        <p:nvSpPr>
          <p:cNvPr id="3" name="Title 2"/>
          <p:cNvSpPr>
            <a:spLocks noGrp="1"/>
          </p:cNvSpPr>
          <p:nvPr>
            <p:ph type="title"/>
          </p:nvPr>
        </p:nvSpPr>
        <p:spPr>
          <a:xfrm>
            <a:off x="457200" y="228600"/>
            <a:ext cx="8229600" cy="914400"/>
          </a:xfrm>
        </p:spPr>
        <p:txBody>
          <a:bodyPr/>
          <a:lstStyle/>
          <a:p>
            <a:r>
              <a:rPr lang="en-US" dirty="0">
                <a:latin typeface="Times New Roman" pitchFamily="18" charset="0"/>
                <a:cs typeface="Times New Roman" pitchFamily="18" charset="0"/>
              </a:rPr>
              <a:t>3.1 Loading Waveform</a:t>
            </a:r>
            <a:endParaRPr lang="ar-IQ" dirty="0">
              <a:latin typeface="Times New Roman" pitchFamily="18" charset="0"/>
              <a:cs typeface="Times New Roman" pitchFamily="18" charset="0"/>
            </a:endParaRPr>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1981199" y="4724400"/>
            <a:ext cx="4791075" cy="1676400"/>
          </a:xfrm>
          <a:prstGeom prst="rect">
            <a:avLst/>
          </a:prstGeom>
          <a:noFill/>
          <a:ln>
            <a:noFill/>
          </a:ln>
        </p:spPr>
      </p:pic>
      <p:sp>
        <p:nvSpPr>
          <p:cNvPr id="5" name="Rectangle 4"/>
          <p:cNvSpPr/>
          <p:nvPr/>
        </p:nvSpPr>
        <p:spPr>
          <a:xfrm>
            <a:off x="2260600" y="6211669"/>
            <a:ext cx="4572000" cy="646331"/>
          </a:xfrm>
          <a:prstGeom prst="rect">
            <a:avLst/>
          </a:prstGeom>
        </p:spPr>
        <p:txBody>
          <a:bodyPr>
            <a:spAutoFit/>
          </a:bodyPr>
          <a:lstStyle/>
          <a:p>
            <a:pPr algn="ctr"/>
            <a:r>
              <a:rPr lang="en-US" b="1" dirty="0">
                <a:latin typeface="Times New Roman" pitchFamily="18" charset="0"/>
                <a:cs typeface="Times New Roman" pitchFamily="18" charset="0"/>
              </a:rPr>
              <a:t>FIGURE 7.2 Equivalent </a:t>
            </a:r>
            <a:r>
              <a:rPr lang="en-US" b="1" dirty="0" err="1">
                <a:latin typeface="Times New Roman" pitchFamily="18" charset="0"/>
                <a:cs typeface="Times New Roman" pitchFamily="18" charset="0"/>
              </a:rPr>
              <a:t>haversine</a:t>
            </a:r>
            <a:r>
              <a:rPr lang="en-US" b="1" dirty="0">
                <a:latin typeface="Times New Roman" pitchFamily="18" charset="0"/>
                <a:cs typeface="Times New Roman" pitchFamily="18" charset="0"/>
              </a:rPr>
              <a:t> and triangular pulse.</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675797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circle(in)">
                                      <p:cBhvr>
                                        <p:cTn id="12" dur="20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circle(in)">
                                      <p:cBhvr>
                                        <p:cTn id="17" dur="20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circle(in)">
                                      <p:cBhvr>
                                        <p:cTn id="22" dur="20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1000"/>
                                        <p:tgtEl>
                                          <p:spTgt spid="4"/>
                                        </p:tgtEl>
                                      </p:cBhvr>
                                    </p:animEffect>
                                    <p:anim calcmode="lin" valueType="num">
                                      <p:cBhvr>
                                        <p:cTn id="28" dur="1000" fill="hold"/>
                                        <p:tgtEl>
                                          <p:spTgt spid="4"/>
                                        </p:tgtEl>
                                        <p:attrNameLst>
                                          <p:attrName>ppt_x</p:attrName>
                                        </p:attrNameLst>
                                      </p:cBhvr>
                                      <p:tavLst>
                                        <p:tav tm="0">
                                          <p:val>
                                            <p:strVal val="#ppt_x"/>
                                          </p:val>
                                        </p:tav>
                                        <p:tav tm="100000">
                                          <p:val>
                                            <p:strVal val="#ppt_x"/>
                                          </p:val>
                                        </p:tav>
                                      </p:tavLst>
                                    </p:anim>
                                    <p:anim calcmode="lin" valueType="num">
                                      <p:cBhvr>
                                        <p:cTn id="2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circle(in)">
                                      <p:cBhvr>
                                        <p:cTn id="34"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76400" y="457201"/>
            <a:ext cx="5562600" cy="4953000"/>
          </a:xfrm>
          <a:prstGeom prst="rect">
            <a:avLst/>
          </a:prstGeom>
          <a:noFill/>
          <a:ln>
            <a:noFill/>
          </a:ln>
        </p:spPr>
      </p:pic>
      <p:sp>
        <p:nvSpPr>
          <p:cNvPr id="5" name="Rectangle 4"/>
          <p:cNvSpPr/>
          <p:nvPr/>
        </p:nvSpPr>
        <p:spPr>
          <a:xfrm>
            <a:off x="2438400" y="5486400"/>
            <a:ext cx="4572000" cy="646331"/>
          </a:xfrm>
          <a:prstGeom prst="rect">
            <a:avLst/>
          </a:prstGeom>
        </p:spPr>
        <p:txBody>
          <a:bodyPr>
            <a:spAutoFit/>
          </a:bodyPr>
          <a:lstStyle/>
          <a:p>
            <a:pPr algn="ctr"/>
            <a:r>
              <a:rPr lang="en-US" b="1" dirty="0">
                <a:latin typeface="Times New Roman" pitchFamily="18" charset="0"/>
                <a:cs typeface="Times New Roman" pitchFamily="18" charset="0"/>
              </a:rPr>
              <a:t>FIGURE 7. 3</a:t>
            </a:r>
            <a:r>
              <a:rPr lang="en-US" dirty="0">
                <a:latin typeface="Times New Roman" pitchFamily="18" charset="0"/>
                <a:cs typeface="Times New Roman" pitchFamily="18" charset="0"/>
              </a:rPr>
              <a:t> Vertical stress pulse time under </a:t>
            </a:r>
            <a:r>
              <a:rPr lang="en-US" dirty="0" err="1">
                <a:latin typeface="Times New Roman" pitchFamily="18" charset="0"/>
                <a:cs typeface="Times New Roman" pitchFamily="18" charset="0"/>
              </a:rPr>
              <a:t>haversine</a:t>
            </a:r>
            <a:r>
              <a:rPr lang="en-US" dirty="0">
                <a:latin typeface="Times New Roman" pitchFamily="18" charset="0"/>
                <a:cs typeface="Times New Roman" pitchFamily="18" charset="0"/>
              </a:rPr>
              <a:t> or triangular loading</a:t>
            </a:r>
          </a:p>
        </p:txBody>
      </p:sp>
    </p:spTree>
    <p:extLst>
      <p:ext uri="{BB962C8B-B14F-4D97-AF65-F5344CB8AC3E}">
        <p14:creationId xmlns:p14="http://schemas.microsoft.com/office/powerpoint/2010/main" val="2901284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762000"/>
            <a:ext cx="8229600" cy="5245291"/>
          </a:xfrm>
        </p:spPr>
        <p:txBody>
          <a:bodyPr>
            <a:normAutofit/>
          </a:bodyPr>
          <a:lstStyle/>
          <a:p>
            <a:pPr marL="109728" indent="0" algn="just" rtl="0">
              <a:buNone/>
            </a:pPr>
            <a:r>
              <a:rPr lang="en-US" sz="2000" dirty="0" smtClean="0">
                <a:latin typeface="Times New Roman" pitchFamily="18" charset="0"/>
                <a:cs typeface="Times New Roman" pitchFamily="18" charset="0"/>
              </a:rPr>
              <a:t>(1 in . = 25 .4 mm . 1 mph = 1 .6 km/h) . (After Barksdale (1971) . )</a:t>
            </a:r>
          </a:p>
          <a:p>
            <a:pPr marL="109728" indent="0" algn="just" rtl="0">
              <a:buNone/>
            </a:pPr>
            <a:r>
              <a:rPr lang="en-US" sz="2000" dirty="0" smtClean="0">
                <a:latin typeface="Times New Roman" pitchFamily="18" charset="0"/>
                <a:cs typeface="Times New Roman" pitchFamily="18" charset="0"/>
              </a:rPr>
              <a:t>McLean (1974) determined the loading time for an equivalent square wave vertical pulse, as shown in Figure 7 .4, on which the Barksdale's results for 30 mph (48 km/h) triangular loading are superimposed for comparison. It can be seen that the pulse time based on the square wave is shorter than that based on the triangular wave, which is as expected.</a:t>
            </a:r>
            <a:endParaRPr lang="en-US" sz="2000" dirty="0">
              <a:latin typeface="Times New Roman" pitchFamily="18" charset="0"/>
              <a:cs typeface="Times New Roman" pitchFamily="18" charset="0"/>
            </a:endParaRPr>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2566987" y="2743200"/>
            <a:ext cx="4010025" cy="3110865"/>
          </a:xfrm>
          <a:prstGeom prst="rect">
            <a:avLst/>
          </a:prstGeom>
          <a:noFill/>
          <a:ln>
            <a:noFill/>
          </a:ln>
        </p:spPr>
      </p:pic>
      <p:sp>
        <p:nvSpPr>
          <p:cNvPr id="5" name="Rectangle 4"/>
          <p:cNvSpPr/>
          <p:nvPr/>
        </p:nvSpPr>
        <p:spPr>
          <a:xfrm>
            <a:off x="1752600" y="5854065"/>
            <a:ext cx="6400800" cy="584775"/>
          </a:xfrm>
          <a:prstGeom prst="rect">
            <a:avLst/>
          </a:prstGeom>
        </p:spPr>
        <p:txBody>
          <a:bodyPr wrap="square">
            <a:spAutoFit/>
          </a:bodyPr>
          <a:lstStyle/>
          <a:p>
            <a:pPr algn="ctr"/>
            <a:r>
              <a:rPr lang="en-US" sz="1600" b="1" dirty="0">
                <a:latin typeface="Times New Roman" pitchFamily="18" charset="0"/>
                <a:cs typeface="Times New Roman" pitchFamily="18" charset="0"/>
              </a:rPr>
              <a:t>FIGURE </a:t>
            </a:r>
            <a:r>
              <a:rPr lang="en-US" sz="1600" dirty="0">
                <a:latin typeface="Times New Roman" pitchFamily="18" charset="0"/>
                <a:cs typeface="Times New Roman" pitchFamily="18" charset="0"/>
              </a:rPr>
              <a:t>7.4 Vertical stress pulse time under square wave form</a:t>
            </a:r>
          </a:p>
          <a:p>
            <a:pPr algn="ctr"/>
            <a:r>
              <a:rPr lang="en-US" sz="1600" dirty="0">
                <a:latin typeface="Times New Roman" pitchFamily="18" charset="0"/>
                <a:cs typeface="Times New Roman" pitchFamily="18" charset="0"/>
              </a:rPr>
              <a:t>(1 in . = 25 .4 mm, 1 mph = 1.6 km/h) . (After McLean (1974))</a:t>
            </a:r>
          </a:p>
        </p:txBody>
      </p:sp>
    </p:spTree>
    <p:extLst>
      <p:ext uri="{BB962C8B-B14F-4D97-AF65-F5344CB8AC3E}">
        <p14:creationId xmlns:p14="http://schemas.microsoft.com/office/powerpoint/2010/main" val="1719085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5"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148</TotalTime>
  <Words>1209</Words>
  <Application>Microsoft Office PowerPoint</Application>
  <PresentationFormat>On-screen Show (4:3)</PresentationFormat>
  <Paragraphs>57</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Concourse</vt:lpstr>
      <vt:lpstr>Structural Design of Highway</vt:lpstr>
      <vt:lpstr>PowerPoint Presentation</vt:lpstr>
      <vt:lpstr>  2- Resistance Value (R-Value) ASTM D2844</vt:lpstr>
      <vt:lpstr>PowerPoint Presentation</vt:lpstr>
      <vt:lpstr>3. RESILIENT MODULUS</vt:lpstr>
      <vt:lpstr>PowerPoint Presentation</vt:lpstr>
      <vt:lpstr>3.1 Loading Waveform</vt:lpstr>
      <vt:lpstr>PowerPoint Presentation</vt:lpstr>
      <vt:lpstr>PowerPoint Presentation</vt:lpstr>
      <vt:lpstr>PowerPoint Presentation</vt:lpstr>
      <vt:lpstr>PowerPoint Presentation</vt:lpstr>
      <vt:lpstr>Elastic modulus: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Structural Design of Highway</dc:title>
  <dc:creator>future</dc:creator>
  <cp:lastModifiedBy>future</cp:lastModifiedBy>
  <cp:revision>225</cp:revision>
  <dcterms:created xsi:type="dcterms:W3CDTF">2006-08-16T00:00:00Z</dcterms:created>
  <dcterms:modified xsi:type="dcterms:W3CDTF">2017-12-22T19:52:38Z</dcterms:modified>
</cp:coreProperties>
</file>