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8" r:id="rId4"/>
    <p:sldId id="269" r:id="rId5"/>
    <p:sldId id="270" r:id="rId6"/>
    <p:sldId id="271" r:id="rId7"/>
    <p:sldId id="272" r:id="rId8"/>
    <p:sldId id="273" r:id="rId9"/>
    <p:sldId id="274" r:id="rId10"/>
    <p:sldId id="275" r:id="rId11"/>
    <p:sldId id="276" r:id="rId12"/>
    <p:sldId id="277" r:id="rId13"/>
    <p:sldId id="27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7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12/22/2017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12/22/2017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12/22/2017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828800"/>
          </a:xfrm>
        </p:spPr>
        <p:txBody>
          <a:bodyPr>
            <a:normAutofit/>
          </a:bodyPr>
          <a:lstStyle/>
          <a:p>
            <a:r>
              <a:rPr lang="en-US" sz="4800" dirty="0">
                <a:latin typeface="Times New Roman" pitchFamily="18" charset="0"/>
                <a:cs typeface="Times New Roman" pitchFamily="18" charset="0"/>
              </a:rPr>
              <a:t>Structural Design of Highway</a:t>
            </a:r>
            <a:endParaRPr lang="ar-IQ" sz="4800" dirty="0">
              <a:latin typeface="Times New Roman" pitchFamily="18" charset="0"/>
              <a:cs typeface="Times New Roman" pitchFamily="18" charset="0"/>
            </a:endParaRPr>
          </a:p>
        </p:txBody>
      </p:sp>
      <p:sp>
        <p:nvSpPr>
          <p:cNvPr id="5" name="Subtitle 2"/>
          <p:cNvSpPr>
            <a:spLocks noGrp="1"/>
          </p:cNvSpPr>
          <p:nvPr>
            <p:ph type="subTitle" idx="1"/>
          </p:nvPr>
        </p:nvSpPr>
        <p:spPr>
          <a:xfrm>
            <a:off x="609600" y="2438400"/>
            <a:ext cx="7434396" cy="1143000"/>
          </a:xfrm>
        </p:spPr>
        <p:txBody>
          <a:bodyPr>
            <a:noAutofit/>
          </a:bodyPr>
          <a:lstStyle/>
          <a:p>
            <a:r>
              <a:rPr lang="en-US" sz="1800" b="1" dirty="0">
                <a:solidFill>
                  <a:srgbClr val="0070C0"/>
                </a:solidFill>
                <a:latin typeface="Times New Roman" pitchFamily="18" charset="0"/>
                <a:cs typeface="Times New Roman" pitchFamily="18" charset="0"/>
              </a:rPr>
              <a:t>Third Stage</a:t>
            </a:r>
          </a:p>
          <a:p>
            <a:r>
              <a:rPr lang="en-US" sz="1800" b="1" dirty="0" smtClean="0">
                <a:solidFill>
                  <a:srgbClr val="0070C0"/>
                </a:solidFill>
                <a:latin typeface="Times New Roman" pitchFamily="18" charset="0"/>
                <a:cs typeface="Times New Roman" pitchFamily="18" charset="0"/>
              </a:rPr>
              <a:t>Lecture 6</a:t>
            </a:r>
          </a:p>
          <a:p>
            <a:pPr rtl="0"/>
            <a:r>
              <a:rPr lang="en-US" sz="3200" b="1" dirty="0">
                <a:solidFill>
                  <a:srgbClr val="0070C0"/>
                </a:solidFill>
                <a:latin typeface="Times New Roman" pitchFamily="18" charset="0"/>
                <a:cs typeface="Times New Roman" pitchFamily="18" charset="0"/>
              </a:rPr>
              <a:t>Lecture. Dr. </a:t>
            </a:r>
            <a:r>
              <a:rPr lang="en-US" sz="3200" b="1" dirty="0" err="1">
                <a:solidFill>
                  <a:srgbClr val="0070C0"/>
                </a:solidFill>
                <a:latin typeface="Times New Roman" pitchFamily="18" charset="0"/>
                <a:cs typeface="Times New Roman" pitchFamily="18" charset="0"/>
              </a:rPr>
              <a:t>Rana</a:t>
            </a:r>
            <a:r>
              <a:rPr lang="en-US" sz="3200" b="1" dirty="0">
                <a:solidFill>
                  <a:srgbClr val="0070C0"/>
                </a:solidFill>
                <a:latin typeface="Times New Roman" pitchFamily="18" charset="0"/>
                <a:cs typeface="Times New Roman" pitchFamily="18" charset="0"/>
              </a:rPr>
              <a:t> Amir </a:t>
            </a:r>
            <a:r>
              <a:rPr lang="en-US" sz="3200" b="1" dirty="0" err="1" smtClean="0">
                <a:solidFill>
                  <a:srgbClr val="0070C0"/>
                </a:solidFill>
                <a:latin typeface="Times New Roman" pitchFamily="18" charset="0"/>
                <a:cs typeface="Times New Roman" pitchFamily="18" charset="0"/>
              </a:rPr>
              <a:t>Yousif</a:t>
            </a:r>
            <a:endParaRPr lang="en-US" sz="3200" b="1" dirty="0" smtClean="0">
              <a:solidFill>
                <a:srgbClr val="0070C0"/>
              </a:solidFill>
              <a:latin typeface="Times New Roman" pitchFamily="18" charset="0"/>
              <a:cs typeface="Times New Roman" pitchFamily="18" charset="0"/>
            </a:endParaRPr>
          </a:p>
          <a:p>
            <a:pPr rtl="0"/>
            <a:r>
              <a:rPr lang="en-US" sz="2800" b="1" dirty="0" smtClean="0">
                <a:solidFill>
                  <a:srgbClr val="0070C0"/>
                </a:solidFill>
                <a:latin typeface="Times New Roman" pitchFamily="18" charset="0"/>
                <a:cs typeface="Times New Roman" pitchFamily="18" charset="0"/>
              </a:rPr>
              <a:t>Highway and Transportation Engineering</a:t>
            </a:r>
          </a:p>
          <a:p>
            <a:pPr rtl="0"/>
            <a:r>
              <a:rPr lang="en-US" sz="2800" b="1" dirty="0" smtClean="0">
                <a:solidFill>
                  <a:srgbClr val="0070C0"/>
                </a:solidFill>
                <a:latin typeface="Times New Roman" pitchFamily="18" charset="0"/>
                <a:cs typeface="Times New Roman" pitchFamily="18" charset="0"/>
              </a:rPr>
              <a:t>Al-</a:t>
            </a:r>
            <a:r>
              <a:rPr lang="en-US" sz="2800" b="1" dirty="0" err="1" smtClean="0">
                <a:solidFill>
                  <a:srgbClr val="0070C0"/>
                </a:solidFill>
                <a:latin typeface="Times New Roman" pitchFamily="18" charset="0"/>
                <a:cs typeface="Times New Roman" pitchFamily="18" charset="0"/>
              </a:rPr>
              <a:t>Mustansiriyah</a:t>
            </a:r>
            <a:r>
              <a:rPr lang="en-US" sz="2800" b="1" dirty="0" smtClean="0">
                <a:solidFill>
                  <a:srgbClr val="0070C0"/>
                </a:solidFill>
                <a:latin typeface="Times New Roman" pitchFamily="18" charset="0"/>
                <a:cs typeface="Times New Roman" pitchFamily="18" charset="0"/>
              </a:rPr>
              <a:t> University</a:t>
            </a:r>
            <a:endParaRPr lang="en-US" sz="2800" b="1" dirty="0">
              <a:solidFill>
                <a:srgbClr val="0070C0"/>
              </a:solidFill>
              <a:latin typeface="Times New Roman" pitchFamily="18" charset="0"/>
              <a:cs typeface="Times New Roman" pitchFamily="18" charset="0"/>
            </a:endParaRPr>
          </a:p>
          <a:p>
            <a:r>
              <a:rPr lang="en-US" b="1" dirty="0">
                <a:solidFill>
                  <a:srgbClr val="0070C0"/>
                </a:solidFill>
                <a:latin typeface="Times New Roman" pitchFamily="18" charset="0"/>
                <a:cs typeface="Times New Roman" pitchFamily="18" charset="0"/>
              </a:rPr>
              <a:t>2017</a:t>
            </a:r>
          </a:p>
          <a:p>
            <a:endParaRPr lang="ar-IQ" sz="3200" b="1" dirty="0">
              <a:solidFill>
                <a:srgbClr val="0070C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0001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2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ircle(in)">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ircle(in)">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ircle(in)">
                                      <p:cBhvr>
                                        <p:cTn id="3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rtl="0">
              <a:buNone/>
            </a:pPr>
            <a:r>
              <a:rPr lang="en-US" sz="2000" b="1" dirty="0">
                <a:latin typeface="Times New Roman" pitchFamily="18" charset="0"/>
                <a:cs typeface="Times New Roman" pitchFamily="18" charset="0"/>
              </a:rPr>
              <a:t>1- California Bearing Ratio (CBR) Test</a:t>
            </a:r>
            <a:endParaRPr lang="en-US" sz="2000" dirty="0">
              <a:latin typeface="Times New Roman" pitchFamily="18" charset="0"/>
              <a:cs typeface="Times New Roman" pitchFamily="18" charset="0"/>
            </a:endParaRPr>
          </a:p>
          <a:p>
            <a:pPr marL="109728" indent="0" algn="just" rtl="0">
              <a:buNone/>
            </a:pPr>
            <a:r>
              <a:rPr lang="en-US" sz="2000" dirty="0">
                <a:latin typeface="Times New Roman" pitchFamily="18" charset="0"/>
                <a:cs typeface="Times New Roman" pitchFamily="18" charset="0"/>
              </a:rPr>
              <a:t>This test is commonly known as the CBR test and involves the determination of the load-deformation curve of the soil in the laboratory using the standard CBR testing. The test is conducted on samples of soil compacted to required standards and immersed in water for four days, during which time the samples are loaded with a surcharge that simulate the estimated weight of pavement material the soil will support. The objective of the test is to determine the relative strength of a soil with respect to crushed rock, which is considered an excellent coarse base material. This is obtained by conducting a penetration test on the samples still carrying the simulated load and using a standard CBR equipment. The CBR is defined as the penetration resistance of a subgrade soil relative to a standard crushed rock.</a:t>
            </a:r>
          </a:p>
          <a:p>
            <a:pPr algn="just"/>
            <a:endParaRPr lang="ar-IQ"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dirty="0">
                <a:effectLst/>
                <a:latin typeface="Times New Roman" pitchFamily="18" charset="0"/>
                <a:cs typeface="Times New Roman" pitchFamily="18" charset="0"/>
              </a:rPr>
              <a:t>SPECIAL TESTS FOR PAVEMENT </a:t>
            </a:r>
            <a:r>
              <a:rPr lang="en-US" dirty="0" smtClean="0">
                <a:effectLst/>
                <a:latin typeface="Times New Roman" pitchFamily="18" charset="0"/>
                <a:cs typeface="Times New Roman" pitchFamily="18" charset="0"/>
              </a:rPr>
              <a:t>DESIGN</a:t>
            </a:r>
            <a:endParaRPr lang="ar-IQ" dirty="0">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4886" y="5410200"/>
            <a:ext cx="6381750" cy="1151890"/>
          </a:xfrm>
          <a:prstGeom prst="rect">
            <a:avLst/>
          </a:prstGeom>
          <a:noFill/>
          <a:ln>
            <a:noFill/>
          </a:ln>
        </p:spPr>
      </p:pic>
    </p:spTree>
    <p:extLst>
      <p:ext uri="{BB962C8B-B14F-4D97-AF65-F5344CB8AC3E}">
        <p14:creationId xmlns:p14="http://schemas.microsoft.com/office/powerpoint/2010/main" val="309112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pPr marL="109728" indent="0" algn="just" rtl="0">
              <a:buNone/>
            </a:pPr>
            <a:r>
              <a:rPr lang="en-US" sz="2000" dirty="0">
                <a:latin typeface="Times New Roman" pitchFamily="18" charset="0"/>
                <a:cs typeface="Times New Roman" pitchFamily="18" charset="0"/>
              </a:rPr>
              <a:t>The unit load for 0.1 piston in standard crushed rock is usually taken as 1000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/in2, which gives the CBR as</a:t>
            </a:r>
          </a:p>
          <a:p>
            <a:pPr marL="109728" indent="0" algn="just" rtl="0">
              <a:buNone/>
            </a:pPr>
            <a:endParaRPr lang="en-US" sz="2000" dirty="0" smtClean="0">
              <a:latin typeface="Times New Roman" pitchFamily="18" charset="0"/>
              <a:cs typeface="Times New Roman" pitchFamily="18" charset="0"/>
            </a:endParaRPr>
          </a:p>
          <a:p>
            <a:pPr marL="109728" indent="0" algn="just" rtl="0">
              <a:buNone/>
            </a:pPr>
            <a:endParaRPr lang="en-US" sz="2000" dirty="0">
              <a:latin typeface="Times New Roman" pitchFamily="18" charset="0"/>
              <a:cs typeface="Times New Roman" pitchFamily="18" charset="0"/>
            </a:endParaRPr>
          </a:p>
          <a:p>
            <a:pPr marL="109728" indent="0" algn="just" rtl="0">
              <a:buNone/>
            </a:pPr>
            <a:r>
              <a:rPr lang="en-US" sz="2000" dirty="0" smtClean="0">
                <a:latin typeface="Times New Roman" pitchFamily="18" charset="0"/>
                <a:cs typeface="Times New Roman" pitchFamily="18" charset="0"/>
              </a:rPr>
              <a:t>Load </a:t>
            </a:r>
            <a:r>
              <a:rPr lang="en-US" sz="2000" dirty="0">
                <a:latin typeface="Times New Roman" pitchFamily="18" charset="0"/>
                <a:cs typeface="Times New Roman" pitchFamily="18" charset="0"/>
              </a:rPr>
              <a:t>a piston (area = 3 in</a:t>
            </a:r>
            <a:r>
              <a:rPr lang="en-US" sz="2000" baseline="30000" dirty="0">
                <a:latin typeface="Times New Roman" pitchFamily="18" charset="0"/>
                <a:cs typeface="Times New Roman" pitchFamily="18" charset="0"/>
              </a:rPr>
              <a:t>2</a:t>
            </a:r>
            <a:r>
              <a:rPr lang="en-US" sz="2000" dirty="0">
                <a:latin typeface="Times New Roman" pitchFamily="18" charset="0"/>
                <a:cs typeface="Times New Roman" pitchFamily="18" charset="0"/>
              </a:rPr>
              <a:t>) at a constant rate (0.05 in/min)</a:t>
            </a:r>
          </a:p>
          <a:p>
            <a:pPr lvl="0" algn="just" rtl="0"/>
            <a:r>
              <a:rPr lang="en-US" sz="2000" dirty="0">
                <a:latin typeface="Times New Roman" pitchFamily="18" charset="0"/>
                <a:cs typeface="Times New Roman" pitchFamily="18" charset="0"/>
              </a:rPr>
              <a:t>Record Load every 0.1 in penetration</a:t>
            </a:r>
          </a:p>
          <a:p>
            <a:pPr lvl="0" algn="just" rtl="0"/>
            <a:r>
              <a:rPr lang="en-US" sz="2000" dirty="0" smtClean="0">
                <a:latin typeface="Times New Roman" pitchFamily="18" charset="0"/>
                <a:cs typeface="Times New Roman" pitchFamily="18" charset="0"/>
              </a:rPr>
              <a:t>Total </a:t>
            </a:r>
            <a:r>
              <a:rPr lang="en-US" sz="2000" dirty="0">
                <a:latin typeface="Times New Roman" pitchFamily="18" charset="0"/>
                <a:cs typeface="Times New Roman" pitchFamily="18" charset="0"/>
              </a:rPr>
              <a:t>penetration not to exceed 0.5 in.</a:t>
            </a:r>
          </a:p>
          <a:p>
            <a:pPr lvl="0" algn="just" rtl="0"/>
            <a:r>
              <a:rPr lang="en-US" sz="2000" dirty="0">
                <a:latin typeface="Times New Roman" pitchFamily="18" charset="0"/>
                <a:cs typeface="Times New Roman" pitchFamily="18" charset="0"/>
              </a:rPr>
              <a:t>Draw Load-Penetration Curve.</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27233"/>
            <a:ext cx="6400800" cy="600710"/>
          </a:xfrm>
          <a:prstGeom prst="rect">
            <a:avLst/>
          </a:prstGeom>
          <a:noFill/>
          <a:ln>
            <a:noFill/>
          </a:ln>
        </p:spPr>
      </p:pic>
    </p:spTree>
    <p:extLst>
      <p:ext uri="{BB962C8B-B14F-4D97-AF65-F5344CB8AC3E}">
        <p14:creationId xmlns:p14="http://schemas.microsoft.com/office/powerpoint/2010/main" val="238551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229600" cy="2168627"/>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86200"/>
            <a:ext cx="8229600" cy="1981200"/>
          </a:xfrm>
          <a:prstGeom prst="rect">
            <a:avLst/>
          </a:prstGeom>
          <a:noFill/>
          <a:ln>
            <a:noFill/>
          </a:ln>
        </p:spPr>
      </p:pic>
    </p:spTree>
    <p:extLst>
      <p:ext uri="{BB962C8B-B14F-4D97-AF65-F5344CB8AC3E}">
        <p14:creationId xmlns:p14="http://schemas.microsoft.com/office/powerpoint/2010/main" val="33992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09600"/>
            <a:ext cx="8229600" cy="2416226"/>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0"/>
            <a:ext cx="8229600" cy="3255645"/>
          </a:xfrm>
          <a:prstGeom prst="rect">
            <a:avLst/>
          </a:prstGeom>
          <a:noFill/>
          <a:ln>
            <a:noFill/>
          </a:ln>
        </p:spPr>
      </p:pic>
    </p:spTree>
    <p:extLst>
      <p:ext uri="{BB962C8B-B14F-4D97-AF65-F5344CB8AC3E}">
        <p14:creationId xmlns:p14="http://schemas.microsoft.com/office/powerpoint/2010/main" val="223303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fontScale="85000" lnSpcReduction="20000"/>
          </a:bodyPr>
          <a:lstStyle/>
          <a:p>
            <a:pPr algn="just" rtl="0"/>
            <a:r>
              <a:rPr lang="en-US" sz="2800" dirty="0">
                <a:latin typeface="Times New Roman" pitchFamily="18" charset="0"/>
                <a:cs typeface="Times New Roman" pitchFamily="18" charset="0"/>
              </a:rPr>
              <a:t>References:</a:t>
            </a:r>
          </a:p>
          <a:p>
            <a:pPr algn="just" rtl="0"/>
            <a:r>
              <a:rPr lang="en-US" sz="2800" dirty="0">
                <a:latin typeface="Times New Roman" pitchFamily="18" charset="0"/>
                <a:cs typeface="Times New Roman" pitchFamily="18" charset="0"/>
              </a:rPr>
              <a:t>1. Nicholas J. Garber and Lester A. </a:t>
            </a:r>
            <a:r>
              <a:rPr lang="en-US" sz="2800" dirty="0" err="1">
                <a:latin typeface="Times New Roman" pitchFamily="18" charset="0"/>
                <a:cs typeface="Times New Roman" pitchFamily="18" charset="0"/>
              </a:rPr>
              <a:t>Hoel</a:t>
            </a:r>
            <a:r>
              <a:rPr lang="en-US" sz="2800" dirty="0">
                <a:latin typeface="Times New Roman" pitchFamily="18" charset="0"/>
                <a:cs typeface="Times New Roman" pitchFamily="18" charset="0"/>
              </a:rPr>
              <a:t>.”Traffic and Highway Engineering”, Fourth Edition.</a:t>
            </a:r>
          </a:p>
          <a:p>
            <a:pPr algn="just" rtl="0"/>
            <a:r>
              <a:rPr lang="en-US" sz="2800" dirty="0">
                <a:latin typeface="Times New Roman" pitchFamily="18" charset="0"/>
                <a:cs typeface="Times New Roman" pitchFamily="18" charset="0"/>
              </a:rPr>
              <a:t>2.Yoder; E. J. and M. W. </a:t>
            </a:r>
            <a:r>
              <a:rPr lang="en-US" sz="2800" dirty="0" err="1">
                <a:latin typeface="Times New Roman" pitchFamily="18" charset="0"/>
                <a:cs typeface="Times New Roman" pitchFamily="18" charset="0"/>
              </a:rPr>
              <a:t>Witczak</a:t>
            </a:r>
            <a:r>
              <a:rPr lang="en-US" sz="2800" dirty="0">
                <a:latin typeface="Times New Roman" pitchFamily="18" charset="0"/>
                <a:cs typeface="Times New Roman" pitchFamily="18" charset="0"/>
              </a:rPr>
              <a:t>, “Principles of Pavement Design”, A Wiley- </a:t>
            </a:r>
            <a:r>
              <a:rPr lang="en-US" sz="2800" dirty="0" err="1">
                <a:latin typeface="Times New Roman" pitchFamily="18" charset="0"/>
                <a:cs typeface="Times New Roman" pitchFamily="18" charset="0"/>
              </a:rPr>
              <a:t>Interscience</a:t>
            </a:r>
            <a:r>
              <a:rPr lang="en-US" sz="2800" dirty="0">
                <a:latin typeface="Times New Roman" pitchFamily="18" charset="0"/>
                <a:cs typeface="Times New Roman" pitchFamily="18" charset="0"/>
              </a:rPr>
              <a:t> Publication, John Wiley &amp; Sons Inc., U.S.A., 1975.</a:t>
            </a:r>
          </a:p>
          <a:p>
            <a:pPr algn="just" rtl="0"/>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Yaug</a:t>
            </a:r>
            <a:r>
              <a:rPr lang="en-US" sz="2800" dirty="0">
                <a:latin typeface="Times New Roman" pitchFamily="18" charset="0"/>
                <a:cs typeface="Times New Roman" pitchFamily="18" charset="0"/>
              </a:rPr>
              <a:t> H. Huang, “Pavement Analysis and Design”, </a:t>
            </a:r>
            <a:r>
              <a:rPr lang="en-US" sz="2800" dirty="0" err="1">
                <a:latin typeface="Times New Roman" pitchFamily="18" charset="0"/>
                <a:cs typeface="Times New Roman" pitchFamily="18" charset="0"/>
              </a:rPr>
              <a:t>Prentic</a:t>
            </a:r>
            <a:r>
              <a:rPr lang="en-US" sz="2800" dirty="0">
                <a:latin typeface="Times New Roman" pitchFamily="18" charset="0"/>
                <a:cs typeface="Times New Roman" pitchFamily="18" charset="0"/>
              </a:rPr>
              <a:t> Hall Inc., U.S.A., 1993.</a:t>
            </a:r>
          </a:p>
          <a:p>
            <a:pPr algn="just" rtl="0"/>
            <a:r>
              <a:rPr lang="en-US" sz="2800" dirty="0">
                <a:latin typeface="Times New Roman" pitchFamily="18" charset="0"/>
                <a:cs typeface="Times New Roman" pitchFamily="18" charset="0"/>
              </a:rPr>
              <a:t>4.“AASHTO Guide for Design of Pavement Structures 1993”, AASHTO, American Association of State Highway and Transportation Officials, U.S.A., 1993.</a:t>
            </a:r>
          </a:p>
          <a:p>
            <a:pPr algn="just" rtl="0"/>
            <a:r>
              <a:rPr lang="en-US" sz="2800" dirty="0">
                <a:latin typeface="Times New Roman" pitchFamily="18" charset="0"/>
                <a:cs typeface="Times New Roman" pitchFamily="18" charset="0"/>
              </a:rPr>
              <a:t>5. Oglesby Clarkson H., “Highway Engineering”, John </a:t>
            </a:r>
            <a:r>
              <a:rPr lang="en-US" sz="2800" dirty="0" smtClean="0">
                <a:latin typeface="Times New Roman" pitchFamily="18" charset="0"/>
                <a:cs typeface="Times New Roman" pitchFamily="18" charset="0"/>
              </a:rPr>
              <a:t>Wiley </a:t>
            </a:r>
            <a:r>
              <a:rPr lang="en-US" sz="2800" dirty="0">
                <a:latin typeface="Times New Roman" pitchFamily="18" charset="0"/>
                <a:cs typeface="Times New Roman" pitchFamily="18" charset="0"/>
              </a:rPr>
              <a:t>&amp; Sons Inc., U.S.A.,1975</a:t>
            </a:r>
            <a:r>
              <a:rPr lang="en-US" dirty="0"/>
              <a:t>.</a:t>
            </a:r>
          </a:p>
          <a:p>
            <a:pPr algn="l"/>
            <a:endParaRPr lang="ar-IQ" dirty="0"/>
          </a:p>
        </p:txBody>
      </p:sp>
    </p:spTree>
    <p:extLst>
      <p:ext uri="{BB962C8B-B14F-4D97-AF65-F5344CB8AC3E}">
        <p14:creationId xmlns:p14="http://schemas.microsoft.com/office/powerpoint/2010/main" val="287948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838200"/>
                <a:ext cx="8229600" cy="5169091"/>
              </a:xfrm>
            </p:spPr>
            <p:txBody>
              <a:bodyPr>
                <a:noAutofit/>
              </a:bodyPr>
              <a:lstStyle/>
              <a:p>
                <a:pPr marL="109728" indent="0" algn="just" rtl="0">
                  <a:buNone/>
                </a:pPr>
                <a:r>
                  <a:rPr lang="en-US" sz="2200" dirty="0"/>
                  <a:t>To evaluate the quality of a soil as a highway subgrade material, one must also incorporate a number called the group index (G1) with the groups and subgroups of the soil. This index is written in parentheses after the group or subgroup designation. The group index is given by the equation.</a:t>
                </a:r>
              </a:p>
              <a:p>
                <a:pPr marL="109728" indent="0" algn="just" rtl="0">
                  <a:buNone/>
                </a:pPr>
                <a:r>
                  <a:rPr lang="en-US" sz="2200" dirty="0"/>
                  <a:t> </a:t>
                </a:r>
              </a:p>
              <a:p>
                <a:pPr marL="109728" indent="0" algn="just" rtl="0">
                  <a:buNone/>
                </a:pPr>
                <a:r>
                  <a:rPr lang="en-US" sz="2200" dirty="0"/>
                  <a:t>GI = (</a:t>
                </a:r>
                <a14:m>
                  <m:oMath xmlns:m="http://schemas.openxmlformats.org/officeDocument/2006/math">
                    <m:sSub>
                      <m:sSubPr>
                        <m:ctrlPr>
                          <a:rPr lang="en-US" sz="2200" i="1">
                            <a:latin typeface="Cambria Math"/>
                          </a:rPr>
                        </m:ctrlPr>
                      </m:sSubPr>
                      <m:e>
                        <m:r>
                          <a:rPr lang="en-US" sz="2200" i="1">
                            <a:latin typeface="Cambria Math"/>
                          </a:rPr>
                          <m:t>𝐹</m:t>
                        </m:r>
                      </m:e>
                      <m:sub>
                        <m:r>
                          <a:rPr lang="en-US" sz="2200" i="1">
                            <a:latin typeface="Cambria Math"/>
                          </a:rPr>
                          <m:t>200</m:t>
                        </m:r>
                      </m:sub>
                    </m:sSub>
                  </m:oMath>
                </a14:m>
                <a:r>
                  <a:rPr lang="en-US" sz="2200" dirty="0"/>
                  <a:t> -35)</a:t>
                </a:r>
                <a14:m>
                  <m:oMath xmlns:m="http://schemas.openxmlformats.org/officeDocument/2006/math">
                    <m:r>
                      <a:rPr lang="en-US" sz="2200" i="1">
                        <a:latin typeface="Cambria Math"/>
                      </a:rPr>
                      <m:t>[</m:t>
                    </m:r>
                    <m:r>
                      <a:rPr lang="en-US" sz="2200" i="1">
                        <a:latin typeface="Cambria Math"/>
                      </a:rPr>
                      <m:t>0</m:t>
                    </m:r>
                    <m:r>
                      <a:rPr lang="en-US" sz="2200" i="1">
                        <a:latin typeface="Cambria Math"/>
                      </a:rPr>
                      <m:t>.</m:t>
                    </m:r>
                    <m:r>
                      <a:rPr lang="en-US" sz="2200" i="1">
                        <a:latin typeface="Cambria Math"/>
                      </a:rPr>
                      <m:t>2</m:t>
                    </m:r>
                    <m:r>
                      <a:rPr lang="en-US" sz="2200" i="1">
                        <a:latin typeface="Cambria Math"/>
                      </a:rPr>
                      <m:t>+</m:t>
                    </m:r>
                    <m:r>
                      <a:rPr lang="en-US" sz="2200" i="1">
                        <a:latin typeface="Cambria Math"/>
                      </a:rPr>
                      <m:t>0</m:t>
                    </m:r>
                    <m:r>
                      <a:rPr lang="en-US" sz="2200" i="1">
                        <a:latin typeface="Cambria Math"/>
                      </a:rPr>
                      <m:t>.</m:t>
                    </m:r>
                    <m:r>
                      <a:rPr lang="en-US" sz="2200" i="1">
                        <a:latin typeface="Cambria Math"/>
                      </a:rPr>
                      <m:t>005</m:t>
                    </m:r>
                    <m:r>
                      <a:rPr lang="en-US" sz="2200" i="1">
                        <a:latin typeface="Cambria Math"/>
                      </a:rPr>
                      <m:t>(</m:t>
                    </m:r>
                    <m:r>
                      <a:rPr lang="en-US" sz="2200" i="1">
                        <a:latin typeface="Cambria Math"/>
                      </a:rPr>
                      <m:t>𝐿𝐿</m:t>
                    </m:r>
                    <m:r>
                      <a:rPr lang="en-US" sz="2200" i="1">
                        <a:latin typeface="Cambria Math"/>
                      </a:rPr>
                      <m:t>−</m:t>
                    </m:r>
                    <m:r>
                      <a:rPr lang="en-US" sz="2200" i="1">
                        <a:latin typeface="Cambria Math"/>
                      </a:rPr>
                      <m:t>40</m:t>
                    </m:r>
                    <m:r>
                      <a:rPr lang="en-US" sz="2200" i="1">
                        <a:latin typeface="Cambria Math"/>
                      </a:rPr>
                      <m:t>)]</m:t>
                    </m:r>
                  </m:oMath>
                </a14:m>
                <a:r>
                  <a:rPr lang="en-US" sz="2200" dirty="0"/>
                  <a:t>+0.01(</a:t>
                </a:r>
                <a14:m>
                  <m:oMath xmlns:m="http://schemas.openxmlformats.org/officeDocument/2006/math">
                    <m:sSub>
                      <m:sSubPr>
                        <m:ctrlPr>
                          <a:rPr lang="en-US" sz="2200" i="1">
                            <a:latin typeface="Cambria Math"/>
                          </a:rPr>
                        </m:ctrlPr>
                      </m:sSubPr>
                      <m:e>
                        <m:r>
                          <a:rPr lang="en-US" sz="2200" i="1">
                            <a:latin typeface="Cambria Math"/>
                          </a:rPr>
                          <m:t>𝐹</m:t>
                        </m:r>
                      </m:e>
                      <m:sub>
                        <m:r>
                          <a:rPr lang="en-US" sz="2200" i="1">
                            <a:latin typeface="Cambria Math"/>
                          </a:rPr>
                          <m:t>200</m:t>
                        </m:r>
                      </m:sub>
                    </m:sSub>
                  </m:oMath>
                </a14:m>
                <a:r>
                  <a:rPr lang="en-US" sz="2200" dirty="0"/>
                  <a:t> -15)(PI-10)                    (4.1)</a:t>
                </a:r>
              </a:p>
              <a:p>
                <a:pPr marL="109728" indent="0" algn="just" rtl="0">
                  <a:buNone/>
                </a:pPr>
                <a:r>
                  <a:rPr lang="en-US" sz="2200" dirty="0"/>
                  <a:t>Where:</a:t>
                </a:r>
              </a:p>
              <a:p>
                <a:pPr marL="109728" indent="0" algn="just" rtl="0">
                  <a:buNone/>
                </a:pPr>
                <a14:m>
                  <m:oMath xmlns:m="http://schemas.openxmlformats.org/officeDocument/2006/math">
                    <m:sSub>
                      <m:sSubPr>
                        <m:ctrlPr>
                          <a:rPr lang="en-US" sz="2200" i="1">
                            <a:latin typeface="Cambria Math"/>
                          </a:rPr>
                        </m:ctrlPr>
                      </m:sSubPr>
                      <m:e>
                        <m:r>
                          <a:rPr lang="en-US" sz="2200" i="1">
                            <a:latin typeface="Cambria Math"/>
                          </a:rPr>
                          <m:t>𝐹</m:t>
                        </m:r>
                      </m:e>
                      <m:sub>
                        <m:r>
                          <a:rPr lang="en-US" sz="2200" i="1">
                            <a:latin typeface="Cambria Math"/>
                          </a:rPr>
                          <m:t>200</m:t>
                        </m:r>
                      </m:sub>
                    </m:sSub>
                  </m:oMath>
                </a14:m>
                <a:r>
                  <a:rPr lang="en-US" sz="2200" dirty="0"/>
                  <a:t>= percentage of passing through the No. 200 sieve</a:t>
                </a:r>
              </a:p>
              <a:p>
                <a:pPr marL="109728" indent="0" algn="just" rtl="0">
                  <a:buNone/>
                </a:pPr>
                <a:r>
                  <a:rPr lang="en-US" sz="2200" dirty="0"/>
                  <a:t>LL = liquid limit</a:t>
                </a:r>
              </a:p>
              <a:p>
                <a:pPr marL="109728" indent="0" algn="just" rtl="0">
                  <a:buNone/>
                </a:pPr>
                <a:r>
                  <a:rPr lang="en-US" sz="2200" dirty="0"/>
                  <a:t>PI = plasticity index</a:t>
                </a:r>
              </a:p>
              <a:p>
                <a:pPr marL="109728" indent="0" algn="just">
                  <a:buNone/>
                </a:pPr>
                <a:endParaRPr lang="ar-IQ" sz="22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838200"/>
                <a:ext cx="8229600" cy="5169091"/>
              </a:xfrm>
              <a:blipFill rotWithShape="1">
                <a:blip r:embed="rId2"/>
                <a:stretch>
                  <a:fillRect t="-708" r="-963"/>
                </a:stretch>
              </a:blipFill>
            </p:spPr>
            <p:txBody>
              <a:bodyPr/>
              <a:lstStyle/>
              <a:p>
                <a:r>
                  <a:rPr lang="ar-IQ">
                    <a:noFill/>
                  </a:rPr>
                  <a:t> </a:t>
                </a:r>
              </a:p>
            </p:txBody>
          </p:sp>
        </mc:Fallback>
      </mc:AlternateContent>
    </p:spTree>
    <p:extLst>
      <p:ext uri="{BB962C8B-B14F-4D97-AF65-F5344CB8AC3E}">
        <p14:creationId xmlns:p14="http://schemas.microsoft.com/office/powerpoint/2010/main" val="146534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533400"/>
            <a:ext cx="7238999" cy="5245100"/>
          </a:xfrm>
          <a:prstGeom prst="rect">
            <a:avLst/>
          </a:prstGeom>
          <a:noFill/>
          <a:ln>
            <a:noFill/>
          </a:ln>
        </p:spPr>
      </p:pic>
    </p:spTree>
    <p:extLst>
      <p:ext uri="{BB962C8B-B14F-4D97-AF65-F5344CB8AC3E}">
        <p14:creationId xmlns:p14="http://schemas.microsoft.com/office/powerpoint/2010/main" val="12337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914400"/>
                <a:ext cx="8229600" cy="5092891"/>
              </a:xfrm>
            </p:spPr>
            <p:txBody>
              <a:bodyPr>
                <a:normAutofit fontScale="77500" lnSpcReduction="20000"/>
              </a:bodyPr>
              <a:lstStyle/>
              <a:p>
                <a:pPr marL="109728" indent="0" algn="just" rtl="0">
                  <a:buNone/>
                </a:pPr>
                <a:r>
                  <a:rPr lang="en-US" dirty="0">
                    <a:latin typeface="Times New Roman" pitchFamily="18" charset="0"/>
                    <a:cs typeface="Times New Roman" pitchFamily="18" charset="0"/>
                  </a:rPr>
                  <a:t>The first term of Eq. (a.1)-that is, (</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200</m:t>
                        </m:r>
                      </m:sub>
                    </m:sSub>
                  </m:oMath>
                </a14:m>
                <a:r>
                  <a:rPr lang="en-US" dirty="0">
                    <a:latin typeface="Times New Roman" pitchFamily="18" charset="0"/>
                    <a:cs typeface="Times New Roman" pitchFamily="18" charset="0"/>
                  </a:rPr>
                  <a:t> -35)</a:t>
                </a:r>
                <a14:m>
                  <m:oMath xmlns:m="http://schemas.openxmlformats.org/officeDocument/2006/math">
                    <m:r>
                      <a:rPr lang="en-US" i="1">
                        <a:latin typeface="Cambria Math"/>
                      </a:rPr>
                      <m:t>[</m:t>
                    </m:r>
                    <m:r>
                      <a:rPr lang="en-US" i="1">
                        <a:latin typeface="Cambria Math"/>
                      </a:rPr>
                      <m:t>0</m:t>
                    </m:r>
                    <m:r>
                      <a:rPr lang="en-US" i="1">
                        <a:latin typeface="Cambria Math"/>
                      </a:rPr>
                      <m:t>.</m:t>
                    </m:r>
                    <m:r>
                      <a:rPr lang="en-US" i="1">
                        <a:latin typeface="Cambria Math"/>
                      </a:rPr>
                      <m:t>2</m:t>
                    </m:r>
                    <m:r>
                      <a:rPr lang="en-US" i="1">
                        <a:latin typeface="Cambria Math"/>
                      </a:rPr>
                      <m:t>+</m:t>
                    </m:r>
                    <m:r>
                      <a:rPr lang="en-US" i="1">
                        <a:latin typeface="Cambria Math"/>
                      </a:rPr>
                      <m:t>0</m:t>
                    </m:r>
                    <m:r>
                      <a:rPr lang="en-US" i="1">
                        <a:latin typeface="Cambria Math"/>
                      </a:rPr>
                      <m:t>.</m:t>
                    </m:r>
                    <m:r>
                      <a:rPr lang="en-US" i="1">
                        <a:latin typeface="Cambria Math"/>
                      </a:rPr>
                      <m:t>00</m:t>
                    </m:r>
                    <m:r>
                      <a:rPr lang="en-US" i="1">
                        <a:latin typeface="Cambria Math"/>
                      </a:rPr>
                      <m:t>(</m:t>
                    </m:r>
                    <m:r>
                      <a:rPr lang="en-US" i="1">
                        <a:latin typeface="Cambria Math"/>
                      </a:rPr>
                      <m:t>𝐿𝐿</m:t>
                    </m:r>
                    <m:r>
                      <a:rPr lang="en-US" i="1">
                        <a:latin typeface="Cambria Math"/>
                      </a:rPr>
                      <m:t>−</m:t>
                    </m:r>
                    <m:r>
                      <a:rPr lang="en-US" i="1">
                        <a:latin typeface="Cambria Math"/>
                      </a:rPr>
                      <m:t>40</m:t>
                    </m:r>
                    <m:r>
                      <a:rPr lang="en-US" i="1">
                        <a:latin typeface="Cambria Math"/>
                      </a:rPr>
                      <m:t>)]</m:t>
                    </m:r>
                  </m:oMath>
                </a14:m>
                <a:r>
                  <a:rPr lang="en-US" dirty="0">
                    <a:latin typeface="Times New Roman" pitchFamily="18" charset="0"/>
                    <a:cs typeface="Times New Roman" pitchFamily="18" charset="0"/>
                  </a:rPr>
                  <a:t>- is the partial group index determined from the liquid limit. The second term - that is, 0.01(</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200</m:t>
                        </m:r>
                      </m:sub>
                    </m:sSub>
                  </m:oMath>
                </a14:m>
                <a:r>
                  <a:rPr lang="en-US" dirty="0">
                    <a:latin typeface="Times New Roman" pitchFamily="18" charset="0"/>
                    <a:cs typeface="Times New Roman" pitchFamily="18" charset="0"/>
                  </a:rPr>
                  <a:t> -15) (PI-10) - is the partial group index determined from the plasticity index. Following are some rules for determining the group index: </a:t>
                </a:r>
              </a:p>
              <a:p>
                <a:pPr algn="just" rtl="0"/>
                <a:r>
                  <a:rPr lang="en-US" dirty="0">
                    <a:latin typeface="Times New Roman" pitchFamily="18" charset="0"/>
                    <a:cs typeface="Times New Roman" pitchFamily="18" charset="0"/>
                  </a:rPr>
                  <a:t>If Eq. (4.1) yields a negative value for G1, it is taken as 0.</a:t>
                </a:r>
              </a:p>
              <a:p>
                <a:pPr algn="just" rtl="0"/>
                <a:r>
                  <a:rPr lang="en-US" dirty="0">
                    <a:latin typeface="Times New Roman" pitchFamily="18" charset="0"/>
                    <a:cs typeface="Times New Roman" pitchFamily="18" charset="0"/>
                  </a:rPr>
                  <a:t>The group index calculated from Eq. (4.1) is rounded off to the nearest whole number (for example, GI: 3.4 are rounded off to 3; GI: 3.5 are rounded off to 4).</a:t>
                </a:r>
              </a:p>
              <a:p>
                <a:pPr algn="just" rtl="0"/>
                <a:r>
                  <a:rPr lang="en-US" dirty="0">
                    <a:latin typeface="Times New Roman" pitchFamily="18" charset="0"/>
                    <a:cs typeface="Times New Roman" pitchFamily="18" charset="0"/>
                  </a:rPr>
                  <a:t>There is no upper limit for the group index.</a:t>
                </a:r>
              </a:p>
              <a:p>
                <a:pPr algn="just" rtl="0"/>
                <a:r>
                  <a:rPr lang="en-US" dirty="0">
                    <a:latin typeface="Times New Roman" pitchFamily="18" charset="0"/>
                    <a:cs typeface="Times New Roman" pitchFamily="18" charset="0"/>
                  </a:rPr>
                  <a:t>The group index of soils belonging to groups A-1-a, A-1-b, A-2-4, A-2-5 and, A-3 is always 0.</a:t>
                </a:r>
              </a:p>
              <a:p>
                <a:pPr algn="just" rtl="0"/>
                <a:r>
                  <a:rPr lang="en-US" dirty="0">
                    <a:latin typeface="Times New Roman" pitchFamily="18" charset="0"/>
                    <a:cs typeface="Times New Roman" pitchFamily="18" charset="0"/>
                  </a:rPr>
                  <a:t>When calculating the group index for soils that belong to groups A-2-6 and A-2-7, use the partial group index for PI, or</a:t>
                </a:r>
              </a:p>
              <a:p>
                <a:pPr marL="109728" indent="0" algn="just" rtl="0">
                  <a:buNone/>
                </a:pPr>
                <a:r>
                  <a:rPr lang="en-US" dirty="0">
                    <a:latin typeface="Times New Roman" pitchFamily="18" charset="0"/>
                    <a:cs typeface="Times New Roman" pitchFamily="18" charset="0"/>
                  </a:rPr>
                  <a:t>GI= 0.01(</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200</m:t>
                        </m:r>
                      </m:sub>
                    </m:sSub>
                  </m:oMath>
                </a14:m>
                <a:r>
                  <a:rPr lang="en-US" dirty="0">
                    <a:latin typeface="Times New Roman" pitchFamily="18" charset="0"/>
                    <a:cs typeface="Times New Roman" pitchFamily="18" charset="0"/>
                  </a:rPr>
                  <a:t>-15) (PI-10)                                   (4.2)</a:t>
                </a:r>
              </a:p>
              <a:p>
                <a:pPr marL="109728" indent="0" algn="just" rtl="0">
                  <a:buNone/>
                </a:pPr>
                <a:r>
                  <a:rPr lang="en-US" dirty="0">
                    <a:latin typeface="Times New Roman" pitchFamily="18" charset="0"/>
                    <a:cs typeface="Times New Roman" pitchFamily="18" charset="0"/>
                  </a:rPr>
                  <a:t>In general, the quality of performance of a soil as a subgrade material is inversely proportional to the group index.</a:t>
                </a:r>
              </a:p>
              <a:p>
                <a:pPr algn="just"/>
                <a:endParaRPr lang="ar-IQ"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914400"/>
                <a:ext cx="8229600" cy="5092891"/>
              </a:xfrm>
              <a:blipFill rotWithShape="1">
                <a:blip r:embed="rId2"/>
                <a:stretch>
                  <a:fillRect t="-1916" r="-889"/>
                </a:stretch>
              </a:blipFill>
            </p:spPr>
            <p:txBody>
              <a:bodyPr/>
              <a:lstStyle/>
              <a:p>
                <a:r>
                  <a:rPr lang="ar-IQ">
                    <a:noFill/>
                  </a:rPr>
                  <a:t> </a:t>
                </a:r>
              </a:p>
            </p:txBody>
          </p:sp>
        </mc:Fallback>
      </mc:AlternateContent>
    </p:spTree>
    <p:extLst>
      <p:ext uri="{BB962C8B-B14F-4D97-AF65-F5344CB8AC3E}">
        <p14:creationId xmlns:p14="http://schemas.microsoft.com/office/powerpoint/2010/main" val="345531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ircle(in)">
                                      <p:cBhvr>
                                        <p:cTn id="4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914400"/>
                <a:ext cx="8229600" cy="4525963"/>
              </a:xfrm>
            </p:spPr>
            <p:txBody>
              <a:bodyPr>
                <a:noAutofit/>
              </a:bodyPr>
              <a:lstStyle/>
              <a:p>
                <a:pPr marL="109728" indent="0" algn="just" rtl="0">
                  <a:buNone/>
                </a:pPr>
                <a:r>
                  <a:rPr lang="en-US" sz="1600" b="1" dirty="0">
                    <a:latin typeface="Times New Roman" pitchFamily="18" charset="0"/>
                    <a:cs typeface="Times New Roman" pitchFamily="18" charset="0"/>
                  </a:rPr>
                  <a:t>Example: 1</a:t>
                </a:r>
                <a:endParaRPr lang="en-US" sz="1600" dirty="0">
                  <a:latin typeface="Times New Roman" pitchFamily="18" charset="0"/>
                  <a:cs typeface="Times New Roman" pitchFamily="18" charset="0"/>
                </a:endParaRPr>
              </a:p>
              <a:p>
                <a:pPr marL="109728" indent="0" algn="just" rtl="0">
                  <a:buNone/>
                </a:pPr>
                <a:r>
                  <a:rPr lang="en-US" sz="1600" dirty="0">
                    <a:latin typeface="Times New Roman" pitchFamily="18" charset="0"/>
                    <a:cs typeface="Times New Roman" pitchFamily="18" charset="0"/>
                  </a:rPr>
                  <a:t>The results of the particle-size analysis of a soil are as follows:</a:t>
                </a:r>
              </a:p>
              <a:p>
                <a:pPr marL="109728" indent="0" algn="just" rtl="0">
                  <a:buNone/>
                </a:pPr>
                <a:r>
                  <a:rPr lang="en-US" sz="1600" dirty="0">
                    <a:latin typeface="Times New Roman" pitchFamily="18" charset="0"/>
                    <a:cs typeface="Times New Roman" pitchFamily="18" charset="0"/>
                  </a:rPr>
                  <a:t>Percent passing through the No. 10 sieve: 100</a:t>
                </a:r>
              </a:p>
              <a:p>
                <a:pPr marL="109728" indent="0" algn="just" rtl="0">
                  <a:buNone/>
                </a:pPr>
                <a:r>
                  <a:rPr lang="en-US" sz="1600" dirty="0">
                    <a:latin typeface="Times New Roman" pitchFamily="18" charset="0"/>
                    <a:cs typeface="Times New Roman" pitchFamily="18" charset="0"/>
                  </a:rPr>
                  <a:t>Percent passing through the No. 40 sieve: 80</a:t>
                </a:r>
              </a:p>
              <a:p>
                <a:pPr marL="109728" indent="0" algn="just" rtl="0">
                  <a:buNone/>
                </a:pPr>
                <a:r>
                  <a:rPr lang="en-US" sz="1600" dirty="0">
                    <a:latin typeface="Times New Roman" pitchFamily="18" charset="0"/>
                    <a:cs typeface="Times New Roman" pitchFamily="18" charset="0"/>
                  </a:rPr>
                  <a:t>Percent passing through the No. 200 sieve: 58</a:t>
                </a:r>
              </a:p>
              <a:p>
                <a:pPr marL="109728" indent="0" algn="just" rtl="0">
                  <a:buNone/>
                </a:pPr>
                <a:r>
                  <a:rPr lang="en-US" sz="1600" dirty="0">
                    <a:latin typeface="Times New Roman" pitchFamily="18" charset="0"/>
                    <a:cs typeface="Times New Roman" pitchFamily="18" charset="0"/>
                  </a:rPr>
                  <a:t>The liquid limit and plasticity index of the minus No. 40 fraction of the soil are 30 and 10, respectively Classify the soil by the AASHTO system</a:t>
                </a:r>
              </a:p>
              <a:p>
                <a:pPr marL="109728" indent="0" algn="just" rtl="0">
                  <a:buNone/>
                </a:pPr>
                <a:r>
                  <a:rPr lang="en-US" sz="1600" b="1" dirty="0">
                    <a:latin typeface="Times New Roman" pitchFamily="18" charset="0"/>
                    <a:cs typeface="Times New Roman" pitchFamily="18" charset="0"/>
                  </a:rPr>
                  <a:t>Solution:</a:t>
                </a:r>
                <a:endParaRPr lang="en-US" sz="1600" dirty="0">
                  <a:latin typeface="Times New Roman" pitchFamily="18" charset="0"/>
                  <a:cs typeface="Times New Roman" pitchFamily="18" charset="0"/>
                </a:endParaRPr>
              </a:p>
              <a:p>
                <a:pPr marL="109728" indent="0" algn="just" rtl="0">
                  <a:buNone/>
                </a:pPr>
                <a:r>
                  <a:rPr lang="en-US" sz="1600" dirty="0">
                    <a:latin typeface="Times New Roman" pitchFamily="18" charset="0"/>
                    <a:cs typeface="Times New Roman" pitchFamily="18" charset="0"/>
                  </a:rPr>
                  <a:t>Using Table4 .1,s ince5 8% of the soil is passing through the No. 200 sieve, it falls under silt-clay classifications- that is, it falls under group A-4, A-5, A-6, or A-7. Proceeding from left to right, it falls under group A-4.</a:t>
                </a:r>
              </a:p>
              <a:p>
                <a:pPr marL="109728" indent="0" algn="just" rtl="0">
                  <a:buNone/>
                </a:pPr>
                <a:r>
                  <a:rPr lang="en-US" sz="1600" dirty="0">
                    <a:latin typeface="Times New Roman" pitchFamily="18" charset="0"/>
                    <a:cs typeface="Times New Roman" pitchFamily="18" charset="0"/>
                  </a:rPr>
                  <a:t>From Eq. (4.1),</a:t>
                </a:r>
              </a:p>
              <a:p>
                <a:pPr marL="109728" indent="0" algn="just" rtl="0">
                  <a:buNone/>
                </a:pPr>
                <a:r>
                  <a:rPr lang="en-US" sz="1600" dirty="0">
                    <a:latin typeface="Times New Roman" pitchFamily="18" charset="0"/>
                    <a:cs typeface="Times New Roman" pitchFamily="18" charset="0"/>
                  </a:rPr>
                  <a:t>GI = (</a:t>
                </a:r>
                <a14:m>
                  <m:oMath xmlns:m="http://schemas.openxmlformats.org/officeDocument/2006/math">
                    <m:sSub>
                      <m:sSubPr>
                        <m:ctrlPr>
                          <a:rPr lang="en-US" sz="1600" i="1">
                            <a:latin typeface="Cambria Math"/>
                          </a:rPr>
                        </m:ctrlPr>
                      </m:sSubPr>
                      <m:e>
                        <m:r>
                          <a:rPr lang="en-US" sz="1600" i="1">
                            <a:latin typeface="Cambria Math"/>
                          </a:rPr>
                          <m:t>𝐹</m:t>
                        </m:r>
                      </m:e>
                      <m:sub>
                        <m:r>
                          <a:rPr lang="en-US" sz="1600" i="1">
                            <a:latin typeface="Cambria Math"/>
                          </a:rPr>
                          <m:t>200</m:t>
                        </m:r>
                      </m:sub>
                    </m:sSub>
                  </m:oMath>
                </a14:m>
                <a:r>
                  <a:rPr lang="en-US" sz="1600" dirty="0">
                    <a:latin typeface="Times New Roman" pitchFamily="18" charset="0"/>
                    <a:cs typeface="Times New Roman" pitchFamily="18" charset="0"/>
                  </a:rPr>
                  <a:t> -35)</a:t>
                </a:r>
                <a14:m>
                  <m:oMath xmlns:m="http://schemas.openxmlformats.org/officeDocument/2006/math">
                    <m:r>
                      <a:rPr lang="en-US" sz="1600" i="1">
                        <a:latin typeface="Cambria Math"/>
                      </a:rPr>
                      <m:t>[</m:t>
                    </m:r>
                    <m:r>
                      <a:rPr lang="en-US" sz="1600" i="1">
                        <a:latin typeface="Cambria Math"/>
                      </a:rPr>
                      <m:t>0</m:t>
                    </m:r>
                    <m:r>
                      <a:rPr lang="en-US" sz="1600" i="1">
                        <a:latin typeface="Cambria Math"/>
                      </a:rPr>
                      <m:t>.</m:t>
                    </m:r>
                    <m:r>
                      <a:rPr lang="en-US" sz="1600" i="1">
                        <a:latin typeface="Cambria Math"/>
                      </a:rPr>
                      <m:t>2</m:t>
                    </m:r>
                    <m:r>
                      <a:rPr lang="en-US" sz="1600" i="1">
                        <a:latin typeface="Cambria Math"/>
                      </a:rPr>
                      <m:t>+</m:t>
                    </m:r>
                    <m:r>
                      <a:rPr lang="en-US" sz="1600" i="1">
                        <a:latin typeface="Cambria Math"/>
                      </a:rPr>
                      <m:t>0</m:t>
                    </m:r>
                    <m:r>
                      <a:rPr lang="en-US" sz="1600" i="1">
                        <a:latin typeface="Cambria Math"/>
                      </a:rPr>
                      <m:t>.</m:t>
                    </m:r>
                    <m:r>
                      <a:rPr lang="en-US" sz="1600" i="1">
                        <a:latin typeface="Cambria Math"/>
                      </a:rPr>
                      <m:t>005</m:t>
                    </m:r>
                    <m:r>
                      <a:rPr lang="en-US" sz="1600" i="1">
                        <a:latin typeface="Cambria Math"/>
                      </a:rPr>
                      <m:t>(</m:t>
                    </m:r>
                    <m:r>
                      <a:rPr lang="en-US" sz="1600" i="1">
                        <a:latin typeface="Cambria Math"/>
                      </a:rPr>
                      <m:t>𝐿𝐿</m:t>
                    </m:r>
                    <m:r>
                      <a:rPr lang="en-US" sz="1600" i="1">
                        <a:latin typeface="Cambria Math"/>
                      </a:rPr>
                      <m:t>−</m:t>
                    </m:r>
                    <m:r>
                      <a:rPr lang="en-US" sz="1600" i="1">
                        <a:latin typeface="Cambria Math"/>
                      </a:rPr>
                      <m:t>40</m:t>
                    </m:r>
                    <m:r>
                      <a:rPr lang="en-US" sz="1600" i="1">
                        <a:latin typeface="Cambria Math"/>
                      </a:rPr>
                      <m:t>)]</m:t>
                    </m:r>
                  </m:oMath>
                </a14:m>
                <a:r>
                  <a:rPr lang="en-US" sz="1600" dirty="0">
                    <a:latin typeface="Times New Roman" pitchFamily="18" charset="0"/>
                    <a:cs typeface="Times New Roman" pitchFamily="18" charset="0"/>
                  </a:rPr>
                  <a:t>+0.01(</a:t>
                </a:r>
                <a14:m>
                  <m:oMath xmlns:m="http://schemas.openxmlformats.org/officeDocument/2006/math">
                    <m:sSub>
                      <m:sSubPr>
                        <m:ctrlPr>
                          <a:rPr lang="en-US" sz="1600" i="1">
                            <a:latin typeface="Cambria Math"/>
                          </a:rPr>
                        </m:ctrlPr>
                      </m:sSubPr>
                      <m:e>
                        <m:r>
                          <a:rPr lang="en-US" sz="1600" i="1">
                            <a:latin typeface="Cambria Math"/>
                          </a:rPr>
                          <m:t>𝐹</m:t>
                        </m:r>
                      </m:e>
                      <m:sub>
                        <m:r>
                          <a:rPr lang="en-US" sz="1600" i="1">
                            <a:latin typeface="Cambria Math"/>
                          </a:rPr>
                          <m:t>200</m:t>
                        </m:r>
                      </m:sub>
                    </m:sSub>
                  </m:oMath>
                </a14:m>
                <a:r>
                  <a:rPr lang="en-US" sz="1600" dirty="0">
                    <a:latin typeface="Times New Roman" pitchFamily="18" charset="0"/>
                    <a:cs typeface="Times New Roman" pitchFamily="18" charset="0"/>
                  </a:rPr>
                  <a:t> -15)(PI-10)</a:t>
                </a:r>
              </a:p>
              <a:p>
                <a:pPr marL="109728" indent="0" algn="just" rtl="0">
                  <a:buNone/>
                </a:pPr>
                <a:r>
                  <a:rPr lang="en-US" sz="1600" dirty="0">
                    <a:latin typeface="Times New Roman" pitchFamily="18" charset="0"/>
                    <a:cs typeface="Times New Roman" pitchFamily="18" charset="0"/>
                  </a:rPr>
                  <a:t>GI = (</a:t>
                </a:r>
                <a14:m>
                  <m:oMath xmlns:m="http://schemas.openxmlformats.org/officeDocument/2006/math">
                    <m:sSub>
                      <m:sSubPr>
                        <m:ctrlPr>
                          <a:rPr lang="en-US" sz="1600" i="1">
                            <a:latin typeface="Cambria Math"/>
                          </a:rPr>
                        </m:ctrlPr>
                      </m:sSubPr>
                      <m:e>
                        <m:r>
                          <a:rPr lang="en-US" sz="1600" i="1">
                            <a:latin typeface="Cambria Math"/>
                          </a:rPr>
                          <m:t>𝐹</m:t>
                        </m:r>
                      </m:e>
                      <m:sub>
                        <m:r>
                          <a:rPr lang="en-US" sz="1600" i="1">
                            <a:latin typeface="Cambria Math"/>
                          </a:rPr>
                          <m:t>200</m:t>
                        </m:r>
                      </m:sub>
                    </m:sSub>
                  </m:oMath>
                </a14:m>
                <a:r>
                  <a:rPr lang="en-US" sz="1600" dirty="0">
                    <a:latin typeface="Times New Roman" pitchFamily="18" charset="0"/>
                    <a:cs typeface="Times New Roman" pitchFamily="18" charset="0"/>
                  </a:rPr>
                  <a:t> -35)</a:t>
                </a:r>
                <a14:m>
                  <m:oMath xmlns:m="http://schemas.openxmlformats.org/officeDocument/2006/math">
                    <m:r>
                      <a:rPr lang="en-US" sz="1600" i="1">
                        <a:latin typeface="Cambria Math"/>
                      </a:rPr>
                      <m:t>[</m:t>
                    </m:r>
                    <m:r>
                      <a:rPr lang="en-US" sz="1600" i="1">
                        <a:latin typeface="Cambria Math"/>
                      </a:rPr>
                      <m:t>0</m:t>
                    </m:r>
                    <m:r>
                      <a:rPr lang="en-US" sz="1600" i="1">
                        <a:latin typeface="Cambria Math"/>
                      </a:rPr>
                      <m:t>.</m:t>
                    </m:r>
                    <m:r>
                      <a:rPr lang="en-US" sz="1600" i="1">
                        <a:latin typeface="Cambria Math"/>
                      </a:rPr>
                      <m:t>2</m:t>
                    </m:r>
                    <m:r>
                      <a:rPr lang="en-US" sz="1600" i="1">
                        <a:latin typeface="Cambria Math"/>
                      </a:rPr>
                      <m:t>+</m:t>
                    </m:r>
                    <m:r>
                      <a:rPr lang="en-US" sz="1600" i="1">
                        <a:latin typeface="Cambria Math"/>
                      </a:rPr>
                      <m:t>0</m:t>
                    </m:r>
                    <m:r>
                      <a:rPr lang="en-US" sz="1600" i="1">
                        <a:latin typeface="Cambria Math"/>
                      </a:rPr>
                      <m:t>.</m:t>
                    </m:r>
                    <m:r>
                      <a:rPr lang="en-US" sz="1600" i="1">
                        <a:latin typeface="Cambria Math"/>
                      </a:rPr>
                      <m:t>005</m:t>
                    </m:r>
                    <m:r>
                      <a:rPr lang="en-US" sz="1600" i="1">
                        <a:latin typeface="Cambria Math"/>
                      </a:rPr>
                      <m:t>(</m:t>
                    </m:r>
                    <m:r>
                      <a:rPr lang="en-US" sz="1600" i="1">
                        <a:latin typeface="Cambria Math"/>
                      </a:rPr>
                      <m:t>30</m:t>
                    </m:r>
                    <m:r>
                      <a:rPr lang="en-US" sz="1600" i="1">
                        <a:latin typeface="Cambria Math"/>
                      </a:rPr>
                      <m:t>−</m:t>
                    </m:r>
                    <m:r>
                      <a:rPr lang="en-US" sz="1600" i="1">
                        <a:latin typeface="Cambria Math"/>
                      </a:rPr>
                      <m:t>40</m:t>
                    </m:r>
                    <m:r>
                      <a:rPr lang="en-US" sz="1600" i="1">
                        <a:latin typeface="Cambria Math"/>
                      </a:rPr>
                      <m:t>)]</m:t>
                    </m:r>
                  </m:oMath>
                </a14:m>
                <a:r>
                  <a:rPr lang="en-US" sz="1600" dirty="0">
                    <a:latin typeface="Times New Roman" pitchFamily="18" charset="0"/>
                    <a:cs typeface="Times New Roman" pitchFamily="18" charset="0"/>
                  </a:rPr>
                  <a:t>+0.01(</a:t>
                </a:r>
                <a14:m>
                  <m:oMath xmlns:m="http://schemas.openxmlformats.org/officeDocument/2006/math">
                    <m:r>
                      <a:rPr lang="en-US" sz="1600" i="1">
                        <a:latin typeface="Cambria Math"/>
                      </a:rPr>
                      <m:t>58</m:t>
                    </m:r>
                  </m:oMath>
                </a14:m>
                <a:r>
                  <a:rPr lang="en-US" sz="1600" dirty="0">
                    <a:latin typeface="Times New Roman" pitchFamily="18" charset="0"/>
                    <a:cs typeface="Times New Roman" pitchFamily="18" charset="0"/>
                  </a:rPr>
                  <a:t> -15)(10-10)                </a:t>
                </a:r>
              </a:p>
              <a:p>
                <a:pPr marL="109728" indent="0" algn="just" rtl="0">
                  <a:buNone/>
                </a:pPr>
                <a:r>
                  <a:rPr lang="en-US" sz="1600" dirty="0">
                    <a:latin typeface="Times New Roman" pitchFamily="18" charset="0"/>
                    <a:cs typeface="Times New Roman" pitchFamily="18" charset="0"/>
                  </a:rPr>
                  <a:t>                             =3.45≈ 3</a:t>
                </a:r>
              </a:p>
              <a:p>
                <a:pPr marL="109728" indent="0" algn="just" rtl="0">
                  <a:buNone/>
                </a:pPr>
                <a:r>
                  <a:rPr lang="en-US" sz="1600" dirty="0">
                    <a:latin typeface="Times New Roman" pitchFamily="18" charset="0"/>
                    <a:cs typeface="Times New Roman" pitchFamily="18" charset="0"/>
                  </a:rPr>
                  <a:t>                        So the soil will be classified as A -4(3).</a:t>
                </a:r>
              </a:p>
              <a:p>
                <a:pPr marL="109728" indent="0" algn="just">
                  <a:buNone/>
                </a:pPr>
                <a:endParaRPr lang="ar-IQ" sz="16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914400"/>
                <a:ext cx="8229600" cy="4525963"/>
              </a:xfrm>
              <a:blipFill rotWithShape="1">
                <a:blip r:embed="rId2"/>
                <a:stretch>
                  <a:fillRect t="-404" r="-370" b="-3504"/>
                </a:stretch>
              </a:blipFill>
            </p:spPr>
            <p:txBody>
              <a:bodyPr/>
              <a:lstStyle/>
              <a:p>
                <a:r>
                  <a:rPr lang="ar-IQ">
                    <a:noFill/>
                  </a:rPr>
                  <a:t> </a:t>
                </a:r>
              </a:p>
            </p:txBody>
          </p:sp>
        </mc:Fallback>
      </mc:AlternateContent>
    </p:spTree>
    <p:extLst>
      <p:ext uri="{BB962C8B-B14F-4D97-AF65-F5344CB8AC3E}">
        <p14:creationId xmlns:p14="http://schemas.microsoft.com/office/powerpoint/2010/main" val="236708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Effect transition="in" filter="fade">
                                      <p:cBhvr>
                                        <p:cTn id="84" dur="1000"/>
                                        <p:tgtEl>
                                          <p:spTgt spid="2">
                                            <p:txEl>
                                              <p:pRg st="11" end="11"/>
                                            </p:txEl>
                                          </p:spTgt>
                                        </p:tgtEl>
                                      </p:cBhvr>
                                    </p:animEffect>
                                    <p:anim calcmode="lin" valueType="num">
                                      <p:cBhvr>
                                        <p:cTn id="8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
                                            <p:txEl>
                                              <p:pRg st="12" end="12"/>
                                            </p:txEl>
                                          </p:spTgt>
                                        </p:tgtEl>
                                        <p:attrNameLst>
                                          <p:attrName>style.visibility</p:attrName>
                                        </p:attrNameLst>
                                      </p:cBhvr>
                                      <p:to>
                                        <p:strVal val="visible"/>
                                      </p:to>
                                    </p:set>
                                    <p:animEffect transition="in" filter="fade">
                                      <p:cBhvr>
                                        <p:cTn id="91" dur="1000"/>
                                        <p:tgtEl>
                                          <p:spTgt spid="2">
                                            <p:txEl>
                                              <p:pRg st="12" end="12"/>
                                            </p:txEl>
                                          </p:spTgt>
                                        </p:tgtEl>
                                      </p:cBhvr>
                                    </p:animEffect>
                                    <p:anim calcmode="lin" valueType="num">
                                      <p:cBhvr>
                                        <p:cTn id="9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838200"/>
                <a:ext cx="8229600" cy="5169091"/>
              </a:xfrm>
            </p:spPr>
            <p:txBody>
              <a:bodyPr>
                <a:normAutofit fontScale="85000" lnSpcReduction="20000"/>
              </a:bodyPr>
              <a:lstStyle/>
              <a:p>
                <a:pPr marL="109728" indent="0" algn="just" rtl="0">
                  <a:buNone/>
                </a:pPr>
                <a:r>
                  <a:rPr lang="en-US" b="1" dirty="0">
                    <a:latin typeface="Times New Roman" pitchFamily="18" charset="0"/>
                    <a:cs typeface="Times New Roman" pitchFamily="18" charset="0"/>
                  </a:rPr>
                  <a:t>Example: 2</a:t>
                </a:r>
                <a:endParaRPr lang="en-US" dirty="0">
                  <a:latin typeface="Times New Roman" pitchFamily="18" charset="0"/>
                  <a:cs typeface="Times New Roman" pitchFamily="18" charset="0"/>
                </a:endParaRPr>
              </a:p>
              <a:p>
                <a:pPr marL="109728" indent="0" algn="just" rtl="0">
                  <a:buNone/>
                </a:pPr>
                <a:r>
                  <a:rPr lang="en-US" dirty="0">
                    <a:latin typeface="Times New Roman" pitchFamily="18" charset="0"/>
                    <a:cs typeface="Times New Roman" pitchFamily="18" charset="0"/>
                  </a:rPr>
                  <a:t>Ninety-five percent of a soil passes through the No. 200sieve and has a liquid limit of 60 and plasticity index of 40. Classify the soil by the AASHTO system</a:t>
                </a:r>
              </a:p>
              <a:p>
                <a:pPr marL="109728" indent="0" algn="just" rtl="0">
                  <a:buNone/>
                </a:pPr>
                <a:r>
                  <a:rPr lang="en-US" b="1" dirty="0">
                    <a:latin typeface="Times New Roman" pitchFamily="18" charset="0"/>
                    <a:cs typeface="Times New Roman" pitchFamily="18" charset="0"/>
                  </a:rPr>
                  <a:t>Solution:</a:t>
                </a:r>
                <a:endParaRPr lang="en-US" dirty="0">
                  <a:latin typeface="Times New Roman" pitchFamily="18" charset="0"/>
                  <a:cs typeface="Times New Roman" pitchFamily="18" charset="0"/>
                </a:endParaRPr>
              </a:p>
              <a:p>
                <a:pPr marL="109728" indent="0" algn="just" rtl="0">
                  <a:buNone/>
                </a:pPr>
                <a:r>
                  <a:rPr lang="en-US" dirty="0">
                    <a:latin typeface="Times New Roman" pitchFamily="18" charset="0"/>
                    <a:cs typeface="Times New Roman" pitchFamily="18" charset="0"/>
                  </a:rPr>
                  <a:t>According to Table 4.1, this soil falls under group A-7. (Proceed in a manner similar to Example 4.1.) Since</a:t>
                </a:r>
              </a:p>
              <a:p>
                <a:pPr marL="109728" indent="0" algn="just" rtl="0">
                  <a:buNone/>
                </a:pPr>
                <a:r>
                  <a:rPr lang="en-US" dirty="0">
                    <a:latin typeface="Times New Roman" pitchFamily="18" charset="0"/>
                    <a:cs typeface="Times New Roman" pitchFamily="18" charset="0"/>
                  </a:rPr>
                  <a:t>	4 0 &gt; 6 0 - 3 0</a:t>
                </a:r>
              </a:p>
              <a:p>
                <a:pPr marL="109728" indent="0" algn="just" rtl="0">
                  <a:buNone/>
                </a:pPr>
                <a:r>
                  <a:rPr lang="en-US" dirty="0">
                    <a:latin typeface="Times New Roman" pitchFamily="18" charset="0"/>
                    <a:cs typeface="Times New Roman" pitchFamily="18" charset="0"/>
                  </a:rPr>
                  <a:t>                                                                 </a:t>
                </a:r>
              </a:p>
              <a:p>
                <a:pPr marL="109728" indent="0" algn="just" rtl="0">
                  <a:buNone/>
                </a:pPr>
                <a:r>
                  <a:rPr lang="en-US" dirty="0">
                    <a:latin typeface="Times New Roman" pitchFamily="18" charset="0"/>
                    <a:cs typeface="Times New Roman" pitchFamily="18" charset="0"/>
                  </a:rPr>
                  <a:t>	          PI      LL</a:t>
                </a:r>
              </a:p>
              <a:p>
                <a:pPr marL="109728" indent="0" algn="just" rtl="0">
                  <a:buNone/>
                </a:pPr>
                <a:r>
                  <a:rPr lang="en-US" dirty="0">
                    <a:latin typeface="Times New Roman" pitchFamily="18" charset="0"/>
                    <a:cs typeface="Times New Roman" pitchFamily="18" charset="0"/>
                  </a:rPr>
                  <a:t>This is a 4-7-6 soil. Hence</a:t>
                </a:r>
              </a:p>
              <a:p>
                <a:pPr marL="109728" indent="0" algn="just" rtl="0">
                  <a:buNone/>
                </a:pPr>
                <a:r>
                  <a:rPr lang="en-US" dirty="0">
                    <a:latin typeface="Times New Roman" pitchFamily="18" charset="0"/>
                    <a:cs typeface="Times New Roman" pitchFamily="18" charset="0"/>
                  </a:rPr>
                  <a:t>GI = (</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200</m:t>
                        </m:r>
                      </m:sub>
                    </m:sSub>
                  </m:oMath>
                </a14:m>
                <a:r>
                  <a:rPr lang="en-US" dirty="0">
                    <a:latin typeface="Times New Roman" pitchFamily="18" charset="0"/>
                    <a:cs typeface="Times New Roman" pitchFamily="18" charset="0"/>
                  </a:rPr>
                  <a:t> -35)</a:t>
                </a:r>
                <a14:m>
                  <m:oMath xmlns:m="http://schemas.openxmlformats.org/officeDocument/2006/math">
                    <m:r>
                      <a:rPr lang="en-US" i="1">
                        <a:latin typeface="Cambria Math"/>
                      </a:rPr>
                      <m:t>[</m:t>
                    </m:r>
                    <m:r>
                      <a:rPr lang="en-US" i="1">
                        <a:latin typeface="Cambria Math"/>
                      </a:rPr>
                      <m:t>0</m:t>
                    </m:r>
                    <m:r>
                      <a:rPr lang="en-US" i="1">
                        <a:latin typeface="Cambria Math"/>
                      </a:rPr>
                      <m:t>.</m:t>
                    </m:r>
                    <m:r>
                      <a:rPr lang="en-US" i="1">
                        <a:latin typeface="Cambria Math"/>
                      </a:rPr>
                      <m:t>2</m:t>
                    </m:r>
                    <m:r>
                      <a:rPr lang="en-US" i="1">
                        <a:latin typeface="Cambria Math"/>
                      </a:rPr>
                      <m:t>+</m:t>
                    </m:r>
                    <m:r>
                      <a:rPr lang="en-US" i="1">
                        <a:latin typeface="Cambria Math"/>
                      </a:rPr>
                      <m:t>0</m:t>
                    </m:r>
                    <m:r>
                      <a:rPr lang="en-US" i="1">
                        <a:latin typeface="Cambria Math"/>
                      </a:rPr>
                      <m:t>.</m:t>
                    </m:r>
                    <m:r>
                      <a:rPr lang="en-US" i="1">
                        <a:latin typeface="Cambria Math"/>
                      </a:rPr>
                      <m:t>005</m:t>
                    </m:r>
                    <m:r>
                      <a:rPr lang="en-US" i="1">
                        <a:latin typeface="Cambria Math"/>
                      </a:rPr>
                      <m:t>(</m:t>
                    </m:r>
                    <m:r>
                      <a:rPr lang="en-US" i="1">
                        <a:latin typeface="Cambria Math"/>
                      </a:rPr>
                      <m:t>𝐿𝐿</m:t>
                    </m:r>
                    <m:r>
                      <a:rPr lang="en-US" i="1">
                        <a:latin typeface="Cambria Math"/>
                      </a:rPr>
                      <m:t>−</m:t>
                    </m:r>
                    <m:r>
                      <a:rPr lang="en-US" i="1">
                        <a:latin typeface="Cambria Math"/>
                      </a:rPr>
                      <m:t>40</m:t>
                    </m:r>
                    <m:r>
                      <a:rPr lang="en-US" i="1">
                        <a:latin typeface="Cambria Math"/>
                      </a:rPr>
                      <m:t>)]</m:t>
                    </m:r>
                  </m:oMath>
                </a14:m>
                <a:r>
                  <a:rPr lang="en-US" dirty="0">
                    <a:latin typeface="Times New Roman" pitchFamily="18" charset="0"/>
                    <a:cs typeface="Times New Roman" pitchFamily="18" charset="0"/>
                  </a:rPr>
                  <a:t>+0.01(</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200</m:t>
                        </m:r>
                      </m:sub>
                    </m:sSub>
                  </m:oMath>
                </a14:m>
                <a:r>
                  <a:rPr lang="en-US" dirty="0">
                    <a:latin typeface="Times New Roman" pitchFamily="18" charset="0"/>
                    <a:cs typeface="Times New Roman" pitchFamily="18" charset="0"/>
                  </a:rPr>
                  <a:t> -15)(PI-10)</a:t>
                </a:r>
              </a:p>
              <a:p>
                <a:pPr marL="109728" indent="0" algn="just" rtl="0">
                  <a:buNone/>
                </a:pPr>
                <a:r>
                  <a:rPr lang="en-US" dirty="0">
                    <a:latin typeface="Times New Roman" pitchFamily="18" charset="0"/>
                    <a:cs typeface="Times New Roman" pitchFamily="18" charset="0"/>
                  </a:rPr>
                  <a:t>GI = (</a:t>
                </a:r>
                <a14:m>
                  <m:oMath xmlns:m="http://schemas.openxmlformats.org/officeDocument/2006/math">
                    <m:r>
                      <a:rPr lang="en-US" i="1">
                        <a:latin typeface="Cambria Math"/>
                      </a:rPr>
                      <m:t>95</m:t>
                    </m:r>
                  </m:oMath>
                </a14:m>
                <a:r>
                  <a:rPr lang="en-US" dirty="0">
                    <a:latin typeface="Times New Roman" pitchFamily="18" charset="0"/>
                    <a:cs typeface="Times New Roman" pitchFamily="18" charset="0"/>
                  </a:rPr>
                  <a:t> -35)</a:t>
                </a:r>
                <a14:m>
                  <m:oMath xmlns:m="http://schemas.openxmlformats.org/officeDocument/2006/math">
                    <m:r>
                      <a:rPr lang="en-US" i="1">
                        <a:latin typeface="Cambria Math"/>
                      </a:rPr>
                      <m:t>[</m:t>
                    </m:r>
                    <m:r>
                      <a:rPr lang="en-US" i="1">
                        <a:latin typeface="Cambria Math"/>
                      </a:rPr>
                      <m:t>0</m:t>
                    </m:r>
                    <m:r>
                      <a:rPr lang="en-US" i="1">
                        <a:latin typeface="Cambria Math"/>
                      </a:rPr>
                      <m:t>.</m:t>
                    </m:r>
                    <m:r>
                      <a:rPr lang="en-US" i="1">
                        <a:latin typeface="Cambria Math"/>
                      </a:rPr>
                      <m:t>2</m:t>
                    </m:r>
                    <m:r>
                      <a:rPr lang="en-US" i="1">
                        <a:latin typeface="Cambria Math"/>
                      </a:rPr>
                      <m:t>+</m:t>
                    </m:r>
                    <m:r>
                      <a:rPr lang="en-US" i="1">
                        <a:latin typeface="Cambria Math"/>
                      </a:rPr>
                      <m:t>0</m:t>
                    </m:r>
                    <m:r>
                      <a:rPr lang="en-US" i="1">
                        <a:latin typeface="Cambria Math"/>
                      </a:rPr>
                      <m:t>.</m:t>
                    </m:r>
                    <m:r>
                      <a:rPr lang="en-US" i="1">
                        <a:latin typeface="Cambria Math"/>
                      </a:rPr>
                      <m:t>005</m:t>
                    </m:r>
                    <m:r>
                      <a:rPr lang="en-US" i="1">
                        <a:latin typeface="Cambria Math"/>
                      </a:rPr>
                      <m:t>(</m:t>
                    </m:r>
                    <m:r>
                      <a:rPr lang="en-US" i="1">
                        <a:latin typeface="Cambria Math"/>
                      </a:rPr>
                      <m:t>60</m:t>
                    </m:r>
                    <m:r>
                      <a:rPr lang="en-US" i="1">
                        <a:latin typeface="Cambria Math"/>
                      </a:rPr>
                      <m:t>−</m:t>
                    </m:r>
                    <m:r>
                      <a:rPr lang="en-US" i="1">
                        <a:latin typeface="Cambria Math"/>
                      </a:rPr>
                      <m:t>40</m:t>
                    </m:r>
                    <m:r>
                      <a:rPr lang="en-US" i="1">
                        <a:latin typeface="Cambria Math"/>
                      </a:rPr>
                      <m:t>)]</m:t>
                    </m:r>
                  </m:oMath>
                </a14:m>
                <a:r>
                  <a:rPr lang="en-US" dirty="0">
                    <a:latin typeface="Times New Roman" pitchFamily="18" charset="0"/>
                    <a:cs typeface="Times New Roman" pitchFamily="18" charset="0"/>
                  </a:rPr>
                  <a:t>+0.01(</a:t>
                </a:r>
                <a14:m>
                  <m:oMath xmlns:m="http://schemas.openxmlformats.org/officeDocument/2006/math">
                    <m:r>
                      <a:rPr lang="en-US" i="1">
                        <a:latin typeface="Cambria Math"/>
                      </a:rPr>
                      <m:t>95</m:t>
                    </m:r>
                  </m:oMath>
                </a14:m>
                <a:r>
                  <a:rPr lang="en-US" dirty="0">
                    <a:latin typeface="Times New Roman" pitchFamily="18" charset="0"/>
                    <a:cs typeface="Times New Roman" pitchFamily="18" charset="0"/>
                  </a:rPr>
                  <a:t>-15)(40-10)                </a:t>
                </a:r>
              </a:p>
              <a:p>
                <a:pPr marL="109728" indent="0" algn="just" rtl="0">
                  <a:buNone/>
                </a:pPr>
                <a:r>
                  <a:rPr lang="en-US" dirty="0">
                    <a:latin typeface="Times New Roman" pitchFamily="18" charset="0"/>
                    <a:cs typeface="Times New Roman" pitchFamily="18" charset="0"/>
                  </a:rPr>
                  <a:t>     =42</a:t>
                </a:r>
              </a:p>
              <a:p>
                <a:pPr marL="109728" indent="0" algn="just" rtl="0">
                  <a:buNone/>
                </a:pPr>
                <a:r>
                  <a:rPr lang="en-US" dirty="0">
                    <a:latin typeface="Times New Roman" pitchFamily="18" charset="0"/>
                    <a:cs typeface="Times New Roman" pitchFamily="18" charset="0"/>
                  </a:rPr>
                  <a:t>So, the classification is </a:t>
                </a:r>
                <a:r>
                  <a:rPr lang="en-US" b="1" dirty="0">
                    <a:latin typeface="Times New Roman" pitchFamily="18" charset="0"/>
                    <a:cs typeface="Times New Roman" pitchFamily="18" charset="0"/>
                  </a:rPr>
                  <a:t>A-7-6(42).</a:t>
                </a:r>
                <a:endParaRPr lang="en-US" dirty="0">
                  <a:latin typeface="Times New Roman" pitchFamily="18" charset="0"/>
                  <a:cs typeface="Times New Roman" pitchFamily="18" charset="0"/>
                </a:endParaRPr>
              </a:p>
              <a:p>
                <a:pPr marL="109728" indent="0" algn="just">
                  <a:buNone/>
                </a:pPr>
                <a:endParaRPr lang="ar-IQ"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838200"/>
                <a:ext cx="8229600" cy="5169091"/>
              </a:xfrm>
              <a:blipFill rotWithShape="1">
                <a:blip r:embed="rId2"/>
                <a:stretch>
                  <a:fillRect t="-2243" r="-1037"/>
                </a:stretch>
              </a:blipFill>
            </p:spPr>
            <p:txBody>
              <a:bodyPr/>
              <a:lstStyle/>
              <a:p>
                <a:r>
                  <a:rPr lang="ar-IQ">
                    <a:noFill/>
                  </a:rPr>
                  <a:t> </a:t>
                </a:r>
              </a:p>
            </p:txBody>
          </p:sp>
        </mc:Fallback>
      </mc:AlternateContent>
    </p:spTree>
    <p:extLst>
      <p:ext uri="{BB962C8B-B14F-4D97-AF65-F5344CB8AC3E}">
        <p14:creationId xmlns:p14="http://schemas.microsoft.com/office/powerpoint/2010/main" val="292067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down)">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down)">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down)">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down)">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rtl="0"/>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load (from a vehicle) is transferred to the pavement through loadbearing axles and pressurized tires. The resulting pressure or stress on the pavement, at any depth, is dependent on many factors, such as total load, the number of axles and tires, and the condition of the tires.</a:t>
            </a:r>
          </a:p>
          <a:p>
            <a:pPr lvl="0" algn="just" rtl="0"/>
            <a:r>
              <a:rPr lang="en-US" dirty="0">
                <a:latin typeface="Times New Roman" pitchFamily="18" charset="0"/>
                <a:cs typeface="Times New Roman" pitchFamily="18" charset="0"/>
              </a:rPr>
              <a:t>The stress on the surface of the pavement gets distributed in an inverted V form from the surface downward. In other words, the stress intensity decreases along the depth of the pavement.</a:t>
            </a:r>
          </a:p>
          <a:p>
            <a:pPr algn="just"/>
            <a:endParaRPr lang="ar-IQ" dirty="0">
              <a:latin typeface="Times New Roman" pitchFamily="18" charset="0"/>
              <a:cs typeface="Times New Roman" pitchFamily="18" charset="0"/>
            </a:endParaRPr>
          </a:p>
        </p:txBody>
      </p:sp>
      <p:sp>
        <p:nvSpPr>
          <p:cNvPr id="3" name="Title 2"/>
          <p:cNvSpPr>
            <a:spLocks noGrp="1"/>
          </p:cNvSpPr>
          <p:nvPr>
            <p:ph type="title"/>
          </p:nvPr>
        </p:nvSpPr>
        <p:spPr>
          <a:xfrm>
            <a:off x="304800" y="304800"/>
            <a:ext cx="8686800" cy="1143000"/>
          </a:xfrm>
        </p:spPr>
        <p:txBody>
          <a:bodyPr>
            <a:normAutofit fontScale="90000"/>
          </a:bodyPr>
          <a:lstStyle/>
          <a:p>
            <a:r>
              <a:rPr lang="en-US" i="1" dirty="0">
                <a:latin typeface="Times New Roman" pitchFamily="18" charset="0"/>
                <a:cs typeface="Times New Roman" pitchFamily="18" charset="0"/>
              </a:rPr>
              <a:t>LOAD DISTRIBUTION </a:t>
            </a:r>
            <a:r>
              <a:rPr lang="en-US" i="1" dirty="0" smtClean="0">
                <a:latin typeface="Times New Roman" pitchFamily="18" charset="0"/>
                <a:cs typeface="Times New Roman" pitchFamily="18" charset="0"/>
              </a:rPr>
              <a:t>CONCEPTSOIL</a:t>
            </a:r>
            <a:endParaRPr lang="ar-IQ" dirty="0"/>
          </a:p>
        </p:txBody>
      </p:sp>
    </p:spTree>
    <p:extLst>
      <p:ext uri="{BB962C8B-B14F-4D97-AF65-F5344CB8AC3E}">
        <p14:creationId xmlns:p14="http://schemas.microsoft.com/office/powerpoint/2010/main" val="395396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7374" y="1066769"/>
            <a:ext cx="5457826" cy="1828831"/>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81175" y="2895600"/>
            <a:ext cx="5610225" cy="2105025"/>
          </a:xfrm>
          <a:prstGeom prst="rect">
            <a:avLst/>
          </a:prstGeom>
          <a:noFill/>
          <a:ln>
            <a:noFill/>
          </a:ln>
        </p:spPr>
      </p:pic>
      <p:sp>
        <p:nvSpPr>
          <p:cNvPr id="6" name="Rectangle 5"/>
          <p:cNvSpPr/>
          <p:nvPr/>
        </p:nvSpPr>
        <p:spPr>
          <a:xfrm>
            <a:off x="2209800" y="5181600"/>
            <a:ext cx="4572000" cy="646331"/>
          </a:xfrm>
          <a:prstGeom prst="rect">
            <a:avLst/>
          </a:prstGeom>
        </p:spPr>
        <p:txBody>
          <a:bodyPr>
            <a:spAutoFit/>
          </a:bodyPr>
          <a:lstStyle/>
          <a:p>
            <a:pPr algn="ctr"/>
            <a:r>
              <a:rPr lang="en-US" b="1" dirty="0">
                <a:latin typeface="Times New Roman" pitchFamily="18" charset="0"/>
                <a:cs typeface="Times New Roman" pitchFamily="18" charset="0"/>
              </a:rPr>
              <a:t>Figure: Concept of  Distribution of Stress in the Inverted </a:t>
            </a:r>
            <a:r>
              <a:rPr lang="en-US" b="1" dirty="0" smtClean="0">
                <a:latin typeface="Times New Roman" pitchFamily="18" charset="0"/>
                <a:cs typeface="Times New Roman" pitchFamily="18" charset="0"/>
              </a:rPr>
              <a:t>Form.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4204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114</TotalTime>
  <Words>1011</Words>
  <Application>Microsoft Office PowerPoint</Application>
  <PresentationFormat>On-screen Show (4:3)</PresentationFormat>
  <Paragraphs>67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Structural Design of Highway</vt:lpstr>
      <vt:lpstr>PowerPoint Presentation</vt:lpstr>
      <vt:lpstr>PowerPoint Presentation</vt:lpstr>
      <vt:lpstr>PowerPoint Presentation</vt:lpstr>
      <vt:lpstr>PowerPoint Presentation</vt:lpstr>
      <vt:lpstr>PowerPoint Presentation</vt:lpstr>
      <vt:lpstr>PowerPoint Presentation</vt:lpstr>
      <vt:lpstr>LOAD DISTRIBUTION CONCEPTSOIL</vt:lpstr>
      <vt:lpstr>PowerPoint Presentation</vt:lpstr>
      <vt:lpstr>SPECIAL TESTS FOR PAVEMENT DESIGN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 of Highway</dc:title>
  <dc:creator>future</dc:creator>
  <cp:lastModifiedBy>future</cp:lastModifiedBy>
  <cp:revision>186</cp:revision>
  <dcterms:created xsi:type="dcterms:W3CDTF">2006-08-16T00:00:00Z</dcterms:created>
  <dcterms:modified xsi:type="dcterms:W3CDTF">2017-12-22T19:50:13Z</dcterms:modified>
</cp:coreProperties>
</file>