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7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12/22/2017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12/22/2017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12/22/2017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12/22/2017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828800"/>
          </a:xfrm>
        </p:spPr>
        <p:txBody>
          <a:bodyPr>
            <a:normAutofit/>
          </a:bodyPr>
          <a:lstStyle/>
          <a:p>
            <a:r>
              <a:rPr lang="en-US" sz="4800" dirty="0">
                <a:latin typeface="Times New Roman" pitchFamily="18" charset="0"/>
                <a:cs typeface="Times New Roman" pitchFamily="18" charset="0"/>
              </a:rPr>
              <a:t>Structural Design of Highway</a:t>
            </a:r>
            <a:endParaRPr lang="ar-IQ" sz="4800" dirty="0">
              <a:latin typeface="Times New Roman" pitchFamily="18" charset="0"/>
              <a:cs typeface="Times New Roman" pitchFamily="18" charset="0"/>
            </a:endParaRPr>
          </a:p>
        </p:txBody>
      </p:sp>
      <p:sp>
        <p:nvSpPr>
          <p:cNvPr id="5" name="Subtitle 2"/>
          <p:cNvSpPr>
            <a:spLocks noGrp="1"/>
          </p:cNvSpPr>
          <p:nvPr>
            <p:ph type="subTitle" idx="1"/>
          </p:nvPr>
        </p:nvSpPr>
        <p:spPr>
          <a:xfrm>
            <a:off x="609600" y="2514600"/>
            <a:ext cx="7434396" cy="1066800"/>
          </a:xfrm>
        </p:spPr>
        <p:txBody>
          <a:bodyPr>
            <a:noAutofit/>
          </a:bodyPr>
          <a:lstStyle/>
          <a:p>
            <a:r>
              <a:rPr lang="en-US" sz="1800" b="1" dirty="0">
                <a:solidFill>
                  <a:srgbClr val="0070C0"/>
                </a:solidFill>
                <a:latin typeface="Times New Roman" pitchFamily="18" charset="0"/>
                <a:cs typeface="Times New Roman" pitchFamily="18" charset="0"/>
              </a:rPr>
              <a:t>Third Stage</a:t>
            </a:r>
          </a:p>
          <a:p>
            <a:r>
              <a:rPr lang="en-US" sz="1800" b="1" dirty="0" smtClean="0">
                <a:solidFill>
                  <a:srgbClr val="0070C0"/>
                </a:solidFill>
                <a:latin typeface="Times New Roman" pitchFamily="18" charset="0"/>
                <a:cs typeface="Times New Roman" pitchFamily="18" charset="0"/>
              </a:rPr>
              <a:t>Lecture 5</a:t>
            </a:r>
          </a:p>
          <a:p>
            <a:pPr rtl="0"/>
            <a:r>
              <a:rPr lang="en-US" sz="3200" b="1" dirty="0">
                <a:solidFill>
                  <a:srgbClr val="0070C0"/>
                </a:solidFill>
                <a:latin typeface="Times New Roman" pitchFamily="18" charset="0"/>
                <a:cs typeface="Times New Roman" pitchFamily="18" charset="0"/>
              </a:rPr>
              <a:t>Lecture. Dr. </a:t>
            </a:r>
            <a:r>
              <a:rPr lang="en-US" sz="3200" b="1" dirty="0" err="1">
                <a:solidFill>
                  <a:srgbClr val="0070C0"/>
                </a:solidFill>
                <a:latin typeface="Times New Roman" pitchFamily="18" charset="0"/>
                <a:cs typeface="Times New Roman" pitchFamily="18" charset="0"/>
              </a:rPr>
              <a:t>Rana</a:t>
            </a:r>
            <a:r>
              <a:rPr lang="en-US" sz="3200" b="1" dirty="0">
                <a:solidFill>
                  <a:srgbClr val="0070C0"/>
                </a:solidFill>
                <a:latin typeface="Times New Roman" pitchFamily="18" charset="0"/>
                <a:cs typeface="Times New Roman" pitchFamily="18" charset="0"/>
              </a:rPr>
              <a:t> Amir </a:t>
            </a:r>
            <a:r>
              <a:rPr lang="en-US" sz="3200" b="1" dirty="0" err="1" smtClean="0">
                <a:solidFill>
                  <a:srgbClr val="0070C0"/>
                </a:solidFill>
                <a:latin typeface="Times New Roman" pitchFamily="18" charset="0"/>
                <a:cs typeface="Times New Roman" pitchFamily="18" charset="0"/>
              </a:rPr>
              <a:t>Yousif</a:t>
            </a:r>
            <a:endParaRPr lang="en-US" sz="3200" b="1" dirty="0" smtClean="0">
              <a:solidFill>
                <a:srgbClr val="0070C0"/>
              </a:solidFill>
              <a:latin typeface="Times New Roman" pitchFamily="18" charset="0"/>
              <a:cs typeface="Times New Roman" pitchFamily="18" charset="0"/>
            </a:endParaRPr>
          </a:p>
          <a:p>
            <a:pPr rtl="0"/>
            <a:r>
              <a:rPr lang="en-US" sz="2800" b="1" dirty="0" smtClean="0">
                <a:solidFill>
                  <a:srgbClr val="0070C0"/>
                </a:solidFill>
                <a:latin typeface="Times New Roman" pitchFamily="18" charset="0"/>
                <a:cs typeface="Times New Roman" pitchFamily="18" charset="0"/>
              </a:rPr>
              <a:t>Highway and Transportation Engineering</a:t>
            </a:r>
          </a:p>
          <a:p>
            <a:pPr rtl="0"/>
            <a:r>
              <a:rPr lang="en-US" sz="2800" b="1" dirty="0" smtClean="0">
                <a:solidFill>
                  <a:srgbClr val="0070C0"/>
                </a:solidFill>
                <a:latin typeface="Times New Roman" pitchFamily="18" charset="0"/>
                <a:cs typeface="Times New Roman" pitchFamily="18" charset="0"/>
              </a:rPr>
              <a:t>Al-</a:t>
            </a:r>
            <a:r>
              <a:rPr lang="en-US" sz="2800" b="1" dirty="0" err="1" smtClean="0">
                <a:solidFill>
                  <a:srgbClr val="0070C0"/>
                </a:solidFill>
                <a:latin typeface="Times New Roman" pitchFamily="18" charset="0"/>
                <a:cs typeface="Times New Roman" pitchFamily="18" charset="0"/>
              </a:rPr>
              <a:t>Mustansiriyah</a:t>
            </a:r>
            <a:r>
              <a:rPr lang="en-US" sz="2800" b="1" dirty="0" smtClean="0">
                <a:solidFill>
                  <a:srgbClr val="0070C0"/>
                </a:solidFill>
                <a:latin typeface="Times New Roman" pitchFamily="18" charset="0"/>
                <a:cs typeface="Times New Roman" pitchFamily="18" charset="0"/>
              </a:rPr>
              <a:t> University</a:t>
            </a:r>
            <a:endParaRPr lang="en-US" sz="2800" b="1" dirty="0">
              <a:solidFill>
                <a:srgbClr val="0070C0"/>
              </a:solidFill>
              <a:latin typeface="Times New Roman" pitchFamily="18" charset="0"/>
              <a:cs typeface="Times New Roman" pitchFamily="18" charset="0"/>
            </a:endParaRPr>
          </a:p>
          <a:p>
            <a:r>
              <a:rPr lang="en-US" b="1" dirty="0">
                <a:solidFill>
                  <a:srgbClr val="0070C0"/>
                </a:solidFill>
                <a:latin typeface="Times New Roman" pitchFamily="18" charset="0"/>
                <a:cs typeface="Times New Roman" pitchFamily="18" charset="0"/>
              </a:rPr>
              <a:t>2017</a:t>
            </a:r>
          </a:p>
          <a:p>
            <a:endParaRPr lang="ar-IQ" sz="3200" b="1" dirty="0">
              <a:solidFill>
                <a:srgbClr val="0070C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0001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2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ircle(in)">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ircle(in)">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ircle(in)">
                                      <p:cBhvr>
                                        <p:cTn id="3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lgn="just" rtl="0">
              <a:buNone/>
            </a:pPr>
            <a:r>
              <a:rPr lang="en-US" dirty="0">
                <a:latin typeface="Times New Roman" pitchFamily="18" charset="0"/>
                <a:cs typeface="Times New Roman" pitchFamily="18" charset="0"/>
              </a:rPr>
              <a:t>The AASHTO system of soil classification was developed in 1929a s the Public Road Administration Classification System. It has undergone several revisions, with the present version proposed by the Committee on Classification of Materials for Subgrades and Granular Type Roads of the Highway Research Board in 1945( ASTM designation D -3282 AASHTO method M14.5) </a:t>
            </a:r>
            <a:r>
              <a:rPr lang="en-US" dirty="0" smtClean="0">
                <a:latin typeface="Times New Roman" pitchFamily="18" charset="0"/>
                <a:cs typeface="Times New Roman" pitchFamily="18" charset="0"/>
              </a:rPr>
              <a:t>.</a:t>
            </a:r>
          </a:p>
          <a:p>
            <a:pPr marL="109728" indent="0" algn="just" rtl="0">
              <a:buNone/>
            </a:pPr>
            <a:endParaRPr lang="en-US" dirty="0">
              <a:latin typeface="Times New Roman" pitchFamily="18" charset="0"/>
              <a:cs typeface="Times New Roman" pitchFamily="18" charset="0"/>
            </a:endParaRPr>
          </a:p>
          <a:p>
            <a:pPr marL="109728" indent="0" algn="just" rtl="0">
              <a:buNone/>
            </a:pPr>
            <a:r>
              <a:rPr lang="en-US" dirty="0">
                <a:latin typeface="Times New Roman" pitchFamily="18" charset="0"/>
                <a:cs typeface="Times New Roman" pitchFamily="18" charset="0"/>
              </a:rPr>
              <a:t>The AASHTO classification in present use is given in Table 4.1.According to this systems oil is classified into seven major groups: A -l through A-7. Soils classified under groups A-1, A-2. and A-3 is granular materials of which 35% or less of the particles pass through the No. 200 sieve. Soils of which more than 35% pass through the No. 200 sieve are classified under groups A-4, A-5, ,4-6,and A-7. These soils are mostly silt and clay-type materials. The classification system is based on the following criteria:</a:t>
            </a:r>
          </a:p>
          <a:p>
            <a:pPr marL="109728" indent="0" algn="just">
              <a:buNone/>
            </a:pPr>
            <a:endParaRPr lang="ar-IQ"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dirty="0">
                <a:effectLst/>
                <a:latin typeface="Times New Roman" pitchFamily="18" charset="0"/>
                <a:cs typeface="Times New Roman" pitchFamily="18" charset="0"/>
              </a:rPr>
              <a:t>AASHTO Classification </a:t>
            </a:r>
            <a:r>
              <a:rPr lang="en-US" dirty="0" smtClean="0">
                <a:effectLst/>
                <a:latin typeface="Times New Roman" pitchFamily="18" charset="0"/>
                <a:cs typeface="Times New Roman" pitchFamily="18" charset="0"/>
              </a:rPr>
              <a:t>System</a:t>
            </a: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32621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fontScale="70000" lnSpcReduction="20000"/>
          </a:bodyPr>
          <a:lstStyle/>
          <a:p>
            <a:pPr marL="109728" indent="0" algn="just" rtl="0">
              <a:buNone/>
            </a:pPr>
            <a:r>
              <a:rPr lang="en-US" b="1" dirty="0">
                <a:latin typeface="Times New Roman" pitchFamily="18" charset="0"/>
                <a:cs typeface="Times New Roman" pitchFamily="18" charset="0"/>
              </a:rPr>
              <a:t>l. Grain size</a:t>
            </a:r>
            <a:endParaRPr lang="en-US" dirty="0">
              <a:latin typeface="Times New Roman" pitchFamily="18" charset="0"/>
              <a:cs typeface="Times New Roman" pitchFamily="18" charset="0"/>
            </a:endParaRPr>
          </a:p>
          <a:p>
            <a:pPr marL="109728" indent="0" algn="just" rtl="0">
              <a:buNone/>
            </a:pPr>
            <a:r>
              <a:rPr lang="en-US" dirty="0">
                <a:latin typeface="Times New Roman" pitchFamily="18" charset="0"/>
                <a:cs typeface="Times New Roman" pitchFamily="18" charset="0"/>
              </a:rPr>
              <a:t>a. </a:t>
            </a:r>
            <a:r>
              <a:rPr lang="en-US" b="1" i="1" dirty="0">
                <a:latin typeface="Times New Roman" pitchFamily="18" charset="0"/>
                <a:cs typeface="Times New Roman" pitchFamily="18" charset="0"/>
              </a:rPr>
              <a:t>Gravel:</a:t>
            </a:r>
            <a:r>
              <a:rPr lang="en-US" dirty="0">
                <a:latin typeface="Times New Roman" pitchFamily="18" charset="0"/>
                <a:cs typeface="Times New Roman" pitchFamily="18" charset="0"/>
              </a:rPr>
              <a:t> fraction passing the 7-5-mm (3-in.) sieve and retained on the No. l0</a:t>
            </a:r>
          </a:p>
          <a:p>
            <a:pPr marL="109728" indent="0" algn="just" rtl="0">
              <a:buNone/>
            </a:pPr>
            <a:r>
              <a:rPr lang="en-US" dirty="0">
                <a:latin typeface="Times New Roman" pitchFamily="18" charset="0"/>
                <a:cs typeface="Times New Roman" pitchFamily="18" charset="0"/>
              </a:rPr>
              <a:t>(2-mm) U.S. sieve</a:t>
            </a:r>
          </a:p>
          <a:p>
            <a:pPr marL="109728" indent="0" algn="just" rtl="0">
              <a:buNone/>
            </a:pPr>
            <a:r>
              <a:rPr lang="en-US" dirty="0">
                <a:latin typeface="Times New Roman" pitchFamily="18" charset="0"/>
                <a:cs typeface="Times New Roman" pitchFamily="18" charset="0"/>
              </a:rPr>
              <a:t>b. </a:t>
            </a:r>
            <a:r>
              <a:rPr lang="en-US" b="1" i="1" dirty="0">
                <a:latin typeface="Times New Roman" pitchFamily="18" charset="0"/>
                <a:cs typeface="Times New Roman" pitchFamily="18" charset="0"/>
              </a:rPr>
              <a:t>sand:</a:t>
            </a:r>
            <a:r>
              <a:rPr lang="en-US" dirty="0">
                <a:latin typeface="Times New Roman" pitchFamily="18" charset="0"/>
                <a:cs typeface="Times New Roman" pitchFamily="18" charset="0"/>
              </a:rPr>
              <a:t> fraction passing the No. 10 (2-mm) U.S. sieve and retained on the</a:t>
            </a:r>
          </a:p>
          <a:p>
            <a:pPr marL="109728" indent="0" algn="just" rtl="0">
              <a:buNone/>
            </a:pPr>
            <a:r>
              <a:rPr lang="en-US" dirty="0">
                <a:latin typeface="Times New Roman" pitchFamily="18" charset="0"/>
                <a:cs typeface="Times New Roman" pitchFamily="18" charset="0"/>
              </a:rPr>
              <a:t>No.200 (0.07-5-mmU) .S. sieve</a:t>
            </a:r>
          </a:p>
          <a:p>
            <a:pPr marL="109728" indent="0" algn="just" rtl="0">
              <a:buNone/>
            </a:pPr>
            <a:r>
              <a:rPr lang="en-US" dirty="0">
                <a:latin typeface="Times New Roman" pitchFamily="18" charset="0"/>
                <a:cs typeface="Times New Roman" pitchFamily="18" charset="0"/>
              </a:rPr>
              <a:t>c. </a:t>
            </a:r>
            <a:r>
              <a:rPr lang="en-US" b="1" i="1" dirty="0">
                <a:latin typeface="Times New Roman" pitchFamily="18" charset="0"/>
                <a:cs typeface="Times New Roman" pitchFamily="18" charset="0"/>
              </a:rPr>
              <a:t>Silt and clay:</a:t>
            </a:r>
            <a:r>
              <a:rPr lang="en-US" dirty="0">
                <a:latin typeface="Times New Roman" pitchFamily="18" charset="0"/>
                <a:cs typeface="Times New Roman" pitchFamily="18" charset="0"/>
              </a:rPr>
              <a:t> fraction passing the No. 200 U.S. </a:t>
            </a:r>
            <a:r>
              <a:rPr lang="en-US" dirty="0" smtClean="0">
                <a:latin typeface="Times New Roman" pitchFamily="18" charset="0"/>
                <a:cs typeface="Times New Roman" pitchFamily="18" charset="0"/>
              </a:rPr>
              <a:t>sieve</a:t>
            </a:r>
          </a:p>
          <a:p>
            <a:pPr marL="109728" indent="0" algn="just" rtl="0">
              <a:buNone/>
            </a:pPr>
            <a:endParaRPr lang="en-US" dirty="0">
              <a:latin typeface="Times New Roman" pitchFamily="18" charset="0"/>
              <a:cs typeface="Times New Roman" pitchFamily="18" charset="0"/>
            </a:endParaRPr>
          </a:p>
          <a:p>
            <a:pPr marL="109728" indent="0" algn="just" rtl="0">
              <a:buNone/>
            </a:pPr>
            <a:r>
              <a:rPr lang="en-US" dirty="0">
                <a:latin typeface="Times New Roman" pitchFamily="18" charset="0"/>
                <a:cs typeface="Times New Roman" pitchFamily="18" charset="0"/>
              </a:rPr>
              <a:t>2. </a:t>
            </a:r>
            <a:r>
              <a:rPr lang="en-US" b="1" dirty="0">
                <a:latin typeface="Times New Roman" pitchFamily="18" charset="0"/>
                <a:cs typeface="Times New Roman" pitchFamily="18" charset="0"/>
              </a:rPr>
              <a:t>Plasticity:</a:t>
            </a:r>
            <a:r>
              <a:rPr lang="en-US" dirty="0">
                <a:latin typeface="Times New Roman" pitchFamily="18" charset="0"/>
                <a:cs typeface="Times New Roman" pitchFamily="18" charset="0"/>
              </a:rPr>
              <a:t> The term </a:t>
            </a:r>
            <a:r>
              <a:rPr lang="en-US" dirty="0" err="1">
                <a:latin typeface="Times New Roman" pitchFamily="18" charset="0"/>
                <a:cs typeface="Times New Roman" pitchFamily="18" charset="0"/>
              </a:rPr>
              <a:t>siltry</a:t>
            </a:r>
            <a:r>
              <a:rPr lang="en-US" dirty="0">
                <a:latin typeface="Times New Roman" pitchFamily="18" charset="0"/>
                <a:cs typeface="Times New Roman" pitchFamily="18" charset="0"/>
              </a:rPr>
              <a:t> is applied when the fine fractions of the soil have a plasticity index of 10 or less. The term clayey is applied when the fine </a:t>
            </a:r>
            <a:r>
              <a:rPr lang="en-US" dirty="0" smtClean="0">
                <a:latin typeface="Times New Roman" pitchFamily="18" charset="0"/>
                <a:cs typeface="Times New Roman" pitchFamily="18" charset="0"/>
              </a:rPr>
              <a:t>fractions</a:t>
            </a:r>
          </a:p>
          <a:p>
            <a:pPr marL="109728" indent="0" algn="just" rtl="0">
              <a:buNone/>
            </a:pPr>
            <a:endParaRPr lang="en-US" dirty="0">
              <a:latin typeface="Times New Roman" pitchFamily="18" charset="0"/>
              <a:cs typeface="Times New Roman" pitchFamily="18" charset="0"/>
            </a:endParaRPr>
          </a:p>
          <a:p>
            <a:pPr marL="109728" indent="0" algn="just" rtl="0">
              <a:buNone/>
            </a:pPr>
            <a:r>
              <a:rPr lang="en-US" dirty="0">
                <a:latin typeface="Times New Roman" pitchFamily="18" charset="0"/>
                <a:cs typeface="Times New Roman" pitchFamily="18" charset="0"/>
              </a:rPr>
              <a:t>3. </a:t>
            </a:r>
            <a:r>
              <a:rPr lang="en-US" b="1" dirty="0">
                <a:latin typeface="Times New Roman" pitchFamily="18" charset="0"/>
                <a:cs typeface="Times New Roman" pitchFamily="18" charset="0"/>
              </a:rPr>
              <a:t>If cobbles and boulders</a:t>
            </a:r>
            <a:r>
              <a:rPr lang="en-US" dirty="0">
                <a:latin typeface="Times New Roman" pitchFamily="18" charset="0"/>
                <a:cs typeface="Times New Roman" pitchFamily="18" charset="0"/>
              </a:rPr>
              <a:t> (size larger than 75 mm) are encountered, they are excluded from the portion of the soil sample from which classifications made.</a:t>
            </a:r>
          </a:p>
          <a:p>
            <a:pPr marL="109728" indent="0" algn="just" rtl="0">
              <a:buNone/>
            </a:pPr>
            <a:r>
              <a:rPr lang="en-US" dirty="0">
                <a:latin typeface="Times New Roman" pitchFamily="18" charset="0"/>
                <a:cs typeface="Times New Roman" pitchFamily="18" charset="0"/>
              </a:rPr>
              <a:t>However, the percentage of such material is recorded.</a:t>
            </a:r>
          </a:p>
          <a:p>
            <a:pPr marL="109728" indent="0" algn="just" rtl="0">
              <a:buNone/>
            </a:pPr>
            <a:r>
              <a:rPr lang="en-US" dirty="0">
                <a:latin typeface="Times New Roman" pitchFamily="18" charset="0"/>
                <a:cs typeface="Times New Roman" pitchFamily="18" charset="0"/>
              </a:rPr>
              <a:t>To classify a soil according to Table 4.1, one must apply the test data from left to right. By process of elimination, the first group from the left into which the test data fit is the correct classification. Figure 4.1 shows a plot of the range of the liquid limit and the plasticity index for soil that fall into groups A-2, A-4, A-5, A-6, and A-7.</a:t>
            </a:r>
          </a:p>
        </p:txBody>
      </p:sp>
    </p:spTree>
    <p:extLst>
      <p:ext uri="{BB962C8B-B14F-4D97-AF65-F5344CB8AC3E}">
        <p14:creationId xmlns:p14="http://schemas.microsoft.com/office/powerpoint/2010/main" val="159091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1000"/>
                                        <p:tgtEl>
                                          <p:spTgt spid="2">
                                            <p:txEl>
                                              <p:pRg st="10" end="10"/>
                                            </p:txEl>
                                          </p:spTgt>
                                        </p:tgtEl>
                                      </p:cBhvr>
                                    </p:animEffect>
                                    <p:anim calcmode="lin" valueType="num">
                                      <p:cBhvr>
                                        <p:cTn id="6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11" end="11"/>
                                            </p:txEl>
                                          </p:spTgt>
                                        </p:tgtEl>
                                        <p:attrNameLst>
                                          <p:attrName>style.visibility</p:attrName>
                                        </p:attrNameLst>
                                      </p:cBhvr>
                                      <p:to>
                                        <p:strVal val="visible"/>
                                      </p:to>
                                    </p:set>
                                    <p:animEffect transition="in" filter="fade">
                                      <p:cBhvr>
                                        <p:cTn id="70" dur="1000"/>
                                        <p:tgtEl>
                                          <p:spTgt spid="2">
                                            <p:txEl>
                                              <p:pRg st="11" end="11"/>
                                            </p:txEl>
                                          </p:spTgt>
                                        </p:tgtEl>
                                      </p:cBhvr>
                                    </p:animEffect>
                                    <p:anim calcmode="lin" valueType="num">
                                      <p:cBhvr>
                                        <p:cTn id="7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5033" y="1676400"/>
            <a:ext cx="6281533" cy="3733800"/>
          </a:xfrm>
          <a:prstGeom prst="rect">
            <a:avLst/>
          </a:prstGeom>
          <a:noFill/>
          <a:ln>
            <a:noFill/>
          </a:ln>
        </p:spPr>
      </p:pic>
      <p:sp>
        <p:nvSpPr>
          <p:cNvPr id="5" name="Rectangle 4"/>
          <p:cNvSpPr/>
          <p:nvPr/>
        </p:nvSpPr>
        <p:spPr>
          <a:xfrm>
            <a:off x="2209800" y="5723930"/>
            <a:ext cx="4572000" cy="923330"/>
          </a:xfrm>
          <a:prstGeom prst="rect">
            <a:avLst/>
          </a:prstGeom>
        </p:spPr>
        <p:txBody>
          <a:bodyPr>
            <a:spAutoFit/>
          </a:bodyPr>
          <a:lstStyle/>
          <a:p>
            <a:pPr algn="ctr"/>
            <a:r>
              <a:rPr lang="en-US" b="1" dirty="0">
                <a:latin typeface="Times New Roman" pitchFamily="18" charset="0"/>
                <a:cs typeface="Times New Roman" pitchFamily="18" charset="0"/>
              </a:rPr>
              <a:t>Figure4 .1 Range of liquid limit and plasticity index for soils in groups A -2, A-4, A-5.4 -6, and A-7</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544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85000" lnSpcReduction="20000"/>
          </a:bodyPr>
          <a:lstStyle/>
          <a:p>
            <a:pPr algn="just" rtl="0"/>
            <a:r>
              <a:rPr lang="en-US" sz="2800" dirty="0">
                <a:latin typeface="Times New Roman" pitchFamily="18" charset="0"/>
                <a:cs typeface="Times New Roman" pitchFamily="18" charset="0"/>
              </a:rPr>
              <a:t>References:</a:t>
            </a:r>
          </a:p>
          <a:p>
            <a:pPr algn="just" rtl="0"/>
            <a:r>
              <a:rPr lang="en-US" sz="2800" dirty="0">
                <a:latin typeface="Times New Roman" pitchFamily="18" charset="0"/>
                <a:cs typeface="Times New Roman" pitchFamily="18" charset="0"/>
              </a:rPr>
              <a:t>1. Nicholas J. Garber and Lester A. </a:t>
            </a:r>
            <a:r>
              <a:rPr lang="en-US" sz="2800" dirty="0" err="1">
                <a:latin typeface="Times New Roman" pitchFamily="18" charset="0"/>
                <a:cs typeface="Times New Roman" pitchFamily="18" charset="0"/>
              </a:rPr>
              <a:t>Hoel</a:t>
            </a:r>
            <a:r>
              <a:rPr lang="en-US" sz="2800" dirty="0">
                <a:latin typeface="Times New Roman" pitchFamily="18" charset="0"/>
                <a:cs typeface="Times New Roman" pitchFamily="18" charset="0"/>
              </a:rPr>
              <a:t>.”Traffic and Highway Engineering”, Fourth Edition.</a:t>
            </a:r>
          </a:p>
          <a:p>
            <a:pPr algn="just" rtl="0"/>
            <a:r>
              <a:rPr lang="en-US" sz="2800" dirty="0">
                <a:latin typeface="Times New Roman" pitchFamily="18" charset="0"/>
                <a:cs typeface="Times New Roman" pitchFamily="18" charset="0"/>
              </a:rPr>
              <a:t>2.Yoder; E. J. and M. W. </a:t>
            </a:r>
            <a:r>
              <a:rPr lang="en-US" sz="2800" dirty="0" err="1">
                <a:latin typeface="Times New Roman" pitchFamily="18" charset="0"/>
                <a:cs typeface="Times New Roman" pitchFamily="18" charset="0"/>
              </a:rPr>
              <a:t>Witczak</a:t>
            </a:r>
            <a:r>
              <a:rPr lang="en-US" sz="2800" dirty="0">
                <a:latin typeface="Times New Roman" pitchFamily="18" charset="0"/>
                <a:cs typeface="Times New Roman" pitchFamily="18" charset="0"/>
              </a:rPr>
              <a:t>, “Principles of Pavement Design”, A Wiley- </a:t>
            </a:r>
            <a:r>
              <a:rPr lang="en-US" sz="2800" dirty="0" err="1">
                <a:latin typeface="Times New Roman" pitchFamily="18" charset="0"/>
                <a:cs typeface="Times New Roman" pitchFamily="18" charset="0"/>
              </a:rPr>
              <a:t>Interscience</a:t>
            </a:r>
            <a:r>
              <a:rPr lang="en-US" sz="2800" dirty="0">
                <a:latin typeface="Times New Roman" pitchFamily="18" charset="0"/>
                <a:cs typeface="Times New Roman" pitchFamily="18" charset="0"/>
              </a:rPr>
              <a:t> Publication, John Wiley &amp; Sons Inc., U.S.A., 1975.</a:t>
            </a:r>
          </a:p>
          <a:p>
            <a:pPr algn="just" rtl="0"/>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Yaug</a:t>
            </a:r>
            <a:r>
              <a:rPr lang="en-US" sz="2800" dirty="0">
                <a:latin typeface="Times New Roman" pitchFamily="18" charset="0"/>
                <a:cs typeface="Times New Roman" pitchFamily="18" charset="0"/>
              </a:rPr>
              <a:t> H. Huang, “Pavement Analysis and Design”, </a:t>
            </a:r>
            <a:r>
              <a:rPr lang="en-US" sz="2800" dirty="0" err="1">
                <a:latin typeface="Times New Roman" pitchFamily="18" charset="0"/>
                <a:cs typeface="Times New Roman" pitchFamily="18" charset="0"/>
              </a:rPr>
              <a:t>Prentic</a:t>
            </a:r>
            <a:r>
              <a:rPr lang="en-US" sz="2800" dirty="0">
                <a:latin typeface="Times New Roman" pitchFamily="18" charset="0"/>
                <a:cs typeface="Times New Roman" pitchFamily="18" charset="0"/>
              </a:rPr>
              <a:t> Hall Inc., U.S.A., 1993.</a:t>
            </a:r>
          </a:p>
          <a:p>
            <a:pPr algn="just" rtl="0"/>
            <a:r>
              <a:rPr lang="en-US" sz="2800" dirty="0">
                <a:latin typeface="Times New Roman" pitchFamily="18" charset="0"/>
                <a:cs typeface="Times New Roman" pitchFamily="18" charset="0"/>
              </a:rPr>
              <a:t>4.“AASHTO Guide for Design of Pavement Structures 1993”, AASHTO, American Association of State Highway and Transportation Officials, U.S.A., 1993.</a:t>
            </a:r>
          </a:p>
          <a:p>
            <a:pPr algn="just" rtl="0"/>
            <a:r>
              <a:rPr lang="en-US" sz="2800" dirty="0">
                <a:latin typeface="Times New Roman" pitchFamily="18" charset="0"/>
                <a:cs typeface="Times New Roman" pitchFamily="18" charset="0"/>
              </a:rPr>
              <a:t>5. Oglesby Clarkson H., “Highway Engineering”, John </a:t>
            </a:r>
            <a:r>
              <a:rPr lang="en-US" sz="2800" dirty="0" smtClean="0">
                <a:latin typeface="Times New Roman" pitchFamily="18" charset="0"/>
                <a:cs typeface="Times New Roman" pitchFamily="18" charset="0"/>
              </a:rPr>
              <a:t>Wiley </a:t>
            </a:r>
            <a:r>
              <a:rPr lang="en-US" sz="2800" dirty="0">
                <a:latin typeface="Times New Roman" pitchFamily="18" charset="0"/>
                <a:cs typeface="Times New Roman" pitchFamily="18" charset="0"/>
              </a:rPr>
              <a:t>&amp; Sons Inc., U.S.A.,1975</a:t>
            </a:r>
            <a:r>
              <a:rPr lang="en-US" dirty="0"/>
              <a:t>.</a:t>
            </a:r>
          </a:p>
          <a:p>
            <a:pPr algn="l"/>
            <a:endParaRPr lang="ar-IQ" dirty="0"/>
          </a:p>
        </p:txBody>
      </p:sp>
    </p:spTree>
    <p:extLst>
      <p:ext uri="{BB962C8B-B14F-4D97-AF65-F5344CB8AC3E}">
        <p14:creationId xmlns:p14="http://schemas.microsoft.com/office/powerpoint/2010/main" val="287948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lvl="0" indent="0" algn="just" rtl="0">
              <a:buNone/>
            </a:pPr>
            <a:r>
              <a:rPr lang="en-US" b="1" i="1" dirty="0">
                <a:latin typeface="Times New Roman" pitchFamily="18" charset="0"/>
                <a:cs typeface="Times New Roman" pitchFamily="18" charset="0"/>
              </a:rPr>
              <a:t>SOIL</a:t>
            </a:r>
            <a:endParaRPr lang="en-US" dirty="0">
              <a:latin typeface="Times New Roman" pitchFamily="18" charset="0"/>
              <a:cs typeface="Times New Roman" pitchFamily="18" charset="0"/>
            </a:endParaRPr>
          </a:p>
          <a:p>
            <a:pPr marL="109728" indent="0" algn="just" rtl="0">
              <a:buNone/>
            </a:pPr>
            <a:r>
              <a:rPr lang="en-US" b="1" i="1" dirty="0">
                <a:latin typeface="Times New Roman" pitchFamily="18" charset="0"/>
                <a:cs typeface="Times New Roman" pitchFamily="18" charset="0"/>
              </a:rPr>
              <a:t>SOIL CHARACTERISTICS</a:t>
            </a:r>
            <a:endParaRPr lang="en-US" dirty="0">
              <a:latin typeface="Times New Roman" pitchFamily="18" charset="0"/>
              <a:cs typeface="Times New Roman" pitchFamily="18" charset="0"/>
            </a:endParaRPr>
          </a:p>
          <a:p>
            <a:pPr marL="109728" indent="0" algn="just" rtl="0">
              <a:buNone/>
            </a:pPr>
            <a:r>
              <a:rPr lang="en-US" dirty="0">
                <a:latin typeface="Times New Roman" pitchFamily="18" charset="0"/>
                <a:cs typeface="Times New Roman" pitchFamily="18" charset="0"/>
              </a:rPr>
              <a:t>The distribution of particle size in soils can be determined by conducting a sieve analysis (sometimes known as mechanical analysis) on a soil sample if the particles are sufficiently large. This is done by shaking a sample of air-dried soil through a set of sieves with progressively smaller openings. The smallest practical opening of these sieves is 0.075 mm; this sieve is designated No. 200. Other sieves include No. 140 (0.106 mm), No. 100 (0.15 mm), No. 60 (0.25 mm), No. 40 (0.425 mm), No. 20 (0.85 mm), No. 10 (2.0 mm), No. 4 (4.75 mm).</a:t>
            </a:r>
          </a:p>
          <a:p>
            <a:pPr algn="just" rtl="0"/>
            <a:r>
              <a:rPr lang="en-US" dirty="0">
                <a:latin typeface="Times New Roman" pitchFamily="18" charset="0"/>
                <a:cs typeface="Times New Roman" pitchFamily="18" charset="0"/>
              </a:rPr>
              <a:t>Gravel : ˃ 2 mm</a:t>
            </a:r>
          </a:p>
          <a:p>
            <a:pPr algn="just" rtl="0"/>
            <a:r>
              <a:rPr lang="en-US" dirty="0">
                <a:latin typeface="Times New Roman" pitchFamily="18" charset="0"/>
                <a:cs typeface="Times New Roman" pitchFamily="18" charset="0"/>
              </a:rPr>
              <a:t>sand size: 2.0-0.06 mm</a:t>
            </a:r>
          </a:p>
          <a:p>
            <a:pPr algn="just" rtl="0"/>
            <a:r>
              <a:rPr lang="en-US" dirty="0">
                <a:latin typeface="Times New Roman" pitchFamily="18" charset="0"/>
                <a:cs typeface="Times New Roman" pitchFamily="18" charset="0"/>
              </a:rPr>
              <a:t>silt : 0.06-0.002</a:t>
            </a:r>
          </a:p>
          <a:p>
            <a:pPr algn="just" rtl="0"/>
            <a:r>
              <a:rPr lang="en-US" dirty="0">
                <a:latin typeface="Times New Roman" pitchFamily="18" charset="0"/>
                <a:cs typeface="Times New Roman" pitchFamily="18" charset="0"/>
              </a:rPr>
              <a:t>clay: less than 0.002</a:t>
            </a:r>
          </a:p>
          <a:p>
            <a:pPr marL="109728" indent="0" algn="just" rtl="0">
              <a:buNone/>
            </a:pPr>
            <a:r>
              <a:rPr lang="en-US" dirty="0">
                <a:latin typeface="Times New Roman" pitchFamily="18" charset="0"/>
                <a:cs typeface="Times New Roman" pitchFamily="18" charset="0"/>
              </a:rPr>
              <a:t>For soils containing particle sizes smaller than the lower limit, the hydrometer analysis is used.</a:t>
            </a:r>
          </a:p>
          <a:p>
            <a:pPr marL="109728" indent="0" algn="just">
              <a:buNone/>
            </a:pPr>
            <a:endParaRPr lang="ar-IQ"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just" rtl="0"/>
            <a:r>
              <a:rPr lang="en-US" i="1" dirty="0">
                <a:effectLst/>
                <a:latin typeface="Times New Roman" pitchFamily="18" charset="0"/>
                <a:cs typeface="Times New Roman" pitchFamily="18" charset="0"/>
              </a:rPr>
              <a:t>PROPERTIES OF HIGHWAY </a:t>
            </a:r>
            <a:r>
              <a:rPr lang="en-US" i="1" dirty="0" smtClean="0">
                <a:effectLst/>
                <a:latin typeface="Times New Roman" pitchFamily="18" charset="0"/>
                <a:cs typeface="Times New Roman" pitchFamily="18" charset="0"/>
              </a:rPr>
              <a:t>MATERIALS</a:t>
            </a: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70056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down)">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down)">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lgn="just" rtl="0">
              <a:buNone/>
            </a:pPr>
            <a:r>
              <a:rPr lang="en-US" dirty="0">
                <a:latin typeface="Times New Roman" pitchFamily="18" charset="0"/>
                <a:cs typeface="Times New Roman" pitchFamily="18" charset="0"/>
              </a:rPr>
              <a:t>Clay soils with very low moisture content will be in the form of solids. As the water content increases, however, the solid soil gradually becomes plastic—that is, the soil easily can be molded into different shapes without breaking </a:t>
            </a:r>
            <a:r>
              <a:rPr lang="en-US" dirty="0" smtClean="0">
                <a:latin typeface="Times New Roman" pitchFamily="18" charset="0"/>
                <a:cs typeface="Times New Roman" pitchFamily="18" charset="0"/>
              </a:rPr>
              <a:t>up.</a:t>
            </a:r>
          </a:p>
          <a:p>
            <a:pPr marL="109728" indent="0" algn="just" rtl="0">
              <a:buNone/>
            </a:pPr>
            <a:r>
              <a:rPr lang="en-US" dirty="0" smtClean="0">
                <a:latin typeface="Times New Roman" pitchFamily="18" charset="0"/>
                <a:cs typeface="Times New Roman" pitchFamily="18" charset="0"/>
              </a:rPr>
              <a:t>Continuous </a:t>
            </a:r>
            <a:r>
              <a:rPr lang="en-US" dirty="0">
                <a:latin typeface="Times New Roman" pitchFamily="18" charset="0"/>
                <a:cs typeface="Times New Roman" pitchFamily="18" charset="0"/>
              </a:rPr>
              <a:t>increase of the water content will eventually bring the soil to a state where it can flow as a viscous liquid. The stiffness or consistency of the soil at any time therefore depends on the state at which the soil is, which in turn depends on the amount of water present in the soil. </a:t>
            </a:r>
            <a:endParaRPr lang="en-US" dirty="0" smtClean="0">
              <a:latin typeface="Times New Roman" pitchFamily="18" charset="0"/>
              <a:cs typeface="Times New Roman" pitchFamily="18" charset="0"/>
            </a:endParaRPr>
          </a:p>
          <a:p>
            <a:pPr marL="109728" indent="0" algn="just" rtl="0">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water content levels at which the soil changes from one state to the other is the </a:t>
            </a:r>
            <a:r>
              <a:rPr lang="en-US" dirty="0" err="1">
                <a:latin typeface="Times New Roman" pitchFamily="18" charset="0"/>
                <a:cs typeface="Times New Roman" pitchFamily="18" charset="0"/>
              </a:rPr>
              <a:t>Atterberg</a:t>
            </a:r>
            <a:r>
              <a:rPr lang="en-US" dirty="0">
                <a:latin typeface="Times New Roman" pitchFamily="18" charset="0"/>
                <a:cs typeface="Times New Roman" pitchFamily="18" charset="0"/>
              </a:rPr>
              <a:t> limits. They are the shrinkage limit (SL), plastic limit (PL), and liquid limit (LL), as illustrated in Figure below.</a:t>
            </a:r>
          </a:p>
          <a:p>
            <a:pPr marL="109728" indent="0" algn="just" rtl="0">
              <a:buNone/>
            </a:pPr>
            <a:r>
              <a:rPr lang="en-US" dirty="0" err="1">
                <a:latin typeface="Times New Roman" pitchFamily="18" charset="0"/>
                <a:cs typeface="Times New Roman" pitchFamily="18" charset="0"/>
              </a:rPr>
              <a:t>Atterberg</a:t>
            </a:r>
            <a:r>
              <a:rPr lang="en-US" dirty="0">
                <a:latin typeface="Times New Roman" pitchFamily="18" charset="0"/>
                <a:cs typeface="Times New Roman" pitchFamily="18" charset="0"/>
              </a:rPr>
              <a:t> limits are important limits of engineering behavior, because they facilitate the comparison of the water content of the soil with those at which the soil changes from one state to another. They are used in the classification of fine grained soils and are extremely useful, since they correlate with the engineering behaviors of such soils.</a:t>
            </a:r>
          </a:p>
        </p:txBody>
      </p:sp>
      <p:sp>
        <p:nvSpPr>
          <p:cNvPr id="3" name="Title 2"/>
          <p:cNvSpPr>
            <a:spLocks noGrp="1"/>
          </p:cNvSpPr>
          <p:nvPr>
            <p:ph type="title"/>
          </p:nvPr>
        </p:nvSpPr>
        <p:spPr/>
        <p:txBody>
          <a:bodyPr/>
          <a:lstStyle/>
          <a:p>
            <a:pPr rtl="0"/>
            <a:r>
              <a:rPr lang="en-US" dirty="0" err="1">
                <a:effectLst/>
                <a:latin typeface="Times New Roman" pitchFamily="18" charset="0"/>
                <a:cs typeface="Times New Roman" pitchFamily="18" charset="0"/>
              </a:rPr>
              <a:t>Atterberg</a:t>
            </a:r>
            <a:r>
              <a:rPr lang="en-US" dirty="0">
                <a:effectLst/>
                <a:latin typeface="Times New Roman" pitchFamily="18" charset="0"/>
                <a:cs typeface="Times New Roman" pitchFamily="18" charset="0"/>
              </a:rPr>
              <a:t> Limits</a:t>
            </a:r>
          </a:p>
        </p:txBody>
      </p:sp>
    </p:spTree>
    <p:extLst>
      <p:ext uri="{BB962C8B-B14F-4D97-AF65-F5344CB8AC3E}">
        <p14:creationId xmlns:p14="http://schemas.microsoft.com/office/powerpoint/2010/main" val="187369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just" rtl="0">
              <a:buNone/>
            </a:pPr>
            <a:r>
              <a:rPr lang="en-US" dirty="0">
                <a:latin typeface="Times New Roman" pitchFamily="18" charset="0"/>
                <a:cs typeface="Times New Roman" pitchFamily="18" charset="0"/>
              </a:rPr>
              <a:t>When a saturated soil is slowly dried, the volume shrinks, but the soil continues to contain moisture. Continuous drying of the soil, however, will lead to moisture content at which further drying will not result in additional shrinkage. The volume of the soil will stay constant, and further drying will be accompanied by air entering the voids. The moisture content at which this occurs is the shrinkage limit, or SL, of the soil.</a:t>
            </a:r>
          </a:p>
        </p:txBody>
      </p:sp>
      <p:sp>
        <p:nvSpPr>
          <p:cNvPr id="3" name="Title 2"/>
          <p:cNvSpPr>
            <a:spLocks noGrp="1"/>
          </p:cNvSpPr>
          <p:nvPr>
            <p:ph type="title"/>
          </p:nvPr>
        </p:nvSpPr>
        <p:spPr/>
        <p:txBody>
          <a:bodyPr/>
          <a:lstStyle/>
          <a:p>
            <a:pPr rtl="0"/>
            <a:r>
              <a:rPr lang="en-US" i="1" dirty="0">
                <a:effectLst/>
                <a:latin typeface="Times New Roman" pitchFamily="18" charset="0"/>
                <a:cs typeface="Times New Roman" pitchFamily="18" charset="0"/>
              </a:rPr>
              <a:t>Shrinkage Limit (SL)</a:t>
            </a:r>
            <a:endParaRPr lang="en-US"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08588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0"/>
            <a:r>
              <a:rPr lang="en-US" dirty="0">
                <a:latin typeface="Times New Roman" pitchFamily="18" charset="0"/>
                <a:cs typeface="Times New Roman" pitchFamily="18" charset="0"/>
              </a:rPr>
              <a:t>The plastic limit, or PL, is defined as the moisture content at which the soil crumbles when it is rolled down to a diameter of one-eighth of an inch. The moisture content is higher than the PL if the soil can be rolled down to diameters less than one-eighth of an inch, and the moisture content is lower than the PL if the soil crumbles before it can be rolled to one-eighth of an inch diameter.</a:t>
            </a:r>
          </a:p>
          <a:p>
            <a:pPr algn="just" rtl="0"/>
            <a:endParaRPr lang="ar-IQ"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rtl="0"/>
            <a:r>
              <a:rPr lang="en-US" i="1" dirty="0">
                <a:effectLst/>
                <a:latin typeface="Times New Roman" pitchFamily="18" charset="0"/>
                <a:cs typeface="Times New Roman" pitchFamily="18" charset="0"/>
              </a:rPr>
              <a:t>Plastic Limit (PL)</a:t>
            </a:r>
            <a:endParaRPr lang="en-US"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362602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0"/>
            <a:r>
              <a:rPr lang="en-US" dirty="0">
                <a:latin typeface="Times New Roman" pitchFamily="18" charset="0"/>
                <a:cs typeface="Times New Roman" pitchFamily="18" charset="0"/>
              </a:rPr>
              <a:t>The liquid limit, or LL, is defined as the moisture content at which the soil will flow and close a groove of one-half inch within it after the standard LL equipment has been dropped 25 times. The equipment used for LL determination is shown in Figure below.</a:t>
            </a:r>
          </a:p>
          <a:p>
            <a:pPr algn="just" rtl="0"/>
            <a:endParaRPr lang="ar-IQ"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i="1" dirty="0">
                <a:effectLst/>
                <a:latin typeface="Times New Roman" pitchFamily="18" charset="0"/>
                <a:cs typeface="Times New Roman" pitchFamily="18" charset="0"/>
              </a:rPr>
              <a:t>Liquid Limit (LL</a:t>
            </a:r>
            <a:r>
              <a:rPr lang="en-US" i="1" dirty="0" smtClean="0">
                <a:effectLst/>
                <a:latin typeface="Times New Roman" pitchFamily="18" charset="0"/>
                <a:cs typeface="Times New Roman" pitchFamily="18" charset="0"/>
              </a:rPr>
              <a:t>)</a:t>
            </a:r>
            <a:endParaRPr lang="ar-IQ" dirty="0">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9855" y="3886200"/>
            <a:ext cx="6384290" cy="1209675"/>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855" y="5095875"/>
            <a:ext cx="6381750" cy="1190625"/>
          </a:xfrm>
          <a:prstGeom prst="rect">
            <a:avLst/>
          </a:prstGeom>
          <a:noFill/>
          <a:ln>
            <a:noFill/>
          </a:ln>
        </p:spPr>
      </p:pic>
    </p:spTree>
    <p:extLst>
      <p:ext uri="{BB962C8B-B14F-4D97-AF65-F5344CB8AC3E}">
        <p14:creationId xmlns:p14="http://schemas.microsoft.com/office/powerpoint/2010/main" val="250816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rtl="0">
              <a:buNone/>
            </a:pPr>
            <a:r>
              <a:rPr lang="en-US" sz="1600" dirty="0">
                <a:latin typeface="Times New Roman" pitchFamily="18" charset="0"/>
                <a:cs typeface="Times New Roman" pitchFamily="18" charset="0"/>
              </a:rPr>
              <a:t>Wide variety of soil engineering properties have been correlated to the liquid and plastic limits, and these </a:t>
            </a:r>
            <a:r>
              <a:rPr lang="en-US" sz="1600" dirty="0" err="1">
                <a:latin typeface="Times New Roman" pitchFamily="18" charset="0"/>
                <a:cs typeface="Times New Roman" pitchFamily="18" charset="0"/>
              </a:rPr>
              <a:t>Atterberg</a:t>
            </a:r>
            <a:r>
              <a:rPr lang="en-US" sz="1600" dirty="0">
                <a:latin typeface="Times New Roman" pitchFamily="18" charset="0"/>
                <a:cs typeface="Times New Roman" pitchFamily="18" charset="0"/>
              </a:rPr>
              <a:t> limits are also used to classify a fine-grained soil according to the Unified Soil Classification system or AASHTO system.</a:t>
            </a:r>
          </a:p>
          <a:p>
            <a:pPr algn="just" rtl="0"/>
            <a:r>
              <a:rPr lang="en-US" sz="1600" b="1" dirty="0">
                <a:latin typeface="Times New Roman" pitchFamily="18" charset="0"/>
                <a:cs typeface="Times New Roman" pitchFamily="18" charset="0"/>
              </a:rPr>
              <a:t>Equipment:</a:t>
            </a:r>
            <a:endParaRPr lang="en-US" sz="1600" dirty="0">
              <a:latin typeface="Times New Roman" pitchFamily="18" charset="0"/>
              <a:cs typeface="Times New Roman" pitchFamily="18" charset="0"/>
            </a:endParaRPr>
          </a:p>
          <a:p>
            <a:pPr marL="109728" indent="0" algn="just" rtl="0">
              <a:buNone/>
            </a:pPr>
            <a:r>
              <a:rPr lang="en-US" sz="1600" dirty="0">
                <a:latin typeface="Times New Roman" pitchFamily="18" charset="0"/>
                <a:cs typeface="Times New Roman" pitchFamily="18" charset="0"/>
              </a:rPr>
              <a:t>Liquid limit device, Porcelain (evaporating) dish, Flat grooving tool with gage, Eight moisture cans, Balance, Glass plate, Spatula, Wash bottle filled with distilled water, Drying oven set at 105°C.</a:t>
            </a:r>
          </a:p>
        </p:txBody>
      </p:sp>
      <p:sp>
        <p:nvSpPr>
          <p:cNvPr id="3" name="Title 2"/>
          <p:cNvSpPr>
            <a:spLocks noGrp="1"/>
          </p:cNvSpPr>
          <p:nvPr>
            <p:ph type="title"/>
          </p:nvPr>
        </p:nvSpPr>
        <p:spPr/>
        <p:txBody>
          <a:bodyPr>
            <a:normAutofit fontScale="90000"/>
          </a:bodyPr>
          <a:lstStyle/>
          <a:p>
            <a:r>
              <a:rPr lang="en-US" i="1" dirty="0">
                <a:effectLst/>
                <a:latin typeface="Times New Roman" pitchFamily="18" charset="0"/>
                <a:cs typeface="Times New Roman" pitchFamily="18" charset="0"/>
              </a:rPr>
              <a:t>Engineering Properties of Soils Based on Laboratory </a:t>
            </a:r>
            <a:r>
              <a:rPr lang="en-US" i="1" dirty="0" smtClean="0">
                <a:effectLst/>
                <a:latin typeface="Times New Roman" pitchFamily="18" charset="0"/>
                <a:cs typeface="Times New Roman" pitchFamily="18" charset="0"/>
              </a:rPr>
              <a:t>Testing</a:t>
            </a:r>
            <a:endParaRPr lang="ar-IQ" dirty="0">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439885"/>
            <a:ext cx="1913255" cy="2238375"/>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449410"/>
            <a:ext cx="1905000" cy="2228850"/>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487510"/>
            <a:ext cx="1882140" cy="2190750"/>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0350" y="3458935"/>
            <a:ext cx="1924050" cy="2247900"/>
          </a:xfrm>
          <a:prstGeom prst="rect">
            <a:avLst/>
          </a:prstGeom>
          <a:noFill/>
          <a:ln>
            <a:noFill/>
          </a:ln>
        </p:spPr>
      </p:pic>
      <p:sp>
        <p:nvSpPr>
          <p:cNvPr id="8" name="Rectangle 7"/>
          <p:cNvSpPr/>
          <p:nvPr/>
        </p:nvSpPr>
        <p:spPr>
          <a:xfrm>
            <a:off x="3217302" y="5867400"/>
            <a:ext cx="2535951" cy="369332"/>
          </a:xfrm>
          <a:prstGeom prst="rect">
            <a:avLst/>
          </a:prstGeom>
        </p:spPr>
        <p:txBody>
          <a:bodyPr wrap="none">
            <a:spAutoFit/>
          </a:bodyPr>
          <a:lstStyle/>
          <a:p>
            <a:r>
              <a:rPr lang="en-US" b="1" dirty="0">
                <a:latin typeface="Times New Roman" pitchFamily="18" charset="0"/>
                <a:cs typeface="Times New Roman" pitchFamily="18" charset="0"/>
              </a:rPr>
              <a:t>Liquid Limit Procedure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884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76400"/>
            <a:ext cx="1981200" cy="245745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676400"/>
            <a:ext cx="1981200" cy="2457450"/>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676400"/>
            <a:ext cx="1933575" cy="2457450"/>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1676400"/>
            <a:ext cx="1885950" cy="2457450"/>
          </a:xfrm>
          <a:prstGeom prst="rect">
            <a:avLst/>
          </a:prstGeom>
          <a:noFill/>
          <a:ln>
            <a:noFill/>
          </a:ln>
        </p:spPr>
      </p:pic>
      <p:sp>
        <p:nvSpPr>
          <p:cNvPr id="8" name="Rectangle 7"/>
          <p:cNvSpPr/>
          <p:nvPr/>
        </p:nvSpPr>
        <p:spPr>
          <a:xfrm>
            <a:off x="3170596" y="4572000"/>
            <a:ext cx="2523127" cy="369332"/>
          </a:xfrm>
          <a:prstGeom prst="rect">
            <a:avLst/>
          </a:prstGeom>
        </p:spPr>
        <p:txBody>
          <a:bodyPr wrap="none">
            <a:spAutoFit/>
          </a:bodyPr>
          <a:lstStyle/>
          <a:p>
            <a:r>
              <a:rPr lang="en-US" b="1" dirty="0">
                <a:latin typeface="Times New Roman" pitchFamily="18" charset="0"/>
                <a:cs typeface="Times New Roman" pitchFamily="18" charset="0"/>
              </a:rPr>
              <a:t>Plastic Limit Procedure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3262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98</TotalTime>
  <Words>1260</Words>
  <Application>Microsoft Office PowerPoint</Application>
  <PresentationFormat>On-screen Show (4:3)</PresentationFormat>
  <Paragraphs>56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Structural Design of Highway</vt:lpstr>
      <vt:lpstr>PowerPoint Presentation</vt:lpstr>
      <vt:lpstr>PROPERTIES OF HIGHWAY MATERIALS</vt:lpstr>
      <vt:lpstr>Atterberg Limits</vt:lpstr>
      <vt:lpstr>Shrinkage Limit (SL)</vt:lpstr>
      <vt:lpstr>Plastic Limit (PL)</vt:lpstr>
      <vt:lpstr>Liquid Limit (LL)</vt:lpstr>
      <vt:lpstr>Engineering Properties of Soils Based on Laboratory Testing</vt:lpstr>
      <vt:lpstr>PowerPoint Presentation</vt:lpstr>
      <vt:lpstr>AASHTO Classification System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of Highway</dc:title>
  <dc:creator>future</dc:creator>
  <cp:lastModifiedBy>future</cp:lastModifiedBy>
  <cp:revision>171</cp:revision>
  <dcterms:created xsi:type="dcterms:W3CDTF">2006-08-16T00:00:00Z</dcterms:created>
  <dcterms:modified xsi:type="dcterms:W3CDTF">2017-12-22T19:49:02Z</dcterms:modified>
</cp:coreProperties>
</file>