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920" y="-4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12/22/2017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12/22/2017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12/22/2017</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12/22/2017</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1828800"/>
          </a:xfrm>
        </p:spPr>
        <p:txBody>
          <a:bodyPr>
            <a:normAutofit/>
          </a:bodyPr>
          <a:lstStyle/>
          <a:p>
            <a:r>
              <a:rPr lang="en-US" sz="4800" dirty="0">
                <a:latin typeface="Times New Roman" pitchFamily="18" charset="0"/>
                <a:cs typeface="Times New Roman" pitchFamily="18" charset="0"/>
              </a:rPr>
              <a:t>Structural Design of Highway</a:t>
            </a:r>
            <a:endParaRPr lang="ar-IQ" sz="4800" dirty="0">
              <a:latin typeface="Times New Roman" pitchFamily="18" charset="0"/>
              <a:cs typeface="Times New Roman" pitchFamily="18" charset="0"/>
            </a:endParaRPr>
          </a:p>
        </p:txBody>
      </p:sp>
      <p:sp>
        <p:nvSpPr>
          <p:cNvPr id="5" name="Subtitle 2"/>
          <p:cNvSpPr>
            <a:spLocks noGrp="1"/>
          </p:cNvSpPr>
          <p:nvPr>
            <p:ph type="subTitle" idx="1"/>
          </p:nvPr>
        </p:nvSpPr>
        <p:spPr>
          <a:xfrm>
            <a:off x="609600" y="2438400"/>
            <a:ext cx="7434396" cy="1143000"/>
          </a:xfrm>
        </p:spPr>
        <p:txBody>
          <a:bodyPr>
            <a:noAutofit/>
          </a:bodyPr>
          <a:lstStyle/>
          <a:p>
            <a:r>
              <a:rPr lang="en-US" sz="1800" b="1" dirty="0">
                <a:solidFill>
                  <a:srgbClr val="0070C0"/>
                </a:solidFill>
                <a:latin typeface="Times New Roman" pitchFamily="18" charset="0"/>
                <a:cs typeface="Times New Roman" pitchFamily="18" charset="0"/>
              </a:rPr>
              <a:t>Third Stage</a:t>
            </a:r>
          </a:p>
          <a:p>
            <a:r>
              <a:rPr lang="en-US" sz="1800" b="1" dirty="0" smtClean="0">
                <a:solidFill>
                  <a:srgbClr val="0070C0"/>
                </a:solidFill>
                <a:latin typeface="Times New Roman" pitchFamily="18" charset="0"/>
                <a:cs typeface="Times New Roman" pitchFamily="18" charset="0"/>
              </a:rPr>
              <a:t>Lecture 4</a:t>
            </a:r>
          </a:p>
          <a:p>
            <a:pPr rtl="0"/>
            <a:r>
              <a:rPr lang="en-US" sz="3200" b="1" dirty="0">
                <a:solidFill>
                  <a:srgbClr val="0070C0"/>
                </a:solidFill>
                <a:latin typeface="Times New Roman" pitchFamily="18" charset="0"/>
                <a:cs typeface="Times New Roman" pitchFamily="18" charset="0"/>
              </a:rPr>
              <a:t>Lecture. Dr. </a:t>
            </a:r>
            <a:r>
              <a:rPr lang="en-US" sz="3200" b="1" dirty="0" err="1">
                <a:solidFill>
                  <a:srgbClr val="0070C0"/>
                </a:solidFill>
                <a:latin typeface="Times New Roman" pitchFamily="18" charset="0"/>
                <a:cs typeface="Times New Roman" pitchFamily="18" charset="0"/>
              </a:rPr>
              <a:t>Rana</a:t>
            </a:r>
            <a:r>
              <a:rPr lang="en-US" sz="3200" b="1" dirty="0">
                <a:solidFill>
                  <a:srgbClr val="0070C0"/>
                </a:solidFill>
                <a:latin typeface="Times New Roman" pitchFamily="18" charset="0"/>
                <a:cs typeface="Times New Roman" pitchFamily="18" charset="0"/>
              </a:rPr>
              <a:t> Amir </a:t>
            </a:r>
            <a:r>
              <a:rPr lang="en-US" sz="3200" b="1" dirty="0" err="1" smtClean="0">
                <a:solidFill>
                  <a:srgbClr val="0070C0"/>
                </a:solidFill>
                <a:latin typeface="Times New Roman" pitchFamily="18" charset="0"/>
                <a:cs typeface="Times New Roman" pitchFamily="18" charset="0"/>
              </a:rPr>
              <a:t>Yousif</a:t>
            </a:r>
            <a:endParaRPr lang="en-US" sz="3200" b="1" dirty="0" smtClean="0">
              <a:solidFill>
                <a:srgbClr val="0070C0"/>
              </a:solidFill>
              <a:latin typeface="Times New Roman" pitchFamily="18" charset="0"/>
              <a:cs typeface="Times New Roman" pitchFamily="18" charset="0"/>
            </a:endParaRPr>
          </a:p>
          <a:p>
            <a:pPr rtl="0"/>
            <a:r>
              <a:rPr lang="en-US" sz="2800" b="1" dirty="0" smtClean="0">
                <a:solidFill>
                  <a:srgbClr val="0070C0"/>
                </a:solidFill>
                <a:latin typeface="Times New Roman" pitchFamily="18" charset="0"/>
                <a:cs typeface="Times New Roman" pitchFamily="18" charset="0"/>
              </a:rPr>
              <a:t>Highway and Transportation Engineering</a:t>
            </a:r>
          </a:p>
          <a:p>
            <a:pPr rtl="0"/>
            <a:r>
              <a:rPr lang="en-US" sz="2800" b="1" dirty="0" smtClean="0">
                <a:solidFill>
                  <a:srgbClr val="0070C0"/>
                </a:solidFill>
                <a:latin typeface="Times New Roman" pitchFamily="18" charset="0"/>
                <a:cs typeface="Times New Roman" pitchFamily="18" charset="0"/>
              </a:rPr>
              <a:t>Al-</a:t>
            </a:r>
            <a:r>
              <a:rPr lang="en-US" sz="2800" b="1" dirty="0" err="1" smtClean="0">
                <a:solidFill>
                  <a:srgbClr val="0070C0"/>
                </a:solidFill>
                <a:latin typeface="Times New Roman" pitchFamily="18" charset="0"/>
                <a:cs typeface="Times New Roman" pitchFamily="18" charset="0"/>
              </a:rPr>
              <a:t>Mustansiriyah</a:t>
            </a:r>
            <a:r>
              <a:rPr lang="en-US" sz="2800" b="1" dirty="0" smtClean="0">
                <a:solidFill>
                  <a:srgbClr val="0070C0"/>
                </a:solidFill>
                <a:latin typeface="Times New Roman" pitchFamily="18" charset="0"/>
                <a:cs typeface="Times New Roman" pitchFamily="18" charset="0"/>
              </a:rPr>
              <a:t> University</a:t>
            </a:r>
            <a:endParaRPr lang="en-US" sz="2800" b="1" dirty="0">
              <a:solidFill>
                <a:srgbClr val="0070C0"/>
              </a:solidFill>
              <a:latin typeface="Times New Roman" pitchFamily="18" charset="0"/>
              <a:cs typeface="Times New Roman" pitchFamily="18" charset="0"/>
            </a:endParaRPr>
          </a:p>
          <a:p>
            <a:r>
              <a:rPr lang="en-US" b="1" dirty="0">
                <a:solidFill>
                  <a:srgbClr val="0070C0"/>
                </a:solidFill>
                <a:latin typeface="Times New Roman" pitchFamily="18" charset="0"/>
                <a:cs typeface="Times New Roman" pitchFamily="18" charset="0"/>
              </a:rPr>
              <a:t>2017</a:t>
            </a:r>
          </a:p>
          <a:p>
            <a:endParaRPr lang="ar-IQ" sz="3200" b="1" dirty="0">
              <a:solidFill>
                <a:srgbClr val="0070C0"/>
              </a:solidFill>
              <a:latin typeface="Times New Roman" pitchFamily="18" charset="0"/>
              <a:cs typeface="Times New Roman" pitchFamily="18"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384"/>
            <a:ext cx="1000125" cy="129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91422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dow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wipe(down)">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wipe(down)">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wipe(down)">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wipe(down)">
                                      <p:cBhvr>
                                        <p:cTn id="32" dur="5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Effect transition="in" filter="wipe(down)">
                                      <p:cBhvr>
                                        <p:cTn id="3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normAutofit/>
          </a:bodyPr>
          <a:lstStyle/>
          <a:p>
            <a:pPr algn="just" rtl="0"/>
            <a:r>
              <a:rPr lang="en-US" sz="1600" b="1" dirty="0">
                <a:latin typeface="Times New Roman" pitchFamily="18" charset="0"/>
                <a:cs typeface="Times New Roman" pitchFamily="18" charset="0"/>
              </a:rPr>
              <a:t>Sheep foot roller</a:t>
            </a:r>
            <a:r>
              <a:rPr lang="en-US" sz="1600" dirty="0">
                <a:latin typeface="Times New Roman" pitchFamily="18" charset="0"/>
                <a:cs typeface="Times New Roman" pitchFamily="18" charset="0"/>
              </a:rPr>
              <a:t>, this roller has a drum wheel that can be filled with water. The drum wheel has several protrusions, which may be round or rectangular in shape. Contact pressures ranging from 200 to 1000 </a:t>
            </a:r>
            <a:r>
              <a:rPr lang="en-US" sz="1600" dirty="0" err="1">
                <a:latin typeface="Times New Roman" pitchFamily="18" charset="0"/>
                <a:cs typeface="Times New Roman" pitchFamily="18" charset="0"/>
              </a:rPr>
              <a:t>lb</a:t>
            </a:r>
            <a:r>
              <a:rPr lang="en-US" sz="1600" dirty="0">
                <a:latin typeface="Times New Roman" pitchFamily="18" charset="0"/>
                <a:cs typeface="Times New Roman" pitchFamily="18" charset="0"/>
              </a:rPr>
              <a:t>/in2 can be obtained from sheep foot rollers, depending on the size of the drum and whether or not it is filled with water. The sheep foot roller is used mainly for cohesive soils.</a:t>
            </a:r>
          </a:p>
          <a:p>
            <a:pPr algn="just"/>
            <a:endParaRPr lang="ar-IQ" sz="1600" dirty="0">
              <a:latin typeface="Times New Roman" pitchFamily="18" charset="0"/>
              <a:cs typeface="Times New Roman" pitchFamily="18" charset="0"/>
            </a:endParaRPr>
          </a:p>
          <a:p>
            <a:endParaRPr lang="ar-IQ" sz="1600" dirty="0"/>
          </a:p>
        </p:txBody>
      </p:sp>
      <p:pic>
        <p:nvPicPr>
          <p:cNvPr id="3" name="Picture 2" descr="C:\Users\future\Desktop\src.png"/>
          <p:cNvPicPr/>
          <p:nvPr/>
        </p:nvPicPr>
        <p:blipFill>
          <a:blip r:embed="rId2">
            <a:extLst>
              <a:ext uri="{28A0092B-C50C-407E-A947-70E740481C1C}">
                <a14:useLocalDpi xmlns:a14="http://schemas.microsoft.com/office/drawing/2010/main" val="0"/>
              </a:ext>
            </a:extLst>
          </a:blip>
          <a:srcRect/>
          <a:stretch>
            <a:fillRect/>
          </a:stretch>
        </p:blipFill>
        <p:spPr bwMode="auto">
          <a:xfrm>
            <a:off x="2605087" y="2224806"/>
            <a:ext cx="4405313" cy="3466465"/>
          </a:xfrm>
          <a:prstGeom prst="rect">
            <a:avLst/>
          </a:prstGeom>
          <a:noFill/>
          <a:ln>
            <a:noFill/>
          </a:ln>
        </p:spPr>
      </p:pic>
      <p:sp>
        <p:nvSpPr>
          <p:cNvPr id="4" name="Rectangle 3"/>
          <p:cNvSpPr/>
          <p:nvPr/>
        </p:nvSpPr>
        <p:spPr>
          <a:xfrm>
            <a:off x="3690256" y="5691271"/>
            <a:ext cx="2234973" cy="369332"/>
          </a:xfrm>
          <a:prstGeom prst="rect">
            <a:avLst/>
          </a:prstGeom>
        </p:spPr>
        <p:txBody>
          <a:bodyPr wrap="square">
            <a:spAutoFit/>
          </a:bodyPr>
          <a:lstStyle/>
          <a:p>
            <a:pPr algn="ctr"/>
            <a:r>
              <a:rPr lang="en-US" b="1" dirty="0">
                <a:latin typeface="Times New Roman" pitchFamily="18" charset="0"/>
                <a:cs typeface="Times New Roman" pitchFamily="18" charset="0"/>
              </a:rPr>
              <a:t>Sheep Foot Roller</a:t>
            </a:r>
            <a:r>
              <a:rPr 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900501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heel(1)">
                                      <p:cBhvr>
                                        <p:cTn id="1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normAutofit/>
          </a:bodyPr>
          <a:lstStyle/>
          <a:p>
            <a:pPr algn="just" rtl="0"/>
            <a:r>
              <a:rPr lang="en-US" sz="1800" b="1" dirty="0">
                <a:latin typeface="Times New Roman" pitchFamily="18" charset="0"/>
                <a:cs typeface="Times New Roman" pitchFamily="18" charset="0"/>
              </a:rPr>
              <a:t>Tamping foot rollers </a:t>
            </a:r>
            <a:r>
              <a:rPr lang="en-US" sz="1800" dirty="0">
                <a:latin typeface="Times New Roman" pitchFamily="18" charset="0"/>
                <a:cs typeface="Times New Roman" pitchFamily="18" charset="0"/>
              </a:rPr>
              <a:t>are similar to sheep foot rollers in that they also have protrusions that are used to obtain high contact pressures, ranging from 200 to 1200 </a:t>
            </a:r>
            <a:r>
              <a:rPr lang="en-US" sz="1800" dirty="0" err="1">
                <a:latin typeface="Times New Roman" pitchFamily="18" charset="0"/>
                <a:cs typeface="Times New Roman" pitchFamily="18" charset="0"/>
              </a:rPr>
              <a:t>lb</a:t>
            </a:r>
            <a:r>
              <a:rPr lang="en-US" sz="1800" dirty="0">
                <a:latin typeface="Times New Roman" pitchFamily="18" charset="0"/>
                <a:cs typeface="Times New Roman" pitchFamily="18" charset="0"/>
              </a:rPr>
              <a:t>/in.2. The feet of the tamping foot rollers are specially hinged to obtain a kneading action while compacting the soil. As with sheep foot rollers, tamping foot rollers compact from the bottom of the soil layer. </a:t>
            </a:r>
          </a:p>
          <a:p>
            <a:pPr algn="just" rtl="0"/>
            <a:endParaRPr lang="en-US" sz="1800" dirty="0">
              <a:latin typeface="Times New Roman" pitchFamily="18" charset="0"/>
              <a:cs typeface="Times New Roman" pitchFamily="18" charset="0"/>
            </a:endParaRPr>
          </a:p>
        </p:txBody>
      </p:sp>
      <p:pic>
        <p:nvPicPr>
          <p:cNvPr id="4" name="Picture 3" descr="C:\Users\future\Desktop\roller4-big.jpg"/>
          <p:cNvPicPr/>
          <p:nvPr/>
        </p:nvPicPr>
        <p:blipFill>
          <a:blip r:embed="rId2">
            <a:extLst>
              <a:ext uri="{28A0092B-C50C-407E-A947-70E740481C1C}">
                <a14:useLocalDpi xmlns:a14="http://schemas.microsoft.com/office/drawing/2010/main" val="0"/>
              </a:ext>
            </a:extLst>
          </a:blip>
          <a:srcRect/>
          <a:stretch>
            <a:fillRect/>
          </a:stretch>
        </p:blipFill>
        <p:spPr bwMode="auto">
          <a:xfrm>
            <a:off x="2605224" y="2514600"/>
            <a:ext cx="3940810" cy="3349625"/>
          </a:xfrm>
          <a:prstGeom prst="rect">
            <a:avLst/>
          </a:prstGeom>
          <a:noFill/>
          <a:ln>
            <a:noFill/>
          </a:ln>
        </p:spPr>
      </p:pic>
      <p:sp>
        <p:nvSpPr>
          <p:cNvPr id="5" name="Rectangle 4"/>
          <p:cNvSpPr/>
          <p:nvPr/>
        </p:nvSpPr>
        <p:spPr>
          <a:xfrm>
            <a:off x="3429000" y="6019800"/>
            <a:ext cx="2330766" cy="369332"/>
          </a:xfrm>
          <a:prstGeom prst="rect">
            <a:avLst/>
          </a:prstGeom>
        </p:spPr>
        <p:txBody>
          <a:bodyPr wrap="none">
            <a:spAutoFit/>
          </a:bodyPr>
          <a:lstStyle/>
          <a:p>
            <a:r>
              <a:rPr lang="en-US" b="1" dirty="0">
                <a:latin typeface="Times New Roman" pitchFamily="18" charset="0"/>
                <a:cs typeface="Times New Roman" pitchFamily="18" charset="0"/>
              </a:rPr>
              <a:t>Tamping Foot Rollers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837974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fontScale="85000" lnSpcReduction="20000"/>
          </a:bodyPr>
          <a:lstStyle/>
          <a:p>
            <a:pPr algn="just" rtl="0"/>
            <a:r>
              <a:rPr lang="en-US" sz="2800" dirty="0">
                <a:latin typeface="Times New Roman" pitchFamily="18" charset="0"/>
                <a:cs typeface="Times New Roman" pitchFamily="18" charset="0"/>
              </a:rPr>
              <a:t>References:</a:t>
            </a:r>
          </a:p>
          <a:p>
            <a:pPr algn="just" rtl="0"/>
            <a:r>
              <a:rPr lang="en-US" sz="2800" dirty="0">
                <a:latin typeface="Times New Roman" pitchFamily="18" charset="0"/>
                <a:cs typeface="Times New Roman" pitchFamily="18" charset="0"/>
              </a:rPr>
              <a:t>1. Nicholas J. Garber and Lester A. </a:t>
            </a:r>
            <a:r>
              <a:rPr lang="en-US" sz="2800" dirty="0" err="1">
                <a:latin typeface="Times New Roman" pitchFamily="18" charset="0"/>
                <a:cs typeface="Times New Roman" pitchFamily="18" charset="0"/>
              </a:rPr>
              <a:t>Hoel</a:t>
            </a:r>
            <a:r>
              <a:rPr lang="en-US" sz="2800" dirty="0">
                <a:latin typeface="Times New Roman" pitchFamily="18" charset="0"/>
                <a:cs typeface="Times New Roman" pitchFamily="18" charset="0"/>
              </a:rPr>
              <a:t>.”Traffic and Highway Engineering”, Fourth Edition.</a:t>
            </a:r>
          </a:p>
          <a:p>
            <a:pPr algn="just" rtl="0"/>
            <a:r>
              <a:rPr lang="en-US" sz="2800" dirty="0">
                <a:latin typeface="Times New Roman" pitchFamily="18" charset="0"/>
                <a:cs typeface="Times New Roman" pitchFamily="18" charset="0"/>
              </a:rPr>
              <a:t>2.Yoder; E. J. and M. W. </a:t>
            </a:r>
            <a:r>
              <a:rPr lang="en-US" sz="2800" dirty="0" err="1">
                <a:latin typeface="Times New Roman" pitchFamily="18" charset="0"/>
                <a:cs typeface="Times New Roman" pitchFamily="18" charset="0"/>
              </a:rPr>
              <a:t>Witczak</a:t>
            </a:r>
            <a:r>
              <a:rPr lang="en-US" sz="2800" dirty="0">
                <a:latin typeface="Times New Roman" pitchFamily="18" charset="0"/>
                <a:cs typeface="Times New Roman" pitchFamily="18" charset="0"/>
              </a:rPr>
              <a:t>, “Principles of Pavement Design”, A Wiley- </a:t>
            </a:r>
            <a:r>
              <a:rPr lang="en-US" sz="2800" dirty="0" err="1">
                <a:latin typeface="Times New Roman" pitchFamily="18" charset="0"/>
                <a:cs typeface="Times New Roman" pitchFamily="18" charset="0"/>
              </a:rPr>
              <a:t>Interscience</a:t>
            </a:r>
            <a:r>
              <a:rPr lang="en-US" sz="2800" dirty="0">
                <a:latin typeface="Times New Roman" pitchFamily="18" charset="0"/>
                <a:cs typeface="Times New Roman" pitchFamily="18" charset="0"/>
              </a:rPr>
              <a:t> Publication, John Wiley &amp; Sons Inc., U.S.A., 1975.</a:t>
            </a:r>
          </a:p>
          <a:p>
            <a:pPr algn="just" rtl="0"/>
            <a:r>
              <a:rPr lang="en-US" sz="2800" dirty="0">
                <a:latin typeface="Times New Roman" pitchFamily="18" charset="0"/>
                <a:cs typeface="Times New Roman" pitchFamily="18" charset="0"/>
              </a:rPr>
              <a:t>3. </a:t>
            </a:r>
            <a:r>
              <a:rPr lang="en-US" sz="2800" dirty="0" err="1">
                <a:latin typeface="Times New Roman" pitchFamily="18" charset="0"/>
                <a:cs typeface="Times New Roman" pitchFamily="18" charset="0"/>
              </a:rPr>
              <a:t>Yaug</a:t>
            </a:r>
            <a:r>
              <a:rPr lang="en-US" sz="2800" dirty="0">
                <a:latin typeface="Times New Roman" pitchFamily="18" charset="0"/>
                <a:cs typeface="Times New Roman" pitchFamily="18" charset="0"/>
              </a:rPr>
              <a:t> H. Huang, “Pavement Analysis and Design”, </a:t>
            </a:r>
            <a:r>
              <a:rPr lang="en-US" sz="2800" dirty="0" err="1">
                <a:latin typeface="Times New Roman" pitchFamily="18" charset="0"/>
                <a:cs typeface="Times New Roman" pitchFamily="18" charset="0"/>
              </a:rPr>
              <a:t>Prentic</a:t>
            </a:r>
            <a:r>
              <a:rPr lang="en-US" sz="2800" dirty="0">
                <a:latin typeface="Times New Roman" pitchFamily="18" charset="0"/>
                <a:cs typeface="Times New Roman" pitchFamily="18" charset="0"/>
              </a:rPr>
              <a:t> Hall Inc., U.S.A., 1993.</a:t>
            </a:r>
          </a:p>
          <a:p>
            <a:pPr algn="just" rtl="0"/>
            <a:r>
              <a:rPr lang="en-US" sz="2800" dirty="0">
                <a:latin typeface="Times New Roman" pitchFamily="18" charset="0"/>
                <a:cs typeface="Times New Roman" pitchFamily="18" charset="0"/>
              </a:rPr>
              <a:t>4.“AASHTO Guide for Design of Pavement Structures 1993”, AASHTO, American Association of State Highway and Transportation Officials, U.S.A., 1993.</a:t>
            </a:r>
          </a:p>
          <a:p>
            <a:pPr algn="just" rtl="0"/>
            <a:r>
              <a:rPr lang="en-US" sz="2800" dirty="0">
                <a:latin typeface="Times New Roman" pitchFamily="18" charset="0"/>
                <a:cs typeface="Times New Roman" pitchFamily="18" charset="0"/>
              </a:rPr>
              <a:t>5. Oglesby Clarkson H., “Highway Engineering”, John </a:t>
            </a:r>
            <a:r>
              <a:rPr lang="en-US" sz="2800" dirty="0" smtClean="0">
                <a:latin typeface="Times New Roman" pitchFamily="18" charset="0"/>
                <a:cs typeface="Times New Roman" pitchFamily="18" charset="0"/>
              </a:rPr>
              <a:t>Wiley </a:t>
            </a:r>
            <a:r>
              <a:rPr lang="en-US" sz="2800" dirty="0">
                <a:latin typeface="Times New Roman" pitchFamily="18" charset="0"/>
                <a:cs typeface="Times New Roman" pitchFamily="18" charset="0"/>
              </a:rPr>
              <a:t>&amp; Sons Inc., U.S.A.,1975</a:t>
            </a:r>
            <a:r>
              <a:rPr lang="en-US" dirty="0"/>
              <a:t>.</a:t>
            </a:r>
          </a:p>
          <a:p>
            <a:pPr algn="l"/>
            <a:endParaRPr lang="ar-IQ" dirty="0"/>
          </a:p>
        </p:txBody>
      </p:sp>
    </p:spTree>
    <p:extLst>
      <p:ext uri="{BB962C8B-B14F-4D97-AF65-F5344CB8AC3E}">
        <p14:creationId xmlns:p14="http://schemas.microsoft.com/office/powerpoint/2010/main" val="287948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109728" indent="0" algn="just" rtl="0">
              <a:buNone/>
            </a:pPr>
            <a:r>
              <a:rPr lang="en-US" dirty="0"/>
              <a:t>The desired level of compaction is best achieved by matching the soil type with its proper compaction method. Other factors must be considered as well, </a:t>
            </a:r>
            <a:r>
              <a:rPr lang="en-US" dirty="0">
                <a:latin typeface="Times New Roman" pitchFamily="18" charset="0"/>
                <a:cs typeface="Times New Roman" pitchFamily="18" charset="0"/>
              </a:rPr>
              <a:t>such</a:t>
            </a:r>
            <a:r>
              <a:rPr lang="en-US" dirty="0"/>
              <a:t> as compaction specs and job site conditions.</a:t>
            </a:r>
          </a:p>
          <a:p>
            <a:pPr algn="just" rtl="0"/>
            <a:r>
              <a:rPr lang="en-US" dirty="0" smtClean="0"/>
              <a:t>Cohesive </a:t>
            </a:r>
            <a:r>
              <a:rPr lang="en-US" dirty="0"/>
              <a:t>soils—clay is cohesive; its particles stick together.* Therefore, a machine with a high impact force is required to ram the soil and force the air out, arranging the particles. A </a:t>
            </a:r>
            <a:r>
              <a:rPr lang="en-US" i="1" dirty="0"/>
              <a:t>rammer </a:t>
            </a:r>
            <a:r>
              <a:rPr lang="en-US" dirty="0"/>
              <a:t>is the best choice or a </a:t>
            </a:r>
            <a:r>
              <a:rPr lang="en-US" i="1" dirty="0"/>
              <a:t>pad-foot vibratory roller </a:t>
            </a:r>
            <a:r>
              <a:rPr lang="en-US" dirty="0"/>
              <a:t>if higher production is needed. *The particles must be sheared to compact.</a:t>
            </a:r>
          </a:p>
          <a:p>
            <a:pPr algn="just" rtl="0"/>
            <a:r>
              <a:rPr lang="en-US" dirty="0" smtClean="0"/>
              <a:t>Granular </a:t>
            </a:r>
            <a:r>
              <a:rPr lang="en-US" dirty="0"/>
              <a:t>soils—since granular soils are not cohesive and the particles require a shaking or vibratory action to move them; </a:t>
            </a:r>
            <a:r>
              <a:rPr lang="en-US" i="1" dirty="0"/>
              <a:t>vibratory plates </a:t>
            </a:r>
            <a:r>
              <a:rPr lang="en-US" dirty="0"/>
              <a:t>(forward travel) are the best choice.</a:t>
            </a:r>
          </a:p>
        </p:txBody>
      </p:sp>
      <p:sp>
        <p:nvSpPr>
          <p:cNvPr id="3" name="Title 2"/>
          <p:cNvSpPr>
            <a:spLocks noGrp="1"/>
          </p:cNvSpPr>
          <p:nvPr>
            <p:ph type="title"/>
          </p:nvPr>
        </p:nvSpPr>
        <p:spPr/>
        <p:txBody>
          <a:bodyPr/>
          <a:lstStyle/>
          <a:p>
            <a:pPr rtl="0"/>
            <a:r>
              <a:rPr lang="en-US" dirty="0">
                <a:effectLst/>
                <a:latin typeface="Times New Roman" pitchFamily="18" charset="0"/>
                <a:cs typeface="Times New Roman" pitchFamily="18" charset="0"/>
              </a:rPr>
              <a:t>COMPACTION EQUIPMENT</a:t>
            </a:r>
          </a:p>
        </p:txBody>
      </p:sp>
    </p:spTree>
    <p:extLst>
      <p:ext uri="{BB962C8B-B14F-4D97-AF65-F5344CB8AC3E}">
        <p14:creationId xmlns:p14="http://schemas.microsoft.com/office/powerpoint/2010/main" val="1917660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down)">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ipe(down)">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wipe(down)">
                                      <p:cBhvr>
                                        <p:cTn id="2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rtl="0"/>
            <a:r>
              <a:rPr lang="en-US" dirty="0">
                <a:effectLst/>
                <a:latin typeface="Times New Roman" pitchFamily="18" charset="0"/>
                <a:cs typeface="Times New Roman" pitchFamily="18" charset="0"/>
              </a:rPr>
              <a:t>COHESIVE SOILS</a:t>
            </a:r>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90600" y="1447800"/>
            <a:ext cx="2133600" cy="2819400"/>
          </a:xfrm>
          <a:prstGeom prst="rect">
            <a:avLst/>
          </a:prstGeom>
          <a:noFill/>
          <a:ln>
            <a:noFill/>
          </a:ln>
        </p:spPr>
      </p:pic>
      <p:sp>
        <p:nvSpPr>
          <p:cNvPr id="5" name="Left Arrow 4"/>
          <p:cNvSpPr/>
          <p:nvPr/>
        </p:nvSpPr>
        <p:spPr>
          <a:xfrm>
            <a:off x="3733800" y="1981200"/>
            <a:ext cx="1676400" cy="93345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rtl="1">
              <a:lnSpc>
                <a:spcPct val="115000"/>
              </a:lnSpc>
              <a:spcAft>
                <a:spcPts val="1000"/>
              </a:spcAft>
            </a:pPr>
            <a:r>
              <a:rPr lang="en-US" sz="1200">
                <a:effectLst/>
                <a:latin typeface="Times New Roman"/>
                <a:ea typeface="Calibri"/>
                <a:cs typeface="Arial"/>
              </a:rPr>
              <a:t>MTX70 Rammer</a:t>
            </a:r>
            <a:endParaRPr lang="en-US" sz="1100">
              <a:effectLst/>
              <a:ea typeface="Calibri"/>
              <a:cs typeface="Arial"/>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2590800" y="4038600"/>
            <a:ext cx="2819400" cy="2378710"/>
          </a:xfrm>
          <a:prstGeom prst="rect">
            <a:avLst/>
          </a:prstGeom>
          <a:noFill/>
          <a:ln>
            <a:noFill/>
          </a:ln>
        </p:spPr>
      </p:pic>
      <p:sp>
        <p:nvSpPr>
          <p:cNvPr id="7" name="Left Arrow 6"/>
          <p:cNvSpPr/>
          <p:nvPr/>
        </p:nvSpPr>
        <p:spPr>
          <a:xfrm>
            <a:off x="5413829" y="4761230"/>
            <a:ext cx="3162300" cy="933450"/>
          </a:xfrm>
          <a:prstGeom prst="leftArrow">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algn="ctr" rtl="1">
              <a:lnSpc>
                <a:spcPct val="115000"/>
              </a:lnSpc>
              <a:spcAft>
                <a:spcPts val="1000"/>
              </a:spcAft>
            </a:pPr>
            <a:r>
              <a:rPr lang="en-US" sz="1200" dirty="0">
                <a:solidFill>
                  <a:srgbClr val="FFFFFF"/>
                </a:solidFill>
                <a:effectLst/>
                <a:latin typeface="Times New Roman"/>
                <a:ea typeface="Calibri"/>
                <a:cs typeface="Arial"/>
              </a:rPr>
              <a:t>P33/24 HHMR ROLLER</a:t>
            </a:r>
            <a:endParaRPr lang="en-US" sz="1100" dirty="0">
              <a:effectLst/>
              <a:latin typeface="Calibri"/>
              <a:ea typeface="Calibri"/>
              <a:cs typeface="Arial"/>
            </a:endParaRPr>
          </a:p>
        </p:txBody>
      </p:sp>
    </p:spTree>
    <p:extLst>
      <p:ext uri="{BB962C8B-B14F-4D97-AF65-F5344CB8AC3E}">
        <p14:creationId xmlns:p14="http://schemas.microsoft.com/office/powerpoint/2010/main" val="456835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heel(1)">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ircle(in)">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heel(1)">
                                      <p:cBhvr>
                                        <p:cTn id="2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914400"/>
            <a:ext cx="3352800" cy="2819400"/>
          </a:xfrm>
          <a:prstGeom prst="rect">
            <a:avLst/>
          </a:prstGeom>
          <a:noFill/>
          <a:ln>
            <a:noFill/>
          </a:ln>
        </p:spPr>
      </p:pic>
      <p:sp>
        <p:nvSpPr>
          <p:cNvPr id="5" name="Left Arrow 4"/>
          <p:cNvSpPr/>
          <p:nvPr/>
        </p:nvSpPr>
        <p:spPr>
          <a:xfrm>
            <a:off x="4419600" y="1676400"/>
            <a:ext cx="2647950" cy="933450"/>
          </a:xfrm>
          <a:prstGeom prst="leftArrow">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algn="ctr" rtl="1">
              <a:lnSpc>
                <a:spcPct val="115000"/>
              </a:lnSpc>
              <a:spcAft>
                <a:spcPts val="1000"/>
              </a:spcAft>
            </a:pPr>
            <a:r>
              <a:rPr lang="en-US" sz="1200">
                <a:effectLst/>
                <a:latin typeface="Times New Roman"/>
                <a:ea typeface="Calibri"/>
                <a:cs typeface="Arial"/>
              </a:rPr>
              <a:t>RX15010CI ROLLER</a:t>
            </a:r>
            <a:endParaRPr lang="en-US" sz="1100">
              <a:effectLst/>
              <a:latin typeface="Calibri"/>
              <a:ea typeface="Calibri"/>
              <a:cs typeface="Arial"/>
            </a:endParaRPr>
          </a:p>
        </p:txBody>
      </p:sp>
    </p:spTree>
    <p:extLst>
      <p:ext uri="{BB962C8B-B14F-4D97-AF65-F5344CB8AC3E}">
        <p14:creationId xmlns:p14="http://schemas.microsoft.com/office/powerpoint/2010/main" val="4120850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effectLst/>
                <a:latin typeface="Times New Roman" pitchFamily="18" charset="0"/>
                <a:cs typeface="Times New Roman" pitchFamily="18" charset="0"/>
              </a:rPr>
              <a:t>GRANULAR </a:t>
            </a:r>
            <a:r>
              <a:rPr lang="en-US" dirty="0" smtClean="0">
                <a:effectLst/>
                <a:latin typeface="Times New Roman" pitchFamily="18" charset="0"/>
                <a:cs typeface="Times New Roman" pitchFamily="18" charset="0"/>
              </a:rPr>
              <a:t>SOILS</a:t>
            </a:r>
            <a:endParaRPr lang="ar-IQ" dirty="0">
              <a:latin typeface="Times New Roman" pitchFamily="18" charset="0"/>
              <a:cs typeface="Times New Roman" pitchFamily="18" charset="0"/>
            </a:endParaRPr>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4400" y="1454203"/>
            <a:ext cx="3048000" cy="2891691"/>
          </a:xfrm>
          <a:prstGeom prst="rect">
            <a:avLst/>
          </a:prstGeom>
          <a:noFill/>
          <a:ln>
            <a:noFill/>
          </a:ln>
        </p:spPr>
      </p:pic>
      <p:sp>
        <p:nvSpPr>
          <p:cNvPr id="5" name="Left Arrow 4"/>
          <p:cNvSpPr/>
          <p:nvPr/>
        </p:nvSpPr>
        <p:spPr>
          <a:xfrm>
            <a:off x="4343400" y="2209800"/>
            <a:ext cx="2914650" cy="933450"/>
          </a:xfrm>
          <a:prstGeom prst="leftArrow">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algn="ctr" rtl="1">
              <a:lnSpc>
                <a:spcPct val="115000"/>
              </a:lnSpc>
              <a:spcAft>
                <a:spcPts val="1000"/>
              </a:spcAft>
            </a:pPr>
            <a:r>
              <a:rPr lang="en-US" sz="1200">
                <a:solidFill>
                  <a:srgbClr val="FFFFFF"/>
                </a:solidFill>
                <a:effectLst/>
                <a:latin typeface="Times New Roman"/>
                <a:ea typeface="Calibri"/>
                <a:cs typeface="Arial"/>
              </a:rPr>
              <a:t>MVC-88 Vibratory Plate</a:t>
            </a:r>
            <a:endParaRPr lang="en-US" sz="1100">
              <a:effectLst/>
              <a:latin typeface="Calibri"/>
              <a:ea typeface="Calibri"/>
              <a:cs typeface="Arial"/>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3352800" y="4345894"/>
            <a:ext cx="2276475" cy="2174875"/>
          </a:xfrm>
          <a:prstGeom prst="rect">
            <a:avLst/>
          </a:prstGeom>
          <a:noFill/>
          <a:ln>
            <a:noFill/>
          </a:ln>
        </p:spPr>
      </p:pic>
      <p:sp>
        <p:nvSpPr>
          <p:cNvPr id="9" name="Left Arrow 8"/>
          <p:cNvSpPr/>
          <p:nvPr/>
        </p:nvSpPr>
        <p:spPr>
          <a:xfrm>
            <a:off x="5611132" y="5181600"/>
            <a:ext cx="2914650" cy="933450"/>
          </a:xfrm>
          <a:prstGeom prst="leftArrow">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algn="ctr" rtl="1">
              <a:lnSpc>
                <a:spcPct val="115000"/>
              </a:lnSpc>
              <a:spcAft>
                <a:spcPts val="1000"/>
              </a:spcAft>
            </a:pPr>
            <a:r>
              <a:rPr lang="en-US" sz="1200">
                <a:solidFill>
                  <a:srgbClr val="FFFFFF"/>
                </a:solidFill>
                <a:effectLst/>
                <a:latin typeface="Times New Roman"/>
                <a:ea typeface="Calibri"/>
                <a:cs typeface="Arial"/>
              </a:rPr>
              <a:t>MVH-306 Reversible Plate</a:t>
            </a:r>
            <a:endParaRPr lang="en-US" sz="1100">
              <a:effectLst/>
              <a:latin typeface="Calibri"/>
              <a:ea typeface="Calibri"/>
              <a:cs typeface="Arial"/>
            </a:endParaRPr>
          </a:p>
        </p:txBody>
      </p:sp>
    </p:spTree>
    <p:extLst>
      <p:ext uri="{BB962C8B-B14F-4D97-AF65-F5344CB8AC3E}">
        <p14:creationId xmlns:p14="http://schemas.microsoft.com/office/powerpoint/2010/main" val="2743691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down)">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circle(in)">
                                      <p:cBhvr>
                                        <p:cTn id="2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838200"/>
            <a:ext cx="4267200" cy="4648200"/>
          </a:xfrm>
          <a:prstGeom prst="rect">
            <a:avLst/>
          </a:prstGeom>
          <a:noFill/>
          <a:ln>
            <a:noFill/>
          </a:ln>
        </p:spPr>
      </p:pic>
      <p:sp>
        <p:nvSpPr>
          <p:cNvPr id="5" name="Left Arrow 4"/>
          <p:cNvSpPr/>
          <p:nvPr/>
        </p:nvSpPr>
        <p:spPr>
          <a:xfrm>
            <a:off x="5410200" y="2362200"/>
            <a:ext cx="2914650" cy="933450"/>
          </a:xfrm>
          <a:prstGeom prst="leftArrow">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algn="ctr" rtl="1">
              <a:lnSpc>
                <a:spcPct val="115000"/>
              </a:lnSpc>
              <a:spcAft>
                <a:spcPts val="1000"/>
              </a:spcAft>
            </a:pPr>
            <a:r>
              <a:rPr lang="en-US" sz="1200" dirty="0">
                <a:solidFill>
                  <a:srgbClr val="FFFFFF"/>
                </a:solidFill>
                <a:effectLst/>
                <a:latin typeface="Times New Roman"/>
                <a:ea typeface="Calibri"/>
                <a:cs typeface="Arial"/>
              </a:rPr>
              <a:t>AR-13H Ride-on Vibratory Roller</a:t>
            </a:r>
            <a:endParaRPr lang="en-US" sz="1100" dirty="0">
              <a:effectLst/>
              <a:latin typeface="Calibri"/>
              <a:ea typeface="Calibri"/>
              <a:cs typeface="Arial"/>
            </a:endParaRPr>
          </a:p>
        </p:txBody>
      </p:sp>
    </p:spTree>
    <p:extLst>
      <p:ext uri="{BB962C8B-B14F-4D97-AF65-F5344CB8AC3E}">
        <p14:creationId xmlns:p14="http://schemas.microsoft.com/office/powerpoint/2010/main" val="1929964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just" rtl="0">
              <a:buNone/>
            </a:pPr>
            <a:r>
              <a:rPr lang="en-US" sz="1600" dirty="0">
                <a:latin typeface="Times New Roman" pitchFamily="18" charset="0"/>
                <a:cs typeface="Times New Roman" pitchFamily="18" charset="0"/>
              </a:rPr>
              <a:t>Compaction equipment used in the field can be divided to the following types:</a:t>
            </a:r>
          </a:p>
          <a:p>
            <a:pPr algn="just" rtl="0"/>
            <a:r>
              <a:rPr lang="en-US" sz="1600" dirty="0" smtClean="0">
                <a:latin typeface="Times New Roman" pitchFamily="18" charset="0"/>
                <a:cs typeface="Times New Roman" pitchFamily="18" charset="0"/>
              </a:rPr>
              <a:t> </a:t>
            </a:r>
            <a:r>
              <a:rPr lang="en-US" sz="1600" b="1" dirty="0">
                <a:latin typeface="Times New Roman" pitchFamily="18" charset="0"/>
                <a:cs typeface="Times New Roman" pitchFamily="18" charset="0"/>
              </a:rPr>
              <a:t>Rollers </a:t>
            </a:r>
            <a:r>
              <a:rPr lang="en-US" sz="1600" dirty="0">
                <a:latin typeface="Times New Roman" pitchFamily="18" charset="0"/>
                <a:cs typeface="Times New Roman" pitchFamily="18" charset="0"/>
              </a:rPr>
              <a:t>are used for field compaction and apply either a vibrating force or an impact force on the soil. The type of roller used for any particular job depends on the type of soil to be compacted</a:t>
            </a:r>
            <a:r>
              <a:rPr lang="en-US" sz="1600" dirty="0" smtClean="0">
                <a:latin typeface="Times New Roman" pitchFamily="18" charset="0"/>
                <a:cs typeface="Times New Roman" pitchFamily="18" charset="0"/>
              </a:rPr>
              <a:t>.</a:t>
            </a:r>
          </a:p>
          <a:p>
            <a:pPr algn="just" rtl="0"/>
            <a:r>
              <a:rPr lang="en-US" sz="1600" dirty="0">
                <a:latin typeface="Times New Roman" pitchFamily="18" charset="0"/>
                <a:cs typeface="Times New Roman" pitchFamily="18" charset="0"/>
              </a:rPr>
              <a:t> </a:t>
            </a:r>
            <a:r>
              <a:rPr lang="en-US" sz="1600" b="1" dirty="0">
                <a:latin typeface="Times New Roman" pitchFamily="18" charset="0"/>
                <a:cs typeface="Times New Roman" pitchFamily="18" charset="0"/>
              </a:rPr>
              <a:t>A smooth wheel or drum roller </a:t>
            </a:r>
            <a:r>
              <a:rPr lang="en-US" sz="1600" dirty="0">
                <a:latin typeface="Times New Roman" pitchFamily="18" charset="0"/>
                <a:cs typeface="Times New Roman" pitchFamily="18" charset="0"/>
              </a:rPr>
              <a:t>applies contact pressure of up to 55 </a:t>
            </a:r>
            <a:r>
              <a:rPr lang="en-US" sz="1600" dirty="0" err="1">
                <a:latin typeface="Times New Roman" pitchFamily="18" charset="0"/>
                <a:cs typeface="Times New Roman" pitchFamily="18" charset="0"/>
              </a:rPr>
              <a:t>lb</a:t>
            </a:r>
            <a:r>
              <a:rPr lang="en-US" sz="1600" dirty="0">
                <a:latin typeface="Times New Roman" pitchFamily="18" charset="0"/>
                <a:cs typeface="Times New Roman" pitchFamily="18" charset="0"/>
              </a:rPr>
              <a:t>/in.2 over 100 percent of the soil area in contact with the wheel. This type of roller is generally used for finish rolling of subgrade material and can be used for all types of soil material except rocky soils.</a:t>
            </a:r>
          </a:p>
          <a:p>
            <a:pPr algn="just" rtl="0"/>
            <a:endParaRPr lang="en-US" sz="1600" dirty="0">
              <a:latin typeface="Times New Roman" pitchFamily="18" charset="0"/>
              <a:cs typeface="Times New Roman" pitchFamily="18" charset="0"/>
            </a:endParaRPr>
          </a:p>
          <a:p>
            <a:pPr marL="109728" indent="0" algn="just">
              <a:buNone/>
            </a:pPr>
            <a:endParaRPr lang="ar-IQ" sz="16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en-US" dirty="0">
                <a:effectLst/>
                <a:latin typeface="Times New Roman" pitchFamily="18" charset="0"/>
                <a:cs typeface="Times New Roman" pitchFamily="18" charset="0"/>
              </a:rPr>
              <a:t>Field Compaction </a:t>
            </a:r>
            <a:r>
              <a:rPr lang="en-US" dirty="0" smtClean="0">
                <a:effectLst/>
                <a:latin typeface="Times New Roman" pitchFamily="18" charset="0"/>
                <a:cs typeface="Times New Roman" pitchFamily="18" charset="0"/>
              </a:rPr>
              <a:t>Equipment</a:t>
            </a:r>
            <a:endParaRPr lang="ar-IQ" dirty="0">
              <a:latin typeface="Times New Roman" pitchFamily="18" charset="0"/>
              <a:cs typeface="Times New Roman" pitchFamily="18" charset="0"/>
            </a:endParaRPr>
          </a:p>
        </p:txBody>
      </p:sp>
      <p:pic>
        <p:nvPicPr>
          <p:cNvPr id="4" name="Picture 3" descr="C:\Users\future\Desktop\7T-Smooth-Drum.jpg"/>
          <p:cNvPicPr/>
          <p:nvPr/>
        </p:nvPicPr>
        <p:blipFill>
          <a:blip r:embed="rId2">
            <a:extLst>
              <a:ext uri="{28A0092B-C50C-407E-A947-70E740481C1C}">
                <a14:useLocalDpi xmlns:a14="http://schemas.microsoft.com/office/drawing/2010/main" val="0"/>
              </a:ext>
            </a:extLst>
          </a:blip>
          <a:srcRect/>
          <a:stretch>
            <a:fillRect/>
          </a:stretch>
        </p:blipFill>
        <p:spPr bwMode="auto">
          <a:xfrm>
            <a:off x="2256471" y="3505200"/>
            <a:ext cx="4631055" cy="2676525"/>
          </a:xfrm>
          <a:prstGeom prst="rect">
            <a:avLst/>
          </a:prstGeom>
          <a:noFill/>
          <a:ln>
            <a:noFill/>
          </a:ln>
        </p:spPr>
      </p:pic>
      <p:sp>
        <p:nvSpPr>
          <p:cNvPr id="5" name="Rectangle 4"/>
          <p:cNvSpPr/>
          <p:nvPr/>
        </p:nvSpPr>
        <p:spPr>
          <a:xfrm>
            <a:off x="2822162" y="6161830"/>
            <a:ext cx="3215624" cy="369332"/>
          </a:xfrm>
          <a:prstGeom prst="rect">
            <a:avLst/>
          </a:prstGeom>
        </p:spPr>
        <p:txBody>
          <a:bodyPr wrap="none">
            <a:spAutoFit/>
          </a:bodyPr>
          <a:lstStyle/>
          <a:p>
            <a:r>
              <a:rPr lang="en-US" b="1" dirty="0">
                <a:latin typeface="Times New Roman" pitchFamily="18" charset="0"/>
                <a:cs typeface="Times New Roman" pitchFamily="18" charset="0"/>
              </a:rPr>
              <a:t>Smooth Wheel or Drum Roller</a:t>
            </a:r>
            <a:endParaRPr lang="ar-IQ" b="1" dirty="0">
              <a:latin typeface="Times New Roman" pitchFamily="18" charset="0"/>
              <a:cs typeface="Times New Roman" pitchFamily="18" charset="0"/>
            </a:endParaRPr>
          </a:p>
        </p:txBody>
      </p:sp>
    </p:spTree>
    <p:extLst>
      <p:ext uri="{BB962C8B-B14F-4D97-AF65-F5344CB8AC3E}">
        <p14:creationId xmlns:p14="http://schemas.microsoft.com/office/powerpoint/2010/main" val="3957345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circle(in)">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circle(in)">
                                      <p:cBhvr>
                                        <p:cTn id="17" dur="20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circle(in)">
                                      <p:cBhvr>
                                        <p:cTn id="22" dur="20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barn(inVertical)">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circle(in)">
                                      <p:cBhvr>
                                        <p:cTn id="3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normAutofit/>
          </a:bodyPr>
          <a:lstStyle/>
          <a:p>
            <a:pPr algn="just" rtl="0"/>
            <a:r>
              <a:rPr lang="en-US" sz="1600" b="1" dirty="0">
                <a:latin typeface="Times New Roman" pitchFamily="18" charset="0"/>
                <a:cs typeface="Times New Roman" pitchFamily="18" charset="0"/>
              </a:rPr>
              <a:t>The rubber-tired roller </a:t>
            </a:r>
            <a:r>
              <a:rPr lang="en-US" sz="1600" dirty="0">
                <a:latin typeface="Times New Roman" pitchFamily="18" charset="0"/>
                <a:cs typeface="Times New Roman" pitchFamily="18" charset="0"/>
              </a:rPr>
              <a:t>is another type of contact roller, consisting of a heavily loaded wagon with rows of 3 to 6 tires placed close to each other.</a:t>
            </a:r>
          </a:p>
          <a:p>
            <a:pPr marL="109728" indent="0" algn="just" rtl="0">
              <a:buNone/>
            </a:pPr>
            <a:r>
              <a:rPr lang="en-US" sz="1600" dirty="0">
                <a:latin typeface="Times New Roman" pitchFamily="18" charset="0"/>
                <a:cs typeface="Times New Roman" pitchFamily="18" charset="0"/>
              </a:rPr>
              <a:t>The pressure in the tires may be up to 100 </a:t>
            </a:r>
            <a:r>
              <a:rPr lang="en-US" sz="1600" dirty="0" err="1">
                <a:latin typeface="Times New Roman" pitchFamily="18" charset="0"/>
                <a:cs typeface="Times New Roman" pitchFamily="18" charset="0"/>
              </a:rPr>
              <a:t>lb</a:t>
            </a:r>
            <a:r>
              <a:rPr lang="en-US" sz="1600" dirty="0">
                <a:latin typeface="Times New Roman" pitchFamily="18" charset="0"/>
                <a:cs typeface="Times New Roman" pitchFamily="18" charset="0"/>
              </a:rPr>
              <a:t>/in2. They are used for both granular and cohesive materials</a:t>
            </a:r>
            <a:r>
              <a:rPr lang="en-US" sz="1600" dirty="0" smtClean="0">
                <a:latin typeface="Times New Roman" pitchFamily="18" charset="0"/>
                <a:cs typeface="Times New Roman" pitchFamily="18" charset="0"/>
              </a:rPr>
              <a:t>.</a:t>
            </a:r>
          </a:p>
          <a:p>
            <a:pPr marL="109728" indent="0" algn="just" rtl="0">
              <a:buNone/>
            </a:pPr>
            <a:endParaRPr lang="en-US" sz="1600" dirty="0">
              <a:latin typeface="Times New Roman" pitchFamily="18" charset="0"/>
              <a:cs typeface="Times New Roman" pitchFamily="18" charset="0"/>
            </a:endParaRPr>
          </a:p>
          <a:p>
            <a:pPr marL="109728" indent="0" algn="just" rtl="0">
              <a:buNone/>
            </a:pPr>
            <a:endParaRPr lang="en-US" sz="1600" dirty="0" smtClean="0">
              <a:latin typeface="Times New Roman" pitchFamily="18" charset="0"/>
              <a:cs typeface="Times New Roman" pitchFamily="18" charset="0"/>
            </a:endParaRPr>
          </a:p>
          <a:p>
            <a:pPr marL="109728" indent="0" algn="just" rtl="0">
              <a:buNone/>
            </a:pPr>
            <a:endParaRPr lang="en-US" sz="1600" dirty="0">
              <a:latin typeface="Times New Roman" pitchFamily="18" charset="0"/>
              <a:cs typeface="Times New Roman" pitchFamily="18" charset="0"/>
            </a:endParaRPr>
          </a:p>
          <a:p>
            <a:pPr marL="109728" indent="0" algn="just" rtl="0">
              <a:buNone/>
            </a:pPr>
            <a:endParaRPr lang="en-US" sz="1600" dirty="0" smtClean="0">
              <a:latin typeface="Times New Roman" pitchFamily="18" charset="0"/>
              <a:cs typeface="Times New Roman" pitchFamily="18" charset="0"/>
            </a:endParaRPr>
          </a:p>
          <a:p>
            <a:pPr marL="109728" indent="0" algn="just" rtl="0">
              <a:buNone/>
            </a:pPr>
            <a:endParaRPr lang="en-US" sz="1600" dirty="0">
              <a:latin typeface="Times New Roman" pitchFamily="18" charset="0"/>
              <a:cs typeface="Times New Roman" pitchFamily="18" charset="0"/>
            </a:endParaRPr>
          </a:p>
          <a:p>
            <a:pPr marL="109728" indent="0" algn="just" rtl="0">
              <a:buNone/>
            </a:pPr>
            <a:endParaRPr lang="en-US" sz="1600" dirty="0" smtClean="0">
              <a:latin typeface="Times New Roman" pitchFamily="18" charset="0"/>
              <a:cs typeface="Times New Roman" pitchFamily="18" charset="0"/>
            </a:endParaRPr>
          </a:p>
          <a:p>
            <a:pPr marL="109728" indent="0" algn="just" rtl="0">
              <a:buNone/>
            </a:pPr>
            <a:endParaRPr lang="en-US" sz="1600" dirty="0">
              <a:latin typeface="Times New Roman" pitchFamily="18" charset="0"/>
              <a:cs typeface="Times New Roman" pitchFamily="18" charset="0"/>
            </a:endParaRPr>
          </a:p>
          <a:p>
            <a:pPr marL="109728" indent="0" algn="just" rtl="0">
              <a:buNone/>
            </a:pPr>
            <a:endParaRPr lang="en-US" sz="1600" dirty="0" smtClean="0">
              <a:latin typeface="Times New Roman" pitchFamily="18" charset="0"/>
              <a:cs typeface="Times New Roman" pitchFamily="18" charset="0"/>
            </a:endParaRPr>
          </a:p>
          <a:p>
            <a:pPr marL="109728" indent="0" algn="just" rtl="0">
              <a:buNone/>
            </a:pPr>
            <a:endParaRPr lang="en-US" sz="1600" dirty="0">
              <a:latin typeface="Times New Roman" pitchFamily="18" charset="0"/>
              <a:cs typeface="Times New Roman" pitchFamily="18" charset="0"/>
            </a:endParaRPr>
          </a:p>
          <a:p>
            <a:pPr marL="109728" indent="0" algn="just" rtl="0">
              <a:buNone/>
            </a:pPr>
            <a:endParaRPr lang="en-US" sz="1600" dirty="0" smtClean="0">
              <a:latin typeface="Times New Roman" pitchFamily="18" charset="0"/>
              <a:cs typeface="Times New Roman" pitchFamily="18" charset="0"/>
            </a:endParaRPr>
          </a:p>
          <a:p>
            <a:pPr marL="109728" indent="0" algn="just" rtl="0">
              <a:buNone/>
            </a:pPr>
            <a:endParaRPr lang="en-US" sz="1600" dirty="0">
              <a:latin typeface="Times New Roman" pitchFamily="18" charset="0"/>
              <a:cs typeface="Times New Roman" pitchFamily="18" charset="0"/>
            </a:endParaRPr>
          </a:p>
        </p:txBody>
      </p:sp>
      <p:pic>
        <p:nvPicPr>
          <p:cNvPr id="4" name="Picture 3" descr="C:\Users\future\Desktop\rtc.png"/>
          <p:cNvPicPr/>
          <p:nvPr/>
        </p:nvPicPr>
        <p:blipFill>
          <a:blip r:embed="rId2">
            <a:extLst>
              <a:ext uri="{28A0092B-C50C-407E-A947-70E740481C1C}">
                <a14:useLocalDpi xmlns:a14="http://schemas.microsoft.com/office/drawing/2010/main" val="0"/>
              </a:ext>
            </a:extLst>
          </a:blip>
          <a:srcRect/>
          <a:stretch>
            <a:fillRect/>
          </a:stretch>
        </p:blipFill>
        <p:spPr bwMode="auto">
          <a:xfrm>
            <a:off x="2298700" y="1905000"/>
            <a:ext cx="4495800" cy="2991485"/>
          </a:xfrm>
          <a:prstGeom prst="rect">
            <a:avLst/>
          </a:prstGeom>
          <a:noFill/>
          <a:ln>
            <a:noFill/>
          </a:ln>
        </p:spPr>
      </p:pic>
      <p:sp>
        <p:nvSpPr>
          <p:cNvPr id="3" name="Rectangle 2"/>
          <p:cNvSpPr/>
          <p:nvPr/>
        </p:nvSpPr>
        <p:spPr>
          <a:xfrm>
            <a:off x="3360771" y="5073134"/>
            <a:ext cx="2225994" cy="369332"/>
          </a:xfrm>
          <a:prstGeom prst="rect">
            <a:avLst/>
          </a:prstGeom>
        </p:spPr>
        <p:txBody>
          <a:bodyPr wrap="none">
            <a:spAutoFit/>
          </a:bodyPr>
          <a:lstStyle/>
          <a:p>
            <a:r>
              <a:rPr lang="en-US" b="1" dirty="0">
                <a:latin typeface="Times New Roman" pitchFamily="18" charset="0"/>
                <a:cs typeface="Times New Roman" pitchFamily="18" charset="0"/>
              </a:rPr>
              <a:t>Rubber-Tired Roller</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968629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circle(in)">
                                      <p:cBhvr>
                                        <p:cTn id="1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77</TotalTime>
  <Words>618</Words>
  <Application>Microsoft Office PowerPoint</Application>
  <PresentationFormat>On-screen Show (4:3)</PresentationFormat>
  <Paragraphs>46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Concourse</vt:lpstr>
      <vt:lpstr>Structural Design of Highway</vt:lpstr>
      <vt:lpstr>PowerPoint Presentation</vt:lpstr>
      <vt:lpstr>COMPACTION EQUIPMENT</vt:lpstr>
      <vt:lpstr>COHESIVE SOILS</vt:lpstr>
      <vt:lpstr>PowerPoint Presentation</vt:lpstr>
      <vt:lpstr>GRANULAR SOILS</vt:lpstr>
      <vt:lpstr>PowerPoint Presentation</vt:lpstr>
      <vt:lpstr>Field Compaction Equipment</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Structural Design of Highway</dc:title>
  <dc:creator>future</dc:creator>
  <cp:lastModifiedBy>future</cp:lastModifiedBy>
  <cp:revision>145</cp:revision>
  <dcterms:created xsi:type="dcterms:W3CDTF">2006-08-16T00:00:00Z</dcterms:created>
  <dcterms:modified xsi:type="dcterms:W3CDTF">2017-12-22T19:47:39Z</dcterms:modified>
</cp:coreProperties>
</file>