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7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12/22/2017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12/22/2017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12/22/2017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12/22/2017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1828800"/>
          </a:xfrm>
        </p:spPr>
        <p:txBody>
          <a:bodyPr>
            <a:normAutofit/>
          </a:bodyPr>
          <a:lstStyle/>
          <a:p>
            <a:r>
              <a:rPr lang="en-US" sz="4800" dirty="0">
                <a:latin typeface="Times New Roman" pitchFamily="18" charset="0"/>
                <a:cs typeface="Times New Roman" pitchFamily="18" charset="0"/>
              </a:rPr>
              <a:t>Structural Design of Highway</a:t>
            </a:r>
            <a:endParaRPr lang="ar-IQ" sz="4800" dirty="0">
              <a:latin typeface="Times New Roman" pitchFamily="18" charset="0"/>
              <a:cs typeface="Times New Roman" pitchFamily="18" charset="0"/>
            </a:endParaRPr>
          </a:p>
        </p:txBody>
      </p:sp>
      <p:sp>
        <p:nvSpPr>
          <p:cNvPr id="5" name="Subtitle 2"/>
          <p:cNvSpPr>
            <a:spLocks noGrp="1"/>
          </p:cNvSpPr>
          <p:nvPr>
            <p:ph type="subTitle" idx="1"/>
          </p:nvPr>
        </p:nvSpPr>
        <p:spPr>
          <a:xfrm>
            <a:off x="609600" y="2438400"/>
            <a:ext cx="7434396" cy="1143000"/>
          </a:xfrm>
        </p:spPr>
        <p:txBody>
          <a:bodyPr>
            <a:noAutofit/>
          </a:bodyPr>
          <a:lstStyle/>
          <a:p>
            <a:r>
              <a:rPr lang="en-US" sz="1800" b="1" dirty="0">
                <a:solidFill>
                  <a:srgbClr val="0070C0"/>
                </a:solidFill>
                <a:latin typeface="Times New Roman" pitchFamily="18" charset="0"/>
                <a:cs typeface="Times New Roman" pitchFamily="18" charset="0"/>
              </a:rPr>
              <a:t>Third Stage</a:t>
            </a:r>
          </a:p>
          <a:p>
            <a:r>
              <a:rPr lang="en-US" sz="1800" b="1" dirty="0" smtClean="0">
                <a:solidFill>
                  <a:srgbClr val="0070C0"/>
                </a:solidFill>
                <a:latin typeface="Times New Roman" pitchFamily="18" charset="0"/>
                <a:cs typeface="Times New Roman" pitchFamily="18" charset="0"/>
              </a:rPr>
              <a:t>Lecture 3</a:t>
            </a:r>
          </a:p>
          <a:p>
            <a:pPr rtl="0"/>
            <a:r>
              <a:rPr lang="en-US" sz="3200" b="1" dirty="0">
                <a:solidFill>
                  <a:srgbClr val="0070C0"/>
                </a:solidFill>
                <a:latin typeface="Times New Roman" pitchFamily="18" charset="0"/>
                <a:cs typeface="Times New Roman" pitchFamily="18" charset="0"/>
              </a:rPr>
              <a:t>Lecture. Dr. </a:t>
            </a:r>
            <a:r>
              <a:rPr lang="en-US" sz="3200" b="1" dirty="0" err="1">
                <a:solidFill>
                  <a:srgbClr val="0070C0"/>
                </a:solidFill>
                <a:latin typeface="Times New Roman" pitchFamily="18" charset="0"/>
                <a:cs typeface="Times New Roman" pitchFamily="18" charset="0"/>
              </a:rPr>
              <a:t>Rana</a:t>
            </a:r>
            <a:r>
              <a:rPr lang="en-US" sz="3200" b="1" dirty="0">
                <a:solidFill>
                  <a:srgbClr val="0070C0"/>
                </a:solidFill>
                <a:latin typeface="Times New Roman" pitchFamily="18" charset="0"/>
                <a:cs typeface="Times New Roman" pitchFamily="18" charset="0"/>
              </a:rPr>
              <a:t> Amir </a:t>
            </a:r>
            <a:r>
              <a:rPr lang="en-US" sz="3200" b="1" dirty="0" err="1" smtClean="0">
                <a:solidFill>
                  <a:srgbClr val="0070C0"/>
                </a:solidFill>
                <a:latin typeface="Times New Roman" pitchFamily="18" charset="0"/>
                <a:cs typeface="Times New Roman" pitchFamily="18" charset="0"/>
              </a:rPr>
              <a:t>Yousif</a:t>
            </a:r>
            <a:endParaRPr lang="en-US" sz="3200" b="1" dirty="0" smtClean="0">
              <a:solidFill>
                <a:srgbClr val="0070C0"/>
              </a:solidFill>
              <a:latin typeface="Times New Roman" pitchFamily="18" charset="0"/>
              <a:cs typeface="Times New Roman" pitchFamily="18" charset="0"/>
            </a:endParaRPr>
          </a:p>
          <a:p>
            <a:pPr rtl="0"/>
            <a:r>
              <a:rPr lang="en-US" sz="2800" b="1" dirty="0" smtClean="0">
                <a:solidFill>
                  <a:srgbClr val="0070C0"/>
                </a:solidFill>
                <a:latin typeface="Times New Roman" pitchFamily="18" charset="0"/>
                <a:cs typeface="Times New Roman" pitchFamily="18" charset="0"/>
              </a:rPr>
              <a:t>Highway and Transportation Engineering</a:t>
            </a:r>
          </a:p>
          <a:p>
            <a:pPr rtl="0"/>
            <a:r>
              <a:rPr lang="en-US" sz="2800" b="1" dirty="0" smtClean="0">
                <a:solidFill>
                  <a:srgbClr val="0070C0"/>
                </a:solidFill>
                <a:latin typeface="Times New Roman" pitchFamily="18" charset="0"/>
                <a:cs typeface="Times New Roman" pitchFamily="18" charset="0"/>
              </a:rPr>
              <a:t>Al-</a:t>
            </a:r>
            <a:r>
              <a:rPr lang="en-US" sz="2800" b="1" dirty="0" err="1" smtClean="0">
                <a:solidFill>
                  <a:srgbClr val="0070C0"/>
                </a:solidFill>
                <a:latin typeface="Times New Roman" pitchFamily="18" charset="0"/>
                <a:cs typeface="Times New Roman" pitchFamily="18" charset="0"/>
              </a:rPr>
              <a:t>Mustansiriyah</a:t>
            </a:r>
            <a:r>
              <a:rPr lang="en-US" sz="2800" b="1" dirty="0" smtClean="0">
                <a:solidFill>
                  <a:srgbClr val="0070C0"/>
                </a:solidFill>
                <a:latin typeface="Times New Roman" pitchFamily="18" charset="0"/>
                <a:cs typeface="Times New Roman" pitchFamily="18" charset="0"/>
              </a:rPr>
              <a:t> University</a:t>
            </a:r>
            <a:endParaRPr lang="en-US" sz="2800" b="1" dirty="0">
              <a:solidFill>
                <a:srgbClr val="0070C0"/>
              </a:solidFill>
              <a:latin typeface="Times New Roman" pitchFamily="18" charset="0"/>
              <a:cs typeface="Times New Roman" pitchFamily="18" charset="0"/>
            </a:endParaRPr>
          </a:p>
          <a:p>
            <a:r>
              <a:rPr lang="en-US" b="1" dirty="0">
                <a:solidFill>
                  <a:srgbClr val="0070C0"/>
                </a:solidFill>
                <a:latin typeface="Times New Roman" pitchFamily="18" charset="0"/>
                <a:cs typeface="Times New Roman" pitchFamily="18" charset="0"/>
              </a:rPr>
              <a:t>2017</a:t>
            </a:r>
          </a:p>
          <a:p>
            <a:endParaRPr lang="ar-IQ" sz="3200" b="1"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1000125" cy="129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91422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circle(in)">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circle(in)">
                                      <p:cBhvr>
                                        <p:cTn id="22" dur="20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circle(in)">
                                      <p:cBhvr>
                                        <p:cTn id="27" dur="20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circle(in)">
                                      <p:cBhvr>
                                        <p:cTn id="32" dur="20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circle(in)">
                                      <p:cBhvr>
                                        <p:cTn id="37"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0">
              <a:buNone/>
            </a:pPr>
            <a:r>
              <a:rPr lang="en-US" dirty="0">
                <a:latin typeface="Times New Roman" pitchFamily="18" charset="0"/>
                <a:cs typeface="Times New Roman" pitchFamily="18" charset="0"/>
              </a:rPr>
              <a:t>There are four types of compaction effort on soil or </a:t>
            </a:r>
            <a:r>
              <a:rPr lang="en-US" dirty="0" smtClean="0">
                <a:latin typeface="Times New Roman" pitchFamily="18" charset="0"/>
                <a:cs typeface="Times New Roman" pitchFamily="18" charset="0"/>
              </a:rPr>
              <a:t>asphalt</a:t>
            </a:r>
            <a:r>
              <a:rPr lang="ar-IQ"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marL="109728" indent="0" algn="just" rtl="0">
              <a:buNone/>
            </a:pPr>
            <a:endParaRPr lang="en-US" dirty="0">
              <a:latin typeface="Times New Roman" pitchFamily="18" charset="0"/>
              <a:cs typeface="Times New Roman" pitchFamily="18" charset="0"/>
            </a:endParaRPr>
          </a:p>
          <a:p>
            <a:pPr lvl="0" algn="just" rtl="0"/>
            <a:r>
              <a:rPr lang="en-US" dirty="0">
                <a:latin typeface="Times New Roman" pitchFamily="18" charset="0"/>
                <a:cs typeface="Times New Roman" pitchFamily="18" charset="0"/>
              </a:rPr>
              <a:t>Vibration</a:t>
            </a:r>
          </a:p>
          <a:p>
            <a:pPr lvl="0" algn="just" rtl="0"/>
            <a:r>
              <a:rPr lang="en-US" dirty="0">
                <a:latin typeface="Times New Roman" pitchFamily="18" charset="0"/>
                <a:cs typeface="Times New Roman" pitchFamily="18" charset="0"/>
              </a:rPr>
              <a:t>Impact</a:t>
            </a:r>
          </a:p>
          <a:p>
            <a:pPr lvl="0" algn="just" rtl="0"/>
            <a:r>
              <a:rPr lang="en-US" dirty="0">
                <a:latin typeface="Times New Roman" pitchFamily="18" charset="0"/>
                <a:cs typeface="Times New Roman" pitchFamily="18" charset="0"/>
              </a:rPr>
              <a:t>Kneading</a:t>
            </a:r>
          </a:p>
          <a:p>
            <a:pPr lvl="0" algn="just" rtl="0"/>
            <a:r>
              <a:rPr lang="en-US" dirty="0">
                <a:latin typeface="Times New Roman" pitchFamily="18" charset="0"/>
                <a:cs typeface="Times New Roman" pitchFamily="18" charset="0"/>
              </a:rPr>
              <a:t>Pressure</a:t>
            </a:r>
          </a:p>
          <a:p>
            <a:pPr algn="just"/>
            <a:endParaRPr lang="ar-IQ"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dirty="0">
                <a:effectLst/>
                <a:latin typeface="Times New Roman" pitchFamily="18" charset="0"/>
                <a:cs typeface="Times New Roman" pitchFamily="18" charset="0"/>
              </a:rPr>
              <a:t>Types of </a:t>
            </a:r>
            <a:r>
              <a:rPr lang="en-US" dirty="0" smtClean="0">
                <a:effectLst/>
                <a:latin typeface="Times New Roman" pitchFamily="18" charset="0"/>
                <a:cs typeface="Times New Roman" pitchFamily="18" charset="0"/>
              </a:rPr>
              <a:t>compaction</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236198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circle(in)">
                                      <p:cBhvr>
                                        <p:cTn id="3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lgn="just" rtl="0">
              <a:buNone/>
            </a:pPr>
            <a:r>
              <a:rPr lang="en-US" dirty="0">
                <a:latin typeface="Times New Roman" pitchFamily="18" charset="0"/>
                <a:cs typeface="Times New Roman" pitchFamily="18" charset="0"/>
              </a:rPr>
              <a:t>Every soil type behaves differently with respect to maximum density and optimum moisture. Therefore, each soil type has its own unique requirements and controls both in the field and for testing purposes. Soil types are commonly classified by grain size, determined by passing the soil through a series of sieves to screen or separate the different grain sizes. Soil classification is categorized into 15 groups, a system set up by AASHTO (American Association of State Highway and Transportation Officials). Soils found in nature are almost always a combination of soil types. A </a:t>
            </a:r>
            <a:r>
              <a:rPr lang="en-US" i="1" dirty="0">
                <a:latin typeface="Times New Roman" pitchFamily="18" charset="0"/>
                <a:cs typeface="Times New Roman" pitchFamily="18" charset="0"/>
              </a:rPr>
              <a:t>well-graded </a:t>
            </a:r>
            <a:r>
              <a:rPr lang="en-US" dirty="0">
                <a:latin typeface="Times New Roman" pitchFamily="18" charset="0"/>
                <a:cs typeface="Times New Roman" pitchFamily="18" charset="0"/>
              </a:rPr>
              <a:t>soil consists of a wide range of particle sizes with the smaller particles filling voids between larger particles. The result is a dense structure that lends itself well to compaction.</a:t>
            </a:r>
          </a:p>
          <a:p>
            <a:pPr marL="109728" indent="0" algn="just" rtl="0">
              <a:buNone/>
            </a:pPr>
            <a:r>
              <a:rPr lang="en-US" dirty="0">
                <a:latin typeface="Times New Roman" pitchFamily="18" charset="0"/>
                <a:cs typeface="Times New Roman" pitchFamily="18" charset="0"/>
              </a:rPr>
              <a:t>A soil’s makeup determines the best compaction method to use.</a:t>
            </a:r>
          </a:p>
          <a:p>
            <a:pPr marL="109728" indent="0" algn="just" rtl="0">
              <a:buNone/>
            </a:pPr>
            <a:r>
              <a:rPr lang="en-US" dirty="0">
                <a:latin typeface="Times New Roman" pitchFamily="18" charset="0"/>
                <a:cs typeface="Times New Roman" pitchFamily="18" charset="0"/>
              </a:rPr>
              <a:t>There are three basic soil groups:</a:t>
            </a:r>
          </a:p>
          <a:p>
            <a:pPr algn="just" rtl="0"/>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Cohesive</a:t>
            </a:r>
          </a:p>
          <a:p>
            <a:pPr algn="just" rtl="0"/>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Granular</a:t>
            </a:r>
          </a:p>
          <a:p>
            <a:pPr algn="just" rtl="0"/>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Organic (this soil is not suitable for compaction and will not be discussed here)</a:t>
            </a:r>
          </a:p>
        </p:txBody>
      </p:sp>
      <p:sp>
        <p:nvSpPr>
          <p:cNvPr id="3" name="Title 2"/>
          <p:cNvSpPr>
            <a:spLocks noGrp="1"/>
          </p:cNvSpPr>
          <p:nvPr>
            <p:ph type="title"/>
          </p:nvPr>
        </p:nvSpPr>
        <p:spPr/>
        <p:txBody>
          <a:bodyPr/>
          <a:lstStyle/>
          <a:p>
            <a:pPr rtl="0"/>
            <a:r>
              <a:rPr lang="en-US" dirty="0">
                <a:effectLst/>
                <a:latin typeface="Times New Roman" pitchFamily="18" charset="0"/>
                <a:cs typeface="Times New Roman" pitchFamily="18" charset="0"/>
              </a:rPr>
              <a:t>Soil Types and Conditions</a:t>
            </a:r>
          </a:p>
        </p:txBody>
      </p:sp>
    </p:spTree>
    <p:extLst>
      <p:ext uri="{BB962C8B-B14F-4D97-AF65-F5344CB8AC3E}">
        <p14:creationId xmlns:p14="http://schemas.microsoft.com/office/powerpoint/2010/main" val="1668455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in)">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ircle(in)">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circle(in)">
                                      <p:cBhvr>
                                        <p:cTn id="32" dur="20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circle(in)">
                                      <p:cBhvr>
                                        <p:cTn id="37"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lgn="just" rtl="0">
              <a:buNone/>
            </a:pPr>
            <a:r>
              <a:rPr lang="en-US" dirty="0">
                <a:latin typeface="Times New Roman" pitchFamily="18" charset="0"/>
                <a:cs typeface="Times New Roman" pitchFamily="18" charset="0"/>
              </a:rPr>
              <a:t>Cohesive soils have the smallest particles. Clay has a particle size range of .00004" to .002". Silt ranges from .0002" to .003". Clay is used in embankment fills and retaining pond beds.</a:t>
            </a:r>
          </a:p>
          <a:p>
            <a:pPr marL="109728" indent="0" algn="just" rtl="0">
              <a:buNone/>
            </a:pPr>
            <a:endParaRPr lang="en-US" b="1" dirty="0" smtClean="0">
              <a:latin typeface="Times New Roman" pitchFamily="18" charset="0"/>
              <a:cs typeface="Times New Roman" pitchFamily="18" charset="0"/>
            </a:endParaRPr>
          </a:p>
          <a:p>
            <a:pPr marL="109728" indent="0" algn="just" rtl="0">
              <a:buNone/>
            </a:pPr>
            <a:r>
              <a:rPr lang="en-US" b="1" dirty="0" smtClean="0">
                <a:latin typeface="Times New Roman" pitchFamily="18" charset="0"/>
                <a:cs typeface="Times New Roman" pitchFamily="18" charset="0"/>
              </a:rPr>
              <a:t>Characteristics</a:t>
            </a:r>
            <a:endParaRPr lang="en-US" dirty="0">
              <a:latin typeface="Times New Roman" pitchFamily="18" charset="0"/>
              <a:cs typeface="Times New Roman" pitchFamily="18" charset="0"/>
            </a:endParaRPr>
          </a:p>
          <a:p>
            <a:pPr marL="109728" indent="0" algn="just" rtl="0">
              <a:buNone/>
            </a:pPr>
            <a:r>
              <a:rPr lang="en-US" dirty="0">
                <a:latin typeface="Times New Roman" pitchFamily="18" charset="0"/>
                <a:cs typeface="Times New Roman" pitchFamily="18" charset="0"/>
              </a:rPr>
              <a:t>Cohesive soils are dense and tightly bound together by molecular attraction. They are plastic when wet and can be molded, but become very hard when dry. Proper water content, evenly distributed, is critical for proper compaction. Cohesive soils usually</a:t>
            </a:r>
          </a:p>
          <a:p>
            <a:pPr marL="109728" indent="0" algn="just" rtl="0">
              <a:buNone/>
            </a:pPr>
            <a:r>
              <a:rPr lang="en-US" dirty="0">
                <a:latin typeface="Times New Roman" pitchFamily="18" charset="0"/>
                <a:cs typeface="Times New Roman" pitchFamily="18" charset="0"/>
              </a:rPr>
              <a:t>require a force such as impact or pressure. Silt has a noticeably lower cohesion than clay. However, silt is still heavily reliant on water content. </a:t>
            </a:r>
          </a:p>
        </p:txBody>
      </p:sp>
      <p:sp>
        <p:nvSpPr>
          <p:cNvPr id="3" name="Title 2"/>
          <p:cNvSpPr>
            <a:spLocks noGrp="1"/>
          </p:cNvSpPr>
          <p:nvPr>
            <p:ph type="title"/>
          </p:nvPr>
        </p:nvSpPr>
        <p:spPr/>
        <p:txBody>
          <a:bodyPr/>
          <a:lstStyle/>
          <a:p>
            <a:pPr rtl="0"/>
            <a:r>
              <a:rPr lang="en-US" dirty="0">
                <a:effectLst/>
                <a:latin typeface="Times New Roman" pitchFamily="18" charset="0"/>
                <a:cs typeface="Times New Roman" pitchFamily="18" charset="0"/>
              </a:rPr>
              <a:t>1. Cohesive soils</a:t>
            </a:r>
          </a:p>
        </p:txBody>
      </p:sp>
    </p:spTree>
    <p:extLst>
      <p:ext uri="{BB962C8B-B14F-4D97-AF65-F5344CB8AC3E}">
        <p14:creationId xmlns:p14="http://schemas.microsoft.com/office/powerpoint/2010/main" val="428935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2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just" rtl="0">
              <a:buNone/>
            </a:pPr>
            <a:r>
              <a:rPr lang="en-US" dirty="0">
                <a:latin typeface="Times New Roman" pitchFamily="18" charset="0"/>
                <a:cs typeface="Times New Roman" pitchFamily="18" charset="0"/>
              </a:rPr>
              <a:t>Granular soils range in particle size from .003" to .08" (sand) and .08" to 1.0" (fine to medium gravel). Granular soils are known for their water-draining properties.</a:t>
            </a:r>
          </a:p>
          <a:p>
            <a:pPr marL="109728" indent="0" algn="just" rtl="0">
              <a:buNone/>
            </a:pPr>
            <a:r>
              <a:rPr lang="en-US" b="1" dirty="0">
                <a:latin typeface="Times New Roman" pitchFamily="18" charset="0"/>
                <a:cs typeface="Times New Roman" pitchFamily="18" charset="0"/>
              </a:rPr>
              <a:t>Characteristics</a:t>
            </a:r>
            <a:endParaRPr lang="en-US" dirty="0">
              <a:latin typeface="Times New Roman" pitchFamily="18" charset="0"/>
              <a:cs typeface="Times New Roman" pitchFamily="18" charset="0"/>
            </a:endParaRPr>
          </a:p>
          <a:p>
            <a:pPr marL="109728" indent="0" algn="just" rtl="0">
              <a:buNone/>
            </a:pPr>
            <a:r>
              <a:rPr lang="en-US" dirty="0">
                <a:latin typeface="Times New Roman" pitchFamily="18" charset="0"/>
                <a:cs typeface="Times New Roman" pitchFamily="18" charset="0"/>
              </a:rPr>
              <a:t>Sand and gravel obtain maximum density in either a fully dry or saturated state. Testing curves are relatively flat so density can be obtained regardless of water content.</a:t>
            </a:r>
          </a:p>
          <a:p>
            <a:pPr marL="109728" indent="0" algn="just" rtl="0">
              <a:buNone/>
            </a:pPr>
            <a:r>
              <a:rPr lang="en-US" dirty="0">
                <a:latin typeface="Times New Roman" pitchFamily="18" charset="0"/>
                <a:cs typeface="Times New Roman" pitchFamily="18" charset="0"/>
              </a:rPr>
              <a:t>The tables on the following pages give a basic indication of soils used in particular construction applications.</a:t>
            </a:r>
          </a:p>
        </p:txBody>
      </p:sp>
      <p:sp>
        <p:nvSpPr>
          <p:cNvPr id="3" name="Title 2"/>
          <p:cNvSpPr>
            <a:spLocks noGrp="1"/>
          </p:cNvSpPr>
          <p:nvPr>
            <p:ph type="title"/>
          </p:nvPr>
        </p:nvSpPr>
        <p:spPr/>
        <p:txBody>
          <a:bodyPr/>
          <a:lstStyle/>
          <a:p>
            <a:pPr rtl="0"/>
            <a:r>
              <a:rPr lang="en-US" dirty="0">
                <a:effectLst/>
                <a:latin typeface="Times New Roman" pitchFamily="18" charset="0"/>
                <a:cs typeface="Times New Roman" pitchFamily="18" charset="0"/>
              </a:rPr>
              <a:t>2. Granular soils</a:t>
            </a:r>
          </a:p>
        </p:txBody>
      </p:sp>
    </p:spTree>
    <p:extLst>
      <p:ext uri="{BB962C8B-B14F-4D97-AF65-F5344CB8AC3E}">
        <p14:creationId xmlns:p14="http://schemas.microsoft.com/office/powerpoint/2010/main" val="32407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circle(in)">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circle(in)">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circle(in)">
                                      <p:cBhvr>
                                        <p:cTn id="2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85000" lnSpcReduction="20000"/>
          </a:bodyPr>
          <a:lstStyle/>
          <a:p>
            <a:pPr algn="just" rtl="0"/>
            <a:r>
              <a:rPr lang="en-US" sz="2800" dirty="0">
                <a:latin typeface="Times New Roman" pitchFamily="18" charset="0"/>
                <a:cs typeface="Times New Roman" pitchFamily="18" charset="0"/>
              </a:rPr>
              <a:t>References:</a:t>
            </a:r>
          </a:p>
          <a:p>
            <a:pPr algn="just" rtl="0"/>
            <a:r>
              <a:rPr lang="en-US" sz="2800" dirty="0">
                <a:latin typeface="Times New Roman" pitchFamily="18" charset="0"/>
                <a:cs typeface="Times New Roman" pitchFamily="18" charset="0"/>
              </a:rPr>
              <a:t>1. Nicholas J. Garber and Lester A. </a:t>
            </a:r>
            <a:r>
              <a:rPr lang="en-US" sz="2800" dirty="0" err="1">
                <a:latin typeface="Times New Roman" pitchFamily="18" charset="0"/>
                <a:cs typeface="Times New Roman" pitchFamily="18" charset="0"/>
              </a:rPr>
              <a:t>Hoel</a:t>
            </a:r>
            <a:r>
              <a:rPr lang="en-US" sz="2800" dirty="0">
                <a:latin typeface="Times New Roman" pitchFamily="18" charset="0"/>
                <a:cs typeface="Times New Roman" pitchFamily="18" charset="0"/>
              </a:rPr>
              <a:t>.”Traffic and Highway Engineering”, Fourth Edition.</a:t>
            </a:r>
          </a:p>
          <a:p>
            <a:pPr algn="just" rtl="0"/>
            <a:r>
              <a:rPr lang="en-US" sz="2800" dirty="0">
                <a:latin typeface="Times New Roman" pitchFamily="18" charset="0"/>
                <a:cs typeface="Times New Roman" pitchFamily="18" charset="0"/>
              </a:rPr>
              <a:t>2.Yoder; E. J. and M. W. </a:t>
            </a:r>
            <a:r>
              <a:rPr lang="en-US" sz="2800" dirty="0" err="1">
                <a:latin typeface="Times New Roman" pitchFamily="18" charset="0"/>
                <a:cs typeface="Times New Roman" pitchFamily="18" charset="0"/>
              </a:rPr>
              <a:t>Witczak</a:t>
            </a:r>
            <a:r>
              <a:rPr lang="en-US" sz="2800" dirty="0">
                <a:latin typeface="Times New Roman" pitchFamily="18" charset="0"/>
                <a:cs typeface="Times New Roman" pitchFamily="18" charset="0"/>
              </a:rPr>
              <a:t>, “Principles of Pavement Design”, A Wiley- </a:t>
            </a:r>
            <a:r>
              <a:rPr lang="en-US" sz="2800" dirty="0" err="1">
                <a:latin typeface="Times New Roman" pitchFamily="18" charset="0"/>
                <a:cs typeface="Times New Roman" pitchFamily="18" charset="0"/>
              </a:rPr>
              <a:t>Interscience</a:t>
            </a:r>
            <a:r>
              <a:rPr lang="en-US" sz="2800" dirty="0">
                <a:latin typeface="Times New Roman" pitchFamily="18" charset="0"/>
                <a:cs typeface="Times New Roman" pitchFamily="18" charset="0"/>
              </a:rPr>
              <a:t> Publication, John Wiley &amp; Sons Inc., U.S.A., 1975.</a:t>
            </a:r>
          </a:p>
          <a:p>
            <a:pPr algn="just" rtl="0"/>
            <a:r>
              <a:rPr lang="en-US" sz="2800" dirty="0">
                <a:latin typeface="Times New Roman" pitchFamily="18" charset="0"/>
                <a:cs typeface="Times New Roman" pitchFamily="18" charset="0"/>
              </a:rPr>
              <a:t>3. </a:t>
            </a:r>
            <a:r>
              <a:rPr lang="en-US" sz="2800" dirty="0" err="1">
                <a:latin typeface="Times New Roman" pitchFamily="18" charset="0"/>
                <a:cs typeface="Times New Roman" pitchFamily="18" charset="0"/>
              </a:rPr>
              <a:t>Yaug</a:t>
            </a:r>
            <a:r>
              <a:rPr lang="en-US" sz="2800" dirty="0">
                <a:latin typeface="Times New Roman" pitchFamily="18" charset="0"/>
                <a:cs typeface="Times New Roman" pitchFamily="18" charset="0"/>
              </a:rPr>
              <a:t> H. Huang, “Pavement Analysis and Design”, </a:t>
            </a:r>
            <a:r>
              <a:rPr lang="en-US" sz="2800" dirty="0" err="1">
                <a:latin typeface="Times New Roman" pitchFamily="18" charset="0"/>
                <a:cs typeface="Times New Roman" pitchFamily="18" charset="0"/>
              </a:rPr>
              <a:t>Prentic</a:t>
            </a:r>
            <a:r>
              <a:rPr lang="en-US" sz="2800" dirty="0">
                <a:latin typeface="Times New Roman" pitchFamily="18" charset="0"/>
                <a:cs typeface="Times New Roman" pitchFamily="18" charset="0"/>
              </a:rPr>
              <a:t> Hall Inc., U.S.A., 1993.</a:t>
            </a:r>
          </a:p>
          <a:p>
            <a:pPr algn="just" rtl="0"/>
            <a:r>
              <a:rPr lang="en-US" sz="2800" dirty="0">
                <a:latin typeface="Times New Roman" pitchFamily="18" charset="0"/>
                <a:cs typeface="Times New Roman" pitchFamily="18" charset="0"/>
              </a:rPr>
              <a:t>4.“AASHTO Guide for Design of Pavement Structures 1993”, AASHTO, American Association of State Highway and Transportation Officials, U.S.A., 1993.</a:t>
            </a:r>
          </a:p>
          <a:p>
            <a:pPr algn="just" rtl="0"/>
            <a:r>
              <a:rPr lang="en-US" sz="2800" dirty="0">
                <a:latin typeface="Times New Roman" pitchFamily="18" charset="0"/>
                <a:cs typeface="Times New Roman" pitchFamily="18" charset="0"/>
              </a:rPr>
              <a:t>5. Oglesby Clarkson H., “Highway Engineering”, John </a:t>
            </a:r>
            <a:r>
              <a:rPr lang="en-US" sz="2800" dirty="0" smtClean="0">
                <a:latin typeface="Times New Roman" pitchFamily="18" charset="0"/>
                <a:cs typeface="Times New Roman" pitchFamily="18" charset="0"/>
              </a:rPr>
              <a:t>Wiley </a:t>
            </a:r>
            <a:r>
              <a:rPr lang="en-US" sz="2800" dirty="0">
                <a:latin typeface="Times New Roman" pitchFamily="18" charset="0"/>
                <a:cs typeface="Times New Roman" pitchFamily="18" charset="0"/>
              </a:rPr>
              <a:t>&amp; Sons Inc., U.S.A.,1975</a:t>
            </a:r>
            <a:r>
              <a:rPr lang="en-US" dirty="0"/>
              <a:t>.</a:t>
            </a:r>
          </a:p>
          <a:p>
            <a:pPr algn="l"/>
            <a:endParaRPr lang="ar-IQ" dirty="0"/>
          </a:p>
        </p:txBody>
      </p:sp>
    </p:spTree>
    <p:extLst>
      <p:ext uri="{BB962C8B-B14F-4D97-AF65-F5344CB8AC3E}">
        <p14:creationId xmlns:p14="http://schemas.microsoft.com/office/powerpoint/2010/main" val="287948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lgn="just" rtl="0">
              <a:buNone/>
            </a:pPr>
            <a:r>
              <a:rPr lang="en-US" dirty="0">
                <a:latin typeface="Times New Roman" pitchFamily="18" charset="0"/>
                <a:cs typeface="Times New Roman" pitchFamily="18" charset="0"/>
              </a:rPr>
              <a:t>Soil stabilization is the treatment of natural soil to improve its engineering properties. Soil stabilization methods can be divided into two categories, namely, mechanical and chemical.</a:t>
            </a:r>
            <a:r>
              <a:rPr lang="en-US" i="1" dirty="0">
                <a:latin typeface="Times New Roman" pitchFamily="18" charset="0"/>
                <a:cs typeface="Times New Roman" pitchFamily="18" charset="0"/>
              </a:rPr>
              <a:t> Mechanical stabilization </a:t>
            </a:r>
            <a:r>
              <a:rPr lang="en-US" dirty="0">
                <a:latin typeface="Times New Roman" pitchFamily="18" charset="0"/>
                <a:cs typeface="Times New Roman" pitchFamily="18" charset="0"/>
              </a:rPr>
              <a:t>is the blending of different grades of soils to obtain a required grade.</a:t>
            </a:r>
            <a:r>
              <a:rPr lang="en-US" i="1" dirty="0">
                <a:latin typeface="Times New Roman" pitchFamily="18" charset="0"/>
                <a:cs typeface="Times New Roman" pitchFamily="18" charset="0"/>
              </a:rPr>
              <a:t> Chemical stabilization </a:t>
            </a:r>
            <a:r>
              <a:rPr lang="en-US" dirty="0">
                <a:latin typeface="Times New Roman" pitchFamily="18" charset="0"/>
                <a:cs typeface="Times New Roman" pitchFamily="18" charset="0"/>
              </a:rPr>
              <a:t>is the blending of the natural soil with chemical agents. The most commonly used agents are Portland cement, asphalt binders, and lime.</a:t>
            </a:r>
          </a:p>
          <a:p>
            <a:pPr algn="just" rtl="0"/>
            <a:r>
              <a:rPr lang="en-US" b="1" i="1" dirty="0">
                <a:latin typeface="Times New Roman" pitchFamily="18" charset="0"/>
                <a:cs typeface="Times New Roman" pitchFamily="18" charset="0"/>
              </a:rPr>
              <a:t>Mechanical stabilization: </a:t>
            </a:r>
            <a:r>
              <a:rPr lang="en-US" dirty="0">
                <a:latin typeface="Times New Roman" pitchFamily="18" charset="0"/>
                <a:cs typeface="Times New Roman" pitchFamily="18" charset="0"/>
              </a:rPr>
              <a:t>is the blending of different grades of soils to obtain a required grade.</a:t>
            </a:r>
          </a:p>
          <a:p>
            <a:pPr algn="just" rtl="0"/>
            <a:r>
              <a:rPr lang="en-US" b="1" i="1" dirty="0">
                <a:latin typeface="Times New Roman" pitchFamily="18" charset="0"/>
                <a:cs typeface="Times New Roman" pitchFamily="18" charset="0"/>
              </a:rPr>
              <a:t>Chemical Stabilization</a:t>
            </a:r>
            <a:r>
              <a:rPr lang="en-US" dirty="0">
                <a:latin typeface="Times New Roman" pitchFamily="18" charset="0"/>
                <a:cs typeface="Times New Roman" pitchFamily="18" charset="0"/>
              </a:rPr>
              <a:t>: is the blending of the natural soil with chemical agents.</a:t>
            </a:r>
          </a:p>
          <a:p>
            <a:pPr marL="109728" indent="0" algn="just" rtl="0">
              <a:buNone/>
            </a:pPr>
            <a:r>
              <a:rPr lang="en-US" dirty="0">
                <a:latin typeface="Times New Roman" pitchFamily="18" charset="0"/>
                <a:cs typeface="Times New Roman" pitchFamily="18" charset="0"/>
              </a:rPr>
              <a:t>Several blending agents have been used to obtain different effects. The most commonly used agents are Portland cement, asphalt binders, and lime.</a:t>
            </a:r>
          </a:p>
        </p:txBody>
      </p:sp>
      <p:sp>
        <p:nvSpPr>
          <p:cNvPr id="3" name="Title 2"/>
          <p:cNvSpPr>
            <a:spLocks noGrp="1"/>
          </p:cNvSpPr>
          <p:nvPr>
            <p:ph type="title"/>
          </p:nvPr>
        </p:nvSpPr>
        <p:spPr/>
        <p:txBody>
          <a:bodyPr/>
          <a:lstStyle/>
          <a:p>
            <a:pPr rtl="0"/>
            <a:r>
              <a:rPr lang="en-US" i="1" dirty="0">
                <a:effectLst/>
                <a:latin typeface="Times New Roman" pitchFamily="18" charset="0"/>
                <a:cs typeface="Times New Roman" pitchFamily="18" charset="0"/>
              </a:rPr>
              <a:t>SOIL STABILIZATION</a:t>
            </a:r>
            <a:endParaRPr lang="en-US"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5886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lgn="just" rtl="0">
              <a:buNone/>
            </a:pPr>
            <a:r>
              <a:rPr lang="en-US" dirty="0">
                <a:latin typeface="Times New Roman" pitchFamily="18" charset="0"/>
                <a:cs typeface="Times New Roman" pitchFamily="18" charset="0"/>
              </a:rPr>
              <a:t>The soil stabilized with cement is known as soil cement. Cement stabilization of soils usually involves the addition of 5 to 14 percent Portland cement by volume of the compacted mixture to the soil being stabilized. The cementing action is believed to be the result of chemical reactions of cement with siliceous soil during hydration reaction. The important factors affecting the soil cement are nature of soil content, conditions of mixing, compaction, curing and admixtures used. </a:t>
            </a:r>
          </a:p>
          <a:p>
            <a:pPr algn="just" rtl="0"/>
            <a:r>
              <a:rPr lang="en-US" dirty="0">
                <a:latin typeface="Times New Roman" pitchFamily="18" charset="0"/>
                <a:cs typeface="Times New Roman" pitchFamily="18" charset="0"/>
              </a:rPr>
              <a:t>The procedure for stabilizing soils with cement involves:</a:t>
            </a:r>
          </a:p>
          <a:p>
            <a:pPr lvl="0" algn="just" rtl="0"/>
            <a:r>
              <a:rPr lang="en-US" dirty="0">
                <a:latin typeface="Times New Roman" pitchFamily="18" charset="0"/>
                <a:cs typeface="Times New Roman" pitchFamily="18" charset="0"/>
              </a:rPr>
              <a:t>Pulverizing the soil</a:t>
            </a:r>
          </a:p>
          <a:p>
            <a:pPr lvl="0" algn="just" rtl="0"/>
            <a:r>
              <a:rPr lang="en-US" dirty="0">
                <a:latin typeface="Times New Roman" pitchFamily="18" charset="0"/>
                <a:cs typeface="Times New Roman" pitchFamily="18" charset="0"/>
              </a:rPr>
              <a:t>Mixing the required quantity of cement with the pulverized soil</a:t>
            </a:r>
          </a:p>
          <a:p>
            <a:pPr lvl="0" algn="just" rtl="0"/>
            <a:r>
              <a:rPr lang="en-US" dirty="0">
                <a:latin typeface="Times New Roman" pitchFamily="18" charset="0"/>
                <a:cs typeface="Times New Roman" pitchFamily="18" charset="0"/>
              </a:rPr>
              <a:t>Compacting the soil cement mixture</a:t>
            </a:r>
          </a:p>
          <a:p>
            <a:pPr lvl="0" algn="just" rtl="0"/>
            <a:r>
              <a:rPr lang="en-US" dirty="0">
                <a:latin typeface="Times New Roman" pitchFamily="18" charset="0"/>
                <a:cs typeface="Times New Roman" pitchFamily="18" charset="0"/>
              </a:rPr>
              <a:t>Curing the compacted </a:t>
            </a:r>
            <a:r>
              <a:rPr lang="en-US" dirty="0" smtClean="0">
                <a:latin typeface="Times New Roman" pitchFamily="18" charset="0"/>
                <a:cs typeface="Times New Roman" pitchFamily="18" charset="0"/>
              </a:rPr>
              <a:t>layer             </a:t>
            </a:r>
            <a:endParaRPr lang="en-US" dirty="0">
              <a:latin typeface="Times New Roman" pitchFamily="18" charset="0"/>
              <a:cs typeface="Times New Roman" pitchFamily="18" charset="0"/>
            </a:endParaRPr>
          </a:p>
          <a:p>
            <a:pPr algn="just"/>
            <a:endParaRPr lang="ar-IQ"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rtl="0"/>
            <a:r>
              <a:rPr lang="en-US" i="1" dirty="0">
                <a:effectLst/>
                <a:latin typeface="Times New Roman" pitchFamily="18" charset="0"/>
                <a:cs typeface="Times New Roman" pitchFamily="18" charset="0"/>
              </a:rPr>
              <a:t>2.1 Soil stabilization with cement:</a:t>
            </a:r>
            <a:endParaRPr lang="en-US"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785135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109728" indent="0" algn="just" rtl="0">
              <a:buNone/>
            </a:pPr>
            <a:r>
              <a:rPr lang="en-US" dirty="0">
                <a:latin typeface="Times New Roman" pitchFamily="18" charset="0"/>
                <a:cs typeface="Times New Roman" pitchFamily="18" charset="0"/>
              </a:rPr>
              <a:t>Slaked lime is very effective in treating heavy plastic clayey soils. Lime may be used alone or in combination with cement, bitumen or fly ash. Sandy soils can also be stabilized with these combinations. Lime has been mainly used for stabilizing the road bases and the subgrade.	</a:t>
            </a:r>
          </a:p>
          <a:p>
            <a:pPr marL="109728" indent="0" algn="just" rtl="0">
              <a:buNone/>
            </a:pPr>
            <a:r>
              <a:rPr lang="en-US" dirty="0">
                <a:latin typeface="Times New Roman" pitchFamily="18" charset="0"/>
                <a:cs typeface="Times New Roman" pitchFamily="18" charset="0"/>
              </a:rPr>
              <a:t>The addition of lime leads to increase the strength and durability of soil. Normally 2 to 8% of lime may be required for coarse grained soils and 5 to 8% of lime may be required for plastic soils. The amount of fly ash as admixture may vary from 8 to 20% of the weight of the soil.</a:t>
            </a:r>
          </a:p>
          <a:p>
            <a:pPr algn="just"/>
            <a:endParaRPr lang="ar-IQ"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pPr rtl="0"/>
            <a:r>
              <a:rPr lang="en-US" i="1" dirty="0">
                <a:effectLst/>
                <a:latin typeface="Times New Roman" pitchFamily="18" charset="0"/>
                <a:cs typeface="Times New Roman" pitchFamily="18" charset="0"/>
              </a:rPr>
              <a:t>2.2 Soil Stabilization using Lime:</a:t>
            </a:r>
            <a:endParaRPr lang="en-US"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650427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109728" indent="0" algn="l" rtl="0">
              <a:buNone/>
            </a:pPr>
            <a:r>
              <a:rPr lang="en-US" dirty="0">
                <a:latin typeface="Times New Roman" pitchFamily="18" charset="0"/>
                <a:cs typeface="Times New Roman" pitchFamily="18" charset="0"/>
              </a:rPr>
              <a:t>Stabilization is carried out to achieve one or both of the following</a:t>
            </a:r>
            <a:r>
              <a:rPr lang="en-US" dirty="0" smtClean="0">
                <a:latin typeface="Times New Roman" pitchFamily="18" charset="0"/>
                <a:cs typeface="Times New Roman" pitchFamily="18" charset="0"/>
              </a:rPr>
              <a:t>:</a:t>
            </a:r>
          </a:p>
          <a:p>
            <a:pPr algn="l" rtl="0"/>
            <a:r>
              <a:rPr lang="en-US" dirty="0" smtClean="0">
                <a:latin typeface="Times New Roman" pitchFamily="18" charset="0"/>
                <a:cs typeface="Times New Roman" pitchFamily="18" charset="0"/>
              </a:rPr>
              <a:t>Waterproofing </a:t>
            </a:r>
            <a:r>
              <a:rPr lang="en-US" dirty="0">
                <a:latin typeface="Times New Roman" pitchFamily="18" charset="0"/>
                <a:cs typeface="Times New Roman" pitchFamily="18" charset="0"/>
              </a:rPr>
              <a:t>of natural materials</a:t>
            </a:r>
          </a:p>
          <a:p>
            <a:pPr algn="l" rtl="0"/>
            <a:r>
              <a:rPr lang="en-US" dirty="0" smtClean="0">
                <a:latin typeface="Times New Roman" pitchFamily="18" charset="0"/>
                <a:cs typeface="Times New Roman" pitchFamily="18" charset="0"/>
              </a:rPr>
              <a:t>Binding </a:t>
            </a:r>
            <a:r>
              <a:rPr lang="en-US" dirty="0">
                <a:latin typeface="Times New Roman" pitchFamily="18" charset="0"/>
                <a:cs typeface="Times New Roman" pitchFamily="18" charset="0"/>
              </a:rPr>
              <a:t>of natural materials</a:t>
            </a:r>
          </a:p>
          <a:p>
            <a:pPr marL="109728" indent="0" algn="just" rtl="0">
              <a:buNone/>
            </a:pPr>
            <a:r>
              <a:rPr lang="en-US" dirty="0">
                <a:latin typeface="Times New Roman" pitchFamily="18" charset="0"/>
                <a:cs typeface="Times New Roman" pitchFamily="18" charset="0"/>
              </a:rPr>
              <a:t>Waterproofing the natural material through asphalt stabilization aids in maintaining the water content at a required level by providing a membrane that impedes the penetration of water, thereby reducing the effect of any surface water that may enter the soil when it is used as a base course. In addition, surface water is prevented from seeping into the subgrade, which protects the subgrade from failing due to increase in moisture content. Binding improves the durability characteristics of the natural soil by providing an adhesive characteristic, whereby the soil particles adhere to each other, increasing cohesion.</a:t>
            </a:r>
          </a:p>
        </p:txBody>
      </p:sp>
      <p:sp>
        <p:nvSpPr>
          <p:cNvPr id="3" name="Title 2"/>
          <p:cNvSpPr>
            <a:spLocks noGrp="1"/>
          </p:cNvSpPr>
          <p:nvPr>
            <p:ph type="title"/>
          </p:nvPr>
        </p:nvSpPr>
        <p:spPr/>
        <p:txBody>
          <a:bodyPr>
            <a:normAutofit/>
          </a:bodyPr>
          <a:lstStyle/>
          <a:p>
            <a:r>
              <a:rPr lang="en-US" i="1" dirty="0">
                <a:effectLst/>
                <a:latin typeface="Times New Roman" pitchFamily="18" charset="0"/>
                <a:cs typeface="Times New Roman" pitchFamily="18" charset="0"/>
              </a:rPr>
              <a:t>2.3 Soil Stabilization with Bitumen</a:t>
            </a:r>
            <a:r>
              <a:rPr lang="en-US" i="1" dirty="0" smtClean="0">
                <a:effectLst/>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234199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heel(1)">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heel(1)">
                                      <p:cBhvr>
                                        <p:cTn id="27"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0">
              <a:buNone/>
            </a:pPr>
            <a:r>
              <a:rPr lang="en-US" dirty="0">
                <a:latin typeface="Times New Roman" pitchFamily="18" charset="0"/>
                <a:cs typeface="Times New Roman" pitchFamily="18" charset="0"/>
              </a:rPr>
              <a:t>Soil compaction is defined as the method of mechanically increasing the density of soil. In construction, this is a significant part of the building process.</a:t>
            </a:r>
          </a:p>
          <a:p>
            <a:pPr marL="109728" indent="0" algn="just" rtl="0">
              <a:buNone/>
            </a:pPr>
            <a:r>
              <a:rPr lang="en-US" dirty="0">
                <a:latin typeface="Times New Roman" pitchFamily="18" charset="0"/>
                <a:cs typeface="Times New Roman" pitchFamily="18" charset="0"/>
              </a:rPr>
              <a:t>If performed improperly, settlement of the soil could occur and result in unnecessary maintenance costs or structure failure.</a:t>
            </a:r>
          </a:p>
          <a:p>
            <a:pPr marL="109728" indent="0" algn="just" rtl="0">
              <a:buNone/>
            </a:pPr>
            <a:r>
              <a:rPr lang="en-US" dirty="0">
                <a:latin typeface="Times New Roman" pitchFamily="18" charset="0"/>
                <a:cs typeface="Times New Roman" pitchFamily="18" charset="0"/>
              </a:rPr>
              <a:t>Almost all types of building sites and construction projects utilize mechanical compaction techniques.</a:t>
            </a:r>
          </a:p>
        </p:txBody>
      </p:sp>
      <p:sp>
        <p:nvSpPr>
          <p:cNvPr id="3" name="Title 2"/>
          <p:cNvSpPr>
            <a:spLocks noGrp="1"/>
          </p:cNvSpPr>
          <p:nvPr>
            <p:ph type="title"/>
          </p:nvPr>
        </p:nvSpPr>
        <p:spPr/>
        <p:txBody>
          <a:bodyPr/>
          <a:lstStyle/>
          <a:p>
            <a:pPr rtl="0"/>
            <a:r>
              <a:rPr lang="en-US" i="1" dirty="0">
                <a:effectLst/>
              </a:rPr>
              <a:t>SOIL COMPACTION</a:t>
            </a:r>
            <a:endParaRPr lang="en-US" dirty="0">
              <a:effectLst/>
            </a:endParaRPr>
          </a:p>
        </p:txBody>
      </p:sp>
    </p:spTree>
    <p:extLst>
      <p:ext uri="{BB962C8B-B14F-4D97-AF65-F5344CB8AC3E}">
        <p14:creationId xmlns:p14="http://schemas.microsoft.com/office/powerpoint/2010/main" val="3512067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heel(1)">
                                      <p:cBhvr>
                                        <p:cTn id="22"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0">
              <a:buNone/>
            </a:pPr>
            <a:r>
              <a:rPr lang="en-US" dirty="0">
                <a:latin typeface="Times New Roman" pitchFamily="18" charset="0"/>
                <a:cs typeface="Times New Roman" pitchFamily="18" charset="0"/>
              </a:rPr>
              <a:t>Soil is formed in place or deposited by various forces of nature— such as glaciers, wind, lakes and rivers—residually or organically</a:t>
            </a:r>
            <a:r>
              <a:rPr lang="en-US" dirty="0" smtClean="0">
                <a:latin typeface="Times New Roman" pitchFamily="18" charset="0"/>
                <a:cs typeface="Times New Roman" pitchFamily="18" charset="0"/>
              </a:rPr>
              <a:t>.</a:t>
            </a:r>
          </a:p>
          <a:p>
            <a:pPr marL="109728" indent="0" algn="just" rtl="0">
              <a:buNone/>
            </a:pPr>
            <a:endParaRPr lang="en-US" dirty="0">
              <a:latin typeface="Times New Roman" pitchFamily="18" charset="0"/>
              <a:cs typeface="Times New Roman" pitchFamily="18" charset="0"/>
            </a:endParaRPr>
          </a:p>
          <a:p>
            <a:pPr marL="109728" indent="0" algn="just" rtl="0">
              <a:buNone/>
            </a:pPr>
            <a:r>
              <a:rPr lang="en-US" dirty="0">
                <a:latin typeface="Times New Roman" pitchFamily="18" charset="0"/>
                <a:cs typeface="Times New Roman" pitchFamily="18" charset="0"/>
              </a:rPr>
              <a:t>Following are important elements in soil compaction:</a:t>
            </a:r>
          </a:p>
          <a:p>
            <a:pPr lvl="0" algn="just" rtl="0"/>
            <a:r>
              <a:rPr lang="en-US" dirty="0">
                <a:latin typeface="Times New Roman" pitchFamily="18" charset="0"/>
                <a:cs typeface="Times New Roman" pitchFamily="18" charset="0"/>
              </a:rPr>
              <a:t>Soil type</a:t>
            </a:r>
          </a:p>
          <a:p>
            <a:pPr lvl="0" algn="just" rtl="0"/>
            <a:r>
              <a:rPr lang="en-US" dirty="0">
                <a:latin typeface="Times New Roman" pitchFamily="18" charset="0"/>
                <a:cs typeface="Times New Roman" pitchFamily="18" charset="0"/>
              </a:rPr>
              <a:t>Soil moisture content</a:t>
            </a:r>
          </a:p>
          <a:p>
            <a:pPr lvl="0" algn="just" rtl="0"/>
            <a:r>
              <a:rPr lang="en-US" dirty="0">
                <a:latin typeface="Times New Roman" pitchFamily="18" charset="0"/>
                <a:cs typeface="Times New Roman" pitchFamily="18" charset="0"/>
              </a:rPr>
              <a:t>Compaction effort required</a:t>
            </a:r>
          </a:p>
          <a:p>
            <a:pPr algn="just"/>
            <a:endParaRPr lang="ar-IQ"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rtl="0"/>
            <a:r>
              <a:rPr lang="en-US" dirty="0">
                <a:effectLst/>
                <a:latin typeface="Times New Roman" pitchFamily="18" charset="0"/>
                <a:cs typeface="Times New Roman" pitchFamily="18" charset="0"/>
              </a:rPr>
              <a:t>What is soil?</a:t>
            </a:r>
          </a:p>
        </p:txBody>
      </p:sp>
    </p:spTree>
    <p:extLst>
      <p:ext uri="{BB962C8B-B14F-4D97-AF65-F5344CB8AC3E}">
        <p14:creationId xmlns:p14="http://schemas.microsoft.com/office/powerpoint/2010/main" val="4197614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heel(1)">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heel(1)">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heel(1)">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heel(1)">
                                      <p:cBhvr>
                                        <p:cTn id="32"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just" rtl="0">
              <a:buNone/>
            </a:pPr>
            <a:r>
              <a:rPr lang="en-US" dirty="0">
                <a:latin typeface="Times New Roman" pitchFamily="18" charset="0"/>
                <a:cs typeface="Times New Roman" pitchFamily="18" charset="0"/>
              </a:rPr>
              <a:t>There are five principle reasons to compact soil:</a:t>
            </a:r>
          </a:p>
          <a:p>
            <a:pPr lvl="0" algn="just" rtl="0"/>
            <a:r>
              <a:rPr lang="en-US" dirty="0">
                <a:latin typeface="Times New Roman" pitchFamily="18" charset="0"/>
                <a:cs typeface="Times New Roman" pitchFamily="18" charset="0"/>
              </a:rPr>
              <a:t>Increases load-bearing capacity</a:t>
            </a:r>
          </a:p>
          <a:p>
            <a:pPr lvl="0" algn="just" rtl="0"/>
            <a:r>
              <a:rPr lang="en-US" dirty="0">
                <a:latin typeface="Times New Roman" pitchFamily="18" charset="0"/>
                <a:cs typeface="Times New Roman" pitchFamily="18" charset="0"/>
              </a:rPr>
              <a:t>Prevents soil settlement and frost damage</a:t>
            </a:r>
          </a:p>
          <a:p>
            <a:pPr lvl="0" algn="just" rtl="0"/>
            <a:r>
              <a:rPr lang="en-US" dirty="0">
                <a:latin typeface="Times New Roman" pitchFamily="18" charset="0"/>
                <a:cs typeface="Times New Roman" pitchFamily="18" charset="0"/>
              </a:rPr>
              <a:t>Provides stability</a:t>
            </a:r>
          </a:p>
          <a:p>
            <a:pPr lvl="0" algn="just" rtl="0"/>
            <a:r>
              <a:rPr lang="en-US" dirty="0">
                <a:latin typeface="Times New Roman" pitchFamily="18" charset="0"/>
                <a:cs typeface="Times New Roman" pitchFamily="18" charset="0"/>
              </a:rPr>
              <a:t>Reduces water seepage, swelling and contraction</a:t>
            </a:r>
          </a:p>
          <a:p>
            <a:pPr lvl="0" algn="just" rtl="0"/>
            <a:r>
              <a:rPr lang="en-US" dirty="0">
                <a:latin typeface="Times New Roman" pitchFamily="18" charset="0"/>
                <a:cs typeface="Times New Roman" pitchFamily="18" charset="0"/>
              </a:rPr>
              <a:t>Reduces settling of soil</a:t>
            </a:r>
          </a:p>
          <a:p>
            <a:pPr algn="just"/>
            <a:endParaRPr lang="ar-IQ"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dirty="0">
                <a:effectLst/>
                <a:latin typeface="Times New Roman" pitchFamily="18" charset="0"/>
                <a:cs typeface="Times New Roman" pitchFamily="18" charset="0"/>
              </a:rPr>
              <a:t>Why </a:t>
            </a:r>
            <a:r>
              <a:rPr lang="en-US" dirty="0" smtClean="0">
                <a:effectLst/>
                <a:latin typeface="Times New Roman" pitchFamily="18" charset="0"/>
                <a:cs typeface="Times New Roman" pitchFamily="18" charset="0"/>
              </a:rPr>
              <a:t>compact?</a:t>
            </a:r>
            <a:endParaRPr lang="ar-IQ" dirty="0">
              <a:latin typeface="Times New Roman" pitchFamily="18" charset="0"/>
              <a:cs typeface="Times New Roman" pitchFamily="18" charset="0"/>
            </a:endParaRPr>
          </a:p>
        </p:txBody>
      </p:sp>
    </p:spTree>
    <p:extLst>
      <p:ext uri="{BB962C8B-B14F-4D97-AF65-F5344CB8AC3E}">
        <p14:creationId xmlns:p14="http://schemas.microsoft.com/office/powerpoint/2010/main" val="69200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dow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dow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dow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wipe(down)">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wipe(down)">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60</TotalTime>
  <Words>1138</Words>
  <Application>Microsoft Office PowerPoint</Application>
  <PresentationFormat>On-screen Show (4:3)</PresentationFormat>
  <Paragraphs>76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Concourse</vt:lpstr>
      <vt:lpstr>Structural Design of Highway</vt:lpstr>
      <vt:lpstr>PowerPoint Presentation</vt:lpstr>
      <vt:lpstr>SOIL STABILIZATION</vt:lpstr>
      <vt:lpstr>2.1 Soil stabilization with cement:</vt:lpstr>
      <vt:lpstr>2.2 Soil Stabilization using Lime:</vt:lpstr>
      <vt:lpstr>2.3 Soil Stabilization with Bitumen:</vt:lpstr>
      <vt:lpstr>SOIL COMPACTION</vt:lpstr>
      <vt:lpstr>What is soil?</vt:lpstr>
      <vt:lpstr>Why compact?</vt:lpstr>
      <vt:lpstr>Types of compaction</vt:lpstr>
      <vt:lpstr>Soil Types and Conditions</vt:lpstr>
      <vt:lpstr>1. Cohesive soils</vt:lpstr>
      <vt:lpstr>2. Granular soils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Design of Highway</dc:title>
  <dc:creator>future</dc:creator>
  <cp:lastModifiedBy>future</cp:lastModifiedBy>
  <cp:revision>109</cp:revision>
  <dcterms:created xsi:type="dcterms:W3CDTF">2006-08-16T00:00:00Z</dcterms:created>
  <dcterms:modified xsi:type="dcterms:W3CDTF">2017-12-22T19:46:03Z</dcterms:modified>
</cp:coreProperties>
</file>