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12/22/2017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12/22/2017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google.iq/url?sa=i&amp;rct=j&amp;q=&amp;esrc=s&amp;source=images&amp;cd=&amp;cad=rja&amp;uact=8&amp;ved=0ahUKEwiE2KrU4ZLXAhWDchQKHVM7Ce8QjRwIBw&amp;url=http://www.basiccivilengineering.com/2015/04/comparison-between-flexible-pavement.html&amp;psig=AOvVaw3XXsjCJ79IWw_wLb9p981S&amp;ust=150926098269143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iq/url?sa=i&amp;rct=j&amp;q=&amp;esrc=s&amp;source=images&amp;cd=&amp;cad=rja&amp;uact=8&amp;ved=0ahUKEwji5YHA4pLXAhVEPBQKHWKeBloQjRwIBw&amp;url=http://www.civilengineeringterms.com/pavement-and-foundation/sub-base-base-course-rigid-pavement/&amp;psig=AOvVaw3_VRARRfOSuivz84HWQeHB&amp;ust=150926119695927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iq/url?sa=i&amp;rct=j&amp;q=&amp;esrc=s&amp;source=images&amp;cd=&amp;cad=rja&amp;uact=8&amp;ved=0ahUKEwjW14uQ5JLXAhVL7xQKHaBkAj4QjRwIBw&amp;url=http://www.generalblacktop.com/faq.htm&amp;psig=AOvVaw3CYelTv0mXRAdDprTtdOrF&amp;ust=150926169201795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s://www.google.iq/url?sa=i&amp;rct=j&amp;q=&amp;esrc=s&amp;source=images&amp;cd=&amp;cad=rja&amp;uact=8&amp;ved=0ahUKEwilpJTu4pLXAhUKkRQKHbtPCkIQjRwIBw&amp;url=https://theconstructor.org/transportation/types-of-pavement-flexible-and-rigid-pavement/9570/&amp;psig=AOvVaw3_VRARRfOSuivz84HWQeHB&amp;ust=150926119695927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18728"/>
            <a:ext cx="7772400" cy="1828800"/>
          </a:xfrm>
        </p:spPr>
        <p:txBody>
          <a:bodyPr>
            <a:normAutofit/>
          </a:bodyPr>
          <a:lstStyle/>
          <a:p>
            <a:r>
              <a:rPr lang="en-US" sz="4800" dirty="0">
                <a:latin typeface="Times New Roman" pitchFamily="18" charset="0"/>
                <a:cs typeface="Times New Roman" pitchFamily="18" charset="0"/>
              </a:rPr>
              <a:t>Structural Design of Highway</a:t>
            </a:r>
            <a:endParaRPr lang="ar-IQ" sz="4800"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1000125"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ubtitle 2"/>
          <p:cNvSpPr txBox="1">
            <a:spLocks/>
          </p:cNvSpPr>
          <p:nvPr/>
        </p:nvSpPr>
        <p:spPr>
          <a:xfrm>
            <a:off x="609600" y="2438400"/>
            <a:ext cx="7434396" cy="1143000"/>
          </a:xfrm>
          <a:prstGeom prst="rect">
            <a:avLst/>
          </a:prstGeom>
        </p:spPr>
        <p:txBody>
          <a:bodyPr vert="horz" lIns="45720" rIns="45720">
            <a:noAutofit/>
          </a:bodyPr>
          <a:lstStyle>
            <a:lvl1pPr marL="0" marR="64008" indent="0" algn="r" rtl="1"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1"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1"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1"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1"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1"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1"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1"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1"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r>
              <a:rPr lang="en-US" sz="1800" b="1" dirty="0" smtClean="0">
                <a:solidFill>
                  <a:srgbClr val="0070C0"/>
                </a:solidFill>
                <a:latin typeface="Times New Roman" pitchFamily="18" charset="0"/>
                <a:cs typeface="Times New Roman" pitchFamily="18" charset="0"/>
              </a:rPr>
              <a:t>Third Stage</a:t>
            </a:r>
          </a:p>
          <a:p>
            <a:r>
              <a:rPr lang="en-US" sz="1800" b="1" dirty="0" smtClean="0">
                <a:solidFill>
                  <a:srgbClr val="0070C0"/>
                </a:solidFill>
                <a:latin typeface="Times New Roman" pitchFamily="18" charset="0"/>
                <a:cs typeface="Times New Roman" pitchFamily="18" charset="0"/>
              </a:rPr>
              <a:t>Lecture1</a:t>
            </a:r>
          </a:p>
          <a:p>
            <a:pPr rtl="0"/>
            <a:r>
              <a:rPr lang="en-US" sz="3200" b="1" dirty="0" smtClean="0">
                <a:solidFill>
                  <a:srgbClr val="0070C0"/>
                </a:solidFill>
                <a:latin typeface="Times New Roman" pitchFamily="18" charset="0"/>
                <a:cs typeface="Times New Roman" pitchFamily="18" charset="0"/>
              </a:rPr>
              <a:t>Lecture. Dr. </a:t>
            </a:r>
            <a:r>
              <a:rPr lang="en-US" sz="3200" b="1" dirty="0" err="1" smtClean="0">
                <a:solidFill>
                  <a:srgbClr val="0070C0"/>
                </a:solidFill>
                <a:latin typeface="Times New Roman" pitchFamily="18" charset="0"/>
                <a:cs typeface="Times New Roman" pitchFamily="18" charset="0"/>
              </a:rPr>
              <a:t>Rana</a:t>
            </a:r>
            <a:r>
              <a:rPr lang="en-US" sz="3200" b="1" dirty="0" smtClean="0">
                <a:solidFill>
                  <a:srgbClr val="0070C0"/>
                </a:solidFill>
                <a:latin typeface="Times New Roman" pitchFamily="18" charset="0"/>
                <a:cs typeface="Times New Roman" pitchFamily="18" charset="0"/>
              </a:rPr>
              <a:t> Amir </a:t>
            </a:r>
            <a:r>
              <a:rPr lang="en-US" sz="3200" b="1" dirty="0" err="1" smtClean="0">
                <a:solidFill>
                  <a:srgbClr val="0070C0"/>
                </a:solidFill>
                <a:latin typeface="Times New Roman" pitchFamily="18" charset="0"/>
                <a:cs typeface="Times New Roman" pitchFamily="18" charset="0"/>
              </a:rPr>
              <a:t>Yousif</a:t>
            </a:r>
            <a:endParaRPr lang="en-US" sz="3200" b="1" dirty="0" smtClean="0">
              <a:solidFill>
                <a:srgbClr val="0070C0"/>
              </a:solidFill>
              <a:latin typeface="Times New Roman" pitchFamily="18" charset="0"/>
              <a:cs typeface="Times New Roman" pitchFamily="18" charset="0"/>
            </a:endParaRPr>
          </a:p>
          <a:p>
            <a:pPr rtl="0"/>
            <a:r>
              <a:rPr lang="en-US" sz="2800" b="1" dirty="0" smtClean="0">
                <a:solidFill>
                  <a:srgbClr val="0070C0"/>
                </a:solidFill>
                <a:latin typeface="Times New Roman" pitchFamily="18" charset="0"/>
                <a:cs typeface="Times New Roman" pitchFamily="18" charset="0"/>
              </a:rPr>
              <a:t>Highway and Transportation Engineering</a:t>
            </a:r>
          </a:p>
          <a:p>
            <a:pPr rtl="0"/>
            <a:r>
              <a:rPr lang="en-US" sz="2800" b="1" dirty="0" smtClean="0">
                <a:solidFill>
                  <a:srgbClr val="0070C0"/>
                </a:solidFill>
                <a:latin typeface="Times New Roman" pitchFamily="18" charset="0"/>
                <a:cs typeface="Times New Roman" pitchFamily="18" charset="0"/>
              </a:rPr>
              <a:t>Al-</a:t>
            </a:r>
            <a:r>
              <a:rPr lang="en-US" sz="2800" b="1" dirty="0" err="1" smtClean="0">
                <a:solidFill>
                  <a:srgbClr val="0070C0"/>
                </a:solidFill>
                <a:latin typeface="Times New Roman" pitchFamily="18" charset="0"/>
                <a:cs typeface="Times New Roman" pitchFamily="18" charset="0"/>
              </a:rPr>
              <a:t>Mustansiriyah</a:t>
            </a:r>
            <a:r>
              <a:rPr lang="en-US" sz="2800" b="1" dirty="0" smtClean="0">
                <a:solidFill>
                  <a:srgbClr val="0070C0"/>
                </a:solidFill>
                <a:latin typeface="Times New Roman" pitchFamily="18" charset="0"/>
                <a:cs typeface="Times New Roman" pitchFamily="18" charset="0"/>
              </a:rPr>
              <a:t> University</a:t>
            </a:r>
          </a:p>
          <a:p>
            <a:r>
              <a:rPr lang="en-US" b="1" dirty="0" smtClean="0">
                <a:solidFill>
                  <a:srgbClr val="0070C0"/>
                </a:solidFill>
                <a:latin typeface="Times New Roman" pitchFamily="18" charset="0"/>
                <a:cs typeface="Times New Roman" pitchFamily="18" charset="0"/>
              </a:rPr>
              <a:t>2017</a:t>
            </a:r>
          </a:p>
          <a:p>
            <a:endParaRPr lang="ar-IQ" sz="32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34914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89421642"/>
              </p:ext>
            </p:extLst>
          </p:nvPr>
        </p:nvGraphicFramePr>
        <p:xfrm>
          <a:off x="685800" y="1479959"/>
          <a:ext cx="8001000" cy="4528320"/>
        </p:xfrm>
        <a:graphic>
          <a:graphicData uri="http://schemas.openxmlformats.org/drawingml/2006/table">
            <a:tbl>
              <a:tblPr firstRow="1" firstCol="1" bandRow="1">
                <a:tableStyleId>{5C22544A-7EE6-4342-B048-85BDC9FD1C3A}</a:tableStyleId>
              </a:tblPr>
              <a:tblGrid>
                <a:gridCol w="524542"/>
                <a:gridCol w="3635263"/>
                <a:gridCol w="3841195"/>
              </a:tblGrid>
              <a:tr h="243005">
                <a:tc>
                  <a:txBody>
                    <a:bodyPr/>
                    <a:lstStyle/>
                    <a:p>
                      <a:pPr algn="l" rtl="0">
                        <a:lnSpc>
                          <a:spcPct val="115000"/>
                        </a:lnSpc>
                        <a:spcAft>
                          <a:spcPts val="0"/>
                        </a:spcAft>
                      </a:pPr>
                      <a:r>
                        <a:rPr lang="en-US" sz="1400" dirty="0">
                          <a:effectLst/>
                        </a:rPr>
                        <a:t> </a:t>
                      </a:r>
                      <a:endParaRPr lang="en-US" sz="1000" dirty="0">
                        <a:solidFill>
                          <a:srgbClr val="000000"/>
                        </a:solidFill>
                        <a:effectLst/>
                        <a:latin typeface="Calibri"/>
                        <a:ea typeface="Calibri"/>
                        <a:cs typeface="Arial"/>
                      </a:endParaRPr>
                    </a:p>
                  </a:txBody>
                  <a:tcPr marL="59430" marR="59430" marT="0" marB="0"/>
                </a:tc>
                <a:tc>
                  <a:txBody>
                    <a:bodyPr/>
                    <a:lstStyle/>
                    <a:p>
                      <a:pPr algn="ctr" rtl="0">
                        <a:lnSpc>
                          <a:spcPct val="115000"/>
                        </a:lnSpc>
                        <a:spcAft>
                          <a:spcPts val="0"/>
                        </a:spcAft>
                      </a:pPr>
                      <a:r>
                        <a:rPr lang="en-US" sz="1400" dirty="0">
                          <a:effectLst/>
                        </a:rPr>
                        <a:t>Flexible Pavement</a:t>
                      </a:r>
                      <a:endParaRPr lang="en-US" sz="1000" dirty="0">
                        <a:solidFill>
                          <a:srgbClr val="000000"/>
                        </a:solidFill>
                        <a:effectLst/>
                        <a:latin typeface="Calibri"/>
                        <a:ea typeface="Calibri"/>
                        <a:cs typeface="Arial"/>
                      </a:endParaRPr>
                    </a:p>
                  </a:txBody>
                  <a:tcPr marL="59430" marR="59430" marT="0" marB="0"/>
                </a:tc>
                <a:tc>
                  <a:txBody>
                    <a:bodyPr/>
                    <a:lstStyle/>
                    <a:p>
                      <a:pPr algn="ctr" rtl="0">
                        <a:lnSpc>
                          <a:spcPct val="115000"/>
                        </a:lnSpc>
                        <a:spcAft>
                          <a:spcPts val="0"/>
                        </a:spcAft>
                      </a:pPr>
                      <a:r>
                        <a:rPr lang="en-US" sz="1400">
                          <a:effectLst/>
                        </a:rPr>
                        <a:t>Rigid Pavement</a:t>
                      </a:r>
                      <a:endParaRPr lang="en-US" sz="1000">
                        <a:solidFill>
                          <a:srgbClr val="000000"/>
                        </a:solidFill>
                        <a:effectLst/>
                        <a:latin typeface="Calibri"/>
                        <a:ea typeface="Calibri"/>
                        <a:cs typeface="Arial"/>
                      </a:endParaRPr>
                    </a:p>
                  </a:txBody>
                  <a:tcPr marL="59430" marR="59430" marT="0" marB="0"/>
                </a:tc>
              </a:tr>
              <a:tr h="668263">
                <a:tc>
                  <a:txBody>
                    <a:bodyPr/>
                    <a:lstStyle/>
                    <a:p>
                      <a:pPr algn="ctr" rtl="0">
                        <a:lnSpc>
                          <a:spcPct val="115000"/>
                        </a:lnSpc>
                        <a:spcAft>
                          <a:spcPts val="0"/>
                        </a:spcAft>
                      </a:pPr>
                      <a:r>
                        <a:rPr lang="en-US" sz="1200" dirty="0">
                          <a:effectLst/>
                        </a:rPr>
                        <a:t>1</a:t>
                      </a:r>
                      <a:endParaRPr lang="en-US" sz="1000" dirty="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dirty="0">
                          <a:effectLst/>
                        </a:rPr>
                        <a:t>It consists of a series of layers with the highest quality materials at or near the surface of pavement</a:t>
                      </a:r>
                      <a:r>
                        <a:rPr lang="en-US" sz="1400" dirty="0">
                          <a:effectLst/>
                        </a:rPr>
                        <a:t>.</a:t>
                      </a:r>
                      <a:endParaRPr lang="en-US" sz="1000" dirty="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a:effectLst/>
                        </a:rPr>
                        <a:t>It consists of one layer Portland cement concrete slab or relatively high flexural strength.</a:t>
                      </a:r>
                      <a:endParaRPr lang="en-US" sz="1000">
                        <a:solidFill>
                          <a:srgbClr val="000000"/>
                        </a:solidFill>
                        <a:effectLst/>
                        <a:latin typeface="Calibri"/>
                        <a:ea typeface="Calibri"/>
                        <a:cs typeface="Arial"/>
                      </a:endParaRPr>
                    </a:p>
                  </a:txBody>
                  <a:tcPr marL="59430" marR="59430" marT="0" marB="0"/>
                </a:tc>
              </a:tr>
              <a:tr h="425258">
                <a:tc>
                  <a:txBody>
                    <a:bodyPr/>
                    <a:lstStyle/>
                    <a:p>
                      <a:pPr algn="ctr" rtl="0">
                        <a:lnSpc>
                          <a:spcPct val="115000"/>
                        </a:lnSpc>
                        <a:spcAft>
                          <a:spcPts val="0"/>
                        </a:spcAft>
                      </a:pPr>
                      <a:r>
                        <a:rPr lang="en-US" sz="1200">
                          <a:effectLst/>
                        </a:rPr>
                        <a:t>2</a:t>
                      </a:r>
                      <a:endParaRPr lang="en-US" sz="1000">
                        <a:solidFill>
                          <a:srgbClr val="000000"/>
                        </a:solidFill>
                        <a:effectLst/>
                        <a:latin typeface="Calibri"/>
                        <a:ea typeface="Calibri"/>
                        <a:cs typeface="Arial"/>
                      </a:endParaRPr>
                    </a:p>
                  </a:txBody>
                  <a:tcPr marL="59430" marR="59430" marT="0" marB="0"/>
                </a:tc>
                <a:tc>
                  <a:txBody>
                    <a:bodyPr/>
                    <a:lstStyle/>
                    <a:p>
                      <a:pPr algn="l" rtl="0">
                        <a:lnSpc>
                          <a:spcPct val="115000"/>
                        </a:lnSpc>
                        <a:spcAft>
                          <a:spcPts val="0"/>
                        </a:spcAft>
                      </a:pPr>
                      <a:r>
                        <a:rPr lang="en-US" sz="1200">
                          <a:effectLst/>
                        </a:rPr>
                        <a:t>It reflects the deformations of subgrade and subsequent layers on the surface.</a:t>
                      </a:r>
                      <a:endParaRPr lang="en-US" sz="100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a:effectLst/>
                        </a:rPr>
                        <a:t>It is able to bridge over localized failures and area of inadequate support</a:t>
                      </a:r>
                      <a:endParaRPr lang="en-US" sz="1000">
                        <a:solidFill>
                          <a:srgbClr val="000000"/>
                        </a:solidFill>
                        <a:effectLst/>
                        <a:latin typeface="Calibri"/>
                        <a:ea typeface="Calibri"/>
                        <a:cs typeface="Arial"/>
                      </a:endParaRPr>
                    </a:p>
                  </a:txBody>
                  <a:tcPr marL="59430" marR="59430" marT="0" marB="0"/>
                </a:tc>
              </a:tr>
              <a:tr h="637887">
                <a:tc>
                  <a:txBody>
                    <a:bodyPr/>
                    <a:lstStyle/>
                    <a:p>
                      <a:pPr algn="ctr" rtl="0">
                        <a:lnSpc>
                          <a:spcPct val="115000"/>
                        </a:lnSpc>
                        <a:spcAft>
                          <a:spcPts val="0"/>
                        </a:spcAft>
                      </a:pPr>
                      <a:r>
                        <a:rPr lang="en-US" sz="1200">
                          <a:effectLst/>
                        </a:rPr>
                        <a:t>3</a:t>
                      </a:r>
                      <a:endParaRPr lang="en-US" sz="100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dirty="0">
                          <a:effectLst/>
                        </a:rPr>
                        <a:t>Its stability depends upon the aggregate interlock, particle friction and cohesion.</a:t>
                      </a:r>
                      <a:endParaRPr lang="en-US" sz="1000" dirty="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a:effectLst/>
                        </a:rPr>
                        <a:t>Its structural strength is provided by the pavement slab itself by its beam action.</a:t>
                      </a:r>
                      <a:endParaRPr lang="en-US" sz="1000">
                        <a:solidFill>
                          <a:srgbClr val="000000"/>
                        </a:solidFill>
                        <a:effectLst/>
                        <a:latin typeface="Calibri"/>
                        <a:ea typeface="Calibri"/>
                        <a:cs typeface="Arial"/>
                      </a:endParaRPr>
                    </a:p>
                  </a:txBody>
                  <a:tcPr marL="59430" marR="59430" marT="0" marB="0"/>
                </a:tc>
              </a:tr>
              <a:tr h="425258">
                <a:tc>
                  <a:txBody>
                    <a:bodyPr/>
                    <a:lstStyle/>
                    <a:p>
                      <a:pPr algn="ctr" rtl="0">
                        <a:lnSpc>
                          <a:spcPct val="115000"/>
                        </a:lnSpc>
                        <a:spcAft>
                          <a:spcPts val="0"/>
                        </a:spcAft>
                      </a:pPr>
                      <a:r>
                        <a:rPr lang="en-US" sz="1200" dirty="0">
                          <a:effectLst/>
                        </a:rPr>
                        <a:t>4</a:t>
                      </a:r>
                      <a:endParaRPr lang="en-US" sz="1000" dirty="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a:effectLst/>
                        </a:rPr>
                        <a:t>Pavement design is greatly influenced by the subgrade strength.</a:t>
                      </a:r>
                      <a:endParaRPr lang="en-US" sz="100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a:effectLst/>
                        </a:rPr>
                        <a:t>Flexural strength of concrete is a major factor for design.</a:t>
                      </a:r>
                      <a:endParaRPr lang="en-US" sz="1000">
                        <a:solidFill>
                          <a:srgbClr val="000000"/>
                        </a:solidFill>
                        <a:effectLst/>
                        <a:latin typeface="Calibri"/>
                        <a:ea typeface="Calibri"/>
                        <a:cs typeface="Arial"/>
                      </a:endParaRPr>
                    </a:p>
                  </a:txBody>
                  <a:tcPr marL="59430" marR="59430" marT="0" marB="0"/>
                </a:tc>
              </a:tr>
              <a:tr h="637887">
                <a:tc>
                  <a:txBody>
                    <a:bodyPr/>
                    <a:lstStyle/>
                    <a:p>
                      <a:pPr algn="ctr" rtl="0">
                        <a:lnSpc>
                          <a:spcPct val="115000"/>
                        </a:lnSpc>
                        <a:spcAft>
                          <a:spcPts val="0"/>
                        </a:spcAft>
                      </a:pPr>
                      <a:r>
                        <a:rPr lang="en-US" sz="1200">
                          <a:effectLst/>
                        </a:rPr>
                        <a:t>5</a:t>
                      </a:r>
                      <a:endParaRPr lang="en-US" sz="100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a:effectLst/>
                        </a:rPr>
                        <a:t>It functions by a way of load distribution through the component layers</a:t>
                      </a:r>
                      <a:endParaRPr lang="en-US" sz="100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a:effectLst/>
                        </a:rPr>
                        <a:t>It distributes load over a wide area of subgrade because of its rigidity and high modulus of elasticity.</a:t>
                      </a:r>
                      <a:endParaRPr lang="en-US" sz="1000">
                        <a:solidFill>
                          <a:srgbClr val="000000"/>
                        </a:solidFill>
                        <a:effectLst/>
                        <a:latin typeface="Calibri"/>
                        <a:ea typeface="Calibri"/>
                        <a:cs typeface="Arial"/>
                      </a:endParaRPr>
                    </a:p>
                  </a:txBody>
                  <a:tcPr marL="59430" marR="59430" marT="0" marB="0"/>
                </a:tc>
              </a:tr>
              <a:tr h="637887">
                <a:tc>
                  <a:txBody>
                    <a:bodyPr/>
                    <a:lstStyle/>
                    <a:p>
                      <a:pPr algn="ctr" rtl="0">
                        <a:lnSpc>
                          <a:spcPct val="115000"/>
                        </a:lnSpc>
                        <a:spcAft>
                          <a:spcPts val="0"/>
                        </a:spcAft>
                      </a:pPr>
                      <a:r>
                        <a:rPr lang="en-US" sz="1200">
                          <a:effectLst/>
                        </a:rPr>
                        <a:t>6</a:t>
                      </a:r>
                      <a:endParaRPr lang="en-US" sz="100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a:effectLst/>
                        </a:rPr>
                        <a:t>Temperature variations due to change in atmospheric conditions do not produce stresses in flexible pavements.</a:t>
                      </a:r>
                      <a:endParaRPr lang="en-US" sz="100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a:effectLst/>
                        </a:rPr>
                        <a:t>Temperature changes induce heavy stresses in rigid pavements</a:t>
                      </a:r>
                      <a:r>
                        <a:rPr lang="en-US" sz="1400">
                          <a:effectLst/>
                        </a:rPr>
                        <a:t>.</a:t>
                      </a:r>
                      <a:endParaRPr lang="en-US" sz="1000">
                        <a:solidFill>
                          <a:srgbClr val="000000"/>
                        </a:solidFill>
                        <a:effectLst/>
                        <a:latin typeface="Calibri"/>
                        <a:ea typeface="Calibri"/>
                        <a:cs typeface="Arial"/>
                      </a:endParaRPr>
                    </a:p>
                  </a:txBody>
                  <a:tcPr marL="59430" marR="59430" marT="0" marB="0"/>
                </a:tc>
              </a:tr>
              <a:tr h="850516">
                <a:tc>
                  <a:txBody>
                    <a:bodyPr/>
                    <a:lstStyle/>
                    <a:p>
                      <a:pPr algn="ctr" rtl="0">
                        <a:lnSpc>
                          <a:spcPct val="115000"/>
                        </a:lnSpc>
                        <a:spcAft>
                          <a:spcPts val="0"/>
                        </a:spcAft>
                      </a:pPr>
                      <a:r>
                        <a:rPr lang="en-US" sz="1200" dirty="0">
                          <a:effectLst/>
                        </a:rPr>
                        <a:t>7</a:t>
                      </a:r>
                      <a:endParaRPr lang="en-US" sz="1000" dirty="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dirty="0">
                          <a:effectLst/>
                        </a:rPr>
                        <a:t>Flexible pavements have self-healing properties due to heavier wheel loads are recoverable due to some extent.</a:t>
                      </a:r>
                      <a:endParaRPr lang="en-US" sz="1000" dirty="0">
                        <a:solidFill>
                          <a:srgbClr val="000000"/>
                        </a:solidFill>
                        <a:effectLst/>
                        <a:latin typeface="Calibri"/>
                        <a:ea typeface="Calibri"/>
                        <a:cs typeface="Arial"/>
                      </a:endParaRPr>
                    </a:p>
                  </a:txBody>
                  <a:tcPr marL="59430" marR="59430" marT="0" marB="0"/>
                </a:tc>
                <a:tc>
                  <a:txBody>
                    <a:bodyPr/>
                    <a:lstStyle/>
                    <a:p>
                      <a:pPr algn="just" rtl="0">
                        <a:lnSpc>
                          <a:spcPct val="115000"/>
                        </a:lnSpc>
                        <a:spcAft>
                          <a:spcPts val="0"/>
                        </a:spcAft>
                      </a:pPr>
                      <a:r>
                        <a:rPr lang="en-US" sz="1200" dirty="0">
                          <a:effectLst/>
                        </a:rPr>
                        <a:t>Any excessive deformations occurring due to heavier wheel loads are not recoverable, i.e. settlements are permanent.</a:t>
                      </a:r>
                      <a:endParaRPr lang="en-US" sz="1000" dirty="0">
                        <a:solidFill>
                          <a:srgbClr val="000000"/>
                        </a:solidFill>
                        <a:effectLst/>
                        <a:latin typeface="Calibri"/>
                        <a:ea typeface="Calibri"/>
                        <a:cs typeface="Arial"/>
                      </a:endParaRPr>
                    </a:p>
                  </a:txBody>
                  <a:tcPr marL="59430" marR="59430" marT="0" marB="0"/>
                </a:tc>
              </a:tr>
            </a:tbl>
          </a:graphicData>
        </a:graphic>
      </p:graphicFrame>
      <p:sp>
        <p:nvSpPr>
          <p:cNvPr id="3" name="Title 2"/>
          <p:cNvSpPr>
            <a:spLocks noGrp="1"/>
          </p:cNvSpPr>
          <p:nvPr>
            <p:ph type="title"/>
          </p:nvPr>
        </p:nvSpPr>
        <p:spPr/>
        <p:txBody>
          <a:bodyPr>
            <a:normAutofit fontScale="90000"/>
          </a:bodyPr>
          <a:lstStyle/>
          <a:p>
            <a:pPr rtl="0"/>
            <a:r>
              <a:rPr lang="en-US" i="1" dirty="0">
                <a:effectLst/>
                <a:latin typeface="Times New Roman" pitchFamily="18" charset="0"/>
                <a:cs typeface="Times New Roman" pitchFamily="18" charset="0"/>
              </a:rPr>
              <a:t>Difference between Flexible Pavements and Rigid Pavements:</a:t>
            </a:r>
            <a:endParaRPr lang="en-US"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121311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flexible pavement layers">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914400"/>
            <a:ext cx="8077200" cy="4953000"/>
          </a:xfrm>
          <a:prstGeom prst="rect">
            <a:avLst/>
          </a:prstGeom>
          <a:noFill/>
          <a:ln>
            <a:noFill/>
          </a:ln>
        </p:spPr>
      </p:pic>
    </p:spTree>
    <p:extLst>
      <p:ext uri="{BB962C8B-B14F-4D97-AF65-F5344CB8AC3E}">
        <p14:creationId xmlns:p14="http://schemas.microsoft.com/office/powerpoint/2010/main" val="271504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rigid pavement layers">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3400" y="762001"/>
            <a:ext cx="7696200" cy="5029200"/>
          </a:xfrm>
          <a:prstGeom prst="rect">
            <a:avLst/>
          </a:prstGeom>
          <a:noFill/>
          <a:ln>
            <a:noFill/>
          </a:ln>
        </p:spPr>
      </p:pic>
    </p:spTree>
    <p:extLst>
      <p:ext uri="{BB962C8B-B14F-4D97-AF65-F5344CB8AC3E}">
        <p14:creationId xmlns:p14="http://schemas.microsoft.com/office/powerpoint/2010/main" val="15605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base layers in pavement">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09600" y="914400"/>
            <a:ext cx="7772400" cy="4648200"/>
          </a:xfrm>
          <a:prstGeom prst="rect">
            <a:avLst/>
          </a:prstGeom>
          <a:noFill/>
          <a:ln>
            <a:noFill/>
          </a:ln>
        </p:spPr>
      </p:pic>
    </p:spTree>
    <p:extLst>
      <p:ext uri="{BB962C8B-B14F-4D97-AF65-F5344CB8AC3E}">
        <p14:creationId xmlns:p14="http://schemas.microsoft.com/office/powerpoint/2010/main" val="3959331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85000" lnSpcReduction="20000"/>
          </a:bodyPr>
          <a:lstStyle/>
          <a:p>
            <a:pPr algn="just" rtl="0"/>
            <a:r>
              <a:rPr lang="en-US" sz="2800" dirty="0">
                <a:latin typeface="Times New Roman" pitchFamily="18" charset="0"/>
                <a:cs typeface="Times New Roman" pitchFamily="18" charset="0"/>
              </a:rPr>
              <a:t>References:</a:t>
            </a:r>
          </a:p>
          <a:p>
            <a:pPr algn="just" rtl="0"/>
            <a:r>
              <a:rPr lang="en-US" sz="2800" dirty="0">
                <a:latin typeface="Times New Roman" pitchFamily="18" charset="0"/>
                <a:cs typeface="Times New Roman" pitchFamily="18" charset="0"/>
              </a:rPr>
              <a:t>1. Nicholas J. Garber and Lester A. </a:t>
            </a:r>
            <a:r>
              <a:rPr lang="en-US" sz="2800" dirty="0" err="1">
                <a:latin typeface="Times New Roman" pitchFamily="18" charset="0"/>
                <a:cs typeface="Times New Roman" pitchFamily="18" charset="0"/>
              </a:rPr>
              <a:t>Hoel</a:t>
            </a:r>
            <a:r>
              <a:rPr lang="en-US" sz="2800" dirty="0">
                <a:latin typeface="Times New Roman" pitchFamily="18" charset="0"/>
                <a:cs typeface="Times New Roman" pitchFamily="18" charset="0"/>
              </a:rPr>
              <a:t>.”Traffic and Highway Engineering”, Fourth Edition.</a:t>
            </a:r>
          </a:p>
          <a:p>
            <a:pPr algn="just" rtl="0"/>
            <a:r>
              <a:rPr lang="en-US" sz="2800" dirty="0">
                <a:latin typeface="Times New Roman" pitchFamily="18" charset="0"/>
                <a:cs typeface="Times New Roman" pitchFamily="18" charset="0"/>
              </a:rPr>
              <a:t>2.Yoder; E. J. and M. W. </a:t>
            </a:r>
            <a:r>
              <a:rPr lang="en-US" sz="2800" dirty="0" err="1">
                <a:latin typeface="Times New Roman" pitchFamily="18" charset="0"/>
                <a:cs typeface="Times New Roman" pitchFamily="18" charset="0"/>
              </a:rPr>
              <a:t>Witczak</a:t>
            </a:r>
            <a:r>
              <a:rPr lang="en-US" sz="2800" dirty="0">
                <a:latin typeface="Times New Roman" pitchFamily="18" charset="0"/>
                <a:cs typeface="Times New Roman" pitchFamily="18" charset="0"/>
              </a:rPr>
              <a:t>, “Principles of Pavement Design”, A Wiley- </a:t>
            </a:r>
            <a:r>
              <a:rPr lang="en-US" sz="2800" dirty="0" err="1">
                <a:latin typeface="Times New Roman" pitchFamily="18" charset="0"/>
                <a:cs typeface="Times New Roman" pitchFamily="18" charset="0"/>
              </a:rPr>
              <a:t>Interscience</a:t>
            </a:r>
            <a:r>
              <a:rPr lang="en-US" sz="2800" dirty="0">
                <a:latin typeface="Times New Roman" pitchFamily="18" charset="0"/>
                <a:cs typeface="Times New Roman" pitchFamily="18" charset="0"/>
              </a:rPr>
              <a:t> Publication, John Wiley &amp; Sons Inc., U.S.A., 1975.</a:t>
            </a:r>
          </a:p>
          <a:p>
            <a:pPr algn="just" rtl="0"/>
            <a:r>
              <a:rPr lang="en-US" sz="2800" dirty="0">
                <a:latin typeface="Times New Roman" pitchFamily="18" charset="0"/>
                <a:cs typeface="Times New Roman" pitchFamily="18" charset="0"/>
              </a:rPr>
              <a:t>3. </a:t>
            </a:r>
            <a:r>
              <a:rPr lang="en-US" sz="2800" dirty="0" err="1">
                <a:latin typeface="Times New Roman" pitchFamily="18" charset="0"/>
                <a:cs typeface="Times New Roman" pitchFamily="18" charset="0"/>
              </a:rPr>
              <a:t>Yaug</a:t>
            </a:r>
            <a:r>
              <a:rPr lang="en-US" sz="2800" dirty="0">
                <a:latin typeface="Times New Roman" pitchFamily="18" charset="0"/>
                <a:cs typeface="Times New Roman" pitchFamily="18" charset="0"/>
              </a:rPr>
              <a:t> H. Huang, “Pavement Analysis and Design”, </a:t>
            </a:r>
            <a:r>
              <a:rPr lang="en-US" sz="2800" dirty="0" err="1">
                <a:latin typeface="Times New Roman" pitchFamily="18" charset="0"/>
                <a:cs typeface="Times New Roman" pitchFamily="18" charset="0"/>
              </a:rPr>
              <a:t>Prentic</a:t>
            </a:r>
            <a:r>
              <a:rPr lang="en-US" sz="2800" dirty="0">
                <a:latin typeface="Times New Roman" pitchFamily="18" charset="0"/>
                <a:cs typeface="Times New Roman" pitchFamily="18" charset="0"/>
              </a:rPr>
              <a:t> Hall Inc., U.S.A., 1993.</a:t>
            </a:r>
          </a:p>
          <a:p>
            <a:pPr algn="just" rtl="0"/>
            <a:r>
              <a:rPr lang="en-US" sz="2800" dirty="0">
                <a:latin typeface="Times New Roman" pitchFamily="18" charset="0"/>
                <a:cs typeface="Times New Roman" pitchFamily="18" charset="0"/>
              </a:rPr>
              <a:t>4.“AASHTO Guide for Design of Pavement Structures 1993”, AASHTO, American Association of State Highway and Transportation Officials, U.S.A., 1993.</a:t>
            </a:r>
          </a:p>
          <a:p>
            <a:pPr algn="just" rtl="0"/>
            <a:r>
              <a:rPr lang="en-US" sz="2800" dirty="0">
                <a:latin typeface="Times New Roman" pitchFamily="18" charset="0"/>
                <a:cs typeface="Times New Roman" pitchFamily="18" charset="0"/>
              </a:rPr>
              <a:t>5. Oglesby Clarkson H., “Highway Engineering”, John </a:t>
            </a:r>
            <a:r>
              <a:rPr lang="en-US" sz="2800" dirty="0" smtClean="0">
                <a:latin typeface="Times New Roman" pitchFamily="18" charset="0"/>
                <a:cs typeface="Times New Roman" pitchFamily="18" charset="0"/>
              </a:rPr>
              <a:t>Wiley </a:t>
            </a:r>
            <a:r>
              <a:rPr lang="en-US" sz="2800" dirty="0">
                <a:latin typeface="Times New Roman" pitchFamily="18" charset="0"/>
                <a:cs typeface="Times New Roman" pitchFamily="18" charset="0"/>
              </a:rPr>
              <a:t>&amp; Sons Inc., U.S.A.,1975</a:t>
            </a:r>
            <a:r>
              <a:rPr lang="en-US" dirty="0"/>
              <a:t>.</a:t>
            </a:r>
          </a:p>
          <a:p>
            <a:pPr algn="l"/>
            <a:endParaRPr lang="ar-IQ" dirty="0"/>
          </a:p>
        </p:txBody>
      </p:sp>
    </p:spTree>
    <p:extLst>
      <p:ext uri="{BB962C8B-B14F-4D97-AF65-F5344CB8AC3E}">
        <p14:creationId xmlns:p14="http://schemas.microsoft.com/office/powerpoint/2010/main" val="287948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rtl="0">
              <a:buNone/>
            </a:pPr>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rigid pavement is constructed from cement concrete or reinforced concrete slabs. Grouted concrete roads are in the category of semi-rigid pavements.</a:t>
            </a:r>
          </a:p>
          <a:p>
            <a:pPr marL="109728" indent="0" algn="just" rtl="0">
              <a:buNone/>
            </a:pPr>
            <a:r>
              <a:rPr lang="en-US" dirty="0">
                <a:latin typeface="Times New Roman" pitchFamily="18" charset="0"/>
                <a:cs typeface="Times New Roman" pitchFamily="18" charset="0"/>
              </a:rPr>
              <a:t>The design of rigid pavement is based on providing a structural cement concrete slab of sufficient strength to resists the loads from traffic. The rigid pavement has rigidity and high modulus of elasticity to distribute the load over a relatively wide area of soil.</a:t>
            </a:r>
          </a:p>
          <a:p>
            <a:pPr marL="109728" indent="0" algn="just">
              <a:buNone/>
            </a:pPr>
            <a:endParaRPr lang="ar-IQ"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rtl="0"/>
            <a:r>
              <a:rPr lang="en-US" i="1" dirty="0">
                <a:effectLst/>
                <a:latin typeface="Times New Roman" pitchFamily="18" charset="0"/>
                <a:cs typeface="Times New Roman" pitchFamily="18" charset="0"/>
              </a:rPr>
              <a:t>Rigid Pavements:</a:t>
            </a:r>
            <a:endParaRPr lang="en-US"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3294680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heel(1)">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rigid pavement layers">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62000" y="685800"/>
            <a:ext cx="7238999" cy="4267200"/>
          </a:xfrm>
          <a:prstGeom prst="rect">
            <a:avLst/>
          </a:prstGeom>
          <a:noFill/>
          <a:ln>
            <a:noFill/>
          </a:ln>
        </p:spPr>
      </p:pic>
      <p:sp>
        <p:nvSpPr>
          <p:cNvPr id="3" name="Title 2"/>
          <p:cNvSpPr>
            <a:spLocks noGrp="1"/>
          </p:cNvSpPr>
          <p:nvPr>
            <p:ph type="title"/>
          </p:nvPr>
        </p:nvSpPr>
        <p:spPr>
          <a:xfrm>
            <a:off x="685800" y="5181600"/>
            <a:ext cx="8229600" cy="1143000"/>
          </a:xfrm>
        </p:spPr>
        <p:txBody>
          <a:bodyPr>
            <a:normAutofit/>
          </a:bodyPr>
          <a:lstStyle/>
          <a:p>
            <a:pPr rtl="0"/>
            <a:r>
              <a:rPr lang="en-US" i="1" dirty="0">
                <a:effectLst/>
                <a:latin typeface="Times New Roman" pitchFamily="18" charset="0"/>
                <a:cs typeface="Times New Roman" pitchFamily="18" charset="0"/>
              </a:rPr>
              <a:t>Fig: Rigid Pavement Cross-Section</a:t>
            </a:r>
            <a:endParaRPr lang="en-US"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611390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pPr algn="just" rtl="0"/>
            <a:r>
              <a:rPr lang="en-US" dirty="0">
                <a:latin typeface="Times New Roman" pitchFamily="18" charset="0"/>
                <a:cs typeface="Times New Roman" pitchFamily="18" charset="0"/>
              </a:rPr>
              <a:t>Minor variations in subgrade strength have little influence on the structural capacity of a rigid pavement. In the design of a rigid pavement, the flexural strength of concrete is the major factor and not the strength of subgrade. Due to this property of pavement, when the subgrade deflects beneath the rigid pavement, the concrete slab is able to bridge over the localized failures and areas of inadequate support from subgrade because of slab action</a:t>
            </a:r>
          </a:p>
        </p:txBody>
      </p:sp>
    </p:spTree>
    <p:extLst>
      <p:ext uri="{BB962C8B-B14F-4D97-AF65-F5344CB8AC3E}">
        <p14:creationId xmlns:p14="http://schemas.microsoft.com/office/powerpoint/2010/main" val="776245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685800"/>
            <a:ext cx="3581400" cy="3276600"/>
          </a:xfrm>
          <a:prstGeom prst="rect">
            <a:avLst/>
          </a:prstGeom>
          <a:noFill/>
          <a:ln>
            <a:noFill/>
          </a:ln>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819401"/>
            <a:ext cx="3802380" cy="3248024"/>
          </a:xfrm>
          <a:prstGeom prst="rect">
            <a:avLst/>
          </a:prstGeom>
          <a:noFill/>
          <a:ln>
            <a:noFill/>
          </a:ln>
        </p:spPr>
      </p:pic>
    </p:spTree>
    <p:extLst>
      <p:ext uri="{BB962C8B-B14F-4D97-AF65-F5344CB8AC3E}">
        <p14:creationId xmlns:p14="http://schemas.microsoft.com/office/powerpoint/2010/main" val="395618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rtl="0">
              <a:buNone/>
            </a:pPr>
            <a:r>
              <a:rPr lang="en-US" dirty="0">
                <a:latin typeface="Times New Roman" pitchFamily="18" charset="0"/>
                <a:cs typeface="Times New Roman" pitchFamily="18" charset="0"/>
              </a:rPr>
              <a:t>Rigid pavements can be classified into four types:</a:t>
            </a:r>
          </a:p>
          <a:p>
            <a:pPr lvl="0" algn="just" rtl="0">
              <a:buFont typeface="Wingdings" pitchFamily="2" charset="2"/>
              <a:buChar char="Ø"/>
            </a:pPr>
            <a:r>
              <a:rPr lang="en-US" dirty="0">
                <a:latin typeface="Times New Roman" pitchFamily="18" charset="0"/>
                <a:cs typeface="Times New Roman" pitchFamily="18" charset="0"/>
              </a:rPr>
              <a:t>Jointed plain concrete pavement (JPCP),</a:t>
            </a:r>
          </a:p>
          <a:p>
            <a:pPr lvl="0" algn="just" rtl="0">
              <a:buFont typeface="Wingdings" pitchFamily="2" charset="2"/>
              <a:buChar char="Ø"/>
            </a:pPr>
            <a:r>
              <a:rPr lang="en-US" dirty="0">
                <a:latin typeface="Times New Roman" pitchFamily="18" charset="0"/>
                <a:cs typeface="Times New Roman" pitchFamily="18" charset="0"/>
              </a:rPr>
              <a:t>Jointed reinforced concrete pavement (JRCP),</a:t>
            </a:r>
          </a:p>
          <a:p>
            <a:pPr lvl="0" algn="just" rtl="0">
              <a:buFont typeface="Wingdings" pitchFamily="2" charset="2"/>
              <a:buChar char="Ø"/>
            </a:pPr>
            <a:r>
              <a:rPr lang="en-US" dirty="0">
                <a:latin typeface="Times New Roman" pitchFamily="18" charset="0"/>
                <a:cs typeface="Times New Roman" pitchFamily="18" charset="0"/>
              </a:rPr>
              <a:t>Continuous reinforced concrete pavement (CRCP), and</a:t>
            </a:r>
          </a:p>
          <a:p>
            <a:pPr lvl="0" algn="just" rtl="0">
              <a:buFont typeface="Wingdings" pitchFamily="2" charset="2"/>
              <a:buChar char="Ø"/>
            </a:pPr>
            <a:r>
              <a:rPr lang="en-US" dirty="0">
                <a:latin typeface="Times New Roman" pitchFamily="18" charset="0"/>
                <a:cs typeface="Times New Roman" pitchFamily="18" charset="0"/>
              </a:rPr>
              <a:t>Pre-stressed concrete pavement (PCP).</a:t>
            </a:r>
          </a:p>
        </p:txBody>
      </p:sp>
      <p:sp>
        <p:nvSpPr>
          <p:cNvPr id="3" name="Title 2"/>
          <p:cNvSpPr>
            <a:spLocks noGrp="1"/>
          </p:cNvSpPr>
          <p:nvPr>
            <p:ph type="title"/>
          </p:nvPr>
        </p:nvSpPr>
        <p:spPr/>
        <p:txBody>
          <a:bodyPr>
            <a:normAutofit/>
          </a:bodyPr>
          <a:lstStyle/>
          <a:p>
            <a:r>
              <a:rPr lang="en-US" i="1" dirty="0">
                <a:effectLst/>
                <a:latin typeface="Times New Roman" pitchFamily="18" charset="0"/>
                <a:cs typeface="Times New Roman" pitchFamily="18" charset="0"/>
              </a:rPr>
              <a:t>Types of Rigid </a:t>
            </a:r>
            <a:r>
              <a:rPr lang="en-US" i="1" dirty="0" smtClean="0">
                <a:effectLst/>
                <a:latin typeface="Times New Roman" pitchFamily="18" charset="0"/>
                <a:cs typeface="Times New Roman" pitchFamily="18" charset="0"/>
              </a:rPr>
              <a:t>Pavements</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269732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1000"/>
                                        <p:tgtEl>
                                          <p:spTgt spid="2">
                                            <p:txEl>
                                              <p:pRg st="2" end="2"/>
                                            </p:txEl>
                                          </p:spTgt>
                                        </p:tgtEl>
                                      </p:cBhvr>
                                    </p:animEffect>
                                    <p:anim calcmode="lin" valueType="num">
                                      <p:cBhvr>
                                        <p:cTn id="2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Effect transition="in" filter="fade">
                                      <p:cBhvr>
                                        <p:cTn id="33" dur="1000"/>
                                        <p:tgtEl>
                                          <p:spTgt spid="2">
                                            <p:txEl>
                                              <p:pRg st="3" end="3"/>
                                            </p:txEl>
                                          </p:spTgt>
                                        </p:tgtEl>
                                      </p:cBhvr>
                                    </p:animEffect>
                                    <p:anim calcmode="lin" valueType="num">
                                      <p:cBhvr>
                                        <p:cTn id="3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fade">
                                      <p:cBhvr>
                                        <p:cTn id="40" dur="1000"/>
                                        <p:tgtEl>
                                          <p:spTgt spid="2">
                                            <p:txEl>
                                              <p:pRg st="4" end="4"/>
                                            </p:txEl>
                                          </p:spTgt>
                                        </p:tgtEl>
                                      </p:cBhvr>
                                    </p:animEffect>
                                    <p:anim calcmode="lin" valueType="num">
                                      <p:cBhvr>
                                        <p:cTn id="41"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92500"/>
          </a:bodyPr>
          <a:lstStyle/>
          <a:p>
            <a:pPr algn="just" rtl="0"/>
            <a:r>
              <a:rPr lang="en-US" b="1" dirty="0">
                <a:latin typeface="Times New Roman" pitchFamily="18" charset="0"/>
                <a:cs typeface="Times New Roman" pitchFamily="18" charset="0"/>
              </a:rPr>
              <a:t>Jointed Plain Concrete Pavement: </a:t>
            </a:r>
            <a:r>
              <a:rPr lang="en-US" dirty="0">
                <a:latin typeface="Times New Roman" pitchFamily="18" charset="0"/>
                <a:cs typeface="Times New Roman" pitchFamily="18" charset="0"/>
              </a:rPr>
              <a:t>are plain cement concrete pavements constructed with closely spaced contraction joints. Dowel bars or aggregate interlocks are normally used for load transfer across joints. They normally have a joint spacing of 5 to 10m.</a:t>
            </a:r>
          </a:p>
          <a:p>
            <a:pPr algn="just" rtl="0"/>
            <a:r>
              <a:rPr lang="en-US" b="1" i="1" dirty="0">
                <a:latin typeface="Times New Roman" pitchFamily="18" charset="0"/>
                <a:cs typeface="Times New Roman" pitchFamily="18" charset="0"/>
              </a:rPr>
              <a:t>Jointed Reinforced Concrete Pavement: </a:t>
            </a:r>
            <a:r>
              <a:rPr lang="en-US" dirty="0">
                <a:latin typeface="Times New Roman" pitchFamily="18" charset="0"/>
                <a:cs typeface="Times New Roman" pitchFamily="18" charset="0"/>
              </a:rPr>
              <a:t>Although reinforcements do not improve the structural capacity significantly, they can drastically increase the joint spacing to 10 to 30m. Dowel bars are required for load transfer. Reinforcement's help to keep the slab together even after cracks.</a:t>
            </a:r>
          </a:p>
          <a:p>
            <a:pPr algn="just" rtl="0"/>
            <a:r>
              <a:rPr lang="en-US" b="1" i="1" dirty="0">
                <a:latin typeface="Times New Roman" pitchFamily="18" charset="0"/>
                <a:cs typeface="Times New Roman" pitchFamily="18" charset="0"/>
              </a:rPr>
              <a:t>Continuous Reinforced Concrete Pavement: </a:t>
            </a:r>
            <a:r>
              <a:rPr lang="en-US" dirty="0">
                <a:latin typeface="Times New Roman" pitchFamily="18" charset="0"/>
                <a:cs typeface="Times New Roman" pitchFamily="18" charset="0"/>
              </a:rPr>
              <a:t>Complete elimination of joints are achieved by reinforcement.</a:t>
            </a:r>
          </a:p>
        </p:txBody>
      </p:sp>
    </p:spTree>
    <p:extLst>
      <p:ext uri="{BB962C8B-B14F-4D97-AF65-F5344CB8AC3E}">
        <p14:creationId xmlns:p14="http://schemas.microsoft.com/office/powerpoint/2010/main" val="300218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lgn="just" rtl="0">
              <a:buNone/>
            </a:pPr>
            <a:r>
              <a:rPr lang="en-US" dirty="0">
                <a:latin typeface="Times New Roman" pitchFamily="18" charset="0"/>
                <a:cs typeface="Times New Roman" pitchFamily="18" charset="0"/>
              </a:rPr>
              <a:t>Traditionally fatigue cracking has been considered as the major, or only criterion for rigid pavement design. The allowable number of load repetitions to cause fatigue cracking depends on the stress ratio between flexural tensile stress and concrete modulus of rupture. Of late, pumping is identified as an important failure criterion.</a:t>
            </a:r>
          </a:p>
          <a:p>
            <a:pPr marL="109728" indent="0" algn="just" rtl="0">
              <a:buNone/>
            </a:pPr>
            <a:r>
              <a:rPr lang="en-US" dirty="0">
                <a:latin typeface="Times New Roman" pitchFamily="18" charset="0"/>
                <a:cs typeface="Times New Roman" pitchFamily="18" charset="0"/>
              </a:rPr>
              <a:t>Pumping is the ejection of soil slurry through the joints and cracks of cement concrete pavement, caused during the downward movement of slab under the heavy wheel loads. Other major types of distress in rigid pavements include faulting, </a:t>
            </a:r>
            <a:r>
              <a:rPr lang="en-US" dirty="0" err="1">
                <a:latin typeface="Times New Roman" pitchFamily="18" charset="0"/>
                <a:cs typeface="Times New Roman" pitchFamily="18" charset="0"/>
              </a:rPr>
              <a:t>spalling</a:t>
            </a:r>
            <a:r>
              <a:rPr lang="en-US" dirty="0">
                <a:latin typeface="Times New Roman" pitchFamily="18" charset="0"/>
                <a:cs typeface="Times New Roman" pitchFamily="18" charset="0"/>
              </a:rPr>
              <a:t>, and deterioration.</a:t>
            </a:r>
          </a:p>
        </p:txBody>
      </p:sp>
      <p:sp>
        <p:nvSpPr>
          <p:cNvPr id="3" name="Title 2"/>
          <p:cNvSpPr>
            <a:spLocks noGrp="1"/>
          </p:cNvSpPr>
          <p:nvPr>
            <p:ph type="title"/>
          </p:nvPr>
        </p:nvSpPr>
        <p:spPr/>
        <p:txBody>
          <a:bodyPr>
            <a:normAutofit/>
          </a:bodyPr>
          <a:lstStyle/>
          <a:p>
            <a:pPr rtl="0"/>
            <a:r>
              <a:rPr lang="en-US" i="1" dirty="0">
                <a:effectLst/>
                <a:latin typeface="Times New Roman" pitchFamily="18" charset="0"/>
                <a:cs typeface="Times New Roman" pitchFamily="18" charset="0"/>
              </a:rPr>
              <a:t>Failure criteria of rigid pavements</a:t>
            </a:r>
            <a:endParaRPr lang="en-US"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644608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down)">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TotalTime>
  <Words>771</Words>
  <Application>Microsoft Office PowerPoint</Application>
  <PresentationFormat>On-screen Show (4:3)</PresentationFormat>
  <Paragraphs>55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Structural Design of Highway</vt:lpstr>
      <vt:lpstr>PowerPoint Presentation</vt:lpstr>
      <vt:lpstr>Rigid Pavements:</vt:lpstr>
      <vt:lpstr>Fig: Rigid Pavement Cross-Section</vt:lpstr>
      <vt:lpstr>PowerPoint Presentation</vt:lpstr>
      <vt:lpstr>PowerPoint Presentation</vt:lpstr>
      <vt:lpstr>Types of Rigid Pavements</vt:lpstr>
      <vt:lpstr>PowerPoint Presentation</vt:lpstr>
      <vt:lpstr>Failure criteria of rigid pavements</vt:lpstr>
      <vt:lpstr>Difference between Flexible Pavements and Rigid Pavements: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Design of Highway</dc:title>
  <dc:creator>future</dc:creator>
  <cp:lastModifiedBy>future</cp:lastModifiedBy>
  <cp:revision>76</cp:revision>
  <dcterms:created xsi:type="dcterms:W3CDTF">2006-08-16T00:00:00Z</dcterms:created>
  <dcterms:modified xsi:type="dcterms:W3CDTF">2017-12-22T19:44:27Z</dcterms:modified>
</cp:coreProperties>
</file>