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google.iq/url?sa=i&amp;rct=j&amp;q=&amp;esrc=s&amp;source=images&amp;cd=&amp;cad=rja&amp;uact=8&amp;ved=0ahUKEwiE2Na55ZLXAhVDVhQKHbFfA6IQjRwIBw&amp;url=http://www.saudirubber.com/p/De-vulcanized-Rubber/Rubberized-Modified-Asphalt-(RMA)&amp;psig=AOvVaw1pNVSPAl91Mw1i9QNwjBPU&amp;ust=1509262054236913" TargetMode="External"/><Relationship Id="rId3" Type="http://schemas.openxmlformats.org/officeDocument/2006/relationships/image" Target="../media/image6.jpeg"/><Relationship Id="rId7" Type="http://schemas.openxmlformats.org/officeDocument/2006/relationships/image" Target="../media/image8.jpeg"/><Relationship Id="rId2" Type="http://schemas.openxmlformats.org/officeDocument/2006/relationships/hyperlink" Target="http://www.pavementinteractive.org/existing-surface-preparation-for-overlays/" TargetMode="External"/><Relationship Id="rId1" Type="http://schemas.openxmlformats.org/officeDocument/2006/relationships/slideLayout" Target="../slideLayouts/slideLayout2.xml"/><Relationship Id="rId6" Type="http://schemas.openxmlformats.org/officeDocument/2006/relationships/hyperlink" Target="http://www.google.iq/url?sa=i&amp;rct=j&amp;q=&amp;esrc=s&amp;source=images&amp;cd=&amp;cad=rja&amp;uact=8&amp;ved=0ahUKEwiE2Na55ZLXAhVDVhQKHbFfA6IQjRwIBw&amp;url=http://www.bigstockphoto.com/image-119627636/stock-photo-in-flexible-pavements-the-upper-layer-consists-of-asphalt-concrete-that-is-a-construction-aggregate-with-a-bituminous-binder-the-wearing-course-is-typically-placed-on-the-base-course&amp;psig=AOvVaw1pNVSPAl91Mw1i9QNwjBPU&amp;ust=1509262054236913" TargetMode="External"/><Relationship Id="rId5" Type="http://schemas.openxmlformats.org/officeDocument/2006/relationships/image" Target="../media/image7.jpeg"/><Relationship Id="rId4" Type="http://schemas.openxmlformats.org/officeDocument/2006/relationships/hyperlink" Target="http://www.google.iq/url?sa=i&amp;rct=j&amp;q=&amp;esrc=s&amp;source=images&amp;cd=&amp;cad=rja&amp;uact=8&amp;ved=0ahUKEwjy-Yya5ZLXAhXK8RQKHXFMBWwQjRwIBw&amp;url=http://www.tendersinfo.com/blogs/assam-government-online-tenders-2/&amp;psig=AOvVaw35Pnp4VxLdxYcwOZc-wVNe&amp;ust=1509261983210270" TargetMode="External"/><Relationship Id="rId9"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newsmobile.in/articles/2017/05/20/jk-government-suspends-engineers-over-video-of-sloppy-work/" TargetMode="External"/><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hyperlink" Target="https://www.google.iq/url?sa=i&amp;rct=j&amp;q=&amp;esrc=s&amp;source=images&amp;cd=&amp;cad=rja&amp;uact=8&amp;ved=0ahUKEwiu46235JLXAhWLWxQKHRLVARUQjRwIBw&amp;url=https://www.wirtgen-group.com/en/technologies/new-road-construction/construction-base-layers/&amp;psig=AOvVaw3CYelTv0mXRAdDprTtdOrF&amp;ust=1509261692017953" TargetMode="External"/><Relationship Id="rId1" Type="http://schemas.openxmlformats.org/officeDocument/2006/relationships/slideLayout" Target="../slideLayouts/slideLayout2.xml"/><Relationship Id="rId6" Type="http://schemas.openxmlformats.org/officeDocument/2006/relationships/hyperlink" Target="http://www.google.iq/url?sa=i&amp;rct=j&amp;q=&amp;esrc=s&amp;source=images&amp;cd=&amp;cad=rja&amp;uact=8&amp;ved=0ahUKEwiplY3P5JLXAhUIaRQKHUqaDq0QjRwIBw&amp;url=http://www.al-derah.com/view/5/%D8%A7%D8%B9%D9%85%D8%A7%D9%84-%D8%A7%D9%84%D8%B7%D8%B1%D9%82?lang=eng&amp;psig=AOvVaw3yd4qe27JMsxYfVDXK4jup&amp;ust=1509261834112892" TargetMode="External"/><Relationship Id="rId5" Type="http://schemas.openxmlformats.org/officeDocument/2006/relationships/image" Target="../media/image11.jpeg"/><Relationship Id="rId4" Type="http://schemas.openxmlformats.org/officeDocument/2006/relationships/hyperlink" Target="https://www.google.iq/url?sa=i&amp;rct=j&amp;q=&amp;esrc=s&amp;source=images&amp;cd=&amp;cad=rja&amp;uact=8&amp;ved=0ahUKEwjC94LC5JLXAhVKXBQKHbtoDRIQjRwIBw&amp;url=https://www.flickr.com/photos/worldbank/6767702757&amp;psig=AOvVaw3CYelTv0mXRAdDprTtdOrF&amp;ust=1509261692017953" TargetMode="External"/><Relationship Id="rId9" Type="http://schemas.openxmlformats.org/officeDocument/2006/relationships/image" Target="../media/image1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google.iq/url?sa=i&amp;rct=j&amp;q=&amp;esrc=s&amp;source=images&amp;cd=&amp;cad=rja&amp;uact=8&amp;ved=0ahUKEwiytJHZ45LXAhVJwBQKHe3IAdoQjRwIBw&amp;url=http://www.intrans.iastate.edu/research/projects/detail/?projectID=-1463630833&amp;psig=AOvVaw1eBqMYYIWZ-RCY8vfvuB1I&amp;ust=1509261572508532" TargetMode="Externa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hyperlink" Target="http://www.google.iq/url?sa=i&amp;rct=j&amp;q=&amp;esrc=s&amp;source=images&amp;cd=&amp;cad=rja&amp;uact=8&amp;ved=0ahUKEwjmuvHo45LXAhXEUhQKHRNuDwsQjRwIBw&amp;url=http://www.pavingexpert.com/tarmac02.htm&amp;psig=AOvVaw1eBqMYYIWZ-RCY8vfvuB1I&amp;ust=1509261572508532"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pavementinteractive.org/subgrade-preparation-for-new-pavements/" TargetMode="Externa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hyperlink" Target="https://www.google.iq/url?sa=i&amp;rct=j&amp;q=&amp;esrc=s&amp;source=images&amp;cd=&amp;cad=rja&amp;uact=8&amp;ved=0ahUKEwjNru2z45LXAhWJPxQKHcXfAhcQjRwIBw&amp;url=https://www.linkedin.com/pulse/importance-sub-grade-preparation-highways-roads-jahangir-khan&amp;psig=AOvVaw3kKc_cH1GRLOTFU1OtzGHH&amp;ust=1509261444860103"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iq/url?sa=i&amp;rct=j&amp;q=&amp;esrc=s&amp;source=images&amp;cd=&amp;cad=rja&amp;uact=8&amp;ved=0ahUKEwjgs5v_4ZLXAhVFwxQKHcyFAWgQjRwIBw&amp;url=https://www.quora.com/What-materials-are-used-for-road-construction&amp;psig=AOvVaw3XXsjCJ79IWw_wLb9p981S&amp;ust=150926098269143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828800"/>
          </a:xfrm>
        </p:spPr>
        <p:txBody>
          <a:bodyPr>
            <a:normAutofit/>
          </a:bodyPr>
          <a:lstStyle/>
          <a:p>
            <a:r>
              <a:rPr lang="en-US" sz="4800" dirty="0">
                <a:latin typeface="Times New Roman" pitchFamily="18" charset="0"/>
                <a:cs typeface="Times New Roman" pitchFamily="18" charset="0"/>
              </a:rPr>
              <a:t>Structural Design of Highway</a:t>
            </a:r>
            <a:endParaRPr lang="ar-IQ" sz="48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a:solidFill>
                  <a:srgbClr val="0070C0"/>
                </a:solidFill>
                <a:latin typeface="Times New Roman" pitchFamily="18" charset="0"/>
                <a:cs typeface="Times New Roman" pitchFamily="18" charset="0"/>
              </a:rPr>
              <a:t>Third Stage</a:t>
            </a:r>
          </a:p>
          <a:p>
            <a:r>
              <a:rPr lang="en-US" sz="1800" b="1" dirty="0" smtClean="0">
                <a:solidFill>
                  <a:srgbClr val="0070C0"/>
                </a:solidFill>
                <a:latin typeface="Times New Roman" pitchFamily="18" charset="0"/>
                <a:cs typeface="Times New Roman" pitchFamily="18" charset="0"/>
              </a:rPr>
              <a:t>Lecture1</a:t>
            </a:r>
          </a:p>
          <a:p>
            <a:pPr rtl="0"/>
            <a:r>
              <a:rPr lang="en-US" sz="3200" b="1" dirty="0">
                <a:solidFill>
                  <a:srgbClr val="0070C0"/>
                </a:solidFill>
                <a:latin typeface="Times New Roman" pitchFamily="18" charset="0"/>
                <a:cs typeface="Times New Roman" pitchFamily="18" charset="0"/>
              </a:rPr>
              <a:t>Lecture. Dr. </a:t>
            </a:r>
            <a:r>
              <a:rPr lang="en-US" sz="3200" b="1" dirty="0" err="1">
                <a:solidFill>
                  <a:srgbClr val="0070C0"/>
                </a:solidFill>
                <a:latin typeface="Times New Roman" pitchFamily="18" charset="0"/>
                <a:cs typeface="Times New Roman" pitchFamily="18" charset="0"/>
              </a:rPr>
              <a:t>Rana</a:t>
            </a:r>
            <a:r>
              <a:rPr lang="en-US" sz="3200" b="1" dirty="0">
                <a:solidFill>
                  <a:srgbClr val="0070C0"/>
                </a:solidFill>
                <a:latin typeface="Times New Roman" pitchFamily="18" charset="0"/>
                <a:cs typeface="Times New Roman" pitchFamily="18" charset="0"/>
              </a:rPr>
              <a:t> Amir </a:t>
            </a:r>
            <a:r>
              <a:rPr lang="en-US" sz="3200" b="1" dirty="0" err="1" smtClean="0">
                <a:solidFill>
                  <a:srgbClr val="0070C0"/>
                </a:solidFill>
                <a:latin typeface="Times New Roman" pitchFamily="18" charset="0"/>
                <a:cs typeface="Times New Roman" pitchFamily="18" charset="0"/>
              </a:rPr>
              <a:t>Yousif</a:t>
            </a:r>
            <a:endParaRPr lang="en-US" sz="3200" b="1" dirty="0" smtClean="0">
              <a:solidFill>
                <a:srgbClr val="0070C0"/>
              </a:solidFill>
              <a:latin typeface="Times New Roman" pitchFamily="18" charset="0"/>
              <a:cs typeface="Times New Roman" pitchFamily="18" charset="0"/>
            </a:endParaRPr>
          </a:p>
          <a:p>
            <a:pPr rtl="0"/>
            <a:r>
              <a:rPr lang="en-US" sz="2800" b="1" dirty="0" smtClean="0">
                <a:solidFill>
                  <a:srgbClr val="0070C0"/>
                </a:solidFill>
                <a:latin typeface="Times New Roman" pitchFamily="18" charset="0"/>
                <a:cs typeface="Times New Roman" pitchFamily="18" charset="0"/>
              </a:rPr>
              <a:t>Highway and Transportation Engineering</a:t>
            </a:r>
          </a:p>
          <a:p>
            <a:pPr rtl="0"/>
            <a:r>
              <a:rPr lang="en-US" sz="2800" b="1" dirty="0" smtClean="0">
                <a:solidFill>
                  <a:srgbClr val="0070C0"/>
                </a:solidFill>
                <a:latin typeface="Times New Roman" pitchFamily="18" charset="0"/>
                <a:cs typeface="Times New Roman" pitchFamily="18" charset="0"/>
              </a:rPr>
              <a:t>Al-</a:t>
            </a:r>
            <a:r>
              <a:rPr lang="en-US" sz="2800" b="1" dirty="0" err="1" smtClean="0">
                <a:solidFill>
                  <a:srgbClr val="0070C0"/>
                </a:solidFill>
                <a:latin typeface="Times New Roman" pitchFamily="18" charset="0"/>
                <a:cs typeface="Times New Roman" pitchFamily="18" charset="0"/>
              </a:rPr>
              <a:t>Mustansiriyah</a:t>
            </a:r>
            <a:r>
              <a:rPr lang="en-US" sz="2800" b="1" dirty="0" smtClean="0">
                <a:solidFill>
                  <a:srgbClr val="0070C0"/>
                </a:solidFill>
                <a:latin typeface="Times New Roman" pitchFamily="18" charset="0"/>
                <a:cs typeface="Times New Roman" pitchFamily="18" charset="0"/>
              </a:rPr>
              <a:t> University</a:t>
            </a:r>
            <a:endParaRPr lang="en-US" sz="2800" b="1" dirty="0">
              <a:solidFill>
                <a:srgbClr val="0070C0"/>
              </a:solidFill>
              <a:latin typeface="Times New Roman" pitchFamily="18" charset="0"/>
              <a:cs typeface="Times New Roman" pitchFamily="18" charset="0"/>
            </a:endParaRPr>
          </a:p>
          <a:p>
            <a:r>
              <a:rPr lang="en-US" b="1" dirty="0">
                <a:solidFill>
                  <a:srgbClr val="0070C0"/>
                </a:solidFill>
                <a:latin typeface="Times New Roman" pitchFamily="18" charset="0"/>
                <a:cs typeface="Times New Roman" pitchFamily="18" charset="0"/>
              </a:rPr>
              <a:t>2017</a:t>
            </a: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heel(1)">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l" rtl="0">
              <a:buNone/>
            </a:pPr>
            <a:r>
              <a:rPr lang="en-US" sz="3200" dirty="0">
                <a:latin typeface="Times New Roman" pitchFamily="18" charset="0"/>
                <a:cs typeface="Times New Roman" pitchFamily="18" charset="0"/>
              </a:rPr>
              <a:t>The following types of construction have been used in flexible pavement:</a:t>
            </a:r>
          </a:p>
          <a:p>
            <a:pPr lvl="0" algn="l" rtl="0"/>
            <a:r>
              <a:rPr lang="en-US" sz="3200" dirty="0">
                <a:latin typeface="Times New Roman" pitchFamily="18" charset="0"/>
                <a:cs typeface="Times New Roman" pitchFamily="18" charset="0"/>
              </a:rPr>
              <a:t>Conventional layered flexible pavement,</a:t>
            </a:r>
          </a:p>
          <a:p>
            <a:pPr lvl="0" algn="l" rtl="0"/>
            <a:r>
              <a:rPr lang="en-US" sz="3200" dirty="0">
                <a:latin typeface="Times New Roman" pitchFamily="18" charset="0"/>
                <a:cs typeface="Times New Roman" pitchFamily="18" charset="0"/>
              </a:rPr>
              <a:t>Full - depth asphalt pavement, and</a:t>
            </a:r>
          </a:p>
          <a:p>
            <a:pPr lvl="0" algn="l" rtl="0"/>
            <a:r>
              <a:rPr lang="en-US" sz="3200" dirty="0">
                <a:latin typeface="Times New Roman" pitchFamily="18" charset="0"/>
                <a:cs typeface="Times New Roman" pitchFamily="18" charset="0"/>
              </a:rPr>
              <a:t>Contained rock asphalt mat (CRAM).</a:t>
            </a:r>
          </a:p>
        </p:txBody>
      </p:sp>
      <p:sp>
        <p:nvSpPr>
          <p:cNvPr id="3" name="Title 2"/>
          <p:cNvSpPr>
            <a:spLocks noGrp="1"/>
          </p:cNvSpPr>
          <p:nvPr>
            <p:ph type="title"/>
          </p:nvPr>
        </p:nvSpPr>
        <p:spPr/>
        <p:txBody>
          <a:bodyPr>
            <a:normAutofit/>
          </a:bodyPr>
          <a:lstStyle/>
          <a:p>
            <a:pPr rtl="0"/>
            <a:r>
              <a:rPr lang="en-US" sz="3200" i="1" dirty="0">
                <a:effectLst/>
                <a:latin typeface="Times New Roman" pitchFamily="18" charset="0"/>
                <a:cs typeface="Times New Roman" pitchFamily="18" charset="0"/>
              </a:rPr>
              <a:t>Types of Flexible Pavements</a:t>
            </a:r>
            <a:endParaRPr lang="en-US" sz="32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1394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l" rtl="0">
              <a:buNone/>
            </a:pPr>
            <a:r>
              <a:rPr lang="en-US" sz="2400" dirty="0">
                <a:latin typeface="Times New Roman" pitchFamily="18" charset="0"/>
                <a:cs typeface="Times New Roman" pitchFamily="18" charset="0"/>
              </a:rPr>
              <a:t>Typical layers of a conventional flexible pavement includes seal coat, surface course, tack coat, binder course, prime coat, base course, sub-base course, compacted sub-grade, and natural </a:t>
            </a:r>
            <a:r>
              <a:rPr lang="en-US" sz="2400" dirty="0" smtClean="0">
                <a:latin typeface="Times New Roman" pitchFamily="18" charset="0"/>
                <a:cs typeface="Times New Roman" pitchFamily="18" charset="0"/>
              </a:rPr>
              <a:t>sub-grade.</a:t>
            </a:r>
          </a:p>
          <a:p>
            <a:pPr algn="just" rtl="0"/>
            <a:r>
              <a:rPr lang="en-US" sz="2400" b="1" i="1" dirty="0">
                <a:latin typeface="Times New Roman" pitchFamily="18" charset="0"/>
                <a:cs typeface="Times New Roman" pitchFamily="18" charset="0"/>
              </a:rPr>
              <a:t>Seal Coat: </a:t>
            </a:r>
            <a:r>
              <a:rPr lang="en-US" sz="2400" dirty="0">
                <a:latin typeface="Times New Roman" pitchFamily="18" charset="0"/>
                <a:cs typeface="Times New Roman" pitchFamily="18" charset="0"/>
              </a:rPr>
              <a:t>Seal coat is a thin surface treatment used to water-proof the surface and to provide skid resistance.</a:t>
            </a:r>
          </a:p>
          <a:p>
            <a:pPr algn="just" rtl="0"/>
            <a:r>
              <a:rPr lang="en-US" sz="2400" b="1" i="1" dirty="0">
                <a:latin typeface="Times New Roman" pitchFamily="18" charset="0"/>
                <a:cs typeface="Times New Roman" pitchFamily="18" charset="0"/>
              </a:rPr>
              <a:t>Tack Coat: </a:t>
            </a:r>
            <a:r>
              <a:rPr lang="en-US" sz="2400" dirty="0">
                <a:latin typeface="Times New Roman" pitchFamily="18" charset="0"/>
                <a:cs typeface="Times New Roman" pitchFamily="18" charset="0"/>
              </a:rPr>
              <a:t>Tack coat is a very light application of asphalt, usually asphalt emulsion diluted with water. It provides proper bonding between two layer of binder course and must be thin, uniformly cover the entire surface, and set very fast.</a:t>
            </a:r>
          </a:p>
          <a:p>
            <a:pPr marL="109728" indent="0" algn="l" rtl="0">
              <a:buNone/>
            </a:pP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rtl="0"/>
            <a:r>
              <a:rPr lang="en-US" sz="2800" i="1" dirty="0">
                <a:effectLst/>
                <a:latin typeface="Times New Roman" pitchFamily="18" charset="0"/>
                <a:cs typeface="Times New Roman" pitchFamily="18" charset="0"/>
              </a:rPr>
              <a:t>Typical layers of a flexible pavement</a:t>
            </a:r>
            <a:endParaRPr lang="en-US" sz="2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688095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85000" lnSpcReduction="10000"/>
          </a:bodyPr>
          <a:lstStyle/>
          <a:p>
            <a:pPr algn="just" rtl="0"/>
            <a:r>
              <a:rPr lang="en-US" b="1" i="1" dirty="0">
                <a:latin typeface="Times New Roman" pitchFamily="18" charset="0"/>
                <a:cs typeface="Times New Roman" pitchFamily="18" charset="0"/>
              </a:rPr>
              <a:t>Prime Coat: </a:t>
            </a:r>
            <a:r>
              <a:rPr lang="en-US" dirty="0">
                <a:latin typeface="Times New Roman" pitchFamily="18" charset="0"/>
                <a:cs typeface="Times New Roman" pitchFamily="18" charset="0"/>
              </a:rPr>
              <a:t>Prime coat is an application of low viscous cutback bitumen to an absorbent surface like granular bases on which binder layer is placed. It provides bonding between two layers. Unlike tack coat, prime coat penetrates into the layer below, plugs the voids, and forms a water tight surface.</a:t>
            </a:r>
          </a:p>
          <a:p>
            <a:pPr algn="just" rtl="0"/>
            <a:r>
              <a:rPr lang="en-US" b="1" i="1" dirty="0">
                <a:latin typeface="Times New Roman" pitchFamily="18" charset="0"/>
                <a:cs typeface="Times New Roman" pitchFamily="18" charset="0"/>
              </a:rPr>
              <a:t>Surface course: </a:t>
            </a:r>
            <a:r>
              <a:rPr lang="en-US" dirty="0">
                <a:latin typeface="Times New Roman" pitchFamily="18" charset="0"/>
                <a:cs typeface="Times New Roman" pitchFamily="18" charset="0"/>
              </a:rPr>
              <a:t>is the layer directly in contact with traffic loads and generally contains superior quality materials. They are usually constructed with dense graded asphalt concrete (AC). The functions and requirements of this layer are:</a:t>
            </a:r>
          </a:p>
          <a:p>
            <a:pPr lvl="0" algn="just" rtl="0">
              <a:buFont typeface="Wingdings" pitchFamily="2" charset="2"/>
              <a:buChar char="Ø"/>
            </a:pPr>
            <a:r>
              <a:rPr lang="en-US" dirty="0">
                <a:latin typeface="Times New Roman" pitchFamily="18" charset="0"/>
                <a:cs typeface="Times New Roman" pitchFamily="18" charset="0"/>
              </a:rPr>
              <a:t>It provides characteristics such as friction, smoothness, drainage, etc. Also it will prevent the entrance of excessive quantities of surface water into the underlying base, sub-base and sub-grade,</a:t>
            </a:r>
          </a:p>
          <a:p>
            <a:pPr lvl="0" algn="just" rtl="0">
              <a:buFont typeface="Wingdings" pitchFamily="2" charset="2"/>
              <a:buChar char="Ø"/>
            </a:pPr>
            <a:r>
              <a:rPr lang="en-US" dirty="0">
                <a:latin typeface="Times New Roman" pitchFamily="18" charset="0"/>
                <a:cs typeface="Times New Roman" pitchFamily="18" charset="0"/>
              </a:rPr>
              <a:t>It must be tough to resist the distortion under traffic and provide a smooth and skid- resistant riding surface,</a:t>
            </a:r>
          </a:p>
          <a:p>
            <a:pPr lvl="0" algn="just" rtl="0">
              <a:buFont typeface="Wingdings" pitchFamily="2" charset="2"/>
              <a:buChar char="Ø"/>
            </a:pPr>
            <a:r>
              <a:rPr lang="en-US" dirty="0">
                <a:latin typeface="Times New Roman" pitchFamily="18" charset="0"/>
                <a:cs typeface="Times New Roman" pitchFamily="18" charset="0"/>
              </a:rPr>
              <a:t>It must be water proof to protect the entire base and sub-grade from the weakening effect of water.</a:t>
            </a:r>
          </a:p>
          <a:p>
            <a:pPr algn="just" rtl="0"/>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63255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surface layers in pavement">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0" y="838200"/>
            <a:ext cx="3276600" cy="2057400"/>
          </a:xfrm>
          <a:prstGeom prst="rect">
            <a:avLst/>
          </a:prstGeom>
          <a:noFill/>
          <a:ln>
            <a:noFill/>
          </a:ln>
        </p:spPr>
      </p:pic>
      <p:pic>
        <p:nvPicPr>
          <p:cNvPr id="5" name="Picture 4" descr="Related image">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0600" y="801914"/>
            <a:ext cx="3124200" cy="2057400"/>
          </a:xfrm>
          <a:prstGeom prst="rect">
            <a:avLst/>
          </a:prstGeom>
          <a:noFill/>
          <a:ln>
            <a:noFill/>
          </a:ln>
        </p:spPr>
      </p:pic>
      <p:pic>
        <p:nvPicPr>
          <p:cNvPr id="6" name="Picture 5" descr="Image result for surface layers in pavement">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2000" y="3497943"/>
            <a:ext cx="3276600" cy="2438400"/>
          </a:xfrm>
          <a:prstGeom prst="rect">
            <a:avLst/>
          </a:prstGeom>
          <a:noFill/>
          <a:ln>
            <a:noFill/>
          </a:ln>
        </p:spPr>
      </p:pic>
      <p:pic>
        <p:nvPicPr>
          <p:cNvPr id="7" name="Picture 6" descr="Related image">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4800601" y="3490686"/>
            <a:ext cx="3124200" cy="2452914"/>
          </a:xfrm>
          <a:prstGeom prst="rect">
            <a:avLst/>
          </a:prstGeom>
          <a:noFill/>
          <a:ln>
            <a:noFill/>
          </a:ln>
        </p:spPr>
      </p:pic>
    </p:spTree>
    <p:extLst>
      <p:ext uri="{BB962C8B-B14F-4D97-AF65-F5344CB8AC3E}">
        <p14:creationId xmlns:p14="http://schemas.microsoft.com/office/powerpoint/2010/main" val="37678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a:bodyPr>
          <a:lstStyle/>
          <a:p>
            <a:pPr algn="just" rtl="0"/>
            <a:r>
              <a:rPr lang="en-US" b="1" i="1" dirty="0">
                <a:latin typeface="Times New Roman" pitchFamily="18" charset="0"/>
                <a:cs typeface="Times New Roman" pitchFamily="18" charset="0"/>
              </a:rPr>
              <a:t>Binder course</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This layer provides the bulk of the asphalt concrete structure. Its chief purpose is to distribute load to the base course the binder course generally consists of aggregates having less asphalt and doesn't require quality as high as the surface course, so replacing a part of the surface course by the binder course results in more economical design.</a:t>
            </a:r>
          </a:p>
          <a:p>
            <a:pPr algn="just" rtl="0"/>
            <a:r>
              <a:rPr lang="en-US" b="1" i="1" dirty="0">
                <a:latin typeface="Times New Roman" pitchFamily="18" charset="0"/>
                <a:cs typeface="Times New Roman" pitchFamily="18" charset="0"/>
              </a:rPr>
              <a:t>Base course</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The base course is the layer of material immediately beneath the surface of binder course and it provides additional load distribution and contributes to the sub-surface drainage It may be composed of crushed stone, crushed slag, and other untreated or stabilized materials.</a:t>
            </a:r>
          </a:p>
          <a:p>
            <a:pPr marL="109728" indent="0" algn="just" rtl="0">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53247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base layers in pavement">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685800"/>
            <a:ext cx="3810000" cy="2438400"/>
          </a:xfrm>
          <a:prstGeom prst="rect">
            <a:avLst/>
          </a:prstGeom>
          <a:noFill/>
          <a:ln>
            <a:noFill/>
          </a:ln>
        </p:spPr>
      </p:pic>
      <p:pic>
        <p:nvPicPr>
          <p:cNvPr id="5" name="Picture 4" descr="Related image">
            <a:hlinkClick r:id="rId4" tgtFrame="&quot;_blank&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4800600" y="685800"/>
            <a:ext cx="3613694" cy="2438400"/>
          </a:xfrm>
          <a:prstGeom prst="rect">
            <a:avLst/>
          </a:prstGeom>
          <a:noFill/>
          <a:ln>
            <a:noFill/>
          </a:ln>
        </p:spPr>
      </p:pic>
      <p:pic>
        <p:nvPicPr>
          <p:cNvPr id="6" name="Picture 5" descr="Image result for base layers in pavement">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457200" y="3276600"/>
            <a:ext cx="3810000" cy="2362200"/>
          </a:xfrm>
          <a:prstGeom prst="rect">
            <a:avLst/>
          </a:prstGeom>
          <a:noFill/>
          <a:ln>
            <a:noFill/>
          </a:ln>
        </p:spPr>
      </p:pic>
      <p:pic>
        <p:nvPicPr>
          <p:cNvPr id="7" name="Picture 6" descr="Related image">
            <a:hlinkClick r:id="rId8"/>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800601" y="3276600"/>
            <a:ext cx="3613694" cy="2362200"/>
          </a:xfrm>
          <a:prstGeom prst="rect">
            <a:avLst/>
          </a:prstGeom>
          <a:noFill/>
          <a:ln>
            <a:noFill/>
          </a:ln>
        </p:spPr>
      </p:pic>
    </p:spTree>
    <p:extLst>
      <p:ext uri="{BB962C8B-B14F-4D97-AF65-F5344CB8AC3E}">
        <p14:creationId xmlns:p14="http://schemas.microsoft.com/office/powerpoint/2010/main" val="298599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algn="just" rtl="0"/>
            <a:r>
              <a:rPr lang="en-US" b="1" i="1" dirty="0">
                <a:latin typeface="Times New Roman" pitchFamily="18" charset="0"/>
                <a:cs typeface="Times New Roman" pitchFamily="18" charset="0"/>
              </a:rPr>
              <a:t>Sub-Base course</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The sub-base course is the layer of material beneath the base course and the primary functions are to provide structural support, improve drainage, and reduce the intrusion of fines from the sub-grade in the pavement structure If the base course is open graded, then the sub-base course with more fines can serve as a filler between sub-grade and the base course A sub-base course is not always needed or used. For example, a pavement constructed over a high quality, stiff sub-grade may not need the additional features offered by a sub-base course. In such situations, sub-base course may not be provided.</a:t>
            </a:r>
          </a:p>
        </p:txBody>
      </p:sp>
    </p:spTree>
    <p:extLst>
      <p:ext uri="{BB962C8B-B14F-4D97-AF65-F5344CB8AC3E}">
        <p14:creationId xmlns:p14="http://schemas.microsoft.com/office/powerpoint/2010/main" val="390068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subbase layers">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838200"/>
            <a:ext cx="3276600" cy="3276600"/>
          </a:xfrm>
          <a:prstGeom prst="rect">
            <a:avLst/>
          </a:prstGeom>
          <a:noFill/>
          <a:ln>
            <a:noFill/>
          </a:ln>
        </p:spPr>
      </p:pic>
      <p:pic>
        <p:nvPicPr>
          <p:cNvPr id="5" name="Picture 4" descr="Image result for subbase layers">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876800" y="3276600"/>
            <a:ext cx="3581400" cy="2971800"/>
          </a:xfrm>
          <a:prstGeom prst="rect">
            <a:avLst/>
          </a:prstGeom>
          <a:noFill/>
          <a:ln>
            <a:noFill/>
          </a:ln>
        </p:spPr>
      </p:pic>
    </p:spTree>
    <p:extLst>
      <p:ext uri="{BB962C8B-B14F-4D97-AF65-F5344CB8AC3E}">
        <p14:creationId xmlns:p14="http://schemas.microsoft.com/office/powerpoint/2010/main" val="34987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pPr algn="just" rtl="0"/>
            <a:r>
              <a:rPr lang="en-US" b="1" i="1" dirty="0">
                <a:latin typeface="Times New Roman" pitchFamily="18" charset="0"/>
                <a:cs typeface="Times New Roman" pitchFamily="18" charset="0"/>
              </a:rPr>
              <a:t>Sub-grade</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The top soil or sub-grade is a layer of natural soil prepared to receive the stresses from the layers above. It is essential that at no time soil sub-grade is overstressed. It should be compacted to the desirable density, near the optimum moisture content.</a:t>
            </a:r>
          </a:p>
        </p:txBody>
      </p:sp>
      <p:pic>
        <p:nvPicPr>
          <p:cNvPr id="4" name="irc_mi" descr="Image result for subgrade layer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581400"/>
            <a:ext cx="3157764" cy="2438400"/>
          </a:xfrm>
          <a:prstGeom prst="rect">
            <a:avLst/>
          </a:prstGeom>
          <a:noFill/>
          <a:ln>
            <a:noFill/>
          </a:ln>
        </p:spPr>
      </p:pic>
      <p:pic>
        <p:nvPicPr>
          <p:cNvPr id="5" name="Picture 4" descr="Image result for subgrade layers">
            <a:hlinkClick r:id="rId4" tgtFrame="&quot;_blank&quot;"/>
          </p:cNvPr>
          <p:cNvPicPr/>
          <p:nvPr/>
        </p:nvPicPr>
        <p:blipFill>
          <a:blip r:embed="rId5">
            <a:extLst>
              <a:ext uri="{28A0092B-C50C-407E-A947-70E740481C1C}">
                <a14:useLocalDpi xmlns:a14="http://schemas.microsoft.com/office/drawing/2010/main" val="0"/>
              </a:ext>
            </a:extLst>
          </a:blip>
          <a:srcRect/>
          <a:stretch>
            <a:fillRect/>
          </a:stretch>
        </p:blipFill>
        <p:spPr bwMode="auto">
          <a:xfrm>
            <a:off x="5181600" y="3581400"/>
            <a:ext cx="3033395" cy="2438400"/>
          </a:xfrm>
          <a:prstGeom prst="rect">
            <a:avLst/>
          </a:prstGeom>
          <a:noFill/>
          <a:ln>
            <a:noFill/>
          </a:ln>
        </p:spPr>
      </p:pic>
    </p:spTree>
    <p:extLst>
      <p:ext uri="{BB962C8B-B14F-4D97-AF65-F5344CB8AC3E}">
        <p14:creationId xmlns:p14="http://schemas.microsoft.com/office/powerpoint/2010/main" val="141300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4525963"/>
          </a:xfrm>
        </p:spPr>
        <p:txBody>
          <a:bodyPr>
            <a:normAutofit fontScale="85000" lnSpcReduction="20000"/>
          </a:bodyPr>
          <a:lstStyle/>
          <a:p>
            <a:pPr algn="just" rtl="0"/>
            <a:r>
              <a:rPr lang="en-US" b="1" i="1" dirty="0">
                <a:latin typeface="Times New Roman" pitchFamily="18" charset="0"/>
                <a:cs typeface="Times New Roman" pitchFamily="18" charset="0"/>
              </a:rPr>
              <a:t>Failure of flexible pavements</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The major flexible pavement failures are fatigue cracking, rutting, and thermal cracking. The fatigue cracking of flexible pavement is due to horizontal tensile strain at the bottom of the asphaltic concrete. The failure criterion relates allowable number of load repetitions to tensile strain and this relation can be determined in the laboratory fatigue test on asphaltic concrete specimens. Rutting occurs only on flexible pavements as indicated by permanent deformation or rut depth along wheel load path. Two design methods have been used to control rutting: one to limit the vertical compressive strain on the top of subgrade and other to limit rutting to a tolerable amount (12 mm normally). Thermal cracking includes both low-temperature cracking and thermal fatigue cracking.</a:t>
            </a:r>
          </a:p>
          <a:p>
            <a:pPr marL="109728" indent="0" algn="just">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49306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20000"/>
          </a:bodyPr>
          <a:lstStyle/>
          <a:p>
            <a:pPr algn="just" rtl="0"/>
            <a:r>
              <a:rPr lang="en-US" sz="2800" dirty="0">
                <a:latin typeface="Times New Roman" pitchFamily="18" charset="0"/>
                <a:cs typeface="Times New Roman" pitchFamily="18" charset="0"/>
              </a:rPr>
              <a:t>References:</a:t>
            </a:r>
          </a:p>
          <a:p>
            <a:pPr algn="just" rtl="0"/>
            <a:r>
              <a:rPr lang="en-US" sz="2800" dirty="0">
                <a:latin typeface="Times New Roman" pitchFamily="18" charset="0"/>
                <a:cs typeface="Times New Roman" pitchFamily="18" charset="0"/>
              </a:rPr>
              <a:t>1. Nicholas J. Garber and Lester A. </a:t>
            </a:r>
            <a:r>
              <a:rPr lang="en-US" sz="2800" dirty="0" err="1">
                <a:latin typeface="Times New Roman" pitchFamily="18" charset="0"/>
                <a:cs typeface="Times New Roman" pitchFamily="18" charset="0"/>
              </a:rPr>
              <a:t>Hoel</a:t>
            </a:r>
            <a:r>
              <a:rPr lang="en-US" sz="2800" dirty="0">
                <a:latin typeface="Times New Roman" pitchFamily="18" charset="0"/>
                <a:cs typeface="Times New Roman" pitchFamily="18" charset="0"/>
              </a:rPr>
              <a:t>.”Traffic and Highway Engineering”, Fourth Edition.</a:t>
            </a:r>
          </a:p>
          <a:p>
            <a:pPr algn="just" rtl="0"/>
            <a:r>
              <a:rPr lang="en-US" sz="2800" dirty="0">
                <a:latin typeface="Times New Roman" pitchFamily="18" charset="0"/>
                <a:cs typeface="Times New Roman" pitchFamily="18" charset="0"/>
              </a:rPr>
              <a:t>2.Yoder; E. J. and M. W. </a:t>
            </a:r>
            <a:r>
              <a:rPr lang="en-US" sz="2800" dirty="0" err="1">
                <a:latin typeface="Times New Roman" pitchFamily="18" charset="0"/>
                <a:cs typeface="Times New Roman" pitchFamily="18" charset="0"/>
              </a:rPr>
              <a:t>Witczak</a:t>
            </a:r>
            <a:r>
              <a:rPr lang="en-US" sz="2800" dirty="0">
                <a:latin typeface="Times New Roman" pitchFamily="18" charset="0"/>
                <a:cs typeface="Times New Roman" pitchFamily="18" charset="0"/>
              </a:rPr>
              <a:t>, “Principles of Pavement Design”, A Wiley- </a:t>
            </a:r>
            <a:r>
              <a:rPr lang="en-US" sz="2800" dirty="0" err="1">
                <a:latin typeface="Times New Roman" pitchFamily="18" charset="0"/>
                <a:cs typeface="Times New Roman" pitchFamily="18" charset="0"/>
              </a:rPr>
              <a:t>Interscience</a:t>
            </a:r>
            <a:r>
              <a:rPr lang="en-US" sz="2800" dirty="0">
                <a:latin typeface="Times New Roman" pitchFamily="18" charset="0"/>
                <a:cs typeface="Times New Roman" pitchFamily="18" charset="0"/>
              </a:rPr>
              <a:t> Publication, John Wiley &amp; Sons Inc., U.S.A., 1975.</a:t>
            </a:r>
          </a:p>
          <a:p>
            <a:pPr algn="just" rtl="0"/>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Yaug</a:t>
            </a:r>
            <a:r>
              <a:rPr lang="en-US" sz="2800" dirty="0">
                <a:latin typeface="Times New Roman" pitchFamily="18" charset="0"/>
                <a:cs typeface="Times New Roman" pitchFamily="18" charset="0"/>
              </a:rPr>
              <a:t> H. Huang, “Pavement Analysis and Design”, </a:t>
            </a:r>
            <a:r>
              <a:rPr lang="en-US" sz="2800" dirty="0" err="1">
                <a:latin typeface="Times New Roman" pitchFamily="18" charset="0"/>
                <a:cs typeface="Times New Roman" pitchFamily="18" charset="0"/>
              </a:rPr>
              <a:t>Prentic</a:t>
            </a:r>
            <a:r>
              <a:rPr lang="en-US" sz="2800" dirty="0">
                <a:latin typeface="Times New Roman" pitchFamily="18" charset="0"/>
                <a:cs typeface="Times New Roman" pitchFamily="18" charset="0"/>
              </a:rPr>
              <a:t> Hall Inc., U.S.A., 1993.</a:t>
            </a:r>
          </a:p>
          <a:p>
            <a:pPr algn="just" rtl="0"/>
            <a:r>
              <a:rPr lang="en-US" sz="2800" dirty="0">
                <a:latin typeface="Times New Roman" pitchFamily="18" charset="0"/>
                <a:cs typeface="Times New Roman" pitchFamily="18" charset="0"/>
              </a:rPr>
              <a:t>4.“AASHTO Guide for Design of Pavement Structures 1993”, AASHTO, American Association of State Highway and Transportation Officials, U.S.A., 1993.</a:t>
            </a:r>
          </a:p>
          <a:p>
            <a:pPr algn="just" rtl="0"/>
            <a:r>
              <a:rPr lang="en-US" sz="2800" dirty="0">
                <a:latin typeface="Times New Roman" pitchFamily="18" charset="0"/>
                <a:cs typeface="Times New Roman" pitchFamily="18" charset="0"/>
              </a:rPr>
              <a:t>5. Oglesby Clarkson H., “Highway Engineering”, John </a:t>
            </a:r>
            <a:r>
              <a:rPr lang="en-US" sz="2800" dirty="0" smtClean="0">
                <a:latin typeface="Times New Roman" pitchFamily="18" charset="0"/>
                <a:cs typeface="Times New Roman" pitchFamily="18" charset="0"/>
              </a:rPr>
              <a:t>Wiley </a:t>
            </a:r>
            <a:r>
              <a:rPr lang="en-US" sz="2800" dirty="0">
                <a:latin typeface="Times New Roman" pitchFamily="18" charset="0"/>
                <a:cs typeface="Times New Roman" pitchFamily="18" charset="0"/>
              </a:rPr>
              <a:t>&amp; Sons Inc., U.S.A.,1975</a:t>
            </a:r>
            <a:r>
              <a:rPr lang="en-US" dirty="0"/>
              <a:t>.</a:t>
            </a:r>
          </a:p>
          <a:p>
            <a:pPr algn="l"/>
            <a:endParaRPr lang="ar-IQ" dirty="0"/>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Autofit/>
          </a:bodyPr>
          <a:lstStyle/>
          <a:p>
            <a:pPr marL="109728" indent="0" algn="just" rtl="0">
              <a:buNone/>
            </a:pPr>
            <a:r>
              <a:rPr lang="en-US" sz="2000" b="1" i="1" dirty="0">
                <a:latin typeface="Times New Roman" pitchFamily="18" charset="0"/>
                <a:cs typeface="Times New Roman" pitchFamily="18" charset="0"/>
              </a:rPr>
              <a:t>Overview</a:t>
            </a:r>
            <a:endParaRPr lang="en-US" sz="2000" dirty="0">
              <a:latin typeface="Times New Roman" pitchFamily="18" charset="0"/>
              <a:cs typeface="Times New Roman" pitchFamily="18" charset="0"/>
            </a:endParaRPr>
          </a:p>
          <a:p>
            <a:pPr marL="109728" indent="0" algn="just" rtl="0">
              <a:buNone/>
            </a:pPr>
            <a:r>
              <a:rPr lang="en-US" sz="2000" dirty="0">
                <a:latin typeface="Times New Roman" pitchFamily="18" charset="0"/>
                <a:cs typeface="Times New Roman" pitchFamily="18" charset="0"/>
              </a:rPr>
              <a:t>A highway pavement is a structure consisting of superimposed layers of processed materials above the natural soil sub-grade, whose primary function is to distribute the applied vehicle loads to the sub-grade. The pavement structure should be able to provide a surface of acceptable riding quality, adequate skid resistance, favorable light reacting characteristics, and low noise pollution. The ultimate aim is to ensure that the transmitted stresses due to wheel load are sufficiently reduced, so that they will not exceed bearing capacity of the subgrade</a:t>
            </a:r>
            <a:r>
              <a:rPr lang="en-US" sz="2000" dirty="0" smtClean="0">
                <a:latin typeface="Times New Roman" pitchFamily="18" charset="0"/>
                <a:cs typeface="Times New Roman" pitchFamily="18" charset="0"/>
              </a:rPr>
              <a:t>.</a:t>
            </a:r>
          </a:p>
          <a:p>
            <a:pPr marL="109728" indent="0" algn="just" rtl="0">
              <a:buNone/>
            </a:pPr>
            <a:r>
              <a:rPr lang="en-US" sz="2000" dirty="0" smtClean="0">
                <a:latin typeface="Times New Roman" pitchFamily="18" charset="0"/>
                <a:cs typeface="Times New Roman" pitchFamily="18" charset="0"/>
              </a:rPr>
              <a:t>Two </a:t>
            </a:r>
            <a:r>
              <a:rPr lang="en-US" sz="2000" dirty="0">
                <a:latin typeface="Times New Roman" pitchFamily="18" charset="0"/>
                <a:cs typeface="Times New Roman" pitchFamily="18" charset="0"/>
              </a:rPr>
              <a:t>types of pavements are generally recognized as serving this purpose, namely flexible pavements and rigid pavements. This chapter gives an overview of pavement types, layers, and their functions, and pavement failures. Improper design of pavements leads to early failure of pavements affecting the riding quality</a:t>
            </a:r>
          </a:p>
          <a:p>
            <a:pPr algn="just" rtl="0"/>
            <a:endParaRPr lang="ar-IQ"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a:t>Introduction to pavement design</a:t>
            </a:r>
            <a:endParaRPr lang="ar-IQ" dirty="0"/>
          </a:p>
        </p:txBody>
      </p:sp>
    </p:spTree>
    <p:extLst>
      <p:ext uri="{BB962C8B-B14F-4D97-AF65-F5344CB8AC3E}">
        <p14:creationId xmlns:p14="http://schemas.microsoft.com/office/powerpoint/2010/main" val="138276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lgn="just" rtl="0">
              <a:buNone/>
            </a:pPr>
            <a:r>
              <a:rPr lang="en-US" b="1" i="1" dirty="0">
                <a:latin typeface="Times New Roman" pitchFamily="18" charset="0"/>
                <a:cs typeface="Times New Roman" pitchFamily="18" charset="0"/>
              </a:rPr>
              <a:t>An ideal pavement should meet the following requirements:</a:t>
            </a:r>
            <a:endParaRPr lang="en-US" dirty="0">
              <a:latin typeface="Times New Roman" pitchFamily="18" charset="0"/>
              <a:cs typeface="Times New Roman" pitchFamily="18" charset="0"/>
            </a:endParaRPr>
          </a:p>
          <a:p>
            <a:pPr marL="109728" lvl="0" indent="0" algn="just" rtl="0">
              <a:buNone/>
            </a:pPr>
            <a:r>
              <a:rPr lang="en-US" dirty="0">
                <a:latin typeface="Times New Roman" pitchFamily="18" charset="0"/>
                <a:cs typeface="Times New Roman" pitchFamily="18" charset="0"/>
              </a:rPr>
              <a:t>Sufficient thickness to distribute the wheel load stresses to a safe value on the sub-grade soil.</a:t>
            </a:r>
          </a:p>
          <a:p>
            <a:pPr marL="109728" lvl="0" indent="0" algn="just" rtl="0">
              <a:buNone/>
            </a:pPr>
            <a:r>
              <a:rPr lang="en-US" dirty="0">
                <a:latin typeface="Times New Roman" pitchFamily="18" charset="0"/>
                <a:cs typeface="Times New Roman" pitchFamily="18" charset="0"/>
              </a:rPr>
              <a:t>Structurally strong to withstand all types of stresses imposed upon </a:t>
            </a:r>
            <a:r>
              <a:rPr lang="en-US" dirty="0" smtClean="0">
                <a:latin typeface="Times New Roman" pitchFamily="18" charset="0"/>
                <a:cs typeface="Times New Roman" pitchFamily="18" charset="0"/>
              </a:rPr>
              <a:t>it, Adequate </a:t>
            </a:r>
            <a:r>
              <a:rPr lang="en-US" dirty="0">
                <a:latin typeface="Times New Roman" pitchFamily="18" charset="0"/>
                <a:cs typeface="Times New Roman" pitchFamily="18" charset="0"/>
              </a:rPr>
              <a:t>coefficient of friction to prevent skidding of </a:t>
            </a:r>
            <a:r>
              <a:rPr lang="en-US" dirty="0" smtClean="0">
                <a:latin typeface="Times New Roman" pitchFamily="18" charset="0"/>
                <a:cs typeface="Times New Roman" pitchFamily="18" charset="0"/>
              </a:rPr>
              <a:t>vehicles, Smooth </a:t>
            </a:r>
            <a:r>
              <a:rPr lang="en-US" dirty="0">
                <a:latin typeface="Times New Roman" pitchFamily="18" charset="0"/>
                <a:cs typeface="Times New Roman" pitchFamily="18" charset="0"/>
              </a:rPr>
              <a:t>surface to provide comfort to road users even at high </a:t>
            </a:r>
            <a:r>
              <a:rPr lang="en-US" dirty="0" smtClean="0">
                <a:latin typeface="Times New Roman" pitchFamily="18" charset="0"/>
                <a:cs typeface="Times New Roman" pitchFamily="18" charset="0"/>
              </a:rPr>
              <a:t>speed, Produce </a:t>
            </a:r>
            <a:r>
              <a:rPr lang="en-US" dirty="0">
                <a:latin typeface="Times New Roman" pitchFamily="18" charset="0"/>
                <a:cs typeface="Times New Roman" pitchFamily="18" charset="0"/>
              </a:rPr>
              <a:t>least noise from moving </a:t>
            </a:r>
            <a:r>
              <a:rPr lang="en-US" dirty="0" smtClean="0">
                <a:latin typeface="Times New Roman" pitchFamily="18" charset="0"/>
                <a:cs typeface="Times New Roman" pitchFamily="18" charset="0"/>
              </a:rPr>
              <a:t>vehicles, Dust </a:t>
            </a:r>
            <a:r>
              <a:rPr lang="en-US" dirty="0">
                <a:latin typeface="Times New Roman" pitchFamily="18" charset="0"/>
                <a:cs typeface="Times New Roman" pitchFamily="18" charset="0"/>
              </a:rPr>
              <a:t>proof surface so that traffic safety is not impaired by reducing </a:t>
            </a:r>
            <a:r>
              <a:rPr lang="en-US" dirty="0" smtClean="0">
                <a:latin typeface="Times New Roman" pitchFamily="18" charset="0"/>
                <a:cs typeface="Times New Roman" pitchFamily="18" charset="0"/>
              </a:rPr>
              <a:t>visibility Impervious </a:t>
            </a:r>
            <a:r>
              <a:rPr lang="en-US" dirty="0">
                <a:latin typeface="Times New Roman" pitchFamily="18" charset="0"/>
                <a:cs typeface="Times New Roman" pitchFamily="18" charset="0"/>
              </a:rPr>
              <a:t>surface, so that sub-grade soil is well protected, </a:t>
            </a:r>
            <a:r>
              <a:rPr lang="en-US" dirty="0" smtClean="0">
                <a:latin typeface="Times New Roman" pitchFamily="18" charset="0"/>
                <a:cs typeface="Times New Roman" pitchFamily="18" charset="0"/>
              </a:rPr>
              <a:t>and Long </a:t>
            </a:r>
            <a:r>
              <a:rPr lang="en-US" dirty="0">
                <a:latin typeface="Times New Roman" pitchFamily="18" charset="0"/>
                <a:cs typeface="Times New Roman" pitchFamily="18" charset="0"/>
              </a:rPr>
              <a:t>design life with low maintenance cost.</a:t>
            </a:r>
          </a:p>
        </p:txBody>
      </p:sp>
      <p:sp>
        <p:nvSpPr>
          <p:cNvPr id="3" name="Title 2"/>
          <p:cNvSpPr>
            <a:spLocks noGrp="1"/>
          </p:cNvSpPr>
          <p:nvPr>
            <p:ph type="title"/>
          </p:nvPr>
        </p:nvSpPr>
        <p:spPr/>
        <p:txBody>
          <a:bodyPr/>
          <a:lstStyle/>
          <a:p>
            <a:pPr rtl="0"/>
            <a:r>
              <a:rPr lang="en-US" i="1" dirty="0">
                <a:effectLst/>
              </a:rPr>
              <a:t>Requirements of a pavement</a:t>
            </a:r>
            <a:endParaRPr lang="en-US" dirty="0">
              <a:effectLst/>
            </a:endParaRPr>
          </a:p>
        </p:txBody>
      </p:sp>
    </p:spTree>
    <p:extLst>
      <p:ext uri="{BB962C8B-B14F-4D97-AF65-F5344CB8AC3E}">
        <p14:creationId xmlns:p14="http://schemas.microsoft.com/office/powerpoint/2010/main" val="1215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lgn="just" rtl="0">
              <a:buNone/>
            </a:pPr>
            <a:r>
              <a:rPr lang="en-US" dirty="0">
                <a:latin typeface="Times New Roman" pitchFamily="18" charset="0"/>
                <a:cs typeface="Times New Roman" pitchFamily="18" charset="0"/>
              </a:rPr>
              <a:t>The pavements can be classified based on the structural performance into two, flexible pavements and rigid pavements. In flexible pavements, wheel loads are transferred by grain-to-grain contact of the aggregate through the granular structure. The flexible pavement, having less flexural strength, acts like a flexible sheet (e.g. bituminous road). On the contrary, in rigid pavements, wheel loads are transferred to sub-grade soil by flexural strength of the pavement and the pavement acts like a rigid plate (e.g. cement concrete roads). In addition to these, composite pavements are also available. </a:t>
            </a:r>
            <a:endParaRPr lang="en-US" dirty="0" smtClean="0">
              <a:latin typeface="Times New Roman" pitchFamily="18" charset="0"/>
              <a:cs typeface="Times New Roman" pitchFamily="18" charset="0"/>
            </a:endParaRPr>
          </a:p>
          <a:p>
            <a:pPr marL="109728" indent="0" algn="just" rtl="0">
              <a:buNone/>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thin layer of flexible pavement over rigid pavement is an ideal pavement with most desirable characteristics. However, such pavements are rarely used in new construction because of high cost and complex analysis required.</a:t>
            </a:r>
          </a:p>
        </p:txBody>
      </p:sp>
      <p:sp>
        <p:nvSpPr>
          <p:cNvPr id="3" name="Title 2"/>
          <p:cNvSpPr>
            <a:spLocks noGrp="1"/>
          </p:cNvSpPr>
          <p:nvPr>
            <p:ph type="title"/>
          </p:nvPr>
        </p:nvSpPr>
        <p:spPr/>
        <p:txBody>
          <a:bodyPr>
            <a:normAutofit fontScale="90000"/>
          </a:bodyPr>
          <a:lstStyle/>
          <a:p>
            <a:r>
              <a:rPr lang="en-US" dirty="0"/>
              <a:t>TYPES OF PAVEMENT – FLEXIBLE AND </a:t>
            </a:r>
            <a:r>
              <a:rPr lang="en-US" dirty="0" smtClean="0"/>
              <a:t>RIGID PAVEMENT</a:t>
            </a:r>
            <a:endParaRPr lang="ar-IQ" dirty="0"/>
          </a:p>
        </p:txBody>
      </p:sp>
    </p:spTree>
    <p:extLst>
      <p:ext uri="{BB962C8B-B14F-4D97-AF65-F5344CB8AC3E}">
        <p14:creationId xmlns:p14="http://schemas.microsoft.com/office/powerpoint/2010/main" val="223310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lgn="just" rtl="0">
              <a:buNone/>
            </a:pPr>
            <a:r>
              <a:rPr lang="en-US" dirty="0">
                <a:latin typeface="Times New Roman" pitchFamily="18" charset="0"/>
                <a:cs typeface="Times New Roman" pitchFamily="18" charset="0"/>
              </a:rPr>
              <a:t>Flexible pavement can be defined as the one consisting of a mixture of asphaltic or bituminous material and aggregates placed on a bed of compacted granular material of appropriate quality in layers over the subgrade. Water bound macadam roads and stabilized soil roads with or without asphaltic toppings are examples of flexible pavements.</a:t>
            </a:r>
          </a:p>
          <a:p>
            <a:pPr marL="109728" indent="0" algn="just" rtl="0">
              <a:buNone/>
            </a:pPr>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design of flexible pavement</a:t>
            </a:r>
            <a:r>
              <a:rPr lang="en-US" dirty="0">
                <a:latin typeface="Times New Roman" pitchFamily="18" charset="0"/>
                <a:cs typeface="Times New Roman" pitchFamily="18" charset="0"/>
              </a:rPr>
              <a:t> is based on the principle that for a load of any magnitude, the intensity of a load diminishes as the load is transmitted downwards from the surface by virtue of spreading over an increasingly larger area, by carrying it deep enough into the ground through successive layers of granular material.</a:t>
            </a:r>
          </a:p>
        </p:txBody>
      </p:sp>
      <p:sp>
        <p:nvSpPr>
          <p:cNvPr id="3" name="Title 2"/>
          <p:cNvSpPr>
            <a:spLocks noGrp="1"/>
          </p:cNvSpPr>
          <p:nvPr>
            <p:ph type="title"/>
          </p:nvPr>
        </p:nvSpPr>
        <p:spPr/>
        <p:txBody>
          <a:bodyPr>
            <a:normAutofit/>
          </a:bodyPr>
          <a:lstStyle/>
          <a:p>
            <a:r>
              <a:rPr lang="en-US" i="1" dirty="0">
                <a:effectLst/>
              </a:rPr>
              <a:t>Flexible Pavements</a:t>
            </a:r>
            <a:r>
              <a:rPr lang="en-US" i="1" dirty="0" smtClean="0">
                <a:effectLst/>
              </a:rPr>
              <a:t>:</a:t>
            </a:r>
            <a:endParaRPr lang="ar-IQ" dirty="0"/>
          </a:p>
        </p:txBody>
      </p:sp>
    </p:spTree>
    <p:extLst>
      <p:ext uri="{BB962C8B-B14F-4D97-AF65-F5344CB8AC3E}">
        <p14:creationId xmlns:p14="http://schemas.microsoft.com/office/powerpoint/2010/main" val="315142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24400"/>
            <a:ext cx="8229600" cy="1143000"/>
          </a:xfrm>
        </p:spPr>
        <p:txBody>
          <a:bodyPr>
            <a:normAutofit/>
          </a:bodyPr>
          <a:lstStyle/>
          <a:p>
            <a:r>
              <a:rPr lang="en-US" sz="2800" i="1" dirty="0">
                <a:effectLst/>
                <a:latin typeface="Times New Roman" pitchFamily="18" charset="0"/>
                <a:cs typeface="Times New Roman" pitchFamily="18" charset="0"/>
              </a:rPr>
              <a:t>Fig: Flexible Pavement Cross-section</a:t>
            </a:r>
            <a:endParaRPr lang="ar-IQ" sz="2800" dirty="0">
              <a:latin typeface="Times New Roman" pitchFamily="18" charset="0"/>
              <a:cs typeface="Times New Roman" pitchFamily="18" charset="0"/>
            </a:endParaRPr>
          </a:p>
        </p:txBody>
      </p:sp>
      <p:pic>
        <p:nvPicPr>
          <p:cNvPr id="4" name="Content Placeholder 3" descr="Image result for flexible pavement layers">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685800"/>
            <a:ext cx="7543800" cy="3886199"/>
          </a:xfrm>
          <a:prstGeom prst="rect">
            <a:avLst/>
          </a:prstGeom>
          <a:noFill/>
          <a:ln>
            <a:noFill/>
          </a:ln>
        </p:spPr>
      </p:pic>
    </p:spTree>
    <p:extLst>
      <p:ext uri="{BB962C8B-B14F-4D97-AF65-F5344CB8AC3E}">
        <p14:creationId xmlns:p14="http://schemas.microsoft.com/office/powerpoint/2010/main" val="334851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706562"/>
          </a:xfrm>
        </p:spPr>
        <p:txBody>
          <a:bodyPr>
            <a:noAutofit/>
          </a:bodyPr>
          <a:lstStyle/>
          <a:p>
            <a:r>
              <a:rPr lang="en-US" sz="2400" dirty="0">
                <a:effectLst/>
                <a:latin typeface="Times New Roman" pitchFamily="18" charset="0"/>
                <a:cs typeface="Times New Roman" pitchFamily="18" charset="0"/>
              </a:rPr>
              <a:t>Thus for flexible pavement, there can be grading in the quality of materials used, the materials with high degree of strength is used at or near the surface. Thus the strength of subgrade primarily influences the thickness of the flexible pavement.</a:t>
            </a:r>
            <a:br>
              <a:rPr lang="en-US" sz="2400" dirty="0">
                <a:effectLst/>
                <a:latin typeface="Times New Roman" pitchFamily="18" charset="0"/>
                <a:cs typeface="Times New Roman" pitchFamily="18" charset="0"/>
              </a:rPr>
            </a:br>
            <a:endParaRPr lang="ar-IQ" sz="2400"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2286000"/>
            <a:ext cx="6172200" cy="3733800"/>
          </a:xfrm>
          <a:prstGeom prst="rect">
            <a:avLst/>
          </a:prstGeom>
          <a:noFill/>
          <a:ln>
            <a:noFill/>
          </a:ln>
        </p:spPr>
      </p:pic>
    </p:spTree>
    <p:extLst>
      <p:ext uri="{BB962C8B-B14F-4D97-AF65-F5344CB8AC3E}">
        <p14:creationId xmlns:p14="http://schemas.microsoft.com/office/powerpoint/2010/main" val="291462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066800"/>
            <a:ext cx="7620000" cy="4724400"/>
          </a:xfrm>
          <a:prstGeom prst="rect">
            <a:avLst/>
          </a:prstGeom>
          <a:noFill/>
          <a:ln>
            <a:noFill/>
          </a:ln>
        </p:spPr>
      </p:pic>
    </p:spTree>
    <p:extLst>
      <p:ext uri="{BB962C8B-B14F-4D97-AF65-F5344CB8AC3E}">
        <p14:creationId xmlns:p14="http://schemas.microsoft.com/office/powerpoint/2010/main" val="337885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1432</Words>
  <Application>Microsoft Office PowerPoint</Application>
  <PresentationFormat>On-screen Show (4:3)</PresentationFormat>
  <Paragraphs>53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Structural Design of Highway</vt:lpstr>
      <vt:lpstr>PowerPoint Presentation</vt:lpstr>
      <vt:lpstr>Introduction to pavement design</vt:lpstr>
      <vt:lpstr>Requirements of a pavement</vt:lpstr>
      <vt:lpstr>TYPES OF PAVEMENT – FLEXIBLE AND RIGID PAVEMENT</vt:lpstr>
      <vt:lpstr>Flexible Pavements:</vt:lpstr>
      <vt:lpstr>Fig: Flexible Pavement Cross-section</vt:lpstr>
      <vt:lpstr>Thus for flexible pavement, there can be grading in the quality of materials used, the materials with high degree of strength is used at or near the surface. Thus the strength of subgrade primarily influences the thickness of the flexible pavement. </vt:lpstr>
      <vt:lpstr>PowerPoint Presentation</vt:lpstr>
      <vt:lpstr>Types of Flexible Pavements</vt:lpstr>
      <vt:lpstr>Typical layers of a flexible pavement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61</cp:revision>
  <dcterms:created xsi:type="dcterms:W3CDTF">2006-08-16T00:00:00Z</dcterms:created>
  <dcterms:modified xsi:type="dcterms:W3CDTF">2017-12-22T19:43:15Z</dcterms:modified>
</cp:coreProperties>
</file>