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99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771122-5226-41E4-8E71-B4FCDEF99491}"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2867734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71122-5226-41E4-8E71-B4FCDEF99491}"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3257810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71122-5226-41E4-8E71-B4FCDEF99491}"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74717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71122-5226-41E4-8E71-B4FCDEF99491}"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240122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71122-5226-41E4-8E71-B4FCDEF99491}"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3473727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771122-5226-41E4-8E71-B4FCDEF99491}"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335069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771122-5226-41E4-8E71-B4FCDEF99491}" type="datetimeFigureOut">
              <a:rPr lang="en-US" smtClean="0"/>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259233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771122-5226-41E4-8E71-B4FCDEF99491}" type="datetimeFigureOut">
              <a:rPr lang="en-US" smtClean="0"/>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2419910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71122-5226-41E4-8E71-B4FCDEF99491}" type="datetimeFigureOut">
              <a:rPr lang="en-US" smtClean="0"/>
              <a:t>3/26/2017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409538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71122-5226-41E4-8E71-B4FCDEF99491}"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267197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71122-5226-41E4-8E71-B4FCDEF99491}"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21016A-28E4-4FD2-A8A2-DBCC7258DF4D}" type="slidenum">
              <a:rPr lang="en-US" smtClean="0"/>
              <a:t>‹#›</a:t>
            </a:fld>
            <a:endParaRPr lang="en-US"/>
          </a:p>
        </p:txBody>
      </p:sp>
    </p:spTree>
    <p:extLst>
      <p:ext uri="{BB962C8B-B14F-4D97-AF65-F5344CB8AC3E}">
        <p14:creationId xmlns:p14="http://schemas.microsoft.com/office/powerpoint/2010/main" val="775921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71122-5226-41E4-8E71-B4FCDEF99491}" type="datetimeFigureOut">
              <a:rPr lang="en-US" smtClean="0"/>
              <a:t>3/26/2017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1016A-28E4-4FD2-A8A2-DBCC7258DF4D}" type="slidenum">
              <a:rPr lang="en-US" smtClean="0"/>
              <a:t>‹#›</a:t>
            </a:fld>
            <a:endParaRPr lang="en-US"/>
          </a:p>
        </p:txBody>
      </p:sp>
    </p:spTree>
    <p:extLst>
      <p:ext uri="{BB962C8B-B14F-4D97-AF65-F5344CB8AC3E}">
        <p14:creationId xmlns:p14="http://schemas.microsoft.com/office/powerpoint/2010/main" val="304027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Mechanical Properties Of Polymers</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Subtitle 2"/>
          <p:cNvSpPr>
            <a:spLocks noGrp="1"/>
          </p:cNvSpPr>
          <p:nvPr>
            <p:ph type="subTitle" idx="1"/>
          </p:nvPr>
        </p:nvSpPr>
        <p:spPr>
          <a:xfrm>
            <a:off x="1371600" y="4191000"/>
            <a:ext cx="6400800" cy="14478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Dr. RAOUF MAHMOOD</a:t>
            </a:r>
            <a:endParaRPr lang="en-U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895335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a:bodyPr>
          <a:lstStyle/>
          <a:p>
            <a:pPr marL="0" indent="0" algn="just">
              <a:buNone/>
            </a:pPr>
            <a:r>
              <a:rPr lang="en-US" sz="2200" dirty="0" smtClean="0"/>
              <a:t>The yield strength of the plastic polymer is the corresponding stress where the elastic region (linear portion of the curve) ends (Fig. A). The tensile strength is the stress corresponding to the fracture of the polymer. The tensile strength may be higher or lower than the yield strength (Fig. A). The mechanical properties of the polymer are strongly affected by the temperature. A typical plot of stress versus strain is shown in (Fig. b). From the plot, it is clear that with increase in the temperature, the elastic modulus and tensile strength are decreased, but the ductility is enhanced.</a:t>
            </a:r>
          </a:p>
          <a:p>
            <a:pPr marL="0" indent="0" algn="just">
              <a:buNone/>
            </a:pPr>
            <a:endParaRPr lang="en-US" sz="2400" dirty="0"/>
          </a:p>
          <a:p>
            <a:pPr marL="0" indent="0" algn="just">
              <a:buNone/>
            </a:pPr>
            <a:endParaRPr lang="en-US" sz="2400" dirty="0" smtClean="0"/>
          </a:p>
          <a:p>
            <a:pPr marL="0" indent="0" algn="just">
              <a:buNone/>
            </a:pPr>
            <a:endParaRPr lang="en-US" sz="2400" dirty="0" smtClean="0"/>
          </a:p>
          <a:p>
            <a:pPr marL="0" indent="0" algn="just">
              <a:buNone/>
            </a:pPr>
            <a:endParaRPr lang="en-US" dirty="0"/>
          </a:p>
          <a:p>
            <a:pPr marL="0" indent="0" algn="just">
              <a:buNone/>
            </a:pPr>
            <a:endParaRPr lang="en-US" dirty="0" smtClean="0"/>
          </a:p>
          <a:p>
            <a:pPr marL="0" indent="0" algn="just">
              <a:buNone/>
            </a:pP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648200"/>
            <a:ext cx="2971800" cy="1463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572000"/>
            <a:ext cx="3200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5152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457200" y="1600200"/>
            <a:ext cx="8229600" cy="4743156"/>
          </a:xfrm>
          <a:ln/>
        </p:spPr>
        <p:style>
          <a:lnRef idx="2">
            <a:schemeClr val="accent5"/>
          </a:lnRef>
          <a:fillRef idx="1">
            <a:schemeClr val="lt1"/>
          </a:fillRef>
          <a:effectRef idx="0">
            <a:schemeClr val="accent5"/>
          </a:effectRef>
          <a:fontRef idx="minor">
            <a:schemeClr val="dk1"/>
          </a:fontRef>
        </p:style>
        <p:txBody>
          <a:bodyPr>
            <a:noAutofit/>
          </a:bodyPr>
          <a:lstStyle/>
          <a:p>
            <a:pPr marL="0" indent="0" algn="just">
              <a:buNone/>
            </a:pPr>
            <a:r>
              <a:rPr lang="en-US" sz="2200" b="1" i="1" u="sng" dirty="0" smtClean="0"/>
              <a:t>e. Viscoelasticity:</a:t>
            </a:r>
            <a:r>
              <a:rPr lang="en-US" sz="2200" dirty="0" smtClean="0"/>
              <a:t> There are two types of deformations: elastic and viscous. Consider the constant stress level applied to a material as shown in the Fig. A. In the elastic deformation (Fig. B), the strain is generated at the moment the constant load (or stress) is applied, and this strain is maintained until the stress is not released. On removal of the stress, the material recovers its original dimensions completely, that is the deformation is reversible (Fig. B), that is:</a:t>
            </a:r>
          </a:p>
          <a:p>
            <a:pPr marL="0" indent="0" algn="just">
              <a:buNone/>
            </a:pPr>
            <a:endParaRPr lang="en-US" sz="2200" dirty="0"/>
          </a:p>
          <a:p>
            <a:pPr marL="0" indent="0" algn="just">
              <a:buNone/>
            </a:pPr>
            <a:r>
              <a:rPr lang="en-US" sz="2200" dirty="0" smtClean="0"/>
              <a:t>where E is the elastic modulus, 𝜎 is applied stress, and 𝜖 is the strain developed.</a:t>
            </a:r>
          </a:p>
          <a:p>
            <a:pPr marL="0" indent="0" algn="just">
              <a:buNone/>
            </a:pPr>
            <a:endParaRPr lang="en-US" sz="22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876799"/>
            <a:ext cx="2971800" cy="1371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876799"/>
            <a:ext cx="2895600" cy="1444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9050" y="4114800"/>
            <a:ext cx="74295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6636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Autofit/>
          </a:bodyPr>
          <a:lstStyle/>
          <a:p>
            <a:pPr marL="0" indent="0" algn="just">
              <a:buNone/>
            </a:pPr>
            <a:r>
              <a:rPr lang="en-US" sz="2400" dirty="0" smtClean="0"/>
              <a:t>However, in viscous deformation (Fig. C), the strain generated is not instantaneous and it is time dependent. The strain keeps on increasing with time on application of the constant load, that is, the recovery process is delayed. When the load is removed, the material does not return to its original dimensions completely, that is, this deformation is irreversible (Fig. C).</a:t>
            </a:r>
          </a:p>
          <a:p>
            <a:pPr marL="0" indent="0" algn="just">
              <a:buNone/>
            </a:pPr>
            <a:endParaRPr lang="en-US" sz="2400" dirty="0"/>
          </a:p>
          <a:p>
            <a:pPr marL="0" indent="0" algn="just">
              <a:buNone/>
            </a:pPr>
            <a:r>
              <a:rPr lang="en-US" sz="2400" dirty="0" smtClean="0"/>
              <a:t>where</a:t>
            </a:r>
          </a:p>
          <a:p>
            <a:pPr marL="0" indent="0" algn="just">
              <a:buNone/>
            </a:pPr>
            <a:endParaRPr lang="en-US"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4276725"/>
            <a:ext cx="339090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933825"/>
            <a:ext cx="10191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4848225"/>
            <a:ext cx="183832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9594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Autofit/>
          </a:bodyPr>
          <a:lstStyle/>
          <a:p>
            <a:pPr marL="0" indent="0" algn="just">
              <a:buNone/>
            </a:pPr>
            <a:r>
              <a:rPr lang="en-US" sz="2200" dirty="0" smtClean="0"/>
              <a:t>Usually, polymers show a combined behavior of elastic and plastic deformation (Fig. D) depending on the temperature and strain rate. At low temperature and high strain rate, elastic behavior is observed, and at high temperature but low strain rate, the viscous behavior is observed. The combined behavior of viscosity and elasticity is observed at intermediate temperature and strain rate values. This behavior is termed as viscoelasticity, and the polymer is termed as viscoelastic.</a:t>
            </a:r>
            <a:endParaRPr lang="en-US" sz="22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495800"/>
            <a:ext cx="7467600" cy="160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8494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References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a:bodyPr>
          <a:lstStyle/>
          <a:p>
            <a:pPr algn="just">
              <a:buAutoNum type="arabicPeriod"/>
            </a:pPr>
            <a:r>
              <a:rPr lang="en-US" sz="2000" dirty="0" smtClean="0"/>
              <a:t>A.A. </a:t>
            </a:r>
            <a:r>
              <a:rPr lang="en-US" sz="2000" dirty="0" err="1" smtClean="0"/>
              <a:t>Askadski</a:t>
            </a:r>
            <a:r>
              <a:rPr lang="en-US" sz="2000" dirty="0" smtClean="0"/>
              <a:t>, “Physical Properties of Polymers Prediction and Control”,  G &amp; B publishers, </a:t>
            </a:r>
            <a:r>
              <a:rPr lang="en-US" sz="2000" dirty="0" err="1" smtClean="0"/>
              <a:t>Moskow</a:t>
            </a:r>
            <a:r>
              <a:rPr lang="en-US" sz="2000" dirty="0" smtClean="0"/>
              <a:t>, 1996.</a:t>
            </a:r>
          </a:p>
          <a:p>
            <a:pPr algn="just">
              <a:buAutoNum type="arabicPeriod"/>
            </a:pPr>
            <a:r>
              <a:rPr lang="en-US" sz="2000" dirty="0" smtClean="0"/>
              <a:t>Robert O. E., “polymer science and technology, CRC Press, USA, 2000.</a:t>
            </a:r>
          </a:p>
          <a:p>
            <a:pPr algn="just">
              <a:buAutoNum type="arabicPeriod"/>
            </a:pPr>
            <a:r>
              <a:rPr lang="en-US" sz="2000" dirty="0" err="1" smtClean="0"/>
              <a:t>Sperling</a:t>
            </a:r>
            <a:r>
              <a:rPr lang="en-US" sz="2000" dirty="0" smtClean="0"/>
              <a:t> L.H., “Introduction to physical polymer science”, John Wiley &amp; Sons, Inc. USA, 4th Ed. 1932.</a:t>
            </a:r>
          </a:p>
          <a:p>
            <a:pPr marL="0" indent="0" algn="just">
              <a:buNone/>
            </a:pPr>
            <a:endParaRPr lang="en-US" dirty="0"/>
          </a:p>
        </p:txBody>
      </p:sp>
    </p:spTree>
    <p:extLst>
      <p:ext uri="{BB962C8B-B14F-4D97-AF65-F5344CB8AC3E}">
        <p14:creationId xmlns:p14="http://schemas.microsoft.com/office/powerpoint/2010/main" val="3963483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lstStyle/>
          <a:p>
            <a:pPr marL="0" indent="0" algn="just">
              <a:buNone/>
            </a:pPr>
            <a:r>
              <a:rPr lang="en-US" dirty="0" smtClean="0"/>
              <a:t>It is of great importance to be familiar with some basic mechanical properties of the material before its application in any field, such as how much it can be stretched, how much it can be bent, how hard or soft it is, how it behaves on the application of repeated load and so on.</a:t>
            </a:r>
          </a:p>
          <a:p>
            <a:pPr marL="0" indent="0" algn="just">
              <a:buNone/>
            </a:pPr>
            <a:endParaRPr lang="en-US" dirty="0"/>
          </a:p>
        </p:txBody>
      </p:sp>
    </p:spTree>
    <p:extLst>
      <p:ext uri="{BB962C8B-B14F-4D97-AF65-F5344CB8AC3E}">
        <p14:creationId xmlns:p14="http://schemas.microsoft.com/office/powerpoint/2010/main" val="2211108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fontScale="92500" lnSpcReduction="20000"/>
          </a:bodyPr>
          <a:lstStyle/>
          <a:p>
            <a:pPr marL="514350" indent="-514350" algn="just">
              <a:buAutoNum type="alphaLcPeriod"/>
            </a:pPr>
            <a:r>
              <a:rPr lang="en-US" b="1" i="1" u="sng" dirty="0" smtClean="0"/>
              <a:t>Strength: </a:t>
            </a:r>
          </a:p>
          <a:p>
            <a:pPr marL="0" indent="0" algn="just">
              <a:buNone/>
            </a:pPr>
            <a:r>
              <a:rPr lang="en-US" dirty="0" smtClean="0"/>
              <a:t>In simple words, the strength is the stress required to break the sample.</a:t>
            </a:r>
          </a:p>
          <a:p>
            <a:pPr marL="0" indent="0" algn="just">
              <a:buNone/>
            </a:pPr>
            <a:r>
              <a:rPr lang="en-US" dirty="0" smtClean="0"/>
              <a:t>There are several types of the strength, namely tensile (stretching of the polymer), compressional (compressing the polymer), flexural (bending of the</a:t>
            </a:r>
          </a:p>
          <a:p>
            <a:pPr marL="0" indent="0" algn="just">
              <a:buNone/>
            </a:pPr>
            <a:r>
              <a:rPr lang="en-US" dirty="0" smtClean="0"/>
              <a:t>polymer), torsional (twisting of the polymer), impact (hammering) and so on. The polymers follow the following order of increasing strength:</a:t>
            </a:r>
          </a:p>
          <a:p>
            <a:pPr marL="0" indent="0" algn="just">
              <a:buNone/>
            </a:pPr>
            <a:r>
              <a:rPr lang="en-US" dirty="0" smtClean="0"/>
              <a:t>     linear &lt; branched &lt; cross-linked &lt; network</a:t>
            </a:r>
            <a:endParaRPr lang="en-US" dirty="0"/>
          </a:p>
        </p:txBody>
      </p:sp>
      <p:sp>
        <p:nvSpPr>
          <p:cNvPr id="4" name="Rounded Rectangle 3"/>
          <p:cNvSpPr/>
          <p:nvPr/>
        </p:nvSpPr>
        <p:spPr>
          <a:xfrm>
            <a:off x="838200" y="5257800"/>
            <a:ext cx="6934200" cy="5334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653689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fontScale="85000" lnSpcReduction="20000"/>
          </a:bodyPr>
          <a:lstStyle/>
          <a:p>
            <a:pPr marL="0" indent="0" algn="just">
              <a:buNone/>
            </a:pPr>
            <a:r>
              <a:rPr lang="en-US" b="1" dirty="0" smtClean="0"/>
              <a:t>Factors Affecting the Strength of Polymers:</a:t>
            </a:r>
          </a:p>
          <a:p>
            <a:pPr marL="0" indent="0" algn="just">
              <a:buNone/>
            </a:pPr>
            <a:r>
              <a:rPr lang="en-US" b="1" dirty="0" smtClean="0"/>
              <a:t>1</a:t>
            </a:r>
            <a:r>
              <a:rPr lang="en-US" dirty="0" smtClean="0"/>
              <a:t>. </a:t>
            </a:r>
            <a:r>
              <a:rPr lang="en-US" i="1" u="sng" dirty="0" smtClean="0"/>
              <a:t>Molecular Weight</a:t>
            </a:r>
            <a:r>
              <a:rPr lang="en-US" u="sng" dirty="0" smtClean="0"/>
              <a:t>: </a:t>
            </a:r>
            <a:r>
              <a:rPr lang="en-US" dirty="0" smtClean="0"/>
              <a:t>The tensile strength of the polymer rises with increase in molecular weight and reaches the saturation level at some value of the molecular weight (Fig. 1). The tensile strength is related to molecular weight by the following equation:</a:t>
            </a:r>
          </a:p>
          <a:p>
            <a:pPr marL="0" indent="0" algn="just">
              <a:buNone/>
            </a:pPr>
            <a:endParaRPr lang="en-US" dirty="0"/>
          </a:p>
          <a:p>
            <a:pPr marL="0" indent="0" algn="just">
              <a:buNone/>
            </a:pPr>
            <a:endParaRPr lang="en-US" dirty="0" smtClean="0"/>
          </a:p>
          <a:p>
            <a:pPr marL="0" indent="0" algn="just">
              <a:buNone/>
            </a:pPr>
            <a:r>
              <a:rPr lang="en-US" sz="2400" dirty="0" smtClean="0"/>
              <a:t>𝜎∞ is the tensile strength of the polymer</a:t>
            </a:r>
          </a:p>
          <a:p>
            <a:pPr marL="0" indent="0" algn="just">
              <a:buNone/>
            </a:pPr>
            <a:r>
              <a:rPr lang="en-US" sz="2400" dirty="0" smtClean="0"/>
              <a:t> with molecular weight of infinity. </a:t>
            </a:r>
          </a:p>
          <a:p>
            <a:pPr marL="0" indent="0" algn="just">
              <a:buNone/>
            </a:pPr>
            <a:r>
              <a:rPr lang="en-US" sz="2400" dirty="0" smtClean="0"/>
              <a:t>A is some constant, and M is the</a:t>
            </a:r>
          </a:p>
          <a:p>
            <a:pPr marL="0" indent="0" algn="just">
              <a:buNone/>
            </a:pPr>
            <a:r>
              <a:rPr lang="en-US" sz="2400" dirty="0" smtClean="0"/>
              <a:t> molecular weight. </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40723"/>
            <a:ext cx="15621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0"/>
            <a:ext cx="457200" cy="264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3874061"/>
            <a:ext cx="3676649" cy="2157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504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pPr marL="0" indent="0" algn="just">
              <a:buNone/>
            </a:pPr>
            <a:r>
              <a:rPr lang="en-US" dirty="0" smtClean="0"/>
              <a:t>At lower molecular weight, the polymer chains are loosely bonded by weak van der Waals forces and the chains can move easily, responsible for low strength, although crystallinity is present. In case of large molecular weight polymer, the chains become large and hence are crosslinked, giving strength to the polymer.</a:t>
            </a:r>
          </a:p>
          <a:p>
            <a:pPr marL="0" indent="0" algn="just">
              <a:buNone/>
            </a:pPr>
            <a:r>
              <a:rPr lang="en-US" dirty="0" smtClean="0"/>
              <a:t>2. </a:t>
            </a:r>
            <a:r>
              <a:rPr lang="en-US" i="1" u="sng" dirty="0" smtClean="0"/>
              <a:t>Cross-linking: </a:t>
            </a:r>
            <a:r>
              <a:rPr lang="en-US" dirty="0" smtClean="0"/>
              <a:t>The cross-linking restricts the motion of the chains and increases the strength of the polymer.</a:t>
            </a:r>
          </a:p>
          <a:p>
            <a:pPr marL="0" indent="0" algn="just">
              <a:buNone/>
            </a:pPr>
            <a:endParaRPr lang="en-US" dirty="0"/>
          </a:p>
        </p:txBody>
      </p:sp>
    </p:spTree>
    <p:extLst>
      <p:ext uri="{BB962C8B-B14F-4D97-AF65-F5344CB8AC3E}">
        <p14:creationId xmlns:p14="http://schemas.microsoft.com/office/powerpoint/2010/main" val="3880646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lstStyle/>
          <a:p>
            <a:pPr marL="0" indent="0" algn="just">
              <a:buNone/>
            </a:pPr>
            <a:r>
              <a:rPr lang="en-US" i="1" dirty="0" smtClean="0"/>
              <a:t>3. </a:t>
            </a:r>
            <a:r>
              <a:rPr lang="en-US" i="1" u="sng" dirty="0" smtClean="0"/>
              <a:t>Crystallinity: </a:t>
            </a:r>
            <a:r>
              <a:rPr lang="en-US" dirty="0" smtClean="0"/>
              <a:t>The crystallinity of the polymer increases strength, because in the crystalline phase, the intermolecular bonding is more significant. Hence, the polymer deformation can result in the higher strength leading to oriented chains.</a:t>
            </a:r>
            <a:endParaRPr lang="en-US" dirty="0"/>
          </a:p>
        </p:txBody>
      </p:sp>
    </p:spTree>
    <p:extLst>
      <p:ext uri="{BB962C8B-B14F-4D97-AF65-F5344CB8AC3E}">
        <p14:creationId xmlns:p14="http://schemas.microsoft.com/office/powerpoint/2010/main" val="1273557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marL="0" indent="0" algn="just">
              <a:buNone/>
            </a:pPr>
            <a:r>
              <a:rPr lang="en-US" b="1" i="1" u="sng" dirty="0" smtClean="0"/>
              <a:t>b. Percent Elongation to Break (Ultimate Elongation): </a:t>
            </a:r>
          </a:p>
          <a:p>
            <a:pPr marL="0" indent="0" algn="just">
              <a:buNone/>
            </a:pPr>
            <a:r>
              <a:rPr lang="en-US" dirty="0" smtClean="0"/>
              <a:t>It is the strain in the material on its breakage, as shown in (Fig.). It measures the percentage change in the length of the material before fracture. It is a measure of ductility. Ceramics have very low </a:t>
            </a:r>
          </a:p>
          <a:p>
            <a:pPr marL="0" indent="0" algn="just">
              <a:buNone/>
            </a:pPr>
            <a:r>
              <a:rPr lang="en-US" dirty="0" smtClean="0"/>
              <a:t>(&lt;1%), metals have </a:t>
            </a:r>
          </a:p>
          <a:p>
            <a:pPr marL="0" indent="0" algn="just">
              <a:buNone/>
            </a:pPr>
            <a:r>
              <a:rPr lang="en-US" dirty="0" smtClean="0"/>
              <a:t>moderate (1–50%) </a:t>
            </a:r>
          </a:p>
          <a:p>
            <a:pPr marL="0" indent="0" algn="just">
              <a:buNone/>
            </a:pPr>
            <a:r>
              <a:rPr lang="en-US" dirty="0" smtClean="0"/>
              <a:t>and thermoplastic (&gt;100%), </a:t>
            </a:r>
          </a:p>
          <a:p>
            <a:pPr marL="0" indent="0" algn="just">
              <a:buNone/>
            </a:pPr>
            <a:r>
              <a:rPr lang="en-US" dirty="0" smtClean="0"/>
              <a:t>thermosets (&lt;5%) value of </a:t>
            </a:r>
          </a:p>
          <a:p>
            <a:pPr marL="0" indent="0" algn="just">
              <a:buNone/>
            </a:pPr>
            <a:r>
              <a:rPr lang="en-US" dirty="0" smtClean="0"/>
              <a:t>elongation to break.</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657600"/>
            <a:ext cx="3432962" cy="211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5742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rmAutofit/>
          </a:bodyPr>
          <a:lstStyle/>
          <a:p>
            <a:pPr marL="0" indent="0" algn="just">
              <a:buNone/>
            </a:pPr>
            <a:r>
              <a:rPr lang="en-US" sz="2400" b="1" i="1" u="sng" dirty="0" smtClean="0"/>
              <a:t>c. Young’s Modulus (Modulus of Elasticity or Tensile Modulus): </a:t>
            </a:r>
            <a:r>
              <a:rPr lang="en-US" sz="2400" dirty="0" smtClean="0"/>
              <a:t>Young’s Modulus is the ratio of stress to the strain in the linearly elastic region (Fig.). Elastic modulus is a measure of the stiffness of the material.</a:t>
            </a:r>
          </a:p>
          <a:p>
            <a:pPr marL="0" indent="0" algn="just">
              <a:buNone/>
            </a:pPr>
            <a:endParaRPr lang="en-US" sz="2400" dirty="0"/>
          </a:p>
          <a:p>
            <a:pPr marL="0" indent="0" algn="just">
              <a:buNone/>
            </a:pPr>
            <a:endParaRPr lang="en-US" sz="2400" dirty="0"/>
          </a:p>
          <a:p>
            <a:pPr marL="0" indent="0" algn="just">
              <a:buNone/>
            </a:pPr>
            <a:r>
              <a:rPr lang="en-US" sz="2400" b="1" i="1" u="sng" dirty="0" smtClean="0"/>
              <a:t>d. Toughness: </a:t>
            </a:r>
            <a:r>
              <a:rPr lang="en-US" sz="2400" dirty="0" smtClean="0"/>
              <a:t>The toughness of a material is given by the area under a stress–strain curve (Fig.).</a:t>
            </a:r>
          </a:p>
          <a:p>
            <a:pPr marL="0" indent="0" algn="just">
              <a:buNone/>
            </a:pPr>
            <a:endParaRPr lang="en-US" sz="2400" dirty="0" smtClean="0"/>
          </a:p>
          <a:p>
            <a:pPr marL="0" indent="0" algn="just">
              <a:buNone/>
            </a:pPr>
            <a:endParaRPr lang="en-US"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7025" y="3048000"/>
            <a:ext cx="2314575"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2989" y="2714172"/>
            <a:ext cx="294141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838700"/>
            <a:ext cx="21240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4564029"/>
            <a:ext cx="3419475" cy="1379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4968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2">
            <a:schemeClr val="accent1"/>
          </a:lnRef>
          <a:fillRef idx="1">
            <a:schemeClr val="lt1"/>
          </a:fillRef>
          <a:effectRef idx="0">
            <a:schemeClr val="accent1"/>
          </a:effectRef>
          <a:fontRef idx="minor">
            <a:schemeClr val="dk1"/>
          </a:fontRef>
        </p:style>
        <p:txBody>
          <a:bodyPr>
            <a:normAutofit fontScale="90000"/>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Mechanical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Properties Of Polymers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ln/>
        </p:spPr>
        <p:style>
          <a:lnRef idx="2">
            <a:schemeClr val="accent5"/>
          </a:lnRef>
          <a:fillRef idx="1">
            <a:schemeClr val="lt1"/>
          </a:fillRef>
          <a:effectRef idx="0">
            <a:schemeClr val="accent5"/>
          </a:effectRef>
          <a:fontRef idx="minor">
            <a:schemeClr val="dk1"/>
          </a:fontRef>
        </p:style>
        <p:txBody>
          <a:bodyPr>
            <a:noAutofit/>
          </a:bodyPr>
          <a:lstStyle/>
          <a:p>
            <a:pPr marL="0" indent="0" algn="just">
              <a:buNone/>
            </a:pPr>
            <a:r>
              <a:rPr lang="en-US" sz="2600" dirty="0" smtClean="0"/>
              <a:t>The toughness measures the energy absorbed by the material before it breaks. A typical stress–strain curve is shown in (Fig.), which compares the stress–strain behavior of different types of materials. The rigid materials possess high Young’s modulus (such as brittle polymers), and ductile polymers also possess similar elastic modulus, </a:t>
            </a:r>
          </a:p>
          <a:p>
            <a:pPr marL="0" indent="0" algn="just">
              <a:buNone/>
            </a:pPr>
            <a:r>
              <a:rPr lang="en-US" sz="2600" dirty="0" smtClean="0"/>
              <a:t> but with higher fracture </a:t>
            </a:r>
          </a:p>
          <a:p>
            <a:pPr marL="0" indent="0" algn="just">
              <a:buNone/>
            </a:pPr>
            <a:r>
              <a:rPr lang="en-US" sz="2600" dirty="0" smtClean="0"/>
              <a:t>toughness. However, elastomers </a:t>
            </a:r>
          </a:p>
          <a:p>
            <a:pPr marL="0" indent="0" algn="just">
              <a:buNone/>
            </a:pPr>
            <a:r>
              <a:rPr lang="en-US" sz="2600" dirty="0" smtClean="0"/>
              <a:t>Have low values of Young’s</a:t>
            </a:r>
          </a:p>
          <a:p>
            <a:pPr marL="0" indent="0" algn="just">
              <a:buNone/>
            </a:pPr>
            <a:r>
              <a:rPr lang="en-US" sz="2600" dirty="0" smtClean="0"/>
              <a:t> modulus and are rubbery in nature.</a:t>
            </a:r>
            <a:endParaRPr lang="en-US" sz="2600" dirty="0"/>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983528"/>
            <a:ext cx="3352799" cy="2112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6093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1071</Words>
  <Application>Microsoft Office PowerPoint</Application>
  <PresentationFormat>On-screen Show (4:3)</PresentationFormat>
  <Paragraphs>63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Mechanical Properties Of Polymers</vt:lpstr>
      <vt:lpstr>References</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13</cp:revision>
  <dcterms:created xsi:type="dcterms:W3CDTF">2017-03-26T18:49:17Z</dcterms:created>
  <dcterms:modified xsi:type="dcterms:W3CDTF">2017-03-26T21:36:22Z</dcterms:modified>
</cp:coreProperties>
</file>