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62" r:id="rId6"/>
    <p:sldId id="260" r:id="rId7"/>
    <p:sldId id="259"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EC61C7-7367-4829-BAC8-3B2DDFC06CDC}" type="datetimeFigureOut">
              <a:rPr lang="en-US" smtClean="0"/>
              <a:t>3/11/2017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30CC2-8E2F-4BA9-BD27-54157DBEC3D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EC61C7-7367-4829-BAC8-3B2DDFC06CDC}" type="datetimeFigureOut">
              <a:rPr lang="en-US" smtClean="0"/>
              <a:t>3/11/2017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EC61C7-7367-4829-BAC8-3B2DDFC06CDC}" type="datetimeFigureOut">
              <a:rPr lang="en-US" smtClean="0"/>
              <a:t>3/11/2017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EC61C7-7367-4829-BAC8-3B2DDFC06CDC}" type="datetimeFigureOut">
              <a:rPr lang="en-US" smtClean="0"/>
              <a:t>3/11/2017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EC61C7-7367-4829-BAC8-3B2DDFC06CDC}" type="datetimeFigureOut">
              <a:rPr lang="en-US" smtClean="0"/>
              <a:t>3/11/2017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30CC2-8E2F-4BA9-BD27-54157DBEC3D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EC61C7-7367-4829-BAC8-3B2DDFC06CDC}" type="datetimeFigureOut">
              <a:rPr lang="en-US" smtClean="0"/>
              <a:t>3/11/2017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EC61C7-7367-4829-BAC8-3B2DDFC06CDC}" type="datetimeFigureOut">
              <a:rPr lang="en-US" smtClean="0"/>
              <a:t>3/11/2017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30CC2-8E2F-4BA9-BD27-54157DBEC3D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EC61C7-7367-4829-BAC8-3B2DDFC06CDC}" type="datetimeFigureOut">
              <a:rPr lang="en-US" smtClean="0"/>
              <a:t>3/11/2017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EC61C7-7367-4829-BAC8-3B2DDFC06CDC}" type="datetimeFigureOut">
              <a:rPr lang="en-US" smtClean="0"/>
              <a:t>3/11/2017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EC61C7-7367-4829-BAC8-3B2DDFC06CDC}" type="datetimeFigureOut">
              <a:rPr lang="en-US" smtClean="0"/>
              <a:t>3/11/2017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30CC2-8E2F-4BA9-BD27-54157DBEC3D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EC61C7-7367-4829-BAC8-3B2DDFC06CDC}" type="datetimeFigureOut">
              <a:rPr lang="en-US" smtClean="0"/>
              <a:t>3/11/2017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1EC61C7-7367-4829-BAC8-3B2DDFC06CDC}" type="datetimeFigureOut">
              <a:rPr lang="en-US" smtClean="0"/>
              <a:t>3/11/2017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C830CC2-8E2F-4BA9-BD27-54157DBEC3D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7848600" cy="1622425"/>
          </a:xfrm>
        </p:spPr>
        <p:txBody>
          <a:bodyPr/>
          <a:lstStyle/>
          <a:p>
            <a:pPr algn="ctr"/>
            <a:r>
              <a:rPr lang="en-US" sz="4800" b="1" dirty="0"/>
              <a:t>PHYSICAL </a:t>
            </a:r>
            <a:r>
              <a:rPr lang="en-US" sz="4800" b="1" dirty="0" smtClean="0"/>
              <a:t>PROPERTIES of polymers</a:t>
            </a:r>
            <a:endParaRPr lang="en-US" sz="4800" dirty="0"/>
          </a:p>
        </p:txBody>
      </p:sp>
      <p:sp>
        <p:nvSpPr>
          <p:cNvPr id="3" name="Subtitle 2"/>
          <p:cNvSpPr>
            <a:spLocks noGrp="1"/>
          </p:cNvSpPr>
          <p:nvPr>
            <p:ph type="subTitle" idx="1"/>
          </p:nvPr>
        </p:nvSpPr>
        <p:spPr>
          <a:xfrm>
            <a:off x="1295400" y="3733800"/>
            <a:ext cx="6400800" cy="1752600"/>
          </a:xfrm>
        </p:spPr>
        <p:txBody>
          <a:bodyPr>
            <a:normAutofit/>
          </a:bodyPr>
          <a:lstStyle/>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By</a:t>
            </a:r>
          </a:p>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Dr. Raouf Mahmood Raouf</a:t>
            </a:r>
            <a:endPar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096651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b="1" dirty="0">
                <a:solidFill>
                  <a:srgbClr val="FF0000"/>
                </a:solidFill>
              </a:rPr>
              <a:t>Polymer Crystallinity: Crystalline and Amorphous </a:t>
            </a:r>
            <a:r>
              <a:rPr lang="en-US" b="1" dirty="0" smtClean="0">
                <a:solidFill>
                  <a:srgbClr val="FF0000"/>
                </a:solidFill>
              </a:rPr>
              <a:t>Polymers</a:t>
            </a:r>
          </a:p>
          <a:p>
            <a:pPr marL="0" indent="0" algn="just">
              <a:buNone/>
            </a:pPr>
            <a:r>
              <a:rPr lang="en-US" sz="1800" dirty="0" smtClean="0"/>
              <a:t>The </a:t>
            </a:r>
            <a:r>
              <a:rPr lang="en-US" sz="1800" dirty="0"/>
              <a:t>polymeric chains being very large are found in the polymer in two forms as follows:</a:t>
            </a:r>
          </a:p>
          <a:p>
            <a:pPr marL="0" indent="0" algn="just">
              <a:buNone/>
            </a:pPr>
            <a:r>
              <a:rPr lang="en-US" sz="1800" dirty="0" smtClean="0">
                <a:solidFill>
                  <a:srgbClr val="FF0000"/>
                </a:solidFill>
              </a:rPr>
              <a:t>1</a:t>
            </a:r>
            <a:r>
              <a:rPr lang="en-US" sz="1800" dirty="0" smtClean="0"/>
              <a:t>. Lamellar </a:t>
            </a:r>
            <a:r>
              <a:rPr lang="en-US" sz="1800" dirty="0"/>
              <a:t>crystalline form in which the chains fold and make lamellar structure</a:t>
            </a:r>
          </a:p>
          <a:p>
            <a:pPr marL="0" indent="0" algn="just">
              <a:buNone/>
            </a:pPr>
            <a:r>
              <a:rPr lang="en-US" sz="1800" dirty="0" smtClean="0">
                <a:solidFill>
                  <a:srgbClr val="FF0000"/>
                </a:solidFill>
              </a:rPr>
              <a:t>2</a:t>
            </a:r>
            <a:r>
              <a:rPr lang="en-US" sz="1800" dirty="0" smtClean="0"/>
              <a:t>. Arranged </a:t>
            </a:r>
            <a:r>
              <a:rPr lang="en-US" sz="1800" dirty="0"/>
              <a:t>in the regular manner and amorphous form in which the chains are in the </a:t>
            </a:r>
            <a:r>
              <a:rPr lang="en-US" sz="1800" dirty="0" smtClean="0"/>
              <a:t>irregular manner</a:t>
            </a:r>
            <a:r>
              <a:rPr lang="en-US" sz="1800" dirty="0"/>
              <a:t>. </a:t>
            </a:r>
            <a:endParaRPr lang="en-US" sz="1800" dirty="0" smtClean="0"/>
          </a:p>
          <a:p>
            <a:pPr marL="0" indent="0" algn="just">
              <a:buNone/>
            </a:pPr>
            <a:r>
              <a:rPr lang="en-US" sz="1800" dirty="0" smtClean="0"/>
              <a:t>The </a:t>
            </a:r>
            <a:r>
              <a:rPr lang="en-US" sz="1800" dirty="0"/>
              <a:t>lamellae are embedded in the amorphous part and can </a:t>
            </a:r>
            <a:r>
              <a:rPr lang="en-US" sz="1800" dirty="0" smtClean="0"/>
              <a:t>communicate with </a:t>
            </a:r>
            <a:r>
              <a:rPr lang="en-US" sz="1800" dirty="0"/>
              <a:t>other lamellae via tie molecules </a:t>
            </a:r>
            <a:r>
              <a:rPr lang="en-US" sz="1800" dirty="0" smtClean="0"/>
              <a:t>(as in Figure). </a:t>
            </a:r>
            <a:r>
              <a:rPr lang="en-US" sz="1800" dirty="0"/>
              <a:t>Polymer may be amorphous </a:t>
            </a:r>
            <a:r>
              <a:rPr lang="en-US" sz="1800" dirty="0" smtClean="0"/>
              <a:t>or semi-crystalline </a:t>
            </a:r>
            <a:r>
              <a:rPr lang="en-US" sz="1800" dirty="0"/>
              <a:t>in nature.</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3263" y="4572000"/>
            <a:ext cx="4529137" cy="1897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4942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lnSpcReduction="10000"/>
          </a:bodyPr>
          <a:lstStyle/>
          <a:p>
            <a:pPr marL="0" indent="0">
              <a:buNone/>
            </a:pPr>
            <a:r>
              <a:rPr lang="en-US" sz="1600" dirty="0"/>
              <a:t>The %crystallinity is given by</a:t>
            </a:r>
            <a:r>
              <a:rPr lang="en-US" sz="1600" dirty="0" smtClean="0"/>
              <a:t>:</a:t>
            </a:r>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lgn="just">
              <a:buNone/>
            </a:pPr>
            <a:endParaRPr lang="en-US" sz="1800" dirty="0" smtClean="0"/>
          </a:p>
          <a:p>
            <a:pPr marL="0" indent="0" algn="just">
              <a:buNone/>
            </a:pPr>
            <a:r>
              <a:rPr lang="en-US" sz="1600" dirty="0" smtClean="0"/>
              <a:t>A </a:t>
            </a:r>
            <a:r>
              <a:rPr lang="en-US" sz="1600" dirty="0"/>
              <a:t>typical range of crystallinity can be defined as amorphous (0%) to highly </a:t>
            </a:r>
            <a:r>
              <a:rPr lang="en-US" sz="1600" dirty="0" smtClean="0"/>
              <a:t>crystalline (</a:t>
            </a:r>
            <a:r>
              <a:rPr lang="en-US" sz="1600" i="1" dirty="0" smtClean="0"/>
              <a:t>&gt;</a:t>
            </a:r>
            <a:r>
              <a:rPr lang="en-US" sz="1600" dirty="0"/>
              <a:t>90%). </a:t>
            </a:r>
            <a:endParaRPr lang="en-US" sz="1600" dirty="0" smtClean="0"/>
          </a:p>
          <a:p>
            <a:pPr marL="0" indent="0" algn="just">
              <a:buNone/>
            </a:pPr>
            <a:r>
              <a:rPr lang="en-US" sz="1600" dirty="0" smtClean="0"/>
              <a:t>The </a:t>
            </a:r>
            <a:r>
              <a:rPr lang="en-US" sz="1600" dirty="0"/>
              <a:t>polymers having simple structural chains as linear chains and </a:t>
            </a:r>
            <a:r>
              <a:rPr lang="en-US" sz="1600" dirty="0" smtClean="0"/>
              <a:t>slow cooling </a:t>
            </a:r>
            <a:r>
              <a:rPr lang="en-US" sz="1600" dirty="0"/>
              <a:t>rate will result in good crystallinity as expected. In slow cooling, sufficient time</a:t>
            </a:r>
          </a:p>
          <a:p>
            <a:pPr marL="0" indent="0" algn="just">
              <a:buNone/>
            </a:pPr>
            <a:r>
              <a:rPr lang="en-US" sz="1600" dirty="0"/>
              <a:t>is available for crystallization to take place. Polymers having high degree </a:t>
            </a:r>
            <a:r>
              <a:rPr lang="en-US" sz="1600" dirty="0" smtClean="0"/>
              <a:t>of crystallinity are </a:t>
            </a:r>
            <a:r>
              <a:rPr lang="en-US" sz="1600" dirty="0"/>
              <a:t>rigid and have high melting point, but their impact resistance is low. However, </a:t>
            </a:r>
            <a:r>
              <a:rPr lang="en-US" sz="1600" dirty="0" smtClean="0"/>
              <a:t>amorphous polymers </a:t>
            </a:r>
            <a:r>
              <a:rPr lang="en-US" sz="1600" dirty="0"/>
              <a:t>are soft and have lower melting points. For a solvent, it is important to state that it can penetrate the amorphous part more easily than the crystalline part.</a:t>
            </a:r>
          </a:p>
          <a:p>
            <a:pPr marL="0" indent="0" algn="just">
              <a:buNone/>
            </a:pPr>
            <a:r>
              <a:rPr lang="en-US" sz="1600" u="sng" dirty="0"/>
              <a:t>Examples of amorphous polymers</a:t>
            </a:r>
            <a:r>
              <a:rPr lang="en-US" sz="1600" dirty="0"/>
              <a:t>: polystyrene and poly(methyl methacrylate).</a:t>
            </a:r>
          </a:p>
          <a:p>
            <a:pPr marL="0" indent="0" algn="just">
              <a:buNone/>
            </a:pPr>
            <a:r>
              <a:rPr lang="en-US" sz="1600" u="sng" dirty="0"/>
              <a:t>Examples of crystalline polymers</a:t>
            </a:r>
            <a:r>
              <a:rPr lang="en-US" sz="1600" dirty="0"/>
              <a:t>: polyethylene, and PET polyester.</a:t>
            </a:r>
            <a:endParaRPr lang="en-US" sz="1600" dirty="0" smtClean="0"/>
          </a:p>
          <a:p>
            <a:pPr marL="0" indent="0">
              <a:buNone/>
            </a:pPr>
            <a:endParaRPr lang="en-US" dirty="0"/>
          </a:p>
        </p:txBody>
      </p:sp>
      <p:pic>
        <p:nvPicPr>
          <p:cNvPr id="819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1219200" y="1866900"/>
            <a:ext cx="5553075" cy="186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2696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sz="1800" b="1" i="1" u="sng" dirty="0" err="1" smtClean="0"/>
              <a:t>Spherulites</a:t>
            </a:r>
            <a:r>
              <a:rPr lang="en-US" sz="1800" b="1" i="1" u="sng" dirty="0"/>
              <a:t>: </a:t>
            </a:r>
            <a:endParaRPr lang="en-US" sz="1800" b="1" i="1" u="sng" dirty="0" smtClean="0"/>
          </a:p>
          <a:p>
            <a:pPr marL="0" indent="0" algn="just">
              <a:buNone/>
            </a:pPr>
            <a:r>
              <a:rPr lang="en-US" sz="1800" dirty="0" smtClean="0"/>
              <a:t>If </a:t>
            </a:r>
            <a:r>
              <a:rPr lang="en-US" sz="1800" dirty="0"/>
              <a:t>the molten polymer is cooled down, then the crystalline </a:t>
            </a:r>
            <a:r>
              <a:rPr lang="en-US" sz="1800" dirty="0" smtClean="0"/>
              <a:t>lamellae grow </a:t>
            </a:r>
            <a:r>
              <a:rPr lang="en-US" sz="1800" dirty="0"/>
              <a:t>in radial direction from a nucleus along the three dimensions leading to </a:t>
            </a:r>
            <a:r>
              <a:rPr lang="en-US" sz="1800" dirty="0" smtClean="0"/>
              <a:t>a spherical structure </a:t>
            </a:r>
            <a:r>
              <a:rPr lang="en-US" sz="1800" dirty="0"/>
              <a:t>called </a:t>
            </a:r>
            <a:r>
              <a:rPr lang="en-US" sz="1800" dirty="0" err="1"/>
              <a:t>spherulite</a:t>
            </a:r>
            <a:r>
              <a:rPr lang="en-US" sz="1800" dirty="0"/>
              <a:t>. The amorphous region is in between the crystalline </a:t>
            </a:r>
            <a:r>
              <a:rPr lang="en-US" sz="1800" dirty="0" smtClean="0"/>
              <a:t>lamellae (as in Figure). </a:t>
            </a:r>
            <a:r>
              <a:rPr lang="en-US" sz="1800" dirty="0" err="1"/>
              <a:t>Spherulite</a:t>
            </a:r>
            <a:r>
              <a:rPr lang="en-US" sz="1800" dirty="0"/>
              <a:t> formation and its diameter depend on various parameters </a:t>
            </a:r>
            <a:r>
              <a:rPr lang="en-US" sz="1800" dirty="0" smtClean="0"/>
              <a:t>such as </a:t>
            </a:r>
            <a:r>
              <a:rPr lang="en-US" sz="1800" dirty="0"/>
              <a:t>the number of nucleation sites, </a:t>
            </a:r>
            <a:r>
              <a:rPr lang="en-US" sz="1800" dirty="0" smtClean="0"/>
              <a:t>polymer molecule </a:t>
            </a:r>
            <a:r>
              <a:rPr lang="en-US" sz="1800" dirty="0"/>
              <a:t>structure and rate </a:t>
            </a:r>
            <a:r>
              <a:rPr lang="en-US" sz="1800" dirty="0" smtClean="0"/>
              <a:t>of cooling</a:t>
            </a:r>
            <a:r>
              <a:rPr lang="en-US" sz="1800" dirty="0"/>
              <a:t>. </a:t>
            </a:r>
            <a:r>
              <a:rPr lang="en-US" sz="1800" dirty="0" smtClean="0"/>
              <a:t>Due to </a:t>
            </a:r>
            <a:r>
              <a:rPr lang="en-US" sz="1800" dirty="0"/>
              <a:t>highly ordered lamellae in the </a:t>
            </a:r>
            <a:r>
              <a:rPr lang="en-US" sz="1800" dirty="0" err="1"/>
              <a:t>spherulite</a:t>
            </a:r>
            <a:r>
              <a:rPr lang="en-US" sz="1800" dirty="0"/>
              <a:t>, it shows higher density, hardness, </a:t>
            </a:r>
            <a:r>
              <a:rPr lang="en-US" sz="1800" dirty="0" smtClean="0"/>
              <a:t>tensile strength</a:t>
            </a:r>
            <a:r>
              <a:rPr lang="en-US" sz="1800" dirty="0"/>
              <a:t>, and Young’s modulus. The elasticity and impact resistance are shown, </a:t>
            </a:r>
            <a:r>
              <a:rPr lang="en-US" sz="1800" dirty="0" smtClean="0"/>
              <a:t>because the </a:t>
            </a:r>
            <a:r>
              <a:rPr lang="en-US" sz="1800" dirty="0"/>
              <a:t>lamellae are connected to amorphous regions.</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6738" y="4218710"/>
            <a:ext cx="4005262"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82849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buNone/>
            </a:pPr>
            <a:r>
              <a:rPr lang="en-US" b="1" dirty="0">
                <a:solidFill>
                  <a:srgbClr val="FF0000"/>
                </a:solidFill>
              </a:rPr>
              <a:t>THERMAL PROPERTIES OF </a:t>
            </a:r>
            <a:r>
              <a:rPr lang="en-US" b="1" dirty="0" smtClean="0">
                <a:solidFill>
                  <a:srgbClr val="FF0000"/>
                </a:solidFill>
              </a:rPr>
              <a:t>POLYMERS</a:t>
            </a:r>
          </a:p>
          <a:p>
            <a:pPr marL="0" indent="0" algn="just">
              <a:buNone/>
            </a:pPr>
            <a:r>
              <a:rPr lang="en-US" dirty="0"/>
              <a:t>In the amorphous region of the polymer, at lower temperature, the molecules of the </a:t>
            </a:r>
            <a:r>
              <a:rPr lang="en-US" dirty="0" smtClean="0"/>
              <a:t>polymer are </a:t>
            </a:r>
            <a:r>
              <a:rPr lang="en-US" dirty="0"/>
              <a:t>in, say, frozen state, where the molecules can vibrate slightly but are not </a:t>
            </a:r>
            <a:r>
              <a:rPr lang="en-US" dirty="0" smtClean="0"/>
              <a:t>able to </a:t>
            </a:r>
            <a:r>
              <a:rPr lang="en-US" dirty="0"/>
              <a:t>move significantly. This state is referred as </a:t>
            </a:r>
            <a:r>
              <a:rPr lang="en-US" u="sng" dirty="0"/>
              <a:t>the </a:t>
            </a:r>
            <a:r>
              <a:rPr lang="en-US" i="1" u="sng" dirty="0"/>
              <a:t>glassy state</a:t>
            </a:r>
            <a:r>
              <a:rPr lang="en-US" dirty="0"/>
              <a:t>. In this state, </a:t>
            </a:r>
            <a:r>
              <a:rPr lang="en-US" dirty="0" smtClean="0"/>
              <a:t>the polymer is </a:t>
            </a:r>
            <a:r>
              <a:rPr lang="en-US" dirty="0"/>
              <a:t>brittle, hard and rigid analogous to glass. Hence the name glassy state. The </a:t>
            </a:r>
            <a:r>
              <a:rPr lang="en-US" dirty="0" smtClean="0"/>
              <a:t>glassy state </a:t>
            </a:r>
            <a:r>
              <a:rPr lang="en-US" dirty="0"/>
              <a:t>is similar to a </a:t>
            </a:r>
            <a:r>
              <a:rPr lang="en-US" dirty="0" err="1"/>
              <a:t>supercooled</a:t>
            </a:r>
            <a:r>
              <a:rPr lang="en-US" dirty="0"/>
              <a:t> liquid where the molecular motion is in the frozen state.</a:t>
            </a:r>
          </a:p>
          <a:p>
            <a:pPr marL="0" indent="0" algn="just">
              <a:buNone/>
            </a:pPr>
            <a:r>
              <a:rPr lang="en-US" dirty="0"/>
              <a:t>The glassy state shows hard, rigid, and brittle nature analogous to a crystalline </a:t>
            </a:r>
            <a:r>
              <a:rPr lang="en-US" dirty="0" smtClean="0"/>
              <a:t>solid with </a:t>
            </a:r>
            <a:r>
              <a:rPr lang="en-US" dirty="0"/>
              <a:t>molecular disorder as a liquid. Now, when the polymer is heated, the </a:t>
            </a:r>
            <a:r>
              <a:rPr lang="en-US" dirty="0" smtClean="0"/>
              <a:t>polymer chains </a:t>
            </a:r>
            <a:r>
              <a:rPr lang="en-US" dirty="0"/>
              <a:t>are able to wiggle around each other, and the polymer becomes soft </a:t>
            </a:r>
            <a:r>
              <a:rPr lang="en-US" dirty="0" smtClean="0"/>
              <a:t>and flexible similar </a:t>
            </a:r>
            <a:r>
              <a:rPr lang="en-US" dirty="0"/>
              <a:t>to rubber. This state is called </a:t>
            </a:r>
            <a:r>
              <a:rPr lang="en-US" u="sng" dirty="0"/>
              <a:t>the </a:t>
            </a:r>
            <a:r>
              <a:rPr lang="en-US" i="1" u="sng" dirty="0"/>
              <a:t>rubbery state</a:t>
            </a:r>
            <a:r>
              <a:rPr lang="en-US" dirty="0"/>
              <a:t>. The temperature at </a:t>
            </a:r>
            <a:r>
              <a:rPr lang="en-US" dirty="0" smtClean="0"/>
              <a:t>which the </a:t>
            </a:r>
            <a:r>
              <a:rPr lang="en-US" dirty="0"/>
              <a:t>glassy state makes a transition to rubbery state is called </a:t>
            </a:r>
            <a:r>
              <a:rPr lang="en-US" u="sng" dirty="0"/>
              <a:t>the </a:t>
            </a:r>
            <a:r>
              <a:rPr lang="en-US" i="1" u="sng" dirty="0"/>
              <a:t>glass transition </a:t>
            </a:r>
            <a:r>
              <a:rPr lang="en-US" i="1" u="sng" dirty="0" smtClean="0"/>
              <a:t>temperature T</a:t>
            </a:r>
            <a:r>
              <a:rPr lang="en-US" u="sng" dirty="0" smtClean="0"/>
              <a:t>g</a:t>
            </a:r>
            <a:r>
              <a:rPr lang="en-US" dirty="0"/>
              <a:t>. Note that the glass transition occurs only in </a:t>
            </a:r>
            <a:r>
              <a:rPr lang="en-US" dirty="0" smtClean="0"/>
              <a:t>the amorphous </a:t>
            </a:r>
            <a:r>
              <a:rPr lang="en-US" dirty="0"/>
              <a:t>region, and </a:t>
            </a:r>
            <a:r>
              <a:rPr lang="en-US" dirty="0" smtClean="0"/>
              <a:t>the crystalline </a:t>
            </a:r>
            <a:r>
              <a:rPr lang="en-US" dirty="0"/>
              <a:t>region remains unaffected during the glass transition in the </a:t>
            </a:r>
            <a:r>
              <a:rPr lang="en-US" dirty="0" smtClean="0"/>
              <a:t>semi-crystalline polymer</a:t>
            </a:r>
            <a:r>
              <a:rPr lang="en-US" dirty="0"/>
              <a:t>.</a:t>
            </a:r>
            <a:endParaRPr lang="en-US" dirty="0">
              <a:solidFill>
                <a:srgbClr val="FF0000"/>
              </a:solidFill>
            </a:endParaRPr>
          </a:p>
        </p:txBody>
      </p:sp>
    </p:spTree>
    <p:extLst>
      <p:ext uri="{BB962C8B-B14F-4D97-AF65-F5344CB8AC3E}">
        <p14:creationId xmlns:p14="http://schemas.microsoft.com/office/powerpoint/2010/main" val="4120789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b="1" dirty="0" smtClean="0">
                <a:solidFill>
                  <a:srgbClr val="FF0000"/>
                </a:solidFill>
              </a:rPr>
              <a:t>Glass </a:t>
            </a:r>
            <a:r>
              <a:rPr lang="en-US" b="1" dirty="0">
                <a:solidFill>
                  <a:srgbClr val="FF0000"/>
                </a:solidFill>
              </a:rPr>
              <a:t>Transition </a:t>
            </a:r>
            <a:r>
              <a:rPr lang="en-US" b="1" dirty="0" smtClean="0">
                <a:solidFill>
                  <a:srgbClr val="FF0000"/>
                </a:solidFill>
              </a:rPr>
              <a:t>Temperature and </a:t>
            </a:r>
            <a:r>
              <a:rPr lang="en-US" b="1" dirty="0">
                <a:solidFill>
                  <a:srgbClr val="FF0000"/>
                </a:solidFill>
              </a:rPr>
              <a:t>Melting Point </a:t>
            </a:r>
            <a:endParaRPr lang="en-US" b="1" dirty="0" smtClean="0">
              <a:solidFill>
                <a:srgbClr val="FF0000"/>
              </a:solidFill>
            </a:endParaRPr>
          </a:p>
          <a:p>
            <a:pPr marL="0" indent="0" algn="just">
              <a:buNone/>
            </a:pPr>
            <a:r>
              <a:rPr lang="en-US" sz="1700" dirty="0"/>
              <a:t>The glass transition temperature is the property of </a:t>
            </a:r>
            <a:r>
              <a:rPr lang="en-US" sz="1700" dirty="0" smtClean="0"/>
              <a:t>the amorphous </a:t>
            </a:r>
            <a:r>
              <a:rPr lang="en-US" sz="1700" dirty="0"/>
              <a:t>region of the </a:t>
            </a:r>
            <a:r>
              <a:rPr lang="en-US" sz="1700" dirty="0" smtClean="0"/>
              <a:t>polymer, whereas </a:t>
            </a:r>
            <a:r>
              <a:rPr lang="en-US" sz="1700" dirty="0"/>
              <a:t>the crystalline region is characterized by the melting point. In </a:t>
            </a:r>
            <a:r>
              <a:rPr lang="en-US" sz="1700" dirty="0" smtClean="0"/>
              <a:t>thermodynamics, the </a:t>
            </a:r>
            <a:r>
              <a:rPr lang="en-US" sz="1700" dirty="0"/>
              <a:t>transitions are described as first and second order transitions. Glass </a:t>
            </a:r>
            <a:r>
              <a:rPr lang="en-US" sz="1700" dirty="0" smtClean="0"/>
              <a:t>transition temperature </a:t>
            </a:r>
            <a:r>
              <a:rPr lang="en-US" sz="1700" dirty="0"/>
              <a:t>is the second order transition, whereas the melting point is the first </a:t>
            </a:r>
            <a:r>
              <a:rPr lang="en-US" sz="1700" dirty="0" smtClean="0"/>
              <a:t>order transition (as in Figure). </a:t>
            </a:r>
            <a:r>
              <a:rPr lang="en-US" sz="1700" dirty="0"/>
              <a:t>The value of glass transition temperature is not unique </a:t>
            </a:r>
            <a:r>
              <a:rPr lang="en-US" sz="1700" dirty="0" smtClean="0"/>
              <a:t>because</a:t>
            </a:r>
          </a:p>
          <a:p>
            <a:pPr marL="0" indent="0" algn="just">
              <a:buNone/>
            </a:pPr>
            <a:r>
              <a:rPr lang="en-US" sz="1700" dirty="0" smtClean="0"/>
              <a:t> the </a:t>
            </a:r>
            <a:r>
              <a:rPr lang="en-US" sz="1700" dirty="0"/>
              <a:t>glassy state is not in </a:t>
            </a:r>
            <a:endParaRPr lang="en-US" sz="1700" dirty="0" smtClean="0"/>
          </a:p>
          <a:p>
            <a:pPr marL="0" indent="0" algn="just">
              <a:buNone/>
            </a:pPr>
            <a:r>
              <a:rPr lang="en-US" sz="1700" dirty="0" smtClean="0"/>
              <a:t>equilibrium</a:t>
            </a:r>
            <a:r>
              <a:rPr lang="en-US" sz="1700" dirty="0"/>
              <a:t>. The value of glass </a:t>
            </a:r>
            <a:endParaRPr lang="en-US" sz="1700" dirty="0" smtClean="0"/>
          </a:p>
          <a:p>
            <a:pPr marL="0" indent="0" algn="just">
              <a:buNone/>
            </a:pPr>
            <a:r>
              <a:rPr lang="en-US" sz="1700" dirty="0" smtClean="0"/>
              <a:t>transition </a:t>
            </a:r>
            <a:r>
              <a:rPr lang="en-US" sz="1700" dirty="0"/>
              <a:t>temperature </a:t>
            </a:r>
            <a:r>
              <a:rPr lang="en-US" sz="1700" dirty="0" smtClean="0"/>
              <a:t>depends </a:t>
            </a:r>
          </a:p>
          <a:p>
            <a:pPr marL="0" indent="0" algn="just">
              <a:buNone/>
            </a:pPr>
            <a:r>
              <a:rPr lang="en-US" sz="1700" dirty="0" smtClean="0"/>
              <a:t>on </a:t>
            </a:r>
            <a:r>
              <a:rPr lang="en-US" sz="1700" dirty="0"/>
              <a:t>several factors such as </a:t>
            </a:r>
            <a:r>
              <a:rPr lang="en-US" sz="1700" dirty="0" smtClean="0"/>
              <a:t>molecular</a:t>
            </a:r>
          </a:p>
          <a:p>
            <a:pPr marL="0" indent="0" algn="just">
              <a:buNone/>
            </a:pPr>
            <a:r>
              <a:rPr lang="en-US" sz="1700" dirty="0" smtClean="0"/>
              <a:t> </a:t>
            </a:r>
            <a:r>
              <a:rPr lang="en-US" sz="1700" dirty="0"/>
              <a:t>weight, measurement method, </a:t>
            </a:r>
            <a:endParaRPr lang="en-US" sz="1700" dirty="0" smtClean="0"/>
          </a:p>
          <a:p>
            <a:pPr marL="0" indent="0" algn="just">
              <a:buNone/>
            </a:pPr>
            <a:r>
              <a:rPr lang="en-US" sz="1700" dirty="0" smtClean="0"/>
              <a:t>and </a:t>
            </a:r>
            <a:r>
              <a:rPr lang="en-US" sz="1700" dirty="0"/>
              <a:t>the rate of </a:t>
            </a:r>
            <a:r>
              <a:rPr lang="en-US" sz="1700" dirty="0" smtClean="0"/>
              <a:t>heating or </a:t>
            </a:r>
          </a:p>
          <a:p>
            <a:pPr marL="0" indent="0" algn="just">
              <a:buNone/>
            </a:pPr>
            <a:r>
              <a:rPr lang="en-US" sz="1700" dirty="0" smtClean="0"/>
              <a:t>cooling</a:t>
            </a:r>
            <a:r>
              <a:rPr lang="en-US" sz="1700" dirty="0"/>
              <a:t>. Approximate values of </a:t>
            </a:r>
            <a:endParaRPr lang="en-US" sz="1700" dirty="0" smtClean="0"/>
          </a:p>
          <a:p>
            <a:pPr marL="0" indent="0" algn="just">
              <a:buNone/>
            </a:pPr>
            <a:r>
              <a:rPr lang="en-US" sz="1700" dirty="0" smtClean="0"/>
              <a:t>glass </a:t>
            </a:r>
            <a:r>
              <a:rPr lang="en-US" sz="1700" dirty="0"/>
              <a:t>transition temperatures </a:t>
            </a:r>
            <a:r>
              <a:rPr lang="en-US" sz="1700" dirty="0" smtClean="0"/>
              <a:t>of</a:t>
            </a:r>
          </a:p>
          <a:p>
            <a:pPr marL="0" indent="0" algn="just">
              <a:buNone/>
            </a:pPr>
            <a:r>
              <a:rPr lang="en-US" sz="1700" dirty="0" smtClean="0"/>
              <a:t> </a:t>
            </a:r>
            <a:r>
              <a:rPr lang="en-US" sz="1700" dirty="0"/>
              <a:t>some polymers are listed </a:t>
            </a:r>
            <a:r>
              <a:rPr lang="en-US" sz="1700" dirty="0" smtClean="0"/>
              <a:t>in Table 1.</a:t>
            </a:r>
            <a:endParaRPr lang="en-US" sz="1700" dirty="0"/>
          </a:p>
          <a:p>
            <a:pPr marL="0" indent="0">
              <a:buNone/>
            </a:pP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3505200"/>
            <a:ext cx="43434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8289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sz="1700" dirty="0"/>
              <a:t>The semi-crystalline polymer shows both the transitions corresponding to their </a:t>
            </a:r>
            <a:r>
              <a:rPr lang="en-US" sz="1700" dirty="0" smtClean="0"/>
              <a:t>crystalline and </a:t>
            </a:r>
            <a:r>
              <a:rPr lang="en-US" sz="1700" dirty="0"/>
              <a:t>amorphous regions. Thus, the semi-crystalline polymers have true melting temperatures (Tm) at which the ordered phase turns to disordered phase, whereas </a:t>
            </a:r>
            <a:r>
              <a:rPr lang="en-US" sz="1700" dirty="0" smtClean="0"/>
              <a:t>the amorphous </a:t>
            </a:r>
            <a:r>
              <a:rPr lang="en-US" sz="1700" dirty="0"/>
              <a:t>regions soften over a temperature range known as the glass transition (Tg).</a:t>
            </a:r>
          </a:p>
          <a:p>
            <a:pPr marL="0" indent="0">
              <a:buNone/>
            </a:pPr>
            <a:r>
              <a:rPr lang="en-US" sz="1700" dirty="0"/>
              <a:t>It should be noted that amorphous polymers do not possess the melting point, but </a:t>
            </a:r>
            <a:r>
              <a:rPr lang="en-US" sz="1700" dirty="0" smtClean="0"/>
              <a:t>all polymers </a:t>
            </a:r>
            <a:r>
              <a:rPr lang="en-US" sz="1700" dirty="0"/>
              <a:t>possess the glass transition temperature.</a:t>
            </a:r>
          </a:p>
          <a:p>
            <a:pPr marL="0" indent="0">
              <a:buNone/>
            </a:pPr>
            <a:r>
              <a:rPr lang="en-US" sz="1700" dirty="0"/>
              <a:t>The polymer melting point Tm is increased </a:t>
            </a:r>
            <a:endParaRPr lang="en-US" sz="1700" dirty="0" smtClean="0"/>
          </a:p>
          <a:p>
            <a:pPr marL="0" indent="0">
              <a:buNone/>
            </a:pPr>
            <a:r>
              <a:rPr lang="en-US" sz="1700" dirty="0" smtClean="0"/>
              <a:t>if </a:t>
            </a:r>
            <a:r>
              <a:rPr lang="en-US" sz="1700" dirty="0"/>
              <a:t>the double bonds, aromatic groups, </a:t>
            </a:r>
            <a:r>
              <a:rPr lang="en-US" sz="1700" dirty="0" smtClean="0"/>
              <a:t>bulky</a:t>
            </a:r>
          </a:p>
          <a:p>
            <a:pPr marL="0" indent="0">
              <a:buNone/>
            </a:pPr>
            <a:r>
              <a:rPr lang="en-US" sz="1700" dirty="0" smtClean="0"/>
              <a:t> </a:t>
            </a:r>
            <a:r>
              <a:rPr lang="en-US" sz="1700" dirty="0"/>
              <a:t>or large side groups are present in the </a:t>
            </a:r>
            <a:endParaRPr lang="en-US" sz="1700" dirty="0" smtClean="0"/>
          </a:p>
          <a:p>
            <a:pPr marL="0" indent="0">
              <a:buNone/>
            </a:pPr>
            <a:r>
              <a:rPr lang="en-US" sz="1700" dirty="0" smtClean="0"/>
              <a:t>polymer </a:t>
            </a:r>
            <a:r>
              <a:rPr lang="en-US" sz="1700" dirty="0"/>
              <a:t>chain, because they restrict </a:t>
            </a:r>
            <a:r>
              <a:rPr lang="en-US" sz="1700" dirty="0" smtClean="0"/>
              <a:t>the</a:t>
            </a:r>
          </a:p>
          <a:p>
            <a:pPr marL="0" indent="0">
              <a:buNone/>
            </a:pPr>
            <a:r>
              <a:rPr lang="en-US" sz="1700" dirty="0" smtClean="0"/>
              <a:t> </a:t>
            </a:r>
            <a:r>
              <a:rPr lang="en-US" sz="1700" dirty="0"/>
              <a:t>flexibility of the chain. The branching </a:t>
            </a:r>
            <a:r>
              <a:rPr lang="en-US" sz="1700" dirty="0" smtClean="0"/>
              <a:t>of</a:t>
            </a:r>
          </a:p>
          <a:p>
            <a:pPr marL="0" indent="0">
              <a:buNone/>
            </a:pPr>
            <a:r>
              <a:rPr lang="en-US" sz="1700" dirty="0" smtClean="0"/>
              <a:t> </a:t>
            </a:r>
            <a:r>
              <a:rPr lang="en-US" sz="1700" dirty="0"/>
              <a:t>chains causes the reduction of melting </a:t>
            </a:r>
            <a:endParaRPr lang="en-US" sz="1700" dirty="0" smtClean="0"/>
          </a:p>
          <a:p>
            <a:pPr marL="0" indent="0">
              <a:buNone/>
            </a:pPr>
            <a:r>
              <a:rPr lang="en-US" sz="1700" dirty="0" smtClean="0"/>
              <a:t>point</a:t>
            </a:r>
            <a:r>
              <a:rPr lang="en-US" sz="1700" dirty="0"/>
              <a:t>, as defects are produced because </a:t>
            </a:r>
            <a:endParaRPr lang="en-US" sz="1700" dirty="0" smtClean="0"/>
          </a:p>
          <a:p>
            <a:pPr marL="0" indent="0">
              <a:buNone/>
            </a:pPr>
            <a:r>
              <a:rPr lang="en-US" sz="1700" dirty="0" smtClean="0"/>
              <a:t>of </a:t>
            </a:r>
            <a:r>
              <a:rPr lang="en-US" sz="1700" dirty="0"/>
              <a:t>the branching.</a:t>
            </a:r>
          </a:p>
          <a:p>
            <a:pPr marL="0" indent="0">
              <a:buNone/>
            </a:pPr>
            <a:endParaRPr lang="en-US"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733800"/>
            <a:ext cx="3767137" cy="2692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1368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indent="0">
              <a:buNone/>
            </a:pPr>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676400"/>
            <a:ext cx="4629150" cy="470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9242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b="1" i="1" dirty="0">
                <a:solidFill>
                  <a:srgbClr val="FF0000"/>
                </a:solidFill>
              </a:rPr>
              <a:t>Factors Affecting the Glass Transition </a:t>
            </a:r>
            <a:r>
              <a:rPr lang="en-US" b="1" i="1" dirty="0" smtClean="0">
                <a:solidFill>
                  <a:srgbClr val="FF0000"/>
                </a:solidFill>
              </a:rPr>
              <a:t>Temperature</a:t>
            </a:r>
          </a:p>
          <a:p>
            <a:pPr marL="0" indent="0" algn="just">
              <a:buNone/>
            </a:pPr>
            <a:r>
              <a:rPr lang="en-US" sz="1800" dirty="0" smtClean="0"/>
              <a:t>The glass </a:t>
            </a:r>
            <a:r>
              <a:rPr lang="en-US" sz="1800" dirty="0"/>
              <a:t>transition temperature depends on the mobility and flexibility (ease of the </a:t>
            </a:r>
            <a:r>
              <a:rPr lang="en-US" sz="1800" dirty="0" smtClean="0"/>
              <a:t>chain segment </a:t>
            </a:r>
            <a:r>
              <a:rPr lang="en-US" sz="1800" dirty="0"/>
              <a:t>to rotate along the chain backbone) of the polymeric chains. If the polymeric chains can move easily, then the glassy state can be converted to the rubbery state </a:t>
            </a:r>
            <a:r>
              <a:rPr lang="en-US" sz="1800" dirty="0" smtClean="0"/>
              <a:t>at lower </a:t>
            </a:r>
            <a:r>
              <a:rPr lang="en-US" sz="1800" dirty="0"/>
              <a:t>temperature, that is, the glass transition temperature is lower. If somehow </a:t>
            </a:r>
            <a:r>
              <a:rPr lang="en-US" sz="1800" dirty="0" smtClean="0"/>
              <a:t>the mobility </a:t>
            </a:r>
            <a:r>
              <a:rPr lang="en-US" sz="1800" dirty="0"/>
              <a:t>of the chains is restricted, then the glassy state is more stable, and it is </a:t>
            </a:r>
            <a:r>
              <a:rPr lang="en-US" sz="1800" dirty="0" smtClean="0"/>
              <a:t>difficult to </a:t>
            </a:r>
            <a:r>
              <a:rPr lang="en-US" sz="1800" dirty="0"/>
              <a:t>break the restriction causing the immobility of the polymer chains at the </a:t>
            </a:r>
            <a:r>
              <a:rPr lang="en-US" sz="1800" dirty="0" smtClean="0"/>
              <a:t>lower temperature</a:t>
            </a:r>
            <a:r>
              <a:rPr lang="en-US" sz="1800" dirty="0"/>
              <a:t>, because more energy is required to make the chains free. Thus, in </a:t>
            </a:r>
            <a:r>
              <a:rPr lang="en-US" sz="1800" dirty="0" smtClean="0"/>
              <a:t>this case</a:t>
            </a:r>
            <a:r>
              <a:rPr lang="en-US" sz="1800" dirty="0"/>
              <a:t>, the glass transition temperature is raised.</a:t>
            </a:r>
            <a:endParaRPr lang="en-US" sz="1800" b="1" i="1" dirty="0"/>
          </a:p>
          <a:p>
            <a:pPr marL="0" indent="0" algn="just">
              <a:buNone/>
            </a:pPr>
            <a:r>
              <a:rPr lang="en-US" sz="1800" i="1" u="sng" dirty="0" err="1"/>
              <a:t>I.Intermolecular</a:t>
            </a:r>
            <a:r>
              <a:rPr lang="en-US" sz="1800" i="1" u="sng" dirty="0"/>
              <a:t> </a:t>
            </a:r>
            <a:r>
              <a:rPr lang="en-US" sz="1800" i="1" u="sng" dirty="0" smtClean="0"/>
              <a:t>Forces: </a:t>
            </a:r>
            <a:r>
              <a:rPr lang="en-US" sz="1800" dirty="0"/>
              <a:t>Strong intermolecular forces cause higher </a:t>
            </a:r>
            <a:r>
              <a:rPr lang="en-US" sz="1800" dirty="0" smtClean="0"/>
              <a:t>Tg. For example</a:t>
            </a:r>
            <a:r>
              <a:rPr lang="en-US" sz="1800" dirty="0"/>
              <a:t>, PVC (Tg = </a:t>
            </a:r>
            <a:r>
              <a:rPr lang="en-US" sz="1800" dirty="0" smtClean="0"/>
              <a:t>80 </a:t>
            </a:r>
            <a:r>
              <a:rPr lang="en-US" sz="1800" baseline="30000" dirty="0" smtClean="0"/>
              <a:t>∘</a:t>
            </a:r>
            <a:r>
              <a:rPr lang="en-US" sz="1800" dirty="0"/>
              <a:t>C) has stronger intermolecular forces </a:t>
            </a:r>
            <a:r>
              <a:rPr lang="en-US" sz="1800" dirty="0" smtClean="0"/>
              <a:t>than polypropylene </a:t>
            </a:r>
            <a:r>
              <a:rPr lang="en-US" sz="1800" dirty="0"/>
              <a:t>(Tg = −18 </a:t>
            </a:r>
            <a:r>
              <a:rPr lang="en-US" sz="1800" baseline="30000" dirty="0"/>
              <a:t>∘</a:t>
            </a:r>
            <a:r>
              <a:rPr lang="en-US" sz="1800" dirty="0"/>
              <a:t>C) because of the dipole–dipole forces from </a:t>
            </a:r>
            <a:r>
              <a:rPr lang="en-US" sz="1800" dirty="0" smtClean="0"/>
              <a:t>the</a:t>
            </a:r>
          </a:p>
          <a:p>
            <a:pPr marL="0" indent="0" algn="just">
              <a:buNone/>
            </a:pPr>
            <a:r>
              <a:rPr lang="en-US" sz="1800" dirty="0" smtClean="0"/>
              <a:t>C—</a:t>
            </a:r>
            <a:r>
              <a:rPr lang="en-US" sz="1800" dirty="0" err="1" smtClean="0"/>
              <a:t>Cl</a:t>
            </a:r>
            <a:r>
              <a:rPr lang="en-US" sz="1800" dirty="0" smtClean="0"/>
              <a:t> bond.</a:t>
            </a:r>
            <a:endParaRPr lang="en-US" sz="1800" dirty="0"/>
          </a:p>
        </p:txBody>
      </p:sp>
    </p:spTree>
    <p:extLst>
      <p:ext uri="{BB962C8B-B14F-4D97-AF65-F5344CB8AC3E}">
        <p14:creationId xmlns:p14="http://schemas.microsoft.com/office/powerpoint/2010/main" val="3009781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indent="0" algn="just">
              <a:buNone/>
            </a:pPr>
            <a:r>
              <a:rPr lang="en-US" sz="1600" i="1" u="sng" dirty="0"/>
              <a:t>II. Chain </a:t>
            </a:r>
            <a:r>
              <a:rPr lang="en-US" sz="1600" i="1" u="sng" dirty="0" smtClean="0"/>
              <a:t>Stiffness:</a:t>
            </a:r>
            <a:r>
              <a:rPr lang="en-US" sz="1600" dirty="0" smtClean="0"/>
              <a:t> </a:t>
            </a:r>
            <a:r>
              <a:rPr lang="en-US" sz="1600" dirty="0"/>
              <a:t>The presence of the stiffening groups (such as amide, </a:t>
            </a:r>
            <a:r>
              <a:rPr lang="en-US" sz="1600" dirty="0" smtClean="0"/>
              <a:t>sulfone, carbonyl</a:t>
            </a:r>
            <a:r>
              <a:rPr lang="en-US" sz="1600" dirty="0"/>
              <a:t>, p-phenylene etc.) in the polymer chain reduces the </a:t>
            </a:r>
            <a:r>
              <a:rPr lang="en-US" sz="1600" dirty="0" smtClean="0"/>
              <a:t>flexibility of </a:t>
            </a:r>
            <a:r>
              <a:rPr lang="en-US" sz="1600" dirty="0"/>
              <a:t>the chain, leading to higher glass transition temperature. For </a:t>
            </a:r>
            <a:r>
              <a:rPr lang="en-US" sz="1600" dirty="0" smtClean="0"/>
              <a:t>example, </a:t>
            </a:r>
            <a:r>
              <a:rPr lang="en-US" sz="1600" dirty="0" err="1" smtClean="0"/>
              <a:t>polyethyleneterephthalete</a:t>
            </a:r>
            <a:r>
              <a:rPr lang="en-US" sz="1600" dirty="0" smtClean="0"/>
              <a:t> </a:t>
            </a:r>
            <a:r>
              <a:rPr lang="en-US" sz="1600" dirty="0"/>
              <a:t>is stiffer than polyethylene </a:t>
            </a:r>
            <a:r>
              <a:rPr lang="en-US" sz="1600" dirty="0" err="1"/>
              <a:t>adipate</a:t>
            </a:r>
            <a:r>
              <a:rPr lang="en-US" sz="1600" dirty="0"/>
              <a:t> due to </a:t>
            </a:r>
            <a:r>
              <a:rPr lang="en-US" sz="1600" dirty="0" smtClean="0"/>
              <a:t>the presence </a:t>
            </a:r>
            <a:r>
              <a:rPr lang="en-US" sz="1600" dirty="0"/>
              <a:t>of benzene ring </a:t>
            </a:r>
            <a:r>
              <a:rPr lang="en-US" sz="1600" dirty="0" smtClean="0"/>
              <a:t>(as in Figure). </a:t>
            </a:r>
            <a:r>
              <a:rPr lang="en-US" sz="1600" dirty="0"/>
              <a:t>Therefore, Tg value is higher </a:t>
            </a:r>
            <a:r>
              <a:rPr lang="en-US" sz="1600" dirty="0" smtClean="0"/>
              <a:t>for </a:t>
            </a:r>
            <a:r>
              <a:rPr lang="en-US" sz="1600" dirty="0" err="1" smtClean="0"/>
              <a:t>polyethyleneterephthalate</a:t>
            </a:r>
            <a:r>
              <a:rPr lang="en-US" sz="1600" dirty="0" smtClean="0"/>
              <a:t>.</a:t>
            </a:r>
          </a:p>
          <a:p>
            <a:pPr marL="0" indent="0" algn="just">
              <a:buNone/>
            </a:pPr>
            <a:endParaRPr lang="en-US" sz="1600" dirty="0"/>
          </a:p>
          <a:p>
            <a:pPr marL="0" indent="0" algn="just">
              <a:buNone/>
            </a:pPr>
            <a:endParaRPr lang="en-US" sz="1600" dirty="0" smtClean="0"/>
          </a:p>
          <a:p>
            <a:pPr marL="0" indent="0" algn="just">
              <a:buNone/>
            </a:pPr>
            <a:endParaRPr lang="en-US" sz="1600" dirty="0"/>
          </a:p>
          <a:p>
            <a:pPr marL="0" indent="0" algn="just">
              <a:buNone/>
            </a:pPr>
            <a:endParaRPr lang="en-US" sz="1600" dirty="0" smtClean="0"/>
          </a:p>
          <a:p>
            <a:pPr marL="0" indent="0" algn="just">
              <a:buNone/>
            </a:pPr>
            <a:endParaRPr lang="en-US" sz="1600" dirty="0"/>
          </a:p>
          <a:p>
            <a:pPr marL="0" indent="0" algn="just">
              <a:buNone/>
            </a:pPr>
            <a:endParaRPr lang="en-US" sz="1600" dirty="0" smtClean="0"/>
          </a:p>
          <a:p>
            <a:pPr marL="0" indent="0" algn="just">
              <a:buNone/>
            </a:pPr>
            <a:endParaRPr lang="en-US" sz="1600" i="1" u="sng" dirty="0" smtClean="0"/>
          </a:p>
          <a:p>
            <a:pPr marL="0" indent="0" algn="just">
              <a:buNone/>
            </a:pPr>
            <a:endParaRPr lang="en-US" sz="1600" i="1" u="sng" dirty="0" smtClean="0"/>
          </a:p>
          <a:p>
            <a:pPr marL="0" indent="0" algn="just">
              <a:buNone/>
            </a:pPr>
            <a:r>
              <a:rPr lang="en-US" sz="1600" i="1" u="sng" dirty="0" smtClean="0"/>
              <a:t>III</a:t>
            </a:r>
            <a:r>
              <a:rPr lang="en-US" sz="1600" i="1" u="sng" dirty="0"/>
              <a:t>. Cross-Linking. </a:t>
            </a:r>
            <a:r>
              <a:rPr lang="en-US" sz="1600" dirty="0"/>
              <a:t>The cross-links between chains restrict rotational motion </a:t>
            </a:r>
            <a:r>
              <a:rPr lang="en-US" sz="1600" dirty="0" smtClean="0"/>
              <a:t>and raise </a:t>
            </a:r>
            <a:r>
              <a:rPr lang="en-US" sz="1600" dirty="0"/>
              <a:t>the glass transition temperature. Hence, higher cross-linked molecule </a:t>
            </a:r>
            <a:r>
              <a:rPr lang="en-US" sz="1600" dirty="0" smtClean="0"/>
              <a:t>will show </a:t>
            </a:r>
            <a:r>
              <a:rPr lang="en-US" sz="1600" dirty="0"/>
              <a:t>higher Tg than that with lower cross-linked molecule.</a:t>
            </a:r>
          </a:p>
          <a:p>
            <a:pPr marL="0" indent="0">
              <a:buNone/>
            </a:pPr>
            <a:endParaRPr lang="en-US" dirty="0"/>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895600"/>
            <a:ext cx="78486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9539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lgn="just">
              <a:buNone/>
            </a:pPr>
            <a:r>
              <a:rPr lang="en-US" sz="1600" i="1" u="sng" dirty="0"/>
              <a:t>IV. Pendant groups. </a:t>
            </a:r>
            <a:r>
              <a:rPr lang="en-US" sz="1600" dirty="0"/>
              <a:t>The presence of pendent group can change the glass transition</a:t>
            </a:r>
          </a:p>
          <a:p>
            <a:pPr marL="0" indent="0" algn="just">
              <a:buNone/>
            </a:pPr>
            <a:r>
              <a:rPr lang="en-US" sz="1600" dirty="0"/>
              <a:t>temperature.</a:t>
            </a:r>
          </a:p>
          <a:p>
            <a:pPr marL="0" indent="0" algn="just">
              <a:buNone/>
            </a:pPr>
            <a:r>
              <a:rPr lang="en-US" sz="1600" b="1" dirty="0"/>
              <a:t>(a) Bulky pendant groups: </a:t>
            </a:r>
            <a:r>
              <a:rPr lang="en-US" sz="1600" dirty="0"/>
              <a:t>the presence of bulky pendant group, such as a benzene</a:t>
            </a:r>
          </a:p>
          <a:p>
            <a:pPr marL="0" indent="0" algn="just">
              <a:buNone/>
            </a:pPr>
            <a:r>
              <a:rPr lang="en-US" sz="1600" dirty="0"/>
              <a:t>ring, can restrict rotational freedom, leading to higher glass transition </a:t>
            </a:r>
            <a:r>
              <a:rPr lang="en-US" sz="1600" dirty="0" smtClean="0"/>
              <a:t>temperature. As </a:t>
            </a:r>
            <a:r>
              <a:rPr lang="en-US" sz="1600" dirty="0"/>
              <a:t>in polystyrene, the presence of benzene ring increases the Tg </a:t>
            </a:r>
            <a:r>
              <a:rPr lang="en-US" sz="1600" dirty="0" smtClean="0"/>
              <a:t>(as in Figure). In polypropylene</a:t>
            </a:r>
            <a:r>
              <a:rPr lang="en-US" sz="1600" dirty="0"/>
              <a:t>, there is no benzene ring that leads to lower </a:t>
            </a:r>
            <a:r>
              <a:rPr lang="en-US" sz="1600" dirty="0" smtClean="0"/>
              <a:t>Tg value (</a:t>
            </a:r>
            <a:r>
              <a:rPr lang="en-US" sz="1600" dirty="0"/>
              <a:t>as in Figure</a:t>
            </a:r>
            <a:r>
              <a:rPr lang="en-US" sz="1600" dirty="0" smtClean="0"/>
              <a:t>).</a:t>
            </a:r>
          </a:p>
          <a:p>
            <a:pPr marL="0" indent="0" algn="just">
              <a:buNone/>
            </a:pPr>
            <a:endParaRPr lang="en-US" sz="1600" dirty="0"/>
          </a:p>
          <a:p>
            <a:pPr marL="0" indent="0" algn="just">
              <a:buNone/>
            </a:pPr>
            <a:endParaRPr lang="en-US" sz="1600" dirty="0" smtClean="0"/>
          </a:p>
          <a:p>
            <a:pPr marL="0" indent="0" algn="just">
              <a:buNone/>
            </a:pPr>
            <a:endParaRPr lang="en-US" sz="1600" dirty="0"/>
          </a:p>
          <a:p>
            <a:pPr marL="0" indent="0" algn="just">
              <a:buNone/>
            </a:pPr>
            <a:endParaRPr lang="en-US" sz="1600" dirty="0" smtClean="0"/>
          </a:p>
          <a:p>
            <a:pPr marL="0" indent="0" algn="just">
              <a:buNone/>
            </a:pPr>
            <a:endParaRPr lang="en-US" sz="1600" dirty="0"/>
          </a:p>
          <a:p>
            <a:pPr marL="0" indent="0" algn="just">
              <a:buNone/>
            </a:pPr>
            <a:endParaRPr lang="en-US" sz="1600" dirty="0" smtClean="0"/>
          </a:p>
          <a:p>
            <a:pPr marL="0" indent="0" algn="just">
              <a:buNone/>
            </a:pPr>
            <a:endParaRPr lang="en-US" sz="1600"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800475"/>
            <a:ext cx="7924800" cy="229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106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gn="just">
              <a:buNone/>
            </a:pPr>
            <a:r>
              <a:rPr lang="en-US" dirty="0" smtClean="0"/>
              <a:t>Physical </a:t>
            </a:r>
            <a:r>
              <a:rPr lang="en-US" dirty="0"/>
              <a:t>properties of polymers </a:t>
            </a:r>
            <a:r>
              <a:rPr lang="en-US" dirty="0" smtClean="0"/>
              <a:t>contain:</a:t>
            </a:r>
          </a:p>
          <a:p>
            <a:pPr algn="just"/>
            <a:r>
              <a:rPr lang="en-US" dirty="0"/>
              <a:t>density</a:t>
            </a:r>
            <a:r>
              <a:rPr lang="en-US" dirty="0" smtClean="0"/>
              <a:t> </a:t>
            </a:r>
          </a:p>
          <a:p>
            <a:pPr algn="just"/>
            <a:r>
              <a:rPr lang="en-US" dirty="0" smtClean="0"/>
              <a:t>molecular weight.</a:t>
            </a:r>
          </a:p>
          <a:p>
            <a:pPr algn="just"/>
            <a:r>
              <a:rPr lang="en-US" dirty="0"/>
              <a:t>degree of polymerization</a:t>
            </a:r>
            <a:r>
              <a:rPr lang="en-US" dirty="0" smtClean="0"/>
              <a:t>. </a:t>
            </a:r>
          </a:p>
          <a:p>
            <a:pPr algn="just"/>
            <a:r>
              <a:rPr lang="en-US" dirty="0" smtClean="0"/>
              <a:t>molar volume.</a:t>
            </a:r>
          </a:p>
          <a:p>
            <a:pPr algn="just"/>
            <a:r>
              <a:rPr lang="en-US" dirty="0" smtClean="0"/>
              <a:t>crystallinity </a:t>
            </a:r>
            <a:r>
              <a:rPr lang="en-US" dirty="0"/>
              <a:t>of </a:t>
            </a:r>
            <a:r>
              <a:rPr lang="en-US" dirty="0" smtClean="0"/>
              <a:t>material.</a:t>
            </a:r>
          </a:p>
          <a:p>
            <a:r>
              <a:rPr lang="en-US" dirty="0" smtClean="0"/>
              <a:t>Specific gravity.</a:t>
            </a:r>
            <a:endParaRPr lang="en-US" dirty="0"/>
          </a:p>
          <a:p>
            <a:r>
              <a:rPr lang="en-US" dirty="0"/>
              <a:t>Water </a:t>
            </a:r>
            <a:r>
              <a:rPr lang="en-US" dirty="0" smtClean="0"/>
              <a:t>absorption.</a:t>
            </a:r>
            <a:endParaRPr lang="en-US" dirty="0"/>
          </a:p>
          <a:p>
            <a:r>
              <a:rPr lang="en-US" dirty="0"/>
              <a:t>Water vapor </a:t>
            </a:r>
            <a:r>
              <a:rPr lang="en-US" dirty="0" smtClean="0"/>
              <a:t>permeability.</a:t>
            </a:r>
            <a:endParaRPr lang="en-US" dirty="0"/>
          </a:p>
          <a:p>
            <a:r>
              <a:rPr lang="en-US" dirty="0"/>
              <a:t>Contact </a:t>
            </a:r>
            <a:r>
              <a:rPr lang="en-US" dirty="0" smtClean="0"/>
              <a:t>Angle.</a:t>
            </a:r>
            <a:endParaRPr lang="en-US" dirty="0"/>
          </a:p>
          <a:p>
            <a:r>
              <a:rPr lang="en-US" dirty="0" smtClean="0"/>
              <a:t>Rheology.</a:t>
            </a:r>
            <a:endParaRPr lang="en-US" dirty="0"/>
          </a:p>
          <a:p>
            <a:r>
              <a:rPr lang="en-US" dirty="0" smtClean="0"/>
              <a:t>Viscosity.</a:t>
            </a:r>
            <a:endParaRPr lang="en-US" dirty="0"/>
          </a:p>
          <a:p>
            <a:r>
              <a:rPr lang="en-US" dirty="0"/>
              <a:t>Melt processing </a:t>
            </a:r>
            <a:r>
              <a:rPr lang="en-US" dirty="0" smtClean="0"/>
              <a:t>characteristics.</a:t>
            </a:r>
            <a:endParaRPr lang="en-US" dirty="0"/>
          </a:p>
          <a:p>
            <a:r>
              <a:rPr lang="en-US" dirty="0"/>
              <a:t>Melting </a:t>
            </a:r>
            <a:r>
              <a:rPr lang="en-US" dirty="0" smtClean="0"/>
              <a:t>point.</a:t>
            </a:r>
            <a:endParaRPr lang="en-US" dirty="0"/>
          </a:p>
          <a:p>
            <a:r>
              <a:rPr lang="en-US" dirty="0"/>
              <a:t>Cloud </a:t>
            </a:r>
            <a:r>
              <a:rPr lang="en-US" dirty="0" smtClean="0"/>
              <a:t>point.</a:t>
            </a:r>
            <a:endParaRPr lang="en-US" dirty="0"/>
          </a:p>
          <a:p>
            <a:r>
              <a:rPr lang="en-US" dirty="0"/>
              <a:t>Pour </a:t>
            </a:r>
            <a:r>
              <a:rPr lang="en-US" dirty="0" smtClean="0"/>
              <a:t>point ( transfer point).</a:t>
            </a:r>
            <a:endParaRPr lang="en-US" dirty="0"/>
          </a:p>
          <a:p>
            <a:r>
              <a:rPr lang="en-US" dirty="0"/>
              <a:t>Oil absorption of </a:t>
            </a:r>
            <a:r>
              <a:rPr lang="en-US" dirty="0" smtClean="0"/>
              <a:t>pigments.</a:t>
            </a:r>
            <a:endParaRPr lang="en-US" dirty="0"/>
          </a:p>
          <a:p>
            <a:pPr algn="just"/>
            <a:endParaRPr lang="en-US" dirty="0"/>
          </a:p>
        </p:txBody>
      </p:sp>
    </p:spTree>
    <p:extLst>
      <p:ext uri="{BB962C8B-B14F-4D97-AF65-F5344CB8AC3E}">
        <p14:creationId xmlns:p14="http://schemas.microsoft.com/office/powerpoint/2010/main" val="377613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lvl="0" indent="0" algn="just">
              <a:buClr>
                <a:srgbClr val="93A299"/>
              </a:buClr>
              <a:buNone/>
            </a:pPr>
            <a:r>
              <a:rPr lang="en-US" sz="1600" b="1" dirty="0">
                <a:solidFill>
                  <a:srgbClr val="292934"/>
                </a:solidFill>
              </a:rPr>
              <a:t>(b) Flexible pendant groups: </a:t>
            </a:r>
            <a:r>
              <a:rPr lang="en-US" sz="1600" dirty="0">
                <a:solidFill>
                  <a:srgbClr val="292934"/>
                </a:solidFill>
              </a:rPr>
              <a:t>the presence of flexible pendant groups, for example, aliphatic chains, limits the packing of the chains and hence </a:t>
            </a:r>
            <a:r>
              <a:rPr lang="en-US" sz="1600" dirty="0" err="1">
                <a:solidFill>
                  <a:srgbClr val="292934"/>
                </a:solidFill>
              </a:rPr>
              <a:t>increasesthe</a:t>
            </a:r>
            <a:r>
              <a:rPr lang="en-US" sz="1600" dirty="0">
                <a:solidFill>
                  <a:srgbClr val="292934"/>
                </a:solidFill>
              </a:rPr>
              <a:t> rotational motion, tending to less Tg value. In </a:t>
            </a:r>
            <a:r>
              <a:rPr lang="en-US" sz="1600" dirty="0" err="1">
                <a:solidFill>
                  <a:srgbClr val="292934"/>
                </a:solidFill>
              </a:rPr>
              <a:t>polybutylmethacrylate</a:t>
            </a:r>
            <a:r>
              <a:rPr lang="en-US" sz="1600" dirty="0">
                <a:solidFill>
                  <a:srgbClr val="292934"/>
                </a:solidFill>
              </a:rPr>
              <a:t>, the presence of large aliphatic chain reduces the Tg value when compared with that of </a:t>
            </a:r>
            <a:r>
              <a:rPr lang="en-US" sz="1600" dirty="0" err="1">
                <a:solidFill>
                  <a:srgbClr val="292934"/>
                </a:solidFill>
              </a:rPr>
              <a:t>polymethylmethacrylate</a:t>
            </a:r>
            <a:r>
              <a:rPr lang="en-US" sz="1600" dirty="0">
                <a:solidFill>
                  <a:srgbClr val="292934"/>
                </a:solidFill>
              </a:rPr>
              <a:t> (as in Figure</a:t>
            </a:r>
            <a:r>
              <a:rPr lang="en-US" sz="1600" dirty="0" smtClean="0">
                <a:solidFill>
                  <a:srgbClr val="292934"/>
                </a:solidFill>
              </a:rPr>
              <a:t>).</a:t>
            </a:r>
          </a:p>
          <a:p>
            <a:pPr marL="0" lvl="0" indent="0" algn="just">
              <a:buClr>
                <a:srgbClr val="93A299"/>
              </a:buClr>
              <a:buNone/>
            </a:pPr>
            <a:endParaRPr lang="en-US" sz="1600" dirty="0">
              <a:solidFill>
                <a:srgbClr val="292934"/>
              </a:solidFill>
            </a:endParaRPr>
          </a:p>
          <a:p>
            <a:pPr marL="0" lvl="0" indent="0" algn="just">
              <a:buClr>
                <a:srgbClr val="93A299"/>
              </a:buClr>
              <a:buNone/>
            </a:pPr>
            <a:endParaRPr lang="en-US" sz="1600" dirty="0" smtClean="0">
              <a:solidFill>
                <a:srgbClr val="292934"/>
              </a:solidFill>
            </a:endParaRPr>
          </a:p>
          <a:p>
            <a:pPr marL="0" lvl="0" indent="0" algn="just">
              <a:buClr>
                <a:srgbClr val="93A299"/>
              </a:buClr>
              <a:buNone/>
            </a:pPr>
            <a:endParaRPr lang="en-US" sz="1600" dirty="0">
              <a:solidFill>
                <a:srgbClr val="292934"/>
              </a:solidFill>
            </a:endParaRPr>
          </a:p>
          <a:p>
            <a:pPr marL="0" lvl="0" indent="0" algn="just">
              <a:buClr>
                <a:srgbClr val="93A299"/>
              </a:buClr>
              <a:buNone/>
            </a:pPr>
            <a:endParaRPr lang="en-US" sz="1600" dirty="0" smtClean="0">
              <a:solidFill>
                <a:srgbClr val="292934"/>
              </a:solidFill>
            </a:endParaRPr>
          </a:p>
          <a:p>
            <a:pPr marL="0" lvl="0" indent="0" algn="just">
              <a:buClr>
                <a:srgbClr val="93A299"/>
              </a:buClr>
              <a:buNone/>
            </a:pPr>
            <a:endParaRPr lang="en-US" sz="1600" dirty="0">
              <a:solidFill>
                <a:srgbClr val="292934"/>
              </a:solidFill>
            </a:endParaRPr>
          </a:p>
          <a:p>
            <a:pPr marL="0" lvl="0" indent="0" algn="just">
              <a:buClr>
                <a:srgbClr val="93A299"/>
              </a:buClr>
              <a:buNone/>
            </a:pPr>
            <a:endParaRPr lang="en-US" sz="1600" dirty="0" smtClean="0">
              <a:solidFill>
                <a:srgbClr val="292934"/>
              </a:solidFill>
            </a:endParaRPr>
          </a:p>
          <a:p>
            <a:pPr marL="0" lvl="0" indent="0" algn="just">
              <a:buClr>
                <a:srgbClr val="93A299"/>
              </a:buClr>
              <a:buNone/>
            </a:pPr>
            <a:endParaRPr lang="en-US" sz="1600" dirty="0">
              <a:solidFill>
                <a:srgbClr val="292934"/>
              </a:solidFill>
            </a:endParaRPr>
          </a:p>
          <a:p>
            <a:pPr marL="0" lvl="0" indent="0" algn="just">
              <a:buClr>
                <a:srgbClr val="93A299"/>
              </a:buClr>
              <a:buNone/>
            </a:pPr>
            <a:r>
              <a:rPr lang="en-US" sz="1600" i="1" u="sng" dirty="0">
                <a:solidFill>
                  <a:srgbClr val="292934"/>
                </a:solidFill>
              </a:rPr>
              <a:t>V. Plasticizers. </a:t>
            </a:r>
            <a:r>
              <a:rPr lang="en-US" sz="1600" dirty="0">
                <a:solidFill>
                  <a:srgbClr val="292934"/>
                </a:solidFill>
              </a:rPr>
              <a:t>Plasticizers are low molecular weight and non-volatile </a:t>
            </a:r>
            <a:r>
              <a:rPr lang="en-US" sz="1600" dirty="0" smtClean="0">
                <a:solidFill>
                  <a:srgbClr val="292934"/>
                </a:solidFill>
              </a:rPr>
              <a:t>materials added </a:t>
            </a:r>
            <a:r>
              <a:rPr lang="en-US" sz="1600" dirty="0">
                <a:solidFill>
                  <a:srgbClr val="292934"/>
                </a:solidFill>
              </a:rPr>
              <a:t>to polymers to increase their chain flexibility. They reduce </a:t>
            </a:r>
            <a:r>
              <a:rPr lang="en-US" sz="1600" dirty="0" smtClean="0">
                <a:solidFill>
                  <a:srgbClr val="292934"/>
                </a:solidFill>
              </a:rPr>
              <a:t>the intermolecular </a:t>
            </a:r>
            <a:r>
              <a:rPr lang="en-US" sz="1600" dirty="0">
                <a:solidFill>
                  <a:srgbClr val="292934"/>
                </a:solidFill>
              </a:rPr>
              <a:t>cohesive forces between the polymer chains, which in </a:t>
            </a:r>
            <a:r>
              <a:rPr lang="en-US" sz="1600" dirty="0" smtClean="0">
                <a:solidFill>
                  <a:srgbClr val="292934"/>
                </a:solidFill>
              </a:rPr>
              <a:t>turn decrease </a:t>
            </a:r>
            <a:r>
              <a:rPr lang="en-US" sz="1600" dirty="0">
                <a:solidFill>
                  <a:srgbClr val="292934"/>
                </a:solidFill>
              </a:rPr>
              <a:t>Tg.</a:t>
            </a:r>
          </a:p>
          <a:p>
            <a:pPr marL="0" indent="0">
              <a:buNone/>
            </a:pPr>
            <a:endParaRPr lang="en-US"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743200"/>
            <a:ext cx="7086600"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81300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lgn="just">
              <a:buNone/>
            </a:pPr>
            <a:r>
              <a:rPr lang="en-US" sz="1600" i="1" u="sng" dirty="0"/>
              <a:t>VI. Molecular Weight: </a:t>
            </a:r>
            <a:r>
              <a:rPr lang="en-US" sz="1600" dirty="0"/>
              <a:t>The glass transition temperature is also affected by the molecular weight of the polymer (Fig. A1.8). </a:t>
            </a:r>
            <a:r>
              <a:rPr lang="en-US" sz="1600" i="1" dirty="0"/>
              <a:t>T</a:t>
            </a:r>
            <a:r>
              <a:rPr lang="en-US" sz="1600" dirty="0"/>
              <a:t>g is increased with the molecular weight. The molecular weight is related to the glass transition temperature by the </a:t>
            </a:r>
            <a:r>
              <a:rPr lang="en-US" sz="1600" i="1" dirty="0"/>
              <a:t>Fox–Flory Equation:</a:t>
            </a:r>
            <a:endParaRPr lang="en-US" sz="1600" dirty="0"/>
          </a:p>
          <a:p>
            <a:pPr marL="0" indent="0" algn="just">
              <a:buNone/>
            </a:pPr>
            <a:endParaRPr lang="en-US" sz="1600" dirty="0" smtClean="0"/>
          </a:p>
          <a:p>
            <a:pPr marL="0" indent="0" algn="just">
              <a:buNone/>
            </a:pPr>
            <a:endParaRPr lang="en-US" sz="1600" dirty="0"/>
          </a:p>
          <a:p>
            <a:pPr marL="0" indent="0" algn="just">
              <a:buNone/>
            </a:pPr>
            <a:endParaRPr lang="en-US" sz="1600" dirty="0" smtClean="0"/>
          </a:p>
          <a:p>
            <a:pPr marL="0" indent="0" algn="just">
              <a:buNone/>
            </a:pPr>
            <a:r>
              <a:rPr lang="en-US" sz="1600" dirty="0" smtClean="0"/>
              <a:t>where </a:t>
            </a:r>
            <a:r>
              <a:rPr lang="en-US" sz="1600" dirty="0"/>
              <a:t>Tg,∞ is the glass transition temperature at the molecular weight of </a:t>
            </a:r>
            <a:r>
              <a:rPr lang="en-US" sz="1600" dirty="0" smtClean="0"/>
              <a:t>infinity, and </a:t>
            </a:r>
            <a:r>
              <a:rPr lang="en-US" sz="1600" dirty="0"/>
              <a:t>K is the empirical parameter called Fox–Flory parameter related to the </a:t>
            </a:r>
            <a:r>
              <a:rPr lang="en-US" sz="1600" dirty="0" smtClean="0"/>
              <a:t>free volume </a:t>
            </a:r>
            <a:r>
              <a:rPr lang="en-US" sz="1600" dirty="0"/>
              <a:t>inside the polymer. It is observed that Tg is increased up to the </a:t>
            </a:r>
            <a:r>
              <a:rPr lang="en-US" sz="1600" dirty="0" smtClean="0"/>
              <a:t>molecular weight </a:t>
            </a:r>
            <a:r>
              <a:rPr lang="en-US" sz="1600" dirty="0"/>
              <a:t>of approximately 20 000, and after this limit, the Tg is not </a:t>
            </a:r>
            <a:r>
              <a:rPr lang="en-US" sz="1600" dirty="0" smtClean="0"/>
              <a:t>affected appreciably.</a:t>
            </a:r>
          </a:p>
          <a:p>
            <a:pPr marL="0" indent="0" algn="just">
              <a:buNone/>
            </a:pPr>
            <a:endParaRPr lang="en-US" sz="1600"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7438" y="2438400"/>
            <a:ext cx="4429125"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4343832"/>
            <a:ext cx="4629150" cy="204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63780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References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342900" indent="-342900" algn="just">
              <a:buAutoNum type="arabicPeriod"/>
            </a:pPr>
            <a:r>
              <a:rPr lang="en-US" dirty="0" smtClean="0"/>
              <a:t>A.A</a:t>
            </a:r>
            <a:r>
              <a:rPr lang="en-US" dirty="0"/>
              <a:t>. </a:t>
            </a:r>
            <a:r>
              <a:rPr lang="en-US" dirty="0" err="1" smtClean="0"/>
              <a:t>Askadski</a:t>
            </a:r>
            <a:r>
              <a:rPr lang="en-US" dirty="0"/>
              <a:t>, </a:t>
            </a:r>
            <a:r>
              <a:rPr lang="en-US" dirty="0" smtClean="0"/>
              <a:t>“Physical </a:t>
            </a:r>
            <a:r>
              <a:rPr lang="en-US" dirty="0"/>
              <a:t>Properties of </a:t>
            </a:r>
            <a:r>
              <a:rPr lang="en-US" dirty="0" smtClean="0"/>
              <a:t>Polymers Prediction and Control”,  G &amp; B publishers, </a:t>
            </a:r>
            <a:r>
              <a:rPr lang="en-US" dirty="0" err="1" smtClean="0"/>
              <a:t>Moskow</a:t>
            </a:r>
            <a:r>
              <a:rPr lang="en-US" dirty="0" smtClean="0"/>
              <a:t>, 1996.</a:t>
            </a:r>
          </a:p>
          <a:p>
            <a:pPr marL="342900" indent="-342900" algn="just">
              <a:buAutoNum type="arabicPeriod"/>
            </a:pPr>
            <a:r>
              <a:rPr lang="en-US" dirty="0"/>
              <a:t>Robert O. E., “polymer science and technology, CRC Press, USA, 2000.</a:t>
            </a:r>
          </a:p>
          <a:p>
            <a:pPr marL="342900" indent="-342900" algn="just">
              <a:buAutoNum type="arabicPeriod"/>
            </a:pPr>
            <a:r>
              <a:rPr lang="en-US" dirty="0" err="1"/>
              <a:t>Sperling</a:t>
            </a:r>
            <a:r>
              <a:rPr lang="en-US" dirty="0"/>
              <a:t> L.H., “Introduction to physical polymer science”, John Wiley &amp; Sons, Inc. USA, 4th Ed. 1932.</a:t>
            </a:r>
          </a:p>
          <a:p>
            <a:pPr marL="342900" indent="-342900" algn="just">
              <a:buAutoNum type="arabicPeriod"/>
            </a:pPr>
            <a:endParaRPr lang="en-US" sz="1600" dirty="0"/>
          </a:p>
        </p:txBody>
      </p:sp>
    </p:spTree>
    <p:extLst>
      <p:ext uri="{BB962C8B-B14F-4D97-AF65-F5344CB8AC3E}">
        <p14:creationId xmlns:p14="http://schemas.microsoft.com/office/powerpoint/2010/main" val="3753687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a:solidFill>
                  <a:srgbClr val="292934"/>
                </a:solidFill>
              </a:rPr>
              <a:t>Physical Properties of Polymers</a:t>
            </a:r>
            <a:endParaRPr lang="en-US" sz="2000" b="1" spc="0" dirty="0">
              <a:ln w="1905">
                <a:solidFill>
                  <a:schemeClr val="bg1">
                    <a:lumMod val="85000"/>
                  </a:schemeClr>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indent="0" algn="just">
              <a:buNone/>
            </a:pPr>
            <a:r>
              <a:rPr lang="en-US" b="1" i="1" dirty="0">
                <a:solidFill>
                  <a:srgbClr val="FF0000"/>
                </a:solidFill>
              </a:rPr>
              <a:t>Degree of </a:t>
            </a:r>
            <a:r>
              <a:rPr lang="en-US" b="1" i="1" dirty="0" smtClean="0">
                <a:solidFill>
                  <a:srgbClr val="FF0000"/>
                </a:solidFill>
              </a:rPr>
              <a:t>Polymerization:</a:t>
            </a:r>
            <a:endParaRPr lang="en-US" b="1" i="1" dirty="0">
              <a:solidFill>
                <a:srgbClr val="FF0000"/>
              </a:solidFill>
            </a:endParaRPr>
          </a:p>
          <a:p>
            <a:pPr marL="0" indent="0" algn="just">
              <a:buNone/>
            </a:pPr>
            <a:r>
              <a:rPr lang="en-US" dirty="0" smtClean="0"/>
              <a:t>The </a:t>
            </a:r>
            <a:r>
              <a:rPr lang="en-US" dirty="0"/>
              <a:t>degree of </a:t>
            </a:r>
            <a:r>
              <a:rPr lang="en-US" dirty="0" smtClean="0"/>
              <a:t>polymerization (DP)</a:t>
            </a:r>
            <a:r>
              <a:rPr lang="en-US" sz="2000" i="1" baseline="-25000" dirty="0" smtClean="0"/>
              <a:t>n</a:t>
            </a:r>
            <a:r>
              <a:rPr lang="en-US" i="1" dirty="0" smtClean="0"/>
              <a:t> </a:t>
            </a:r>
            <a:r>
              <a:rPr lang="en-US" dirty="0"/>
              <a:t>in a polymer molecule is defined as the number of repeating units in the </a:t>
            </a:r>
            <a:r>
              <a:rPr lang="en-US" dirty="0" smtClean="0"/>
              <a:t>polymer chain</a:t>
            </a:r>
            <a:r>
              <a:rPr lang="en-US" dirty="0"/>
              <a:t>. For </a:t>
            </a:r>
            <a:r>
              <a:rPr lang="en-US" dirty="0" smtClean="0"/>
              <a:t>example:</a:t>
            </a:r>
          </a:p>
          <a:p>
            <a:pPr marL="0" indent="0" algn="just">
              <a:buNone/>
            </a:pPr>
            <a:endParaRPr lang="en-US" dirty="0"/>
          </a:p>
          <a:p>
            <a:pPr marL="0" indent="0" algn="just">
              <a:buNone/>
            </a:pPr>
            <a:endParaRPr lang="en-US" dirty="0" smtClean="0"/>
          </a:p>
          <a:p>
            <a:pPr marL="0" indent="0" algn="just">
              <a:buNone/>
            </a:pPr>
            <a:r>
              <a:rPr lang="en-US" dirty="0" smtClean="0"/>
              <a:t>In </a:t>
            </a:r>
            <a:r>
              <a:rPr lang="en-US" dirty="0"/>
              <a:t>the case of polymers we talk </a:t>
            </a:r>
            <a:r>
              <a:rPr lang="en-US" dirty="0" smtClean="0"/>
              <a:t>about the </a:t>
            </a:r>
            <a:r>
              <a:rPr lang="en-US" dirty="0"/>
              <a:t>average values of molecular </a:t>
            </a:r>
            <a:r>
              <a:rPr lang="en-US" dirty="0" smtClean="0"/>
              <a:t>weights because, </a:t>
            </a:r>
            <a:r>
              <a:rPr lang="en-US" dirty="0"/>
              <a:t>polymer molecules are not</a:t>
            </a:r>
          </a:p>
          <a:p>
            <a:pPr marL="0" indent="0" algn="just">
              <a:buNone/>
            </a:pPr>
            <a:r>
              <a:rPr lang="en-US" dirty="0"/>
              <a:t>identical but are </a:t>
            </a:r>
            <a:r>
              <a:rPr lang="en-US" dirty="0" smtClean="0"/>
              <a:t>a mixture </a:t>
            </a:r>
            <a:r>
              <a:rPr lang="en-US" dirty="0"/>
              <a:t>of many </a:t>
            </a:r>
            <a:r>
              <a:rPr lang="en-US" dirty="0" smtClean="0"/>
              <a:t>types </a:t>
            </a:r>
            <a:r>
              <a:rPr lang="en-US" dirty="0"/>
              <a:t>with different degrees of polymerization, </a:t>
            </a:r>
            <a:r>
              <a:rPr lang="en-US" dirty="0" smtClean="0"/>
              <a:t>that is</a:t>
            </a:r>
            <a:r>
              <a:rPr lang="en-US" dirty="0"/>
              <a:t>, with different molecular weights.</a:t>
            </a:r>
            <a:endParaRPr lang="en-US" dirty="0" smtClean="0"/>
          </a:p>
          <a:p>
            <a:pPr marL="0" indent="0" algn="just">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6613" y="2895600"/>
            <a:ext cx="2390775"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5956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fontScale="92500"/>
          </a:bodyPr>
          <a:lstStyle/>
          <a:p>
            <a:pPr marL="0" indent="0">
              <a:buNone/>
            </a:pPr>
            <a:r>
              <a:rPr lang="en-US" b="1" i="1" dirty="0" smtClean="0">
                <a:solidFill>
                  <a:srgbClr val="FF0000"/>
                </a:solidFill>
              </a:rPr>
              <a:t>Molecular Weight Averages:</a:t>
            </a:r>
          </a:p>
          <a:p>
            <a:pPr marL="0" indent="0">
              <a:buNone/>
            </a:pPr>
            <a:endParaRPr lang="en-US" b="1" i="1" dirty="0" smtClean="0"/>
          </a:p>
          <a:p>
            <a:pPr marL="0" lvl="0" indent="0" algn="just">
              <a:lnSpc>
                <a:spcPct val="110000"/>
              </a:lnSpc>
              <a:buClr>
                <a:srgbClr val="93A299"/>
              </a:buClr>
              <a:buNone/>
            </a:pPr>
            <a:r>
              <a:rPr lang="en-US" dirty="0">
                <a:solidFill>
                  <a:srgbClr val="292934"/>
                </a:solidFill>
              </a:rPr>
              <a:t>The physical properties (such as transition temperature, viscosity, etc.) and mechanical properties (such as strength, stiffness, and toughness) depend on the molecular weight of polymer. The lower the molecular weight, lower the transition temperature, viscosity, and the mechanical properties. Due to increased entanglement of chains with increased molecular weight, the polymer gets higher viscosity in molten state, which makes the processing of polymer difficult</a:t>
            </a:r>
            <a:r>
              <a:rPr lang="en-US" dirty="0" smtClean="0">
                <a:solidFill>
                  <a:srgbClr val="292934"/>
                </a:solidFill>
              </a:rPr>
              <a:t>.</a:t>
            </a:r>
            <a:endParaRPr lang="en-US" b="1" i="1" dirty="0" smtClean="0"/>
          </a:p>
          <a:p>
            <a:pPr marL="0" indent="0">
              <a:buNone/>
            </a:pPr>
            <a:endParaRPr lang="en-US" b="1" i="1" dirty="0" smtClean="0"/>
          </a:p>
          <a:p>
            <a:pPr marL="0" indent="0">
              <a:buNone/>
            </a:pPr>
            <a:r>
              <a:rPr lang="en-US" sz="1800" i="1" dirty="0" smtClean="0"/>
              <a:t> </a:t>
            </a:r>
          </a:p>
          <a:p>
            <a:pPr marL="0" indent="0">
              <a:buNone/>
            </a:pPr>
            <a:endParaRPr lang="en-US" b="1" i="1" dirty="0" smtClean="0"/>
          </a:p>
        </p:txBody>
      </p:sp>
    </p:spTree>
    <p:extLst>
      <p:ext uri="{BB962C8B-B14F-4D97-AF65-F5344CB8AC3E}">
        <p14:creationId xmlns:p14="http://schemas.microsoft.com/office/powerpoint/2010/main" val="1293530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lgn="just">
              <a:lnSpc>
                <a:spcPct val="150000"/>
              </a:lnSpc>
              <a:buNone/>
            </a:pPr>
            <a:r>
              <a:rPr lang="en-US" dirty="0"/>
              <a:t>Suppose we have a set of values {</a:t>
            </a:r>
            <a:r>
              <a:rPr lang="en-US" i="1" dirty="0"/>
              <a:t>x</a:t>
            </a:r>
            <a:r>
              <a:rPr lang="en-US" sz="2000" baseline="-25000" dirty="0"/>
              <a:t>1</a:t>
            </a:r>
            <a:r>
              <a:rPr lang="en-US" dirty="0"/>
              <a:t>,</a:t>
            </a:r>
            <a:r>
              <a:rPr lang="en-US" i="1" dirty="0"/>
              <a:t>x</a:t>
            </a:r>
            <a:r>
              <a:rPr lang="en-US" sz="2000" baseline="-25000" dirty="0"/>
              <a:t>2</a:t>
            </a:r>
            <a:r>
              <a:rPr lang="en-US" dirty="0"/>
              <a:t>, …, </a:t>
            </a:r>
            <a:r>
              <a:rPr lang="en-US" i="1" dirty="0" err="1"/>
              <a:t>x</a:t>
            </a:r>
            <a:r>
              <a:rPr lang="en-US" sz="2000" i="1" baseline="-25000" dirty="0" err="1"/>
              <a:t>n</a:t>
            </a:r>
            <a:r>
              <a:rPr lang="en-US" dirty="0"/>
              <a:t>} and the corresponding probability of occurrence is given by {</a:t>
            </a:r>
            <a:r>
              <a:rPr lang="en-US" i="1" dirty="0"/>
              <a:t>P</a:t>
            </a:r>
            <a:r>
              <a:rPr lang="en-US" baseline="-25000" dirty="0"/>
              <a:t>1</a:t>
            </a:r>
            <a:r>
              <a:rPr lang="en-US" dirty="0"/>
              <a:t>, </a:t>
            </a:r>
            <a:r>
              <a:rPr lang="en-US" i="1" dirty="0"/>
              <a:t>P</a:t>
            </a:r>
            <a:r>
              <a:rPr lang="en-US" baseline="-25000" dirty="0"/>
              <a:t>2</a:t>
            </a:r>
            <a:r>
              <a:rPr lang="en-US" dirty="0"/>
              <a:t>, …, </a:t>
            </a:r>
            <a:r>
              <a:rPr lang="en-US" i="1" dirty="0" err="1"/>
              <a:t>P</a:t>
            </a:r>
            <a:r>
              <a:rPr lang="en-US" i="1" baseline="-25000" dirty="0" err="1"/>
              <a:t>n</a:t>
            </a:r>
            <a:r>
              <a:rPr lang="en-US" dirty="0"/>
              <a:t>}, then the average value is defined as follows: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588326"/>
            <a:ext cx="2217594" cy="1364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1819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indent="0">
              <a:buNone/>
            </a:pPr>
            <a:r>
              <a:rPr lang="en-US" b="1" i="1" dirty="0" smtClean="0"/>
              <a:t>1. </a:t>
            </a:r>
            <a:r>
              <a:rPr lang="en-US" b="1" i="1" dirty="0" smtClean="0">
                <a:solidFill>
                  <a:srgbClr val="FF0000"/>
                </a:solidFill>
              </a:rPr>
              <a:t>Number-Average </a:t>
            </a:r>
            <a:r>
              <a:rPr lang="en-US" b="1" i="1" dirty="0">
                <a:solidFill>
                  <a:srgbClr val="FF0000"/>
                </a:solidFill>
              </a:rPr>
              <a:t>Molecular Weight</a:t>
            </a:r>
          </a:p>
          <a:p>
            <a:pPr marL="0" indent="0">
              <a:buNone/>
            </a:pPr>
            <a:r>
              <a:rPr lang="en-US" dirty="0" smtClean="0"/>
              <a:t>Suppose we </a:t>
            </a:r>
            <a:r>
              <a:rPr lang="en-US" dirty="0"/>
              <a:t>have a set of values {</a:t>
            </a:r>
            <a:r>
              <a:rPr lang="en-US" i="1" dirty="0"/>
              <a:t>x</a:t>
            </a:r>
            <a:r>
              <a:rPr lang="en-US" baseline="-25000" dirty="0"/>
              <a:t>1</a:t>
            </a:r>
            <a:r>
              <a:rPr lang="en-US" dirty="0"/>
              <a:t>, </a:t>
            </a:r>
            <a:r>
              <a:rPr lang="en-US" i="1" dirty="0"/>
              <a:t>x</a:t>
            </a:r>
            <a:r>
              <a:rPr lang="en-US" baseline="-25000" dirty="0"/>
              <a:t>2</a:t>
            </a:r>
            <a:r>
              <a:rPr lang="en-US" dirty="0"/>
              <a:t>, …, </a:t>
            </a:r>
            <a:r>
              <a:rPr lang="en-US" i="1" dirty="0" err="1"/>
              <a:t>x</a:t>
            </a:r>
            <a:r>
              <a:rPr lang="en-US" i="1" baseline="-25000" dirty="0" err="1"/>
              <a:t>n</a:t>
            </a:r>
            <a:r>
              <a:rPr lang="en-US" dirty="0"/>
              <a:t>} and the corresponding probability of occurrence is given by {</a:t>
            </a:r>
            <a:r>
              <a:rPr lang="en-US" i="1" dirty="0"/>
              <a:t>P</a:t>
            </a:r>
            <a:r>
              <a:rPr lang="en-US" baseline="-25000" dirty="0"/>
              <a:t>1</a:t>
            </a:r>
            <a:r>
              <a:rPr lang="en-US" dirty="0"/>
              <a:t>, </a:t>
            </a:r>
            <a:r>
              <a:rPr lang="en-US" i="1" dirty="0"/>
              <a:t>P</a:t>
            </a:r>
            <a:r>
              <a:rPr lang="en-US" baseline="-25000" dirty="0"/>
              <a:t>2</a:t>
            </a:r>
            <a:r>
              <a:rPr lang="en-US" dirty="0"/>
              <a:t>, …, </a:t>
            </a:r>
            <a:r>
              <a:rPr lang="en-US" i="1" dirty="0" err="1"/>
              <a:t>P</a:t>
            </a:r>
            <a:r>
              <a:rPr lang="en-US" i="1" baseline="-25000" dirty="0" err="1"/>
              <a:t>n</a:t>
            </a:r>
            <a:r>
              <a:rPr lang="en-US" dirty="0"/>
              <a:t>}, then the average value is defined as follows</a:t>
            </a:r>
            <a:r>
              <a:rPr lang="en-US" dirty="0" smtClean="0"/>
              <a:t>:</a:t>
            </a:r>
          </a:p>
          <a:p>
            <a:pPr marL="0" indent="0">
              <a:buNone/>
            </a:pPr>
            <a:endParaRPr lang="en-US" b="1" i="1" dirty="0"/>
          </a:p>
          <a:p>
            <a:pPr marL="0" indent="0">
              <a:buNone/>
            </a:pPr>
            <a:endParaRPr lang="en-US" b="1" i="1" dirty="0" smtClean="0"/>
          </a:p>
          <a:p>
            <a:pPr marL="0" indent="0">
              <a:buNone/>
            </a:pPr>
            <a:r>
              <a:rPr lang="en-US" dirty="0" smtClean="0"/>
              <a:t>The </a:t>
            </a:r>
            <a:r>
              <a:rPr lang="en-US" dirty="0"/>
              <a:t>number-average molecular weight is given by:</a:t>
            </a:r>
            <a:endParaRPr lang="en-US" b="1" i="1" dirty="0"/>
          </a:p>
          <a:p>
            <a:pPr marL="0" indent="0">
              <a:buNone/>
            </a:pPr>
            <a:endParaRPr lang="en-US" b="1" i="1" dirty="0"/>
          </a:p>
          <a:p>
            <a:pPr marL="0" indent="0">
              <a:buNone/>
            </a:pP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3429000"/>
            <a:ext cx="1447800"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3075" y="4800600"/>
            <a:ext cx="3905250"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2592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b="1" i="1" dirty="0" smtClean="0"/>
              <a:t>2. </a:t>
            </a:r>
            <a:r>
              <a:rPr lang="en-US" b="1" i="1" dirty="0" smtClean="0">
                <a:solidFill>
                  <a:srgbClr val="FF0000"/>
                </a:solidFill>
              </a:rPr>
              <a:t>Weight-Average </a:t>
            </a:r>
            <a:r>
              <a:rPr lang="en-US" b="1" i="1" dirty="0">
                <a:solidFill>
                  <a:srgbClr val="FF0000"/>
                </a:solidFill>
              </a:rPr>
              <a:t>Molecular Weight</a:t>
            </a:r>
            <a:endParaRPr lang="en-US" dirty="0">
              <a:solidFill>
                <a:srgbClr val="FF0000"/>
              </a:solidFill>
            </a:endParaRPr>
          </a:p>
          <a:p>
            <a:pPr marL="0" indent="0">
              <a:buNone/>
            </a:pPr>
            <a:r>
              <a:rPr lang="en-US" dirty="0"/>
              <a:t>The weight-average </a:t>
            </a:r>
            <a:r>
              <a:rPr lang="en-US" dirty="0" smtClean="0"/>
              <a:t>probability is </a:t>
            </a:r>
            <a:r>
              <a:rPr lang="en-US" dirty="0"/>
              <a:t>given by</a:t>
            </a:r>
            <a:r>
              <a:rPr lang="en-US" dirty="0" smtClean="0"/>
              <a:t>:</a:t>
            </a:r>
          </a:p>
          <a:p>
            <a:pPr marL="0" indent="0">
              <a:buNone/>
            </a:pPr>
            <a:endParaRPr lang="en-US" dirty="0" smtClean="0"/>
          </a:p>
          <a:p>
            <a:pPr marL="0" indent="0">
              <a:buNone/>
            </a:pPr>
            <a:endParaRPr lang="en-US" dirty="0"/>
          </a:p>
          <a:p>
            <a:pPr marL="0" indent="0">
              <a:buNone/>
            </a:pPr>
            <a:r>
              <a:rPr lang="en-US" dirty="0"/>
              <a:t>The weight-average molecular weight is given by</a:t>
            </a:r>
            <a:r>
              <a:rPr lang="en-US" dirty="0" smtClean="0"/>
              <a:t>:</a:t>
            </a:r>
          </a:p>
          <a:p>
            <a:pPr marL="0" indent="0">
              <a:buNone/>
            </a:pPr>
            <a:endParaRPr lang="en-US" dirty="0"/>
          </a:p>
          <a:p>
            <a:pPr marL="0" indent="0">
              <a:buNone/>
            </a:pPr>
            <a:endParaRPr lang="en-US" dirty="0" smtClean="0"/>
          </a:p>
          <a:p>
            <a:pPr marL="0" indent="0">
              <a:buNone/>
            </a:pPr>
            <a:r>
              <a:rPr lang="en-US" dirty="0" smtClean="0"/>
              <a:t>The </a:t>
            </a:r>
            <a:r>
              <a:rPr lang="en-US" dirty="0"/>
              <a:t>number-average molecular weight is less than the</a:t>
            </a:r>
          </a:p>
          <a:p>
            <a:pPr marL="0" indent="0">
              <a:buNone/>
            </a:pPr>
            <a:r>
              <a:rPr lang="en-US" dirty="0"/>
              <a:t>weight-average molecular </a:t>
            </a:r>
            <a:r>
              <a:rPr lang="en-US" dirty="0" smtClean="0"/>
              <a:t>weight. </a:t>
            </a:r>
            <a:r>
              <a:rPr lang="en-US" dirty="0"/>
              <a:t>The degree of polymerization can </a:t>
            </a:r>
            <a:r>
              <a:rPr lang="en-US" dirty="0" smtClean="0"/>
              <a:t>be calculated </a:t>
            </a:r>
            <a:r>
              <a:rPr lang="en-US" dirty="0"/>
              <a:t>using the number-average molecular weight.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2514600"/>
            <a:ext cx="184785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7438" y="3810000"/>
            <a:ext cx="4429125"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7559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indent="0">
              <a:buNone/>
            </a:pPr>
            <a:r>
              <a:rPr lang="en-US" dirty="0"/>
              <a:t>A typical plot showing the number-average and weight-average </a:t>
            </a:r>
            <a:r>
              <a:rPr lang="en-US" dirty="0" smtClean="0"/>
              <a:t>molecular weight </a:t>
            </a:r>
            <a:r>
              <a:rPr lang="en-US" dirty="0"/>
              <a:t>is shown in </a:t>
            </a:r>
            <a:r>
              <a:rPr lang="en-US" dirty="0" smtClean="0"/>
              <a:t>Figure:</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The </a:t>
            </a:r>
            <a:r>
              <a:rPr lang="en-US" dirty="0"/>
              <a:t>degree of polymerization can be calculated using the number-average molecular weight.</a:t>
            </a:r>
          </a:p>
          <a:p>
            <a:pPr marL="0" indent="0">
              <a:buNone/>
            </a:pPr>
            <a:endParaRPr lang="en-US" dirty="0"/>
          </a:p>
          <a:p>
            <a:pPr marL="0" indent="0">
              <a:buNone/>
            </a:pPr>
            <a:endParaRPr lang="en-US" dirty="0" smtClean="0"/>
          </a:p>
          <a:p>
            <a:pPr marL="0" indent="0">
              <a:buNone/>
            </a:pP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438400"/>
            <a:ext cx="4205287"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5562600"/>
            <a:ext cx="63627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0275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lnSpcReduction="10000"/>
          </a:bodyPr>
          <a:lstStyle/>
          <a:p>
            <a:pPr marL="0" indent="0">
              <a:buNone/>
            </a:pPr>
            <a:r>
              <a:rPr lang="en-US" b="1" i="1" dirty="0" err="1">
                <a:solidFill>
                  <a:srgbClr val="FF0000"/>
                </a:solidFill>
              </a:rPr>
              <a:t>Polydispersity</a:t>
            </a:r>
            <a:r>
              <a:rPr lang="en-US" b="1" i="1" dirty="0">
                <a:solidFill>
                  <a:srgbClr val="FF0000"/>
                </a:solidFill>
              </a:rPr>
              <a:t> Index or Heterogeneity </a:t>
            </a:r>
            <a:r>
              <a:rPr lang="en-US" b="1" i="1" dirty="0" smtClean="0">
                <a:solidFill>
                  <a:srgbClr val="FF0000"/>
                </a:solidFill>
              </a:rPr>
              <a:t>Index</a:t>
            </a:r>
          </a:p>
          <a:p>
            <a:pPr marL="0" indent="0" algn="just">
              <a:buNone/>
            </a:pPr>
            <a:r>
              <a:rPr lang="en-US" sz="2000" dirty="0" smtClean="0"/>
              <a:t>The </a:t>
            </a:r>
            <a:r>
              <a:rPr lang="en-US" sz="2000" dirty="0"/>
              <a:t>ratio of </a:t>
            </a:r>
            <a:r>
              <a:rPr lang="en-US" sz="2000" dirty="0" smtClean="0"/>
              <a:t>the weight-average </a:t>
            </a:r>
            <a:r>
              <a:rPr lang="en-US" sz="2000" dirty="0"/>
              <a:t>molecular weights to the number-average molecular weights is </a:t>
            </a:r>
            <a:r>
              <a:rPr lang="en-US" sz="2000" dirty="0" smtClean="0"/>
              <a:t>called </a:t>
            </a:r>
            <a:r>
              <a:rPr lang="en-US" sz="2000" b="1" i="1" u="sng" dirty="0" err="1" smtClean="0"/>
              <a:t>polydispersity</a:t>
            </a:r>
            <a:r>
              <a:rPr lang="en-US" sz="2000" b="1" i="1" u="sng" dirty="0" smtClean="0"/>
              <a:t> </a:t>
            </a:r>
            <a:r>
              <a:rPr lang="en-US" sz="2000" b="1" i="1" u="sng" dirty="0"/>
              <a:t>index (PDI)</a:t>
            </a:r>
            <a:r>
              <a:rPr lang="en-US" sz="2000" i="1" dirty="0"/>
              <a:t> or </a:t>
            </a:r>
            <a:r>
              <a:rPr lang="en-US" sz="2000" b="1" i="1" u="sng" dirty="0"/>
              <a:t>heterogeneity index</a:t>
            </a:r>
            <a:r>
              <a:rPr lang="en-US" sz="2000" i="1" dirty="0"/>
              <a:t>, </a:t>
            </a:r>
            <a:r>
              <a:rPr lang="en-US" sz="2000" dirty="0"/>
              <a:t>which measures the </a:t>
            </a:r>
            <a:r>
              <a:rPr lang="en-US" sz="2000" i="1" dirty="0" err="1"/>
              <a:t>polydispersity</a:t>
            </a:r>
            <a:r>
              <a:rPr lang="en-US" sz="2000" i="1" dirty="0"/>
              <a:t> </a:t>
            </a:r>
            <a:r>
              <a:rPr lang="en-US" sz="2000" dirty="0" smtClean="0"/>
              <a:t>of the </a:t>
            </a:r>
            <a:r>
              <a:rPr lang="en-US" sz="2000" dirty="0"/>
              <a:t>polymer mixture</a:t>
            </a:r>
            <a:r>
              <a:rPr lang="en-US" sz="2000" dirty="0" smtClean="0"/>
              <a:t>.</a:t>
            </a:r>
          </a:p>
          <a:p>
            <a:pPr marL="0" indent="0" algn="just">
              <a:buNone/>
            </a:pPr>
            <a:endParaRPr lang="en-US" sz="2000" dirty="0"/>
          </a:p>
          <a:p>
            <a:pPr marL="0" indent="0">
              <a:buNone/>
            </a:pPr>
            <a:endParaRPr lang="en-US" sz="2000" dirty="0" smtClean="0"/>
          </a:p>
          <a:p>
            <a:pPr marL="0" indent="0" algn="just">
              <a:buNone/>
            </a:pPr>
            <a:r>
              <a:rPr lang="en-US" sz="2000" dirty="0" smtClean="0"/>
              <a:t>The </a:t>
            </a:r>
            <a:r>
              <a:rPr lang="en-US" sz="2000" i="1" dirty="0" err="1"/>
              <a:t>dispersity</a:t>
            </a:r>
            <a:r>
              <a:rPr lang="en-US" sz="2000" i="1" dirty="0"/>
              <a:t> </a:t>
            </a:r>
            <a:r>
              <a:rPr lang="en-US" sz="2000" dirty="0"/>
              <a:t>measures heterogeneity of sizes of molecules or particles in the </a:t>
            </a:r>
            <a:r>
              <a:rPr lang="en-US" sz="2000" dirty="0" smtClean="0"/>
              <a:t>mixture. The </a:t>
            </a:r>
            <a:r>
              <a:rPr lang="en-US" sz="2000" dirty="0"/>
              <a:t>mixture is called </a:t>
            </a:r>
            <a:r>
              <a:rPr lang="en-US" sz="2000" b="1" i="1" u="sng" dirty="0" err="1"/>
              <a:t>monodisperse</a:t>
            </a:r>
            <a:r>
              <a:rPr lang="en-US" sz="2000" i="1" dirty="0"/>
              <a:t> </a:t>
            </a:r>
            <a:r>
              <a:rPr lang="en-US" sz="2000" dirty="0"/>
              <a:t>if the molecules have </a:t>
            </a:r>
            <a:r>
              <a:rPr lang="en-US" sz="2000" b="1" i="1" u="sng" dirty="0"/>
              <a:t>the same size, shape, </a:t>
            </a:r>
            <a:r>
              <a:rPr lang="en-US" sz="2000" b="1" i="1" u="sng" dirty="0" smtClean="0"/>
              <a:t>or mass</a:t>
            </a:r>
            <a:r>
              <a:rPr lang="en-US" sz="2000" dirty="0"/>
              <a:t>. If the molecules in the mixture have an </a:t>
            </a:r>
            <a:r>
              <a:rPr lang="en-US" sz="2000" i="1" u="sng" dirty="0"/>
              <a:t>inconsistent size, shape and mass </a:t>
            </a:r>
            <a:r>
              <a:rPr lang="en-US" sz="2000" i="1" u="sng" dirty="0" smtClean="0"/>
              <a:t>distribution</a:t>
            </a:r>
            <a:r>
              <a:rPr lang="en-US" sz="2000" dirty="0" smtClean="0"/>
              <a:t>, the </a:t>
            </a:r>
            <a:r>
              <a:rPr lang="en-US" sz="2000" dirty="0"/>
              <a:t>mixture is called </a:t>
            </a:r>
            <a:r>
              <a:rPr lang="en-US" sz="2000" i="1" u="sng" dirty="0" err="1" smtClean="0"/>
              <a:t>polydisperse</a:t>
            </a:r>
            <a:r>
              <a:rPr lang="en-US" sz="2000" dirty="0" smtClean="0"/>
              <a:t>. The </a:t>
            </a:r>
            <a:r>
              <a:rPr lang="en-US" sz="2000" dirty="0"/>
              <a:t>natural polymers are generally </a:t>
            </a:r>
            <a:r>
              <a:rPr lang="en-US" sz="2000" dirty="0" err="1"/>
              <a:t>monodisperse</a:t>
            </a:r>
            <a:r>
              <a:rPr lang="en-US" sz="2000" dirty="0"/>
              <a:t> as all synthetic polymers are </a:t>
            </a:r>
            <a:r>
              <a:rPr lang="en-US" sz="2000" dirty="0" err="1" smtClean="0"/>
              <a:t>polydisperse</a:t>
            </a:r>
            <a:r>
              <a:rPr lang="en-US" sz="2000" dirty="0" smtClean="0"/>
              <a:t> with some exceptions. The PDI is equal to or greater than 1 where as the polymer chains </a:t>
            </a:r>
            <a:r>
              <a:rPr lang="en-US" sz="2000" dirty="0"/>
              <a:t>approach uniform chain length, the PDI tends to unity.</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048000"/>
            <a:ext cx="13430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57613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1423</TotalTime>
  <Words>2051</Words>
  <Application>Microsoft Office PowerPoint</Application>
  <PresentationFormat>On-screen Show (4:3)</PresentationFormat>
  <Paragraphs>163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References</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PROPERTIES of polymers</dc:title>
  <dc:creator>Raouf</dc:creator>
  <cp:lastModifiedBy>Raouf</cp:lastModifiedBy>
  <cp:revision>23</cp:revision>
  <dcterms:created xsi:type="dcterms:W3CDTF">2017-03-10T17:59:52Z</dcterms:created>
  <dcterms:modified xsi:type="dcterms:W3CDTF">2017-03-11T20:02:55Z</dcterms:modified>
</cp:coreProperties>
</file>