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0" r:id="rId3"/>
    <p:sldId id="261" r:id="rId4"/>
    <p:sldId id="262" r:id="rId5"/>
    <p:sldId id="263" r:id="rId6"/>
    <p:sldId id="264" r:id="rId7"/>
    <p:sldId id="265" r:id="rId8"/>
    <p:sldId id="266" r:id="rId9"/>
    <p:sldId id="267" r:id="rId10"/>
    <p:sldId id="268" r:id="rId11"/>
    <p:sldId id="269" r:id="rId12"/>
    <p:sldId id="270"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4881E5-0734-465B-924C-88E4EFBF3795}" type="datetimeFigureOut">
              <a:rPr lang="en-US" smtClean="0"/>
              <a:t>3/11/2017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70A8BBD-A3E8-4F8E-817D-47644443D605}" type="slidenum">
              <a:rPr lang="en-US" smtClean="0"/>
              <a:t>‹#›</a:t>
            </a:fld>
            <a:endParaRPr lang="en-US"/>
          </a:p>
        </p:txBody>
      </p:sp>
    </p:spTree>
    <p:extLst>
      <p:ext uri="{BB962C8B-B14F-4D97-AF65-F5344CB8AC3E}">
        <p14:creationId xmlns:p14="http://schemas.microsoft.com/office/powerpoint/2010/main" val="21277153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4881E5-0734-465B-924C-88E4EFBF3795}" type="datetimeFigureOut">
              <a:rPr lang="en-US" smtClean="0"/>
              <a:t>3/11/2017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70A8BBD-A3E8-4F8E-817D-47644443D605}" type="slidenum">
              <a:rPr lang="en-US" smtClean="0"/>
              <a:t>‹#›</a:t>
            </a:fld>
            <a:endParaRPr lang="en-US"/>
          </a:p>
        </p:txBody>
      </p:sp>
    </p:spTree>
    <p:extLst>
      <p:ext uri="{BB962C8B-B14F-4D97-AF65-F5344CB8AC3E}">
        <p14:creationId xmlns:p14="http://schemas.microsoft.com/office/powerpoint/2010/main" val="7996510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4881E5-0734-465B-924C-88E4EFBF3795}" type="datetimeFigureOut">
              <a:rPr lang="en-US" smtClean="0"/>
              <a:t>3/11/2017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70A8BBD-A3E8-4F8E-817D-47644443D605}" type="slidenum">
              <a:rPr lang="en-US" smtClean="0"/>
              <a:t>‹#›</a:t>
            </a:fld>
            <a:endParaRPr lang="en-US"/>
          </a:p>
        </p:txBody>
      </p:sp>
    </p:spTree>
    <p:extLst>
      <p:ext uri="{BB962C8B-B14F-4D97-AF65-F5344CB8AC3E}">
        <p14:creationId xmlns:p14="http://schemas.microsoft.com/office/powerpoint/2010/main" val="39034548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4881E5-0734-465B-924C-88E4EFBF3795}" type="datetimeFigureOut">
              <a:rPr lang="en-US" smtClean="0"/>
              <a:t>3/11/2017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70A8BBD-A3E8-4F8E-817D-47644443D605}" type="slidenum">
              <a:rPr lang="en-US" smtClean="0"/>
              <a:t>‹#›</a:t>
            </a:fld>
            <a:endParaRPr lang="en-US"/>
          </a:p>
        </p:txBody>
      </p:sp>
    </p:spTree>
    <p:extLst>
      <p:ext uri="{BB962C8B-B14F-4D97-AF65-F5344CB8AC3E}">
        <p14:creationId xmlns:p14="http://schemas.microsoft.com/office/powerpoint/2010/main" val="8531270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4881E5-0734-465B-924C-88E4EFBF3795}" type="datetimeFigureOut">
              <a:rPr lang="en-US" smtClean="0"/>
              <a:t>3/11/2017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70A8BBD-A3E8-4F8E-817D-47644443D605}" type="slidenum">
              <a:rPr lang="en-US" smtClean="0"/>
              <a:t>‹#›</a:t>
            </a:fld>
            <a:endParaRPr lang="en-US"/>
          </a:p>
        </p:txBody>
      </p:sp>
    </p:spTree>
    <p:extLst>
      <p:ext uri="{BB962C8B-B14F-4D97-AF65-F5344CB8AC3E}">
        <p14:creationId xmlns:p14="http://schemas.microsoft.com/office/powerpoint/2010/main" val="40307067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4881E5-0734-465B-924C-88E4EFBF3795}" type="datetimeFigureOut">
              <a:rPr lang="en-US" smtClean="0"/>
              <a:t>3/11/2017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70A8BBD-A3E8-4F8E-817D-47644443D605}" type="slidenum">
              <a:rPr lang="en-US" smtClean="0"/>
              <a:t>‹#›</a:t>
            </a:fld>
            <a:endParaRPr lang="en-US"/>
          </a:p>
        </p:txBody>
      </p:sp>
    </p:spTree>
    <p:extLst>
      <p:ext uri="{BB962C8B-B14F-4D97-AF65-F5344CB8AC3E}">
        <p14:creationId xmlns:p14="http://schemas.microsoft.com/office/powerpoint/2010/main" val="24656807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4881E5-0734-465B-924C-88E4EFBF3795}" type="datetimeFigureOut">
              <a:rPr lang="en-US" smtClean="0"/>
              <a:t>3/11/2017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70A8BBD-A3E8-4F8E-817D-47644443D605}" type="slidenum">
              <a:rPr lang="en-US" smtClean="0"/>
              <a:t>‹#›</a:t>
            </a:fld>
            <a:endParaRPr lang="en-US"/>
          </a:p>
        </p:txBody>
      </p:sp>
    </p:spTree>
    <p:extLst>
      <p:ext uri="{BB962C8B-B14F-4D97-AF65-F5344CB8AC3E}">
        <p14:creationId xmlns:p14="http://schemas.microsoft.com/office/powerpoint/2010/main" val="27434796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4881E5-0734-465B-924C-88E4EFBF3795}" type="datetimeFigureOut">
              <a:rPr lang="en-US" smtClean="0"/>
              <a:t>3/11/2017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70A8BBD-A3E8-4F8E-817D-47644443D605}" type="slidenum">
              <a:rPr lang="en-US" smtClean="0"/>
              <a:t>‹#›</a:t>
            </a:fld>
            <a:endParaRPr lang="en-US"/>
          </a:p>
        </p:txBody>
      </p:sp>
    </p:spTree>
    <p:extLst>
      <p:ext uri="{BB962C8B-B14F-4D97-AF65-F5344CB8AC3E}">
        <p14:creationId xmlns:p14="http://schemas.microsoft.com/office/powerpoint/2010/main" val="34756474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4881E5-0734-465B-924C-88E4EFBF3795}" type="datetimeFigureOut">
              <a:rPr lang="en-US" smtClean="0"/>
              <a:t>3/11/2017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70A8BBD-A3E8-4F8E-817D-47644443D605}" type="slidenum">
              <a:rPr lang="en-US" smtClean="0"/>
              <a:t>‹#›</a:t>
            </a:fld>
            <a:endParaRPr lang="en-US"/>
          </a:p>
        </p:txBody>
      </p:sp>
    </p:spTree>
    <p:extLst>
      <p:ext uri="{BB962C8B-B14F-4D97-AF65-F5344CB8AC3E}">
        <p14:creationId xmlns:p14="http://schemas.microsoft.com/office/powerpoint/2010/main" val="22396000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4881E5-0734-465B-924C-88E4EFBF3795}" type="datetimeFigureOut">
              <a:rPr lang="en-US" smtClean="0"/>
              <a:t>3/11/2017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70A8BBD-A3E8-4F8E-817D-47644443D605}" type="slidenum">
              <a:rPr lang="en-US" smtClean="0"/>
              <a:t>‹#›</a:t>
            </a:fld>
            <a:endParaRPr lang="en-US"/>
          </a:p>
        </p:txBody>
      </p:sp>
    </p:spTree>
    <p:extLst>
      <p:ext uri="{BB962C8B-B14F-4D97-AF65-F5344CB8AC3E}">
        <p14:creationId xmlns:p14="http://schemas.microsoft.com/office/powerpoint/2010/main" val="16299557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4881E5-0734-465B-924C-88E4EFBF3795}" type="datetimeFigureOut">
              <a:rPr lang="en-US" smtClean="0"/>
              <a:t>3/11/2017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70A8BBD-A3E8-4F8E-817D-47644443D605}" type="slidenum">
              <a:rPr lang="en-US" smtClean="0"/>
              <a:t>‹#›</a:t>
            </a:fld>
            <a:endParaRPr lang="en-US"/>
          </a:p>
        </p:txBody>
      </p:sp>
    </p:spTree>
    <p:extLst>
      <p:ext uri="{BB962C8B-B14F-4D97-AF65-F5344CB8AC3E}">
        <p14:creationId xmlns:p14="http://schemas.microsoft.com/office/powerpoint/2010/main" val="9611055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14881E5-0734-465B-924C-88E4EFBF3795}" type="datetimeFigureOut">
              <a:rPr lang="en-US" smtClean="0"/>
              <a:t>3/11/2017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70A8BBD-A3E8-4F8E-817D-47644443D605}" type="slidenum">
              <a:rPr lang="en-US" smtClean="0"/>
              <a:t>‹#›</a:t>
            </a:fld>
            <a:endParaRPr lang="en-US"/>
          </a:p>
        </p:txBody>
      </p:sp>
    </p:spTree>
    <p:extLst>
      <p:ext uri="{BB962C8B-B14F-4D97-AF65-F5344CB8AC3E}">
        <p14:creationId xmlns:p14="http://schemas.microsoft.com/office/powerpoint/2010/main" val="212199515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byjus.com/chemistry/wp-content/uploads/2015/12/2.png"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byjus.com/chemistry/wp-content/uploads/2015/12/3.png"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byjus.com/chemistry/wp-content/uploads/2015/12/0-3.png"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byjus.com/chemistry/wp-content/uploads/2015/12/1-1.png"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scene3d>
              <a:camera prst="orthographicFront"/>
              <a:lightRig rig="brightRoom" dir="t"/>
            </a:scene3d>
            <a:sp3d contourW="6350" prstMaterial="plastic">
              <a:bevelT w="20320" h="20320" prst="angle"/>
              <a:contourClr>
                <a:schemeClr val="accent1">
                  <a:tint val="100000"/>
                  <a:shade val="100000"/>
                  <a:hueMod val="100000"/>
                  <a:satMod val="100000"/>
                </a:schemeClr>
              </a:contourClr>
            </a:sp3d>
          </a:bodyPr>
          <a:lstStyle/>
          <a:p>
            <a:r>
              <a:rPr lang="en-US" b="1" cap="all" dirty="0" smtClean="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rPr>
              <a:t>COPOLYMERIZATION</a:t>
            </a:r>
            <a:endParaRPr lang="en-US" b="1" cap="all" dirty="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endParaRPr>
          </a:p>
        </p:txBody>
      </p:sp>
      <p:sp>
        <p:nvSpPr>
          <p:cNvPr id="3" name="Subtitle 2"/>
          <p:cNvSpPr>
            <a:spLocks noGrp="1"/>
          </p:cNvSpPr>
          <p:nvPr>
            <p:ph type="subTitle" idx="1"/>
          </p:nvPr>
        </p:nvSpPr>
        <p:spPr/>
        <p:txBody>
          <a:bodyPr>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r>
              <a:rPr lang="en-US" b="1"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By</a:t>
            </a:r>
          </a:p>
          <a:p>
            <a:r>
              <a:rPr lang="en-US" b="1"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Dr. Raouf Mahmood</a:t>
            </a:r>
            <a:endParaRPr lang="en-US" b="1" cap="all"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endParaRPr>
          </a:p>
        </p:txBody>
      </p:sp>
    </p:spTree>
    <p:extLst>
      <p:ext uri="{BB962C8B-B14F-4D97-AF65-F5344CB8AC3E}">
        <p14:creationId xmlns:p14="http://schemas.microsoft.com/office/powerpoint/2010/main" val="255721712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COPOLYMERIZATION</a:t>
            </a:r>
            <a:endParaRPr lang="en-US" dirty="0"/>
          </a:p>
        </p:txBody>
      </p:sp>
      <p:sp>
        <p:nvSpPr>
          <p:cNvPr id="3" name="Content Placeholder 2"/>
          <p:cNvSpPr>
            <a:spLocks noGrp="1"/>
          </p:cNvSpPr>
          <p:nvPr>
            <p:ph idx="1"/>
          </p:nvPr>
        </p:nvSpPr>
        <p:spPr/>
        <p:txBody>
          <a:bodyPr/>
          <a:lstStyle/>
          <a:p>
            <a:pPr lvl="0" algn="just"/>
            <a:r>
              <a:rPr lang="en-US" b="1" dirty="0"/>
              <a:t>Statistical copolymers:</a:t>
            </a:r>
            <a:r>
              <a:rPr lang="en-US" dirty="0"/>
              <a:t> </a:t>
            </a:r>
            <a:r>
              <a:rPr lang="en-US" sz="2800" dirty="0"/>
              <a:t>The arrangement of polymers in this case follows a statistical rule. When the probability of finding a given monomer at a particular point is equal to the mole fraction of that monomer in the same chain, then the polymer is referred to as a </a:t>
            </a:r>
            <a:r>
              <a:rPr lang="en-US" sz="2800" b="1" dirty="0"/>
              <a:t>random copolymer</a:t>
            </a:r>
            <a:r>
              <a:rPr lang="en-US" sz="2800" dirty="0"/>
              <a:t>. It has the following arrangement:</a:t>
            </a:r>
          </a:p>
          <a:p>
            <a:pPr marL="0" indent="0">
              <a:buNone/>
            </a:pPr>
            <a:endParaRPr lang="en-US" dirty="0"/>
          </a:p>
        </p:txBody>
      </p:sp>
      <p:pic>
        <p:nvPicPr>
          <p:cNvPr id="4" name="Picture 3" descr="2">
            <a:hlinkClick r:id="rId2"/>
          </p:cNvPr>
          <p:cNvPicPr/>
          <p:nvPr/>
        </p:nvPicPr>
        <p:blipFill>
          <a:blip r:embed="rId3">
            <a:extLst>
              <a:ext uri="{28A0092B-C50C-407E-A947-70E740481C1C}">
                <a14:useLocalDpi xmlns:a14="http://schemas.microsoft.com/office/drawing/2010/main" val="0"/>
              </a:ext>
            </a:extLst>
          </a:blip>
          <a:srcRect/>
          <a:stretch>
            <a:fillRect/>
          </a:stretch>
        </p:blipFill>
        <p:spPr bwMode="auto">
          <a:xfrm>
            <a:off x="1676400" y="4953000"/>
            <a:ext cx="5334000" cy="762000"/>
          </a:xfrm>
          <a:prstGeom prst="rect">
            <a:avLst/>
          </a:prstGeom>
          <a:noFill/>
          <a:ln>
            <a:noFill/>
          </a:ln>
        </p:spPr>
      </p:pic>
    </p:spTree>
    <p:extLst>
      <p:ext uri="{BB962C8B-B14F-4D97-AF65-F5344CB8AC3E}">
        <p14:creationId xmlns:p14="http://schemas.microsoft.com/office/powerpoint/2010/main" val="361546116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COPOLYMERIZATION</a:t>
            </a:r>
            <a:endParaRPr lang="en-US" dirty="0"/>
          </a:p>
        </p:txBody>
      </p:sp>
      <p:sp>
        <p:nvSpPr>
          <p:cNvPr id="3" name="Content Placeholder 2"/>
          <p:cNvSpPr>
            <a:spLocks noGrp="1"/>
          </p:cNvSpPr>
          <p:nvPr>
            <p:ph idx="1"/>
          </p:nvPr>
        </p:nvSpPr>
        <p:spPr/>
        <p:txBody>
          <a:bodyPr/>
          <a:lstStyle/>
          <a:p>
            <a:pPr lvl="0"/>
            <a:r>
              <a:rPr lang="en-US" b="1" dirty="0"/>
              <a:t>Block copolymers:</a:t>
            </a:r>
            <a:r>
              <a:rPr lang="en-US" dirty="0"/>
              <a:t> When two or more polymers are linked by homopolymers then they are called as block copolymers.</a:t>
            </a:r>
          </a:p>
          <a:p>
            <a:pPr marL="0" indent="0">
              <a:buNone/>
            </a:pPr>
            <a:endParaRPr lang="en-US" dirty="0"/>
          </a:p>
        </p:txBody>
      </p:sp>
      <p:pic>
        <p:nvPicPr>
          <p:cNvPr id="4" name="Picture 3" descr="3">
            <a:hlinkClick r:id="rId2"/>
          </p:cNvPr>
          <p:cNvPicPr/>
          <p:nvPr/>
        </p:nvPicPr>
        <p:blipFill>
          <a:blip r:embed="rId3">
            <a:extLst>
              <a:ext uri="{28A0092B-C50C-407E-A947-70E740481C1C}">
                <a14:useLocalDpi xmlns:a14="http://schemas.microsoft.com/office/drawing/2010/main" val="0"/>
              </a:ext>
            </a:extLst>
          </a:blip>
          <a:srcRect/>
          <a:stretch>
            <a:fillRect/>
          </a:stretch>
        </p:blipFill>
        <p:spPr bwMode="auto">
          <a:xfrm>
            <a:off x="1066800" y="3209607"/>
            <a:ext cx="6172199" cy="1362393"/>
          </a:xfrm>
          <a:prstGeom prst="rect">
            <a:avLst/>
          </a:prstGeom>
          <a:noFill/>
          <a:ln>
            <a:noFill/>
          </a:ln>
        </p:spPr>
      </p:pic>
    </p:spTree>
    <p:extLst>
      <p:ext uri="{BB962C8B-B14F-4D97-AF65-F5344CB8AC3E}">
        <p14:creationId xmlns:p14="http://schemas.microsoft.com/office/powerpoint/2010/main" val="120029707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References</a:t>
            </a:r>
            <a:endParaRPr lang="en-US" dirty="0"/>
          </a:p>
        </p:txBody>
      </p:sp>
      <p:sp>
        <p:nvSpPr>
          <p:cNvPr id="3" name="Content Placeholder 2"/>
          <p:cNvSpPr>
            <a:spLocks noGrp="1"/>
          </p:cNvSpPr>
          <p:nvPr>
            <p:ph idx="1"/>
          </p:nvPr>
        </p:nvSpPr>
        <p:spPr/>
        <p:txBody>
          <a:bodyPr/>
          <a:lstStyle/>
          <a:p>
            <a:pPr marL="514350" indent="-514350">
              <a:buFont typeface="+mj-lt"/>
              <a:buAutoNum type="arabicPeriod"/>
            </a:pPr>
            <a:r>
              <a:rPr lang="en-US" dirty="0" smtClean="0"/>
              <a:t>Robert O. E., “polymer science and technology, </a:t>
            </a:r>
            <a:r>
              <a:rPr lang="en-US" dirty="0"/>
              <a:t>CRC </a:t>
            </a:r>
            <a:r>
              <a:rPr lang="en-US" dirty="0" smtClean="0"/>
              <a:t>Press, USA, 2000.</a:t>
            </a:r>
          </a:p>
          <a:p>
            <a:pPr marL="514350" indent="-514350">
              <a:buFont typeface="+mj-lt"/>
              <a:buAutoNum type="arabicPeriod"/>
            </a:pPr>
            <a:r>
              <a:rPr lang="en-US" dirty="0" err="1" smtClean="0"/>
              <a:t>Sperling</a:t>
            </a:r>
            <a:r>
              <a:rPr lang="en-US" dirty="0" smtClean="0"/>
              <a:t> </a:t>
            </a:r>
            <a:r>
              <a:rPr lang="en-US" dirty="0"/>
              <a:t>L.H</a:t>
            </a:r>
            <a:r>
              <a:rPr lang="en-US" dirty="0" smtClean="0"/>
              <a:t>., “Introduction </a:t>
            </a:r>
            <a:r>
              <a:rPr lang="en-US" dirty="0"/>
              <a:t>to physical polymer </a:t>
            </a:r>
            <a:r>
              <a:rPr lang="en-US" dirty="0" smtClean="0"/>
              <a:t>science”, </a:t>
            </a:r>
            <a:r>
              <a:rPr lang="en-US" dirty="0"/>
              <a:t>John Wiley &amp; Sons, </a:t>
            </a:r>
            <a:r>
              <a:rPr lang="en-US" dirty="0" smtClean="0"/>
              <a:t>Inc. USA, 4</a:t>
            </a:r>
            <a:r>
              <a:rPr lang="en-US" baseline="30000" dirty="0" smtClean="0"/>
              <a:t>th</a:t>
            </a:r>
            <a:r>
              <a:rPr lang="en-US" dirty="0" smtClean="0"/>
              <a:t> Ed. </a:t>
            </a:r>
            <a:r>
              <a:rPr lang="en-US" smtClean="0"/>
              <a:t>1932.</a:t>
            </a:r>
            <a:endParaRPr lang="en-US" dirty="0"/>
          </a:p>
        </p:txBody>
      </p:sp>
    </p:spTree>
    <p:extLst>
      <p:ext uri="{BB962C8B-B14F-4D97-AF65-F5344CB8AC3E}">
        <p14:creationId xmlns:p14="http://schemas.microsoft.com/office/powerpoint/2010/main" val="28335931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Polymer Modification</a:t>
            </a:r>
            <a:endParaRPr lang="en-US" dirty="0"/>
          </a:p>
        </p:txBody>
      </p:sp>
      <p:sp>
        <p:nvSpPr>
          <p:cNvPr id="3" name="Content Placeholder 2"/>
          <p:cNvSpPr>
            <a:spLocks noGrp="1"/>
          </p:cNvSpPr>
          <p:nvPr>
            <p:ph idx="1"/>
          </p:nvPr>
        </p:nvSpPr>
        <p:spPr/>
        <p:txBody>
          <a:bodyPr>
            <a:normAutofit fontScale="85000" lnSpcReduction="10000"/>
          </a:bodyPr>
          <a:lstStyle/>
          <a:p>
            <a:pPr>
              <a:buFont typeface="Courier New" pitchFamily="49" charset="0"/>
              <a:buChar char="o"/>
            </a:pPr>
            <a:r>
              <a:rPr lang="en-US" dirty="0"/>
              <a:t>For a polymer to be useful, it must be able to function properly in a given application. </a:t>
            </a:r>
          </a:p>
          <a:p>
            <a:pPr>
              <a:buFont typeface="Courier New" pitchFamily="49" charset="0"/>
              <a:buChar char="o"/>
            </a:pPr>
            <a:r>
              <a:rPr lang="en-US" dirty="0"/>
              <a:t>The performance of a polymer is determined primarily </a:t>
            </a:r>
            <a:r>
              <a:rPr lang="en-US" dirty="0" smtClean="0"/>
              <a:t>by:</a:t>
            </a:r>
          </a:p>
          <a:p>
            <a:pPr marL="514350" indent="-514350">
              <a:buFont typeface="+mj-lt"/>
              <a:buAutoNum type="arabicPeriod"/>
            </a:pPr>
            <a:r>
              <a:rPr lang="en-US" dirty="0" smtClean="0"/>
              <a:t>Composition </a:t>
            </a:r>
            <a:r>
              <a:rPr lang="en-US" dirty="0"/>
              <a:t>of the polymer </a:t>
            </a:r>
            <a:r>
              <a:rPr lang="en-US" dirty="0" smtClean="0"/>
              <a:t>molecule</a:t>
            </a:r>
          </a:p>
          <a:p>
            <a:pPr marL="514350" indent="-514350">
              <a:buFont typeface="+mj-lt"/>
              <a:buAutoNum type="arabicPeriod"/>
            </a:pPr>
            <a:r>
              <a:rPr lang="en-US" dirty="0" smtClean="0"/>
              <a:t>Structure </a:t>
            </a:r>
            <a:r>
              <a:rPr lang="en-US" dirty="0"/>
              <a:t>of the polymer molecule. </a:t>
            </a:r>
          </a:p>
          <a:p>
            <a:pPr algn="just">
              <a:buFont typeface="Courier New" pitchFamily="49" charset="0"/>
              <a:buChar char="o"/>
            </a:pPr>
            <a:r>
              <a:rPr lang="en-US" dirty="0"/>
              <a:t>These control the physical, chemical, and other characteristics of the polymer material. Therefore, modification of the composition of the structural units represents one of the main approaches to the modification of polymer behavior. </a:t>
            </a:r>
          </a:p>
          <a:p>
            <a:endParaRPr lang="en-US" dirty="0"/>
          </a:p>
        </p:txBody>
      </p:sp>
    </p:spTree>
    <p:extLst>
      <p:ext uri="{BB962C8B-B14F-4D97-AF65-F5344CB8AC3E}">
        <p14:creationId xmlns:p14="http://schemas.microsoft.com/office/powerpoint/2010/main" val="665431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Polymer Modification</a:t>
            </a:r>
            <a:endParaRPr lang="en-US" dirty="0"/>
          </a:p>
        </p:txBody>
      </p:sp>
      <p:sp>
        <p:nvSpPr>
          <p:cNvPr id="3" name="Content Placeholder 2"/>
          <p:cNvSpPr>
            <a:spLocks noGrp="1"/>
          </p:cNvSpPr>
          <p:nvPr>
            <p:ph idx="1"/>
          </p:nvPr>
        </p:nvSpPr>
        <p:spPr/>
        <p:txBody>
          <a:bodyPr>
            <a:normAutofit fontScale="85000" lnSpcReduction="10000"/>
          </a:bodyPr>
          <a:lstStyle/>
          <a:p>
            <a:pPr algn="just">
              <a:buFont typeface="Courier New" pitchFamily="49" charset="0"/>
              <a:buChar char="o"/>
            </a:pPr>
            <a:r>
              <a:rPr lang="en-US" dirty="0"/>
              <a:t>In addition to the chemical nature and composition of the structural units that constitute the polymer backbone, molecular architecture also contributes to the ultimate properties of polymeric products. Thus, polymer modification can be accomplished by employing one or more of the following techniques:</a:t>
            </a:r>
          </a:p>
          <a:p>
            <a:pPr algn="just">
              <a:buFont typeface="Wingdings" pitchFamily="2" charset="2"/>
              <a:buChar char="Ø"/>
            </a:pPr>
            <a:r>
              <a:rPr lang="en-US" dirty="0"/>
              <a:t> </a:t>
            </a:r>
            <a:r>
              <a:rPr lang="en-US" dirty="0" smtClean="0"/>
              <a:t>Copolymerization </a:t>
            </a:r>
            <a:r>
              <a:rPr lang="en-US" dirty="0"/>
              <a:t>of more than one monomer</a:t>
            </a:r>
          </a:p>
          <a:p>
            <a:pPr algn="just">
              <a:buFont typeface="Wingdings" pitchFamily="2" charset="2"/>
              <a:buChar char="Ø"/>
            </a:pPr>
            <a:r>
              <a:rPr lang="en-US" dirty="0"/>
              <a:t> </a:t>
            </a:r>
            <a:r>
              <a:rPr lang="en-US" dirty="0" smtClean="0"/>
              <a:t>Control </a:t>
            </a:r>
            <a:r>
              <a:rPr lang="en-US" dirty="0"/>
              <a:t>of molecular architecture</a:t>
            </a:r>
          </a:p>
          <a:p>
            <a:pPr algn="just">
              <a:buFont typeface="Wingdings" pitchFamily="2" charset="2"/>
              <a:buChar char="Ø"/>
            </a:pPr>
            <a:r>
              <a:rPr lang="en-US" dirty="0"/>
              <a:t> </a:t>
            </a:r>
            <a:r>
              <a:rPr lang="en-US" dirty="0" err="1" smtClean="0"/>
              <a:t>Postpolymerization</a:t>
            </a:r>
            <a:r>
              <a:rPr lang="en-US" dirty="0" smtClean="0"/>
              <a:t> </a:t>
            </a:r>
            <a:r>
              <a:rPr lang="en-US" dirty="0"/>
              <a:t>polymer reactions involving functional/reactive groups introduced </a:t>
            </a:r>
            <a:r>
              <a:rPr lang="en-US" dirty="0" smtClean="0"/>
              <a:t>purposely into the </a:t>
            </a:r>
            <a:r>
              <a:rPr lang="en-US" dirty="0"/>
              <a:t>polymer main chain or side groups</a:t>
            </a:r>
          </a:p>
        </p:txBody>
      </p:sp>
    </p:spTree>
    <p:extLst>
      <p:ext uri="{BB962C8B-B14F-4D97-AF65-F5344CB8AC3E}">
        <p14:creationId xmlns:p14="http://schemas.microsoft.com/office/powerpoint/2010/main" val="13589568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Polymer Modification</a:t>
            </a:r>
            <a:endParaRPr lang="en-US" dirty="0"/>
          </a:p>
        </p:txBody>
      </p:sp>
      <p:sp>
        <p:nvSpPr>
          <p:cNvPr id="3" name="Content Placeholder 2"/>
          <p:cNvSpPr>
            <a:spLocks noGrp="1"/>
          </p:cNvSpPr>
          <p:nvPr>
            <p:ph idx="1"/>
          </p:nvPr>
        </p:nvSpPr>
        <p:spPr/>
        <p:txBody>
          <a:bodyPr/>
          <a:lstStyle/>
          <a:p>
            <a:pPr marL="0" indent="0" algn="just">
              <a:buNone/>
            </a:pPr>
            <a:r>
              <a:rPr lang="en-US" dirty="0"/>
              <a:t>However, fewer polymers are used technologically in their chemically pure form. Virtually all commercially available polymeric materials are a combination of one or more polymeric systems with various additives designed, with due consideration to cost factors, to produce an optimum property and/or process profile for specific applications.</a:t>
            </a:r>
          </a:p>
        </p:txBody>
      </p:sp>
    </p:spTree>
    <p:extLst>
      <p:ext uri="{BB962C8B-B14F-4D97-AF65-F5344CB8AC3E}">
        <p14:creationId xmlns:p14="http://schemas.microsoft.com/office/powerpoint/2010/main" val="33253341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COPOLYMERIZATION</a:t>
            </a:r>
            <a:endParaRPr lang="en-US" dirty="0"/>
          </a:p>
        </p:txBody>
      </p:sp>
      <p:sp>
        <p:nvSpPr>
          <p:cNvPr id="3" name="Content Placeholder 2"/>
          <p:cNvSpPr>
            <a:spLocks noGrp="1"/>
          </p:cNvSpPr>
          <p:nvPr>
            <p:ph idx="1"/>
          </p:nvPr>
        </p:nvSpPr>
        <p:spPr/>
        <p:txBody>
          <a:bodyPr>
            <a:normAutofit lnSpcReduction="10000"/>
          </a:bodyPr>
          <a:lstStyle/>
          <a:p>
            <a:pPr marL="0" indent="0" algn="just">
              <a:buNone/>
            </a:pPr>
            <a:r>
              <a:rPr lang="en-US" dirty="0"/>
              <a:t>Macromolecular design and architecture through copolymerization of monomers has led to a number of commercially important polymers. Copolymer composition can be varied over wide limits, resulting in a wide range of property/process performance. A copolymer may be composed of similar amounts of the basic monomers. The properties of the resulting copolymer will be substantially different from those of the parent homopolymers. </a:t>
            </a:r>
          </a:p>
        </p:txBody>
      </p:sp>
    </p:spTree>
    <p:extLst>
      <p:ext uri="{BB962C8B-B14F-4D97-AF65-F5344CB8AC3E}">
        <p14:creationId xmlns:p14="http://schemas.microsoft.com/office/powerpoint/2010/main" val="388925976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COPOLYMERIZATION</a:t>
            </a:r>
            <a:endParaRPr lang="en-US" dirty="0"/>
          </a:p>
        </p:txBody>
      </p:sp>
      <p:sp>
        <p:nvSpPr>
          <p:cNvPr id="3" name="Content Placeholder 2"/>
          <p:cNvSpPr>
            <a:spLocks noGrp="1"/>
          </p:cNvSpPr>
          <p:nvPr>
            <p:ph idx="1"/>
          </p:nvPr>
        </p:nvSpPr>
        <p:spPr/>
        <p:txBody>
          <a:bodyPr/>
          <a:lstStyle/>
          <a:p>
            <a:pPr marL="0" indent="0" algn="just">
              <a:buNone/>
            </a:pPr>
            <a:r>
              <a:rPr lang="en-US" dirty="0"/>
              <a:t>On the other hand, the copolymer may contain only a very small amount of one of the monomers. In this case, the gross physical characteristics of the copolymer probably near those of the homopolymer of the major constituent, while the minor constituent confers specific chemical properties on the copolymer.</a:t>
            </a:r>
          </a:p>
          <a:p>
            <a:pPr marL="0" indent="0">
              <a:buNone/>
            </a:pPr>
            <a:endParaRPr lang="en-US" dirty="0"/>
          </a:p>
        </p:txBody>
      </p:sp>
    </p:spTree>
    <p:extLst>
      <p:ext uri="{BB962C8B-B14F-4D97-AF65-F5344CB8AC3E}">
        <p14:creationId xmlns:p14="http://schemas.microsoft.com/office/powerpoint/2010/main" val="378866635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COPOLYMERIZATION</a:t>
            </a:r>
            <a:endParaRPr lang="en-US" dirty="0"/>
          </a:p>
        </p:txBody>
      </p:sp>
      <p:sp>
        <p:nvSpPr>
          <p:cNvPr id="3" name="Content Placeholder 2"/>
          <p:cNvSpPr>
            <a:spLocks noGrp="1"/>
          </p:cNvSpPr>
          <p:nvPr>
            <p:ph idx="1"/>
          </p:nvPr>
        </p:nvSpPr>
        <p:spPr>
          <a:xfrm>
            <a:off x="457200" y="1676400"/>
            <a:ext cx="8229600" cy="4449763"/>
          </a:xfrm>
          <a:ln>
            <a:solidFill>
              <a:schemeClr val="tx1"/>
            </a:solidFill>
          </a:ln>
        </p:spPr>
        <p:txBody>
          <a:bodyPr/>
          <a:lstStyle/>
          <a:p>
            <a:pPr marL="0" indent="0" algn="just" fontAlgn="base">
              <a:buNone/>
            </a:pPr>
            <a:r>
              <a:rPr lang="en-US" dirty="0"/>
              <a:t>When a mixture of more than one (or different) monomeric </a:t>
            </a:r>
            <a:r>
              <a:rPr lang="en-US" dirty="0" smtClean="0"/>
              <a:t>samples </a:t>
            </a:r>
            <a:r>
              <a:rPr lang="en-US" dirty="0"/>
              <a:t>is allowed to polymerize and form a copolymer , then we call this process as </a:t>
            </a:r>
            <a:r>
              <a:rPr lang="en-US" b="1" dirty="0"/>
              <a:t>copolymerization</a:t>
            </a:r>
            <a:r>
              <a:rPr lang="en-US" dirty="0"/>
              <a:t>. Example- Nylon 66 is a copolymer of </a:t>
            </a:r>
            <a:r>
              <a:rPr lang="en-US" dirty="0" err="1"/>
              <a:t>hexamethylenediamine</a:t>
            </a:r>
            <a:r>
              <a:rPr lang="en-US" dirty="0"/>
              <a:t> and </a:t>
            </a:r>
            <a:r>
              <a:rPr lang="en-US" dirty="0" err="1"/>
              <a:t>adipic</a:t>
            </a:r>
            <a:r>
              <a:rPr lang="en-US" dirty="0"/>
              <a:t> acid. </a:t>
            </a:r>
            <a:endParaRPr lang="en-US" dirty="0" smtClean="0"/>
          </a:p>
        </p:txBody>
      </p:sp>
      <p:pic>
        <p:nvPicPr>
          <p:cNvPr id="1026"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b="50000"/>
          <a:stretch/>
        </p:blipFill>
        <p:spPr bwMode="auto">
          <a:xfrm>
            <a:off x="1785938" y="4419600"/>
            <a:ext cx="5986462" cy="1338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0465016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COPOLYMERIZATION</a:t>
            </a:r>
            <a:endParaRPr lang="en-US" dirty="0"/>
          </a:p>
        </p:txBody>
      </p:sp>
      <p:sp>
        <p:nvSpPr>
          <p:cNvPr id="3" name="Content Placeholder 2"/>
          <p:cNvSpPr>
            <a:spLocks noGrp="1"/>
          </p:cNvSpPr>
          <p:nvPr>
            <p:ph idx="1"/>
          </p:nvPr>
        </p:nvSpPr>
        <p:spPr/>
        <p:txBody>
          <a:bodyPr>
            <a:normAutofit fontScale="92500"/>
          </a:bodyPr>
          <a:lstStyle/>
          <a:p>
            <a:pPr marL="0" indent="0" algn="just">
              <a:buNone/>
            </a:pPr>
            <a:r>
              <a:rPr lang="en-US" dirty="0" smtClean="0"/>
              <a:t>There are four different types of copolymers existing:</a:t>
            </a:r>
          </a:p>
          <a:p>
            <a:pPr lvl="0" algn="just" fontAlgn="base"/>
            <a:r>
              <a:rPr lang="en-US" b="1" dirty="0"/>
              <a:t>Alternating copolymers:</a:t>
            </a:r>
            <a:r>
              <a:rPr lang="en-US" dirty="0"/>
              <a:t> The copolymers which have two units placed at alternating positions. For example, we place a unit </a:t>
            </a:r>
            <a:r>
              <a:rPr lang="en-US" dirty="0" smtClean="0"/>
              <a:t>A </a:t>
            </a:r>
            <a:r>
              <a:rPr lang="en-US" dirty="0"/>
              <a:t>then </a:t>
            </a:r>
            <a:r>
              <a:rPr lang="en-US" dirty="0" smtClean="0"/>
              <a:t>B, </a:t>
            </a:r>
            <a:r>
              <a:rPr lang="en-US" dirty="0"/>
              <a:t>then </a:t>
            </a:r>
            <a:r>
              <a:rPr lang="en-US" dirty="0" smtClean="0"/>
              <a:t>A </a:t>
            </a:r>
            <a:r>
              <a:rPr lang="en-US" dirty="0"/>
              <a:t>and then again </a:t>
            </a:r>
            <a:r>
              <a:rPr lang="en-US" dirty="0" smtClean="0"/>
              <a:t>B </a:t>
            </a:r>
            <a:r>
              <a:rPr lang="en-US" dirty="0"/>
              <a:t>and the chain goes on</a:t>
            </a:r>
            <a:r>
              <a:rPr lang="en-US" dirty="0" smtClean="0"/>
              <a:t>.</a:t>
            </a:r>
          </a:p>
          <a:p>
            <a:pPr marL="0" lvl="0" indent="0" algn="just" fontAlgn="base">
              <a:buNone/>
            </a:pPr>
            <a:endParaRPr lang="en-US" dirty="0"/>
          </a:p>
          <a:p>
            <a:pPr algn="just" fontAlgn="base"/>
            <a:r>
              <a:rPr lang="en-US" dirty="0"/>
              <a:t>The above figure shows the arrangement of alternating copolymers.</a:t>
            </a:r>
          </a:p>
          <a:p>
            <a:pPr marL="0" indent="0">
              <a:buNone/>
            </a:pPr>
            <a:endParaRPr lang="en-US" dirty="0"/>
          </a:p>
        </p:txBody>
      </p:sp>
      <p:pic>
        <p:nvPicPr>
          <p:cNvPr id="4" name="Picture 3" descr="0">
            <a:hlinkClick r:id="rId2"/>
          </p:cNvPr>
          <p:cNvPicPr/>
          <p:nvPr/>
        </p:nvPicPr>
        <p:blipFill>
          <a:blip r:embed="rId3">
            <a:extLst>
              <a:ext uri="{28A0092B-C50C-407E-A947-70E740481C1C}">
                <a14:useLocalDpi xmlns:a14="http://schemas.microsoft.com/office/drawing/2010/main" val="0"/>
              </a:ext>
            </a:extLst>
          </a:blip>
          <a:srcRect/>
          <a:stretch>
            <a:fillRect/>
          </a:stretch>
        </p:blipFill>
        <p:spPr bwMode="auto">
          <a:xfrm>
            <a:off x="1981200" y="4572000"/>
            <a:ext cx="3886200" cy="402590"/>
          </a:xfrm>
          <a:prstGeom prst="rect">
            <a:avLst/>
          </a:prstGeom>
          <a:noFill/>
          <a:ln>
            <a:noFill/>
          </a:ln>
        </p:spPr>
      </p:pic>
    </p:spTree>
    <p:extLst>
      <p:ext uri="{BB962C8B-B14F-4D97-AF65-F5344CB8AC3E}">
        <p14:creationId xmlns:p14="http://schemas.microsoft.com/office/powerpoint/2010/main" val="337337392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COPOLYMERIZATION</a:t>
            </a:r>
            <a:endParaRPr lang="en-US" dirty="0"/>
          </a:p>
        </p:txBody>
      </p:sp>
      <p:sp>
        <p:nvSpPr>
          <p:cNvPr id="3" name="Content Placeholder 2"/>
          <p:cNvSpPr>
            <a:spLocks noGrp="1"/>
          </p:cNvSpPr>
          <p:nvPr>
            <p:ph idx="1"/>
          </p:nvPr>
        </p:nvSpPr>
        <p:spPr/>
        <p:txBody>
          <a:bodyPr/>
          <a:lstStyle/>
          <a:p>
            <a:pPr lvl="0"/>
            <a:r>
              <a:rPr lang="en-US" b="1" dirty="0"/>
              <a:t>Periodic copolymers:</a:t>
            </a:r>
            <a:r>
              <a:rPr lang="en-US" dirty="0"/>
              <a:t> The units of both </a:t>
            </a:r>
            <a:r>
              <a:rPr lang="en-US" dirty="0" smtClean="0"/>
              <a:t>A </a:t>
            </a:r>
            <a:r>
              <a:rPr lang="en-US" dirty="0"/>
              <a:t>and </a:t>
            </a:r>
            <a:r>
              <a:rPr lang="en-US" dirty="0" smtClean="0"/>
              <a:t>B </a:t>
            </a:r>
            <a:r>
              <a:rPr lang="en-US" dirty="0"/>
              <a:t>is arranged in a repetitive sequence. The arrangement is as shown below:</a:t>
            </a:r>
          </a:p>
          <a:p>
            <a:pPr marL="0" indent="0">
              <a:buNone/>
            </a:pPr>
            <a:endParaRPr lang="en-US" dirty="0" smtClean="0"/>
          </a:p>
          <a:p>
            <a:pPr marL="0" indent="0">
              <a:buNone/>
            </a:pPr>
            <a:endParaRPr lang="en-US" dirty="0"/>
          </a:p>
          <a:p>
            <a:pPr marL="0" indent="0">
              <a:buNone/>
            </a:pPr>
            <a:endParaRPr lang="en-US" dirty="0"/>
          </a:p>
        </p:txBody>
      </p:sp>
      <p:pic>
        <p:nvPicPr>
          <p:cNvPr id="4" name="Picture 3" descr="1">
            <a:hlinkClick r:id="rId2"/>
          </p:cNvPr>
          <p:cNvPicPr/>
          <p:nvPr/>
        </p:nvPicPr>
        <p:blipFill>
          <a:blip r:embed="rId3">
            <a:extLst>
              <a:ext uri="{28A0092B-C50C-407E-A947-70E740481C1C}">
                <a14:useLocalDpi xmlns:a14="http://schemas.microsoft.com/office/drawing/2010/main" val="0"/>
              </a:ext>
            </a:extLst>
          </a:blip>
          <a:srcRect/>
          <a:stretch>
            <a:fillRect/>
          </a:stretch>
        </p:blipFill>
        <p:spPr bwMode="auto">
          <a:xfrm>
            <a:off x="1601470" y="3318510"/>
            <a:ext cx="5027930" cy="643890"/>
          </a:xfrm>
          <a:prstGeom prst="rect">
            <a:avLst/>
          </a:prstGeom>
          <a:noFill/>
          <a:ln>
            <a:noFill/>
          </a:ln>
        </p:spPr>
      </p:pic>
    </p:spTree>
    <p:extLst>
      <p:ext uri="{BB962C8B-B14F-4D97-AF65-F5344CB8AC3E}">
        <p14:creationId xmlns:p14="http://schemas.microsoft.com/office/powerpoint/2010/main" val="364682796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2378</TotalTime>
  <Words>437</Words>
  <Application>Microsoft Office PowerPoint</Application>
  <PresentationFormat>On-screen Show (4:3)</PresentationFormat>
  <Paragraphs>37</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Office Theme</vt:lpstr>
      <vt:lpstr>COPOLYMERIZATION</vt:lpstr>
      <vt:lpstr>Polymer Modification</vt:lpstr>
      <vt:lpstr>Polymer Modification</vt:lpstr>
      <vt:lpstr>Polymer Modification</vt:lpstr>
      <vt:lpstr>COPOLYMERIZATION</vt:lpstr>
      <vt:lpstr>COPOLYMERIZATION</vt:lpstr>
      <vt:lpstr>COPOLYMERIZATION</vt:lpstr>
      <vt:lpstr>COPOLYMERIZATION</vt:lpstr>
      <vt:lpstr>COPOLYMERIZATION</vt:lpstr>
      <vt:lpstr>COPOLYMERIZATION</vt:lpstr>
      <vt:lpstr>COPOLYMERIZATION</vt:lpstr>
      <vt:lpstr>References</vt:lpstr>
    </vt:vector>
  </TitlesOfParts>
  <Company>Enjoy My Fine Releases.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Raouf</dc:creator>
  <cp:lastModifiedBy>Raouf</cp:lastModifiedBy>
  <cp:revision>15</cp:revision>
  <dcterms:created xsi:type="dcterms:W3CDTF">2017-02-28T17:12:59Z</dcterms:created>
  <dcterms:modified xsi:type="dcterms:W3CDTF">2017-03-11T20:04:15Z</dcterms:modified>
</cp:coreProperties>
</file>