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2" d="100"/>
          <a:sy n="92" d="100"/>
        </p:scale>
        <p:origin x="49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46161C-6F26-4A8B-8F6F-F9F0D025655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4F698-FFE5-4867-8F42-1D417C1AE3C5}" type="slidenum">
              <a:rPr lang="en-US" smtClean="0"/>
              <a:t>‹#›</a:t>
            </a:fld>
            <a:endParaRPr lang="en-US"/>
          </a:p>
        </p:txBody>
      </p:sp>
    </p:spTree>
    <p:extLst>
      <p:ext uri="{BB962C8B-B14F-4D97-AF65-F5344CB8AC3E}">
        <p14:creationId xmlns:p14="http://schemas.microsoft.com/office/powerpoint/2010/main" val="1551412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6161C-6F26-4A8B-8F6F-F9F0D025655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4F698-FFE5-4867-8F42-1D417C1AE3C5}" type="slidenum">
              <a:rPr lang="en-US" smtClean="0"/>
              <a:t>‹#›</a:t>
            </a:fld>
            <a:endParaRPr lang="en-US"/>
          </a:p>
        </p:txBody>
      </p:sp>
    </p:spTree>
    <p:extLst>
      <p:ext uri="{BB962C8B-B14F-4D97-AF65-F5344CB8AC3E}">
        <p14:creationId xmlns:p14="http://schemas.microsoft.com/office/powerpoint/2010/main" val="2648764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6161C-6F26-4A8B-8F6F-F9F0D025655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4F698-FFE5-4867-8F42-1D417C1AE3C5}" type="slidenum">
              <a:rPr lang="en-US" smtClean="0"/>
              <a:t>‹#›</a:t>
            </a:fld>
            <a:endParaRPr lang="en-US"/>
          </a:p>
        </p:txBody>
      </p:sp>
    </p:spTree>
    <p:extLst>
      <p:ext uri="{BB962C8B-B14F-4D97-AF65-F5344CB8AC3E}">
        <p14:creationId xmlns:p14="http://schemas.microsoft.com/office/powerpoint/2010/main" val="174248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6161C-6F26-4A8B-8F6F-F9F0D025655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4F698-FFE5-4867-8F42-1D417C1AE3C5}" type="slidenum">
              <a:rPr lang="en-US" smtClean="0"/>
              <a:t>‹#›</a:t>
            </a:fld>
            <a:endParaRPr lang="en-US"/>
          </a:p>
        </p:txBody>
      </p:sp>
    </p:spTree>
    <p:extLst>
      <p:ext uri="{BB962C8B-B14F-4D97-AF65-F5344CB8AC3E}">
        <p14:creationId xmlns:p14="http://schemas.microsoft.com/office/powerpoint/2010/main" val="320448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46161C-6F26-4A8B-8F6F-F9F0D025655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4F698-FFE5-4867-8F42-1D417C1AE3C5}" type="slidenum">
              <a:rPr lang="en-US" smtClean="0"/>
              <a:t>‹#›</a:t>
            </a:fld>
            <a:endParaRPr lang="en-US"/>
          </a:p>
        </p:txBody>
      </p:sp>
    </p:spTree>
    <p:extLst>
      <p:ext uri="{BB962C8B-B14F-4D97-AF65-F5344CB8AC3E}">
        <p14:creationId xmlns:p14="http://schemas.microsoft.com/office/powerpoint/2010/main" val="98290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46161C-6F26-4A8B-8F6F-F9F0D025655A}"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4F698-FFE5-4867-8F42-1D417C1AE3C5}" type="slidenum">
              <a:rPr lang="en-US" smtClean="0"/>
              <a:t>‹#›</a:t>
            </a:fld>
            <a:endParaRPr lang="en-US"/>
          </a:p>
        </p:txBody>
      </p:sp>
    </p:spTree>
    <p:extLst>
      <p:ext uri="{BB962C8B-B14F-4D97-AF65-F5344CB8AC3E}">
        <p14:creationId xmlns:p14="http://schemas.microsoft.com/office/powerpoint/2010/main" val="56521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46161C-6F26-4A8B-8F6F-F9F0D025655A}"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24F698-FFE5-4867-8F42-1D417C1AE3C5}" type="slidenum">
              <a:rPr lang="en-US" smtClean="0"/>
              <a:t>‹#›</a:t>
            </a:fld>
            <a:endParaRPr lang="en-US"/>
          </a:p>
        </p:txBody>
      </p:sp>
    </p:spTree>
    <p:extLst>
      <p:ext uri="{BB962C8B-B14F-4D97-AF65-F5344CB8AC3E}">
        <p14:creationId xmlns:p14="http://schemas.microsoft.com/office/powerpoint/2010/main" val="3059250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46161C-6F26-4A8B-8F6F-F9F0D025655A}"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24F698-FFE5-4867-8F42-1D417C1AE3C5}" type="slidenum">
              <a:rPr lang="en-US" smtClean="0"/>
              <a:t>‹#›</a:t>
            </a:fld>
            <a:endParaRPr lang="en-US"/>
          </a:p>
        </p:txBody>
      </p:sp>
    </p:spTree>
    <p:extLst>
      <p:ext uri="{BB962C8B-B14F-4D97-AF65-F5344CB8AC3E}">
        <p14:creationId xmlns:p14="http://schemas.microsoft.com/office/powerpoint/2010/main" val="229250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6161C-6F26-4A8B-8F6F-F9F0D025655A}"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24F698-FFE5-4867-8F42-1D417C1AE3C5}" type="slidenum">
              <a:rPr lang="en-US" smtClean="0"/>
              <a:t>‹#›</a:t>
            </a:fld>
            <a:endParaRPr lang="en-US"/>
          </a:p>
        </p:txBody>
      </p:sp>
    </p:spTree>
    <p:extLst>
      <p:ext uri="{BB962C8B-B14F-4D97-AF65-F5344CB8AC3E}">
        <p14:creationId xmlns:p14="http://schemas.microsoft.com/office/powerpoint/2010/main" val="374750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6161C-6F26-4A8B-8F6F-F9F0D025655A}"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4F698-FFE5-4867-8F42-1D417C1AE3C5}" type="slidenum">
              <a:rPr lang="en-US" smtClean="0"/>
              <a:t>‹#›</a:t>
            </a:fld>
            <a:endParaRPr lang="en-US"/>
          </a:p>
        </p:txBody>
      </p:sp>
    </p:spTree>
    <p:extLst>
      <p:ext uri="{BB962C8B-B14F-4D97-AF65-F5344CB8AC3E}">
        <p14:creationId xmlns:p14="http://schemas.microsoft.com/office/powerpoint/2010/main" val="1654738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6161C-6F26-4A8B-8F6F-F9F0D025655A}"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4F698-FFE5-4867-8F42-1D417C1AE3C5}" type="slidenum">
              <a:rPr lang="en-US" smtClean="0"/>
              <a:t>‹#›</a:t>
            </a:fld>
            <a:endParaRPr lang="en-US"/>
          </a:p>
        </p:txBody>
      </p:sp>
    </p:spTree>
    <p:extLst>
      <p:ext uri="{BB962C8B-B14F-4D97-AF65-F5344CB8AC3E}">
        <p14:creationId xmlns:p14="http://schemas.microsoft.com/office/powerpoint/2010/main" val="14782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6161C-6F26-4A8B-8F6F-F9F0D025655A}" type="datetimeFigureOut">
              <a:rPr lang="en-US" smtClean="0"/>
              <a:t>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4F698-FFE5-4867-8F42-1D417C1AE3C5}" type="slidenum">
              <a:rPr lang="en-US" smtClean="0"/>
              <a:t>‹#›</a:t>
            </a:fld>
            <a:endParaRPr lang="en-US"/>
          </a:p>
        </p:txBody>
      </p:sp>
    </p:spTree>
    <p:extLst>
      <p:ext uri="{BB962C8B-B14F-4D97-AF65-F5344CB8AC3E}">
        <p14:creationId xmlns:p14="http://schemas.microsoft.com/office/powerpoint/2010/main" val="4056282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8" name="TextBox 7"/>
          <p:cNvSpPr txBox="1"/>
          <p:nvPr/>
        </p:nvSpPr>
        <p:spPr>
          <a:xfrm>
            <a:off x="195095" y="1122218"/>
            <a:ext cx="10588337" cy="5663089"/>
          </a:xfrm>
          <a:prstGeom prst="rect">
            <a:avLst/>
          </a:prstGeom>
          <a:noFill/>
        </p:spPr>
        <p:txBody>
          <a:bodyPr wrap="square" rtlCol="0">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Lecture</a:t>
            </a:r>
            <a:r>
              <a:rPr lang="en-US" sz="2000" b="1" dirty="0" smtClean="0">
                <a:solidFill>
                  <a:srgbClr val="FF0000"/>
                </a:solidFill>
                <a:latin typeface="Times New Roman" panose="02020603050405020304" pitchFamily="18" charset="0"/>
                <a:cs typeface="Times New Roman" panose="02020603050405020304" pitchFamily="18" charset="0"/>
              </a:rPr>
              <a:t> 1</a:t>
            </a:r>
          </a:p>
          <a:p>
            <a:pPr algn="just"/>
            <a:r>
              <a:rPr lang="en-US" b="1" dirty="0">
                <a:solidFill>
                  <a:srgbClr val="FF0000"/>
                </a:solidFill>
                <a:latin typeface="Times New Roman" panose="02020603050405020304" pitchFamily="18" charset="0"/>
                <a:cs typeface="Times New Roman" panose="02020603050405020304" pitchFamily="18" charset="0"/>
              </a:rPr>
              <a:t>What is Computer? </a:t>
            </a:r>
            <a:endParaRPr lang="en-US" dirty="0">
              <a:solidFill>
                <a:srgbClr val="FF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Computer is an advanced electronic device that takes raw data as input from the user and processes these data under the control of set of instructions (called program) and gives the result (output) and saves output for the future use. It can process both numerical and non-numerical (arithmetic and logical) calculations. </a:t>
            </a:r>
          </a:p>
          <a:p>
            <a:pPr algn="just"/>
            <a:r>
              <a:rPr lang="en-US" dirty="0">
                <a:latin typeface="Times New Roman" panose="02020603050405020304" pitchFamily="18" charset="0"/>
                <a:cs typeface="Times New Roman" panose="02020603050405020304" pitchFamily="18" charset="0"/>
              </a:rPr>
              <a:t>A computer has four functions</a:t>
            </a:r>
            <a:r>
              <a:rPr lang="en-US" dirty="0" smtClean="0">
                <a:latin typeface="Times New Roman" panose="02020603050405020304" pitchFamily="18" charset="0"/>
                <a:cs typeface="Times New Roman" panose="02020603050405020304" pitchFamily="18" charset="0"/>
              </a:rPr>
              <a:t>:</a:t>
            </a:r>
          </a:p>
          <a:p>
            <a:pPr algn="just"/>
            <a:r>
              <a:rPr lang="en-US" i="1" dirty="0" smtClean="0">
                <a:latin typeface="Times New Roman" panose="02020603050405020304" pitchFamily="18" charset="0"/>
                <a:cs typeface="Times New Roman" panose="02020603050405020304" pitchFamily="18" charset="0"/>
              </a:rPr>
              <a:t>a</a:t>
            </a:r>
            <a:r>
              <a:rPr lang="en-US" i="1" dirty="0">
                <a:latin typeface="Times New Roman" panose="02020603050405020304" pitchFamily="18" charset="0"/>
                <a:cs typeface="Times New Roman" panose="02020603050405020304" pitchFamily="18" charset="0"/>
              </a:rPr>
              <a:t>. accepts data 	</a:t>
            </a:r>
            <a:r>
              <a:rPr lang="en-US" b="1" i="1" dirty="0">
                <a:latin typeface="Times New Roman" panose="02020603050405020304" pitchFamily="18" charset="0"/>
                <a:cs typeface="Times New Roman" panose="02020603050405020304" pitchFamily="18" charset="0"/>
              </a:rPr>
              <a:t>Input </a:t>
            </a:r>
            <a:r>
              <a:rPr lang="en-US" i="1" dirty="0">
                <a:latin typeface="Times New Roman" panose="02020603050405020304" pitchFamily="18" charset="0"/>
                <a:cs typeface="Times New Roman" panose="02020603050405020304" pitchFamily="18" charset="0"/>
              </a:rPr>
              <a:t>	</a:t>
            </a:r>
          </a:p>
          <a:p>
            <a:pPr algn="just"/>
            <a:r>
              <a:rPr lang="en-US" i="1" dirty="0">
                <a:latin typeface="Times New Roman" panose="02020603050405020304" pitchFamily="18" charset="0"/>
                <a:cs typeface="Times New Roman" panose="02020603050405020304" pitchFamily="18" charset="0"/>
              </a:rPr>
              <a:t>b. processes data 	</a:t>
            </a:r>
            <a:r>
              <a:rPr lang="en-US" b="1" i="1" dirty="0">
                <a:latin typeface="Times New Roman" panose="02020603050405020304" pitchFamily="18" charset="0"/>
                <a:cs typeface="Times New Roman" panose="02020603050405020304" pitchFamily="18" charset="0"/>
              </a:rPr>
              <a:t>Processing </a:t>
            </a:r>
            <a:r>
              <a:rPr lang="en-US" i="1" dirty="0">
                <a:latin typeface="Times New Roman" panose="02020603050405020304" pitchFamily="18" charset="0"/>
                <a:cs typeface="Times New Roman" panose="02020603050405020304" pitchFamily="18" charset="0"/>
              </a:rPr>
              <a:t>	</a:t>
            </a:r>
          </a:p>
          <a:p>
            <a:pPr algn="just"/>
            <a:r>
              <a:rPr lang="en-US" i="1" dirty="0">
                <a:latin typeface="Times New Roman" panose="02020603050405020304" pitchFamily="18" charset="0"/>
                <a:cs typeface="Times New Roman" panose="02020603050405020304" pitchFamily="18" charset="0"/>
              </a:rPr>
              <a:t>c. produces output 	</a:t>
            </a:r>
            <a:r>
              <a:rPr lang="en-US" b="1" i="1" dirty="0">
                <a:latin typeface="Times New Roman" panose="02020603050405020304" pitchFamily="18" charset="0"/>
                <a:cs typeface="Times New Roman" panose="02020603050405020304" pitchFamily="18" charset="0"/>
              </a:rPr>
              <a:t>Output </a:t>
            </a:r>
            <a:r>
              <a:rPr lang="en-US" i="1" dirty="0">
                <a:latin typeface="Times New Roman" panose="02020603050405020304" pitchFamily="18" charset="0"/>
                <a:cs typeface="Times New Roman" panose="02020603050405020304" pitchFamily="18" charset="0"/>
              </a:rPr>
              <a:t>	</a:t>
            </a:r>
          </a:p>
          <a:p>
            <a:pPr algn="just"/>
            <a:r>
              <a:rPr lang="en-US" i="1" dirty="0">
                <a:latin typeface="Times New Roman" panose="02020603050405020304" pitchFamily="18" charset="0"/>
                <a:cs typeface="Times New Roman" panose="02020603050405020304" pitchFamily="18" charset="0"/>
              </a:rPr>
              <a:t>d. stores results 	</a:t>
            </a:r>
            <a:r>
              <a:rPr lang="en-US" b="1" i="1" dirty="0">
                <a:latin typeface="Times New Roman" panose="02020603050405020304" pitchFamily="18" charset="0"/>
                <a:cs typeface="Times New Roman" panose="02020603050405020304" pitchFamily="18" charset="0"/>
              </a:rPr>
              <a:t>Storage </a:t>
            </a:r>
            <a:r>
              <a:rPr lang="en-US" dirty="0">
                <a:latin typeface="Times New Roman" panose="02020603050405020304" pitchFamily="18" charset="0"/>
                <a:cs typeface="Times New Roman" panose="02020603050405020304" pitchFamily="18" charset="0"/>
              </a:rPr>
              <a:t>	</a:t>
            </a:r>
          </a:p>
          <a:p>
            <a:pPr algn="just"/>
            <a:r>
              <a:rPr lang="en-US" b="1" dirty="0">
                <a:solidFill>
                  <a:srgbClr val="FF0000"/>
                </a:solidFill>
                <a:latin typeface="Times New Roman" panose="02020603050405020304" pitchFamily="18" charset="0"/>
                <a:cs typeface="Times New Roman" panose="02020603050405020304" pitchFamily="18" charset="0"/>
              </a:rPr>
              <a:t>Input (Data): </a:t>
            </a:r>
            <a:endParaRPr lang="en-US" dirty="0">
              <a:solidFill>
                <a:srgbClr val="FF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Input is the raw information entered into a computer from the input devices. It is the collection of letters, numbers, images etc. </a:t>
            </a:r>
          </a:p>
          <a:p>
            <a:pPr algn="just"/>
            <a:r>
              <a:rPr lang="en-US" b="1" dirty="0">
                <a:solidFill>
                  <a:srgbClr val="FF0000"/>
                </a:solidFill>
                <a:latin typeface="Times New Roman" panose="02020603050405020304" pitchFamily="18" charset="0"/>
                <a:cs typeface="Times New Roman" panose="02020603050405020304" pitchFamily="18" charset="0"/>
              </a:rPr>
              <a:t>Process: </a:t>
            </a:r>
            <a:endParaRPr lang="en-US" dirty="0">
              <a:solidFill>
                <a:srgbClr val="FF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Process is the operation of data as per given instruction. It is totally internal process of the computer system. </a:t>
            </a:r>
          </a:p>
          <a:p>
            <a:pPr algn="just"/>
            <a:r>
              <a:rPr lang="en-US" b="1" dirty="0">
                <a:solidFill>
                  <a:srgbClr val="FF0000"/>
                </a:solidFill>
                <a:latin typeface="Times New Roman" panose="02020603050405020304" pitchFamily="18" charset="0"/>
                <a:cs typeface="Times New Roman" panose="02020603050405020304" pitchFamily="18" charset="0"/>
              </a:rPr>
              <a:t>Output: </a:t>
            </a:r>
            <a:endParaRPr lang="en-US" dirty="0">
              <a:solidFill>
                <a:srgbClr val="FF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Output is the processed data given by computer after data processing. Output is also called as Result. We can save these results in the storage devices for the future use. </a:t>
            </a:r>
          </a:p>
          <a:p>
            <a:pPr algn="just"/>
            <a:r>
              <a:rPr lang="en-US" b="1" dirty="0">
                <a:solidFill>
                  <a:srgbClr val="FF0000"/>
                </a:solidFill>
                <a:latin typeface="Times New Roman" panose="02020603050405020304" pitchFamily="18" charset="0"/>
                <a:cs typeface="Times New Roman" panose="02020603050405020304" pitchFamily="18" charset="0"/>
              </a:rPr>
              <a:t>Computer System </a:t>
            </a:r>
            <a:endParaRPr lang="en-US" dirty="0">
              <a:solidFill>
                <a:srgbClr val="FF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All of the components of a computer system can be summarized with the simple equations. </a:t>
            </a:r>
          </a:p>
        </p:txBody>
      </p:sp>
      <p:sp>
        <p:nvSpPr>
          <p:cNvPr id="10" name="TextBox 9"/>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25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pic>
        <p:nvPicPr>
          <p:cNvPr id="8" name="Picture 7"/>
          <p:cNvPicPr>
            <a:picLocks noChangeAspect="1"/>
          </p:cNvPicPr>
          <p:nvPr/>
        </p:nvPicPr>
        <p:blipFill>
          <a:blip r:embed="rId4">
            <a:lum contrast="20000"/>
          </a:blip>
          <a:stretch>
            <a:fillRect/>
          </a:stretch>
        </p:blipFill>
        <p:spPr>
          <a:xfrm>
            <a:off x="135082" y="1288160"/>
            <a:ext cx="11679381" cy="5311594"/>
          </a:xfrm>
          <a:prstGeom prst="rect">
            <a:avLst/>
          </a:prstGeom>
        </p:spPr>
      </p:pic>
      <p:sp>
        <p:nvSpPr>
          <p:cNvPr id="6" name="Rectangle 5"/>
          <p:cNvSpPr/>
          <p:nvPr/>
        </p:nvSpPr>
        <p:spPr>
          <a:xfrm>
            <a:off x="252000" y="1446101"/>
            <a:ext cx="2351926" cy="369332"/>
          </a:xfrm>
          <a:prstGeom prst="rect">
            <a:avLst/>
          </a:prstGeom>
        </p:spPr>
        <p:txBody>
          <a:bodyPr wrap="none">
            <a:spAutoFit/>
          </a:bodyPr>
          <a:lstStyle/>
          <a:p>
            <a:r>
              <a:rPr lang="en-US" b="1" i="1" dirty="0">
                <a:solidFill>
                  <a:srgbClr val="FF0000"/>
                </a:solidFill>
                <a:latin typeface="Times New Roman" panose="02020603050405020304" pitchFamily="18" charset="0"/>
                <a:cs typeface="Times New Roman" panose="02020603050405020304" pitchFamily="18" charset="0"/>
              </a:rPr>
              <a:t>Internal Components </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5908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6" name="Rectangle 5"/>
          <p:cNvSpPr/>
          <p:nvPr/>
        </p:nvSpPr>
        <p:spPr>
          <a:xfrm>
            <a:off x="79240" y="1261435"/>
            <a:ext cx="1123064" cy="369332"/>
          </a:xfrm>
          <a:prstGeom prst="rect">
            <a:avLst/>
          </a:prstGeom>
        </p:spPr>
        <p:txBody>
          <a:bodyPr wrap="none">
            <a:spAutoFit/>
          </a:bodyPr>
          <a:lstStyle/>
          <a:p>
            <a:pPr algn="just"/>
            <a:r>
              <a:rPr lang="en-US" b="1" dirty="0">
                <a:solidFill>
                  <a:srgbClr val="FF0000"/>
                </a:solidFill>
                <a:latin typeface="Times New Roman" panose="02020603050405020304" pitchFamily="18" charset="0"/>
                <a:cs typeface="Times New Roman" panose="02020603050405020304" pitchFamily="18" charset="0"/>
              </a:rPr>
              <a:t>Lecture</a:t>
            </a:r>
            <a:r>
              <a:rPr lang="en-US" b="1" dirty="0" smtClean="0">
                <a:solidFill>
                  <a:srgbClr val="FF0000"/>
                </a:solidFill>
                <a:latin typeface="Times New Roman" panose="02020603050405020304" pitchFamily="18" charset="0"/>
                <a:cs typeface="Times New Roman" panose="02020603050405020304" pitchFamily="18" charset="0"/>
              </a:rPr>
              <a:t> </a:t>
            </a:r>
            <a:r>
              <a:rPr lang="ar-SA" b="1" dirty="0" smtClean="0">
                <a:solidFill>
                  <a:srgbClr val="FF0000"/>
                </a:solidFill>
                <a:latin typeface="Times New Roman" panose="02020603050405020304" pitchFamily="18" charset="0"/>
                <a:cs typeface="Times New Roman" panose="02020603050405020304" pitchFamily="18" charset="0"/>
              </a:rPr>
              <a:t>2</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7712" y="1630767"/>
            <a:ext cx="12074288" cy="4647426"/>
          </a:xfrm>
          <a:prstGeom prst="rect">
            <a:avLst/>
          </a:prstGeom>
        </p:spPr>
        <p:txBody>
          <a:bodyPr wrap="square">
            <a:spAutoFit/>
          </a:bodyPr>
          <a:lstStyle/>
          <a:p>
            <a:pPr marR="0" algn="just"/>
            <a:r>
              <a:rPr lang="en-US" sz="2400" b="1" dirty="0">
                <a:solidFill>
                  <a:srgbClr val="000000"/>
                </a:solidFill>
                <a:latin typeface="Times New Roman" panose="02020603050405020304" pitchFamily="18" charset="0"/>
                <a:cs typeface="Times New Roman" panose="02020603050405020304" pitchFamily="18" charset="0"/>
              </a:rPr>
              <a:t>Software </a:t>
            </a:r>
            <a:endParaRPr lang="en-US" sz="2400" dirty="0">
              <a:solidFill>
                <a:srgbClr val="000000"/>
              </a:solidFill>
              <a:latin typeface="Times New Roman" panose="02020603050405020304" pitchFamily="18" charset="0"/>
              <a:cs typeface="Times New Roman" panose="02020603050405020304" pitchFamily="18" charset="0"/>
            </a:endParaRPr>
          </a:p>
          <a:p>
            <a:pPr marR="0" algn="just"/>
            <a:r>
              <a:rPr lang="en-US" dirty="0">
                <a:solidFill>
                  <a:srgbClr val="000000"/>
                </a:solidFill>
                <a:latin typeface="Times New Roman" panose="02020603050405020304" pitchFamily="18" charset="0"/>
                <a:cs typeface="Times New Roman" panose="02020603050405020304" pitchFamily="18" charset="0"/>
              </a:rPr>
              <a:t>Software, simply are the computer programs. The instructions given to the computer in the form of a program is called Software. Software is the set of programs, which are used for different purposes. All the programs used in computer to perform specific task is called Software. </a:t>
            </a:r>
            <a:endParaRPr lang="ar-SA" dirty="0" smtClean="0">
              <a:solidFill>
                <a:srgbClr val="000000"/>
              </a:solidFill>
              <a:latin typeface="Times New Roman" panose="02020603050405020304" pitchFamily="18" charset="0"/>
              <a:cs typeface="Times New Roman" panose="02020603050405020304" pitchFamily="18" charset="0"/>
            </a:endParaRPr>
          </a:p>
          <a:p>
            <a:pPr algn="just"/>
            <a:r>
              <a:rPr lang="en-US" b="1" i="1" u="sng" dirty="0">
                <a:solidFill>
                  <a:srgbClr val="FF0000"/>
                </a:solidFill>
                <a:latin typeface="Times New Roman" panose="02020603050405020304" pitchFamily="18" charset="0"/>
                <a:cs typeface="Times New Roman" panose="02020603050405020304" pitchFamily="18" charset="0"/>
              </a:rPr>
              <a:t>Types of software </a:t>
            </a:r>
          </a:p>
          <a:p>
            <a:pPr algn="just"/>
            <a:r>
              <a:rPr lang="en-US" sz="2000" b="1" dirty="0">
                <a:latin typeface="Times New Roman" panose="02020603050405020304" pitchFamily="18" charset="0"/>
                <a:cs typeface="Times New Roman" panose="02020603050405020304" pitchFamily="18" charset="0"/>
              </a:rPr>
              <a:t>1. System software: </a:t>
            </a:r>
            <a:endParaRPr lang="en-US" sz="2000" dirty="0">
              <a:latin typeface="Times New Roman" panose="02020603050405020304" pitchFamily="18" charset="0"/>
              <a:cs typeface="Times New Roman" panose="02020603050405020304" pitchFamily="18" charset="0"/>
            </a:endParaRPr>
          </a:p>
          <a:p>
            <a:pPr algn="just"/>
            <a:r>
              <a:rPr lang="en-US" b="1" dirty="0">
                <a:solidFill>
                  <a:srgbClr val="FF0000"/>
                </a:solidFill>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Operating System Software </a:t>
            </a:r>
          </a:p>
          <a:p>
            <a:pPr algn="just"/>
            <a:r>
              <a:rPr lang="pt-BR" dirty="0">
                <a:latin typeface="Times New Roman" panose="02020603050405020304" pitchFamily="18" charset="0"/>
                <a:cs typeface="Times New Roman" panose="02020603050405020304" pitchFamily="18" charset="0"/>
              </a:rPr>
              <a:t>DOS, Windows XP, Windows Vista, Unix/Linux, MAC/OS X etc. </a:t>
            </a:r>
          </a:p>
          <a:p>
            <a:pPr algn="just"/>
            <a:r>
              <a:rPr lang="en-US" b="1" dirty="0">
                <a:solidFill>
                  <a:srgbClr val="FF0000"/>
                </a:solidFill>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Utility Software </a:t>
            </a:r>
          </a:p>
          <a:p>
            <a:pPr lvl="1" algn="just"/>
            <a:r>
              <a:rPr lang="en-US" dirty="0">
                <a:latin typeface="Times New Roman" panose="02020603050405020304" pitchFamily="18" charset="0"/>
                <a:cs typeface="Times New Roman" panose="02020603050405020304" pitchFamily="18" charset="0"/>
              </a:rPr>
              <a:t>Windows Explorer (File/Folder Management), Windows Media Player, Anti-Virus Utilities, Disk Defragmentation, Disk Clean, </a:t>
            </a:r>
            <a:r>
              <a:rPr lang="en-US" dirty="0" err="1">
                <a:latin typeface="Times New Roman" panose="02020603050405020304" pitchFamily="18" charset="0"/>
                <a:cs typeface="Times New Roman" panose="02020603050405020304" pitchFamily="18" charset="0"/>
              </a:rPr>
              <a:t>BackUp</a:t>
            </a:r>
            <a:r>
              <a:rPr lang="en-US" dirty="0">
                <a:latin typeface="Times New Roman" panose="02020603050405020304" pitchFamily="18" charset="0"/>
                <a:cs typeface="Times New Roman" panose="02020603050405020304" pitchFamily="18" charset="0"/>
              </a:rPr>
              <a:t>, WinZip, WinRAR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a:t>
            </a:r>
            <a:endParaRPr lang="ar-SA" dirty="0" smtClean="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2. Application software: </a:t>
            </a:r>
            <a:endParaRPr lang="en-US" sz="2000" dirty="0">
              <a:latin typeface="Times New Roman" panose="02020603050405020304" pitchFamily="18" charset="0"/>
              <a:cs typeface="Times New Roman" panose="02020603050405020304" pitchFamily="18" charset="0"/>
            </a:endParaRPr>
          </a:p>
          <a:p>
            <a:pPr algn="just"/>
            <a:r>
              <a:rPr lang="en-US" b="1" dirty="0">
                <a:solidFill>
                  <a:srgbClr val="FF0000"/>
                </a:solidFill>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Package Software </a:t>
            </a:r>
          </a:p>
          <a:p>
            <a:pPr lvl="1" algn="just"/>
            <a:r>
              <a:rPr lang="en-US" dirty="0">
                <a:latin typeface="Times New Roman" panose="02020603050405020304" pitchFamily="18" charset="0"/>
                <a:cs typeface="Times New Roman" panose="02020603050405020304" pitchFamily="18" charset="0"/>
              </a:rPr>
              <a:t>Ms. Office 2003, Ms. Office 2007, Macromedia (Dreamweaver, Flash, Freehand), Adobe (PageMaker, </a:t>
            </a:r>
            <a:r>
              <a:rPr lang="en-US" dirty="0" err="1">
                <a:latin typeface="Times New Roman" panose="02020603050405020304" pitchFamily="18" charset="0"/>
                <a:cs typeface="Times New Roman" panose="02020603050405020304" pitchFamily="18" charset="0"/>
              </a:rPr>
              <a:t>PhotoShop</a:t>
            </a:r>
            <a:r>
              <a:rPr lang="en-US" dirty="0">
                <a:latin typeface="Times New Roman" panose="02020603050405020304" pitchFamily="18" charset="0"/>
                <a:cs typeface="Times New Roman" panose="02020603050405020304" pitchFamily="18" charset="0"/>
              </a:rPr>
              <a:t>) </a:t>
            </a:r>
          </a:p>
          <a:p>
            <a:pPr algn="just"/>
            <a:r>
              <a:rPr lang="en-US" b="1" dirty="0">
                <a:solidFill>
                  <a:srgbClr val="FF0000"/>
                </a:solidFill>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Tailored or Custom Software </a:t>
            </a:r>
          </a:p>
          <a:p>
            <a:pPr algn="just"/>
            <a:r>
              <a:rPr lang="en-US" dirty="0">
                <a:latin typeface="Times New Roman" panose="02020603050405020304" pitchFamily="18" charset="0"/>
                <a:cs typeface="Times New Roman" panose="02020603050405020304" pitchFamily="18" charset="0"/>
              </a:rPr>
              <a:t>SAGE (Accounting), Galileo/</a:t>
            </a:r>
            <a:r>
              <a:rPr lang="en-US" dirty="0" err="1">
                <a:latin typeface="Times New Roman" panose="02020603050405020304" pitchFamily="18" charset="0"/>
                <a:cs typeface="Times New Roman" panose="02020603050405020304" pitchFamily="18" charset="0"/>
              </a:rPr>
              <a:t>Worldspan</a:t>
            </a:r>
            <a:r>
              <a:rPr lang="en-US" dirty="0">
                <a:latin typeface="Times New Roman" panose="02020603050405020304" pitchFamily="18" charset="0"/>
                <a:cs typeface="Times New Roman" panose="02020603050405020304" pitchFamily="18" charset="0"/>
              </a:rPr>
              <a:t> (Travel) etc. </a:t>
            </a:r>
          </a:p>
        </p:txBody>
      </p:sp>
      <p:sp>
        <p:nvSpPr>
          <p:cNvPr id="9" name="TextBox 8"/>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368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6" name="Rectangle 5"/>
          <p:cNvSpPr/>
          <p:nvPr/>
        </p:nvSpPr>
        <p:spPr>
          <a:xfrm>
            <a:off x="107373" y="1223465"/>
            <a:ext cx="12004964" cy="5539978"/>
          </a:xfrm>
          <a:prstGeom prst="rect">
            <a:avLst/>
          </a:prstGeom>
        </p:spPr>
        <p:txBody>
          <a:bodyPr wrap="square">
            <a:spAutoFit/>
          </a:bodyPr>
          <a:lstStyle/>
          <a:p>
            <a:pPr marR="0" algn="just">
              <a:lnSpc>
                <a:spcPct val="150000"/>
              </a:lnSpc>
            </a:pPr>
            <a:r>
              <a:rPr lang="en-US" sz="2000" b="1" dirty="0">
                <a:solidFill>
                  <a:srgbClr val="000000"/>
                </a:solidFill>
                <a:latin typeface="Times New Roman" panose="02020603050405020304" pitchFamily="18" charset="0"/>
                <a:cs typeface="Times New Roman" panose="02020603050405020304" pitchFamily="18" charset="0"/>
              </a:rPr>
              <a:t>3. Computer Languages &amp; Scripting: </a:t>
            </a:r>
            <a:endParaRPr lang="en-US" sz="2000" dirty="0">
              <a:solidFill>
                <a:srgbClr val="000000"/>
              </a:solidFill>
              <a:latin typeface="Times New Roman" panose="02020603050405020304" pitchFamily="18" charset="0"/>
              <a:cs typeface="Times New Roman" panose="02020603050405020304" pitchFamily="18" charset="0"/>
            </a:endParaRPr>
          </a:p>
          <a:p>
            <a:pPr marR="0" algn="just">
              <a:lnSpc>
                <a:spcPct val="150000"/>
              </a:lnSpc>
            </a:pPr>
            <a:r>
              <a:rPr lang="en-US" b="1" dirty="0">
                <a:solidFill>
                  <a:srgbClr val="FF0000"/>
                </a:solidFill>
                <a:latin typeface="Times New Roman" panose="02020603050405020304" pitchFamily="18" charset="0"/>
                <a:cs typeface="Times New Roman" panose="02020603050405020304" pitchFamily="18" charset="0"/>
              </a:rPr>
              <a:t>a) </a:t>
            </a:r>
            <a:r>
              <a:rPr lang="en-US" b="1" i="1" u="sng" dirty="0">
                <a:solidFill>
                  <a:srgbClr val="000000"/>
                </a:solidFill>
                <a:latin typeface="Times New Roman" panose="02020603050405020304" pitchFamily="18" charset="0"/>
                <a:cs typeface="Times New Roman" panose="02020603050405020304" pitchFamily="18" charset="0"/>
              </a:rPr>
              <a:t>Low Level Language </a:t>
            </a:r>
          </a:p>
          <a:p>
            <a:pPr marR="0" lvl="1" algn="just">
              <a:lnSpc>
                <a:spcPct val="150000"/>
              </a:lnSpc>
            </a:pPr>
            <a:r>
              <a:rPr lang="en-US" b="1" i="1" u="sng" dirty="0" err="1">
                <a:solidFill>
                  <a:srgbClr val="000000"/>
                </a:solidFill>
                <a:latin typeface="Times New Roman" panose="02020603050405020304" pitchFamily="18" charset="0"/>
                <a:cs typeface="Times New Roman" panose="02020603050405020304" pitchFamily="18" charset="0"/>
              </a:rPr>
              <a:t>i</a:t>
            </a:r>
            <a:r>
              <a:rPr lang="en-US" b="1" i="1" u="sng"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Machine Level Language </a:t>
            </a:r>
          </a:p>
          <a:p>
            <a:pPr marR="0" lvl="1" algn="just">
              <a:lnSpc>
                <a:spcPct val="150000"/>
              </a:lnSpc>
            </a:pPr>
            <a:r>
              <a:rPr lang="en-US" b="1" i="1" u="sng" dirty="0">
                <a:solidFill>
                  <a:srgbClr val="000000"/>
                </a:solidFill>
                <a:latin typeface="Times New Roman" panose="02020603050405020304" pitchFamily="18" charset="0"/>
                <a:cs typeface="Times New Roman" panose="02020603050405020304" pitchFamily="18" charset="0"/>
              </a:rPr>
              <a:t>ii) </a:t>
            </a:r>
            <a:r>
              <a:rPr lang="en-US" dirty="0">
                <a:solidFill>
                  <a:srgbClr val="000000"/>
                </a:solidFill>
                <a:latin typeface="Times New Roman" panose="02020603050405020304" pitchFamily="18" charset="0"/>
                <a:cs typeface="Times New Roman" panose="02020603050405020304" pitchFamily="18" charset="0"/>
              </a:rPr>
              <a:t>Assembly Language </a:t>
            </a:r>
          </a:p>
          <a:p>
            <a:pPr marR="0" lvl="1" algn="just">
              <a:lnSpc>
                <a:spcPct val="150000"/>
              </a:lnSpc>
            </a:pPr>
            <a:r>
              <a:rPr lang="en-US" b="1" dirty="0">
                <a:solidFill>
                  <a:srgbClr val="000000"/>
                </a:solidFill>
                <a:latin typeface="Times New Roman" panose="02020603050405020304" pitchFamily="18" charset="0"/>
                <a:cs typeface="Times New Roman" panose="02020603050405020304" pitchFamily="18" charset="0"/>
              </a:rPr>
              <a:t>Machine language: </a:t>
            </a:r>
            <a:r>
              <a:rPr lang="en-US" dirty="0">
                <a:solidFill>
                  <a:srgbClr val="000000"/>
                </a:solidFill>
                <a:latin typeface="Times New Roman" panose="02020603050405020304" pitchFamily="18" charset="0"/>
                <a:cs typeface="Times New Roman" panose="02020603050405020304" pitchFamily="18" charset="0"/>
              </a:rPr>
              <a:t>These language instructions are directly executed by CPU </a:t>
            </a:r>
          </a:p>
          <a:p>
            <a:pPr marR="0" lvl="1" algn="just">
              <a:lnSpc>
                <a:spcPct val="150000"/>
              </a:lnSpc>
            </a:pPr>
            <a:r>
              <a:rPr lang="en-US" b="1" dirty="0">
                <a:solidFill>
                  <a:srgbClr val="000000"/>
                </a:solidFill>
                <a:latin typeface="Times New Roman" panose="02020603050405020304" pitchFamily="18" charset="0"/>
                <a:cs typeface="Times New Roman" panose="02020603050405020304" pitchFamily="18" charset="0"/>
              </a:rPr>
              <a:t>Assembly language: </a:t>
            </a:r>
            <a:r>
              <a:rPr lang="en-US" dirty="0">
                <a:solidFill>
                  <a:srgbClr val="000000"/>
                </a:solidFill>
                <a:latin typeface="Times New Roman" panose="02020603050405020304" pitchFamily="18" charset="0"/>
                <a:cs typeface="Times New Roman" panose="02020603050405020304" pitchFamily="18" charset="0"/>
              </a:rPr>
              <a:t>The endeavor of giving machine language instructions a name structure that means bit strings of instructions of machine language are given name here </a:t>
            </a:r>
          </a:p>
          <a:p>
            <a:pPr marR="0" lvl="1" algn="just">
              <a:lnSpc>
                <a:spcPct val="150000"/>
              </a:lnSpc>
            </a:pPr>
            <a:r>
              <a:rPr lang="en-US" b="1" dirty="0">
                <a:solidFill>
                  <a:srgbClr val="000000"/>
                </a:solidFill>
                <a:latin typeface="Times New Roman" panose="02020603050405020304" pitchFamily="18" charset="0"/>
                <a:cs typeface="Times New Roman" panose="02020603050405020304" pitchFamily="18" charset="0"/>
              </a:rPr>
              <a:t>High Level Language: </a:t>
            </a:r>
            <a:r>
              <a:rPr lang="en-US" dirty="0">
                <a:solidFill>
                  <a:srgbClr val="000000"/>
                </a:solidFill>
                <a:latin typeface="Times New Roman" panose="02020603050405020304" pitchFamily="18" charset="0"/>
                <a:cs typeface="Times New Roman" panose="02020603050405020304" pitchFamily="18" charset="0"/>
              </a:rPr>
              <a:t>The user friendly language ...more natural language than assembly language. </a:t>
            </a:r>
          </a:p>
          <a:p>
            <a:pPr marR="0" lvl="1" algn="just">
              <a:lnSpc>
                <a:spcPct val="150000"/>
              </a:lnSpc>
            </a:pPr>
            <a:r>
              <a:rPr lang="en-US" b="1" dirty="0">
                <a:solidFill>
                  <a:srgbClr val="000000"/>
                </a:solidFill>
                <a:latin typeface="Times New Roman" panose="02020603050405020304" pitchFamily="18" charset="0"/>
                <a:cs typeface="Times New Roman" panose="02020603050405020304" pitchFamily="18" charset="0"/>
              </a:rPr>
              <a:t>Assembler </a:t>
            </a:r>
            <a:r>
              <a:rPr lang="en-US" dirty="0">
                <a:solidFill>
                  <a:srgbClr val="000000"/>
                </a:solidFill>
                <a:latin typeface="Times New Roman" panose="02020603050405020304" pitchFamily="18" charset="0"/>
                <a:cs typeface="Times New Roman" panose="02020603050405020304" pitchFamily="18" charset="0"/>
              </a:rPr>
              <a:t>is needed to convert assembly language into machine language </a:t>
            </a:r>
          </a:p>
          <a:p>
            <a:pPr marR="0" algn="just">
              <a:lnSpc>
                <a:spcPct val="150000"/>
              </a:lnSpc>
            </a:pPr>
            <a:r>
              <a:rPr lang="en-US" b="1" dirty="0">
                <a:solidFill>
                  <a:srgbClr val="000000"/>
                </a:solidFill>
                <a:latin typeface="Times New Roman" panose="02020603050405020304" pitchFamily="18" charset="0"/>
                <a:cs typeface="Times New Roman" panose="02020603050405020304" pitchFamily="18" charset="0"/>
              </a:rPr>
              <a:t>Complier </a:t>
            </a:r>
            <a:r>
              <a:rPr lang="en-US" dirty="0">
                <a:solidFill>
                  <a:srgbClr val="000000"/>
                </a:solidFill>
                <a:latin typeface="Times New Roman" panose="02020603050405020304" pitchFamily="18" charset="0"/>
                <a:cs typeface="Times New Roman" panose="02020603050405020304" pitchFamily="18" charset="0"/>
              </a:rPr>
              <a:t>is needed to convert high level to machine language </a:t>
            </a:r>
            <a:endParaRPr lang="ar-SA" dirty="0" smtClean="0">
              <a:solidFill>
                <a:srgbClr val="000000"/>
              </a:solidFill>
              <a:latin typeface="Times New Roman" panose="02020603050405020304" pitchFamily="18" charset="0"/>
              <a:cs typeface="Times New Roman" panose="02020603050405020304" pitchFamily="18" charset="0"/>
            </a:endParaRPr>
          </a:p>
          <a:p>
            <a:pPr>
              <a:lnSpc>
                <a:spcPct val="150000"/>
              </a:lnSpc>
            </a:pPr>
            <a:r>
              <a:rPr lang="en-US" b="1" dirty="0">
                <a:solidFill>
                  <a:srgbClr val="FF0000"/>
                </a:solidFill>
                <a:latin typeface="Times New Roman" panose="02020603050405020304" pitchFamily="18" charset="0"/>
                <a:cs typeface="Times New Roman" panose="02020603050405020304" pitchFamily="18" charset="0"/>
              </a:rPr>
              <a:t>b) </a:t>
            </a:r>
            <a:r>
              <a:rPr lang="en-US" b="1" i="1" u="sng" dirty="0">
                <a:latin typeface="Times New Roman" panose="02020603050405020304" pitchFamily="18" charset="0"/>
                <a:cs typeface="Times New Roman" panose="02020603050405020304" pitchFamily="18" charset="0"/>
              </a:rPr>
              <a:t>High Level Language </a:t>
            </a:r>
          </a:p>
          <a:p>
            <a:pPr>
              <a:lnSpc>
                <a:spcPct val="150000"/>
              </a:lnSpc>
            </a:pPr>
            <a:r>
              <a:rPr lang="en-US" dirty="0">
                <a:latin typeface="Times New Roman" panose="02020603050405020304" pitchFamily="18" charset="0"/>
                <a:cs typeface="Times New Roman" panose="02020603050405020304" pitchFamily="18" charset="0"/>
              </a:rPr>
              <a:t>COBOL (</a:t>
            </a:r>
            <a:r>
              <a:rPr lang="en-US" dirty="0" err="1">
                <a:latin typeface="Times New Roman" panose="02020603050405020304" pitchFamily="18" charset="0"/>
                <a:cs typeface="Times New Roman" panose="02020603050405020304" pitchFamily="18" charset="0"/>
              </a:rPr>
              <a:t>COmmon</a:t>
            </a:r>
            <a:r>
              <a:rPr lang="en-US" dirty="0">
                <a:latin typeface="Times New Roman" panose="02020603050405020304" pitchFamily="18" charset="0"/>
                <a:cs typeface="Times New Roman" panose="02020603050405020304" pitchFamily="18" charset="0"/>
              </a:rPr>
              <a:t> Business Oriented Language), FORTRAN (</a:t>
            </a:r>
            <a:r>
              <a:rPr lang="en-US" dirty="0" err="1">
                <a:latin typeface="Times New Roman" panose="02020603050405020304" pitchFamily="18" charset="0"/>
                <a:cs typeface="Times New Roman" panose="02020603050405020304" pitchFamily="18" charset="0"/>
              </a:rPr>
              <a:t>FORmula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TRANslation</a:t>
            </a:r>
            <a:r>
              <a:rPr lang="en-US" dirty="0">
                <a:latin typeface="Times New Roman" panose="02020603050405020304" pitchFamily="18" charset="0"/>
                <a:cs typeface="Times New Roman" panose="02020603050405020304" pitchFamily="18" charset="0"/>
              </a:rPr>
              <a:t>), BASIC (Beginner's All-purpose Symbolic Instruction Code), C, C++ etc. are the examples of High Level Language. </a:t>
            </a:r>
          </a:p>
        </p:txBody>
      </p:sp>
      <p:pic>
        <p:nvPicPr>
          <p:cNvPr id="8" name="Picture 7"/>
          <p:cNvPicPr>
            <a:picLocks noChangeAspect="1"/>
          </p:cNvPicPr>
          <p:nvPr/>
        </p:nvPicPr>
        <p:blipFill>
          <a:blip r:embed="rId4"/>
          <a:stretch>
            <a:fillRect/>
          </a:stretch>
        </p:blipFill>
        <p:spPr>
          <a:xfrm>
            <a:off x="8158636" y="1245302"/>
            <a:ext cx="3953701" cy="2076417"/>
          </a:xfrm>
          <a:prstGeom prst="rect">
            <a:avLst/>
          </a:prstGeom>
        </p:spPr>
      </p:pic>
      <p:sp>
        <p:nvSpPr>
          <p:cNvPr id="9" name="TextBox 8"/>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272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6" name="Rectangle 5"/>
          <p:cNvSpPr/>
          <p:nvPr/>
        </p:nvSpPr>
        <p:spPr>
          <a:xfrm>
            <a:off x="176646" y="1366345"/>
            <a:ext cx="11866418" cy="5570756"/>
          </a:xfrm>
          <a:prstGeom prst="rect">
            <a:avLst/>
          </a:prstGeom>
        </p:spPr>
        <p:txBody>
          <a:bodyPr wrap="square">
            <a:spAutoFit/>
          </a:bodyPr>
          <a:lstStyle/>
          <a:p>
            <a:pPr marR="0" algn="just"/>
            <a:r>
              <a:rPr lang="en-US" sz="2000" b="1" dirty="0" smtClean="0">
                <a:solidFill>
                  <a:srgbClr val="000000"/>
                </a:solidFill>
                <a:latin typeface="Times New Roman" panose="02020603050405020304" pitchFamily="18" charset="0"/>
                <a:cs typeface="Times New Roman" panose="02020603050405020304" pitchFamily="18" charset="0"/>
              </a:rPr>
              <a:t>Basic </a:t>
            </a:r>
            <a:r>
              <a:rPr lang="en-US" sz="2000" b="1" dirty="0">
                <a:solidFill>
                  <a:srgbClr val="000000"/>
                </a:solidFill>
                <a:latin typeface="Times New Roman" panose="02020603050405020304" pitchFamily="18" charset="0"/>
                <a:cs typeface="Times New Roman" panose="02020603050405020304" pitchFamily="18" charset="0"/>
              </a:rPr>
              <a:t>Computer Literacy </a:t>
            </a:r>
            <a:endParaRPr lang="en-US" sz="2000" dirty="0">
              <a:solidFill>
                <a:srgbClr val="000000"/>
              </a:solidFill>
              <a:latin typeface="Times New Roman" panose="02020603050405020304" pitchFamily="18" charset="0"/>
              <a:cs typeface="Times New Roman" panose="02020603050405020304" pitchFamily="18" charset="0"/>
            </a:endParaRPr>
          </a:p>
          <a:p>
            <a:pPr marR="0" algn="just"/>
            <a:r>
              <a:rPr lang="en-US" sz="1600" b="1" i="1" dirty="0">
                <a:solidFill>
                  <a:srgbClr val="FF0000"/>
                </a:solidFill>
                <a:latin typeface="Times New Roman" panose="02020603050405020304" pitchFamily="18" charset="0"/>
                <a:cs typeface="Times New Roman" panose="02020603050405020304" pitchFamily="18" charset="0"/>
              </a:rPr>
              <a:t>Quiz One </a:t>
            </a:r>
          </a:p>
          <a:p>
            <a:pPr marR="0" algn="just"/>
            <a:r>
              <a:rPr lang="en-US" sz="1600" dirty="0">
                <a:solidFill>
                  <a:srgbClr val="000000"/>
                </a:solidFill>
                <a:latin typeface="Times New Roman" panose="02020603050405020304" pitchFamily="18" charset="0"/>
                <a:cs typeface="Times New Roman" panose="02020603050405020304" pitchFamily="18" charset="0"/>
              </a:rPr>
              <a:t>1. Which one is not an output device? </a:t>
            </a:r>
          </a:p>
          <a:p>
            <a:pPr marR="0" lvl="1" algn="just"/>
            <a:r>
              <a:rPr lang="en-US" sz="1600" dirty="0">
                <a:solidFill>
                  <a:srgbClr val="000000"/>
                </a:solidFill>
                <a:latin typeface="Times New Roman" panose="02020603050405020304" pitchFamily="18" charset="0"/>
                <a:cs typeface="Times New Roman" panose="02020603050405020304" pitchFamily="18" charset="0"/>
              </a:rPr>
              <a:t>o Printer </a:t>
            </a:r>
          </a:p>
          <a:p>
            <a:pPr marR="0" lvl="1" algn="just"/>
            <a:r>
              <a:rPr lang="en-US" sz="1600" dirty="0">
                <a:solidFill>
                  <a:srgbClr val="000000"/>
                </a:solidFill>
                <a:latin typeface="Times New Roman" panose="02020603050405020304" pitchFamily="18" charset="0"/>
                <a:cs typeface="Times New Roman" panose="02020603050405020304" pitchFamily="18" charset="0"/>
              </a:rPr>
              <a:t>o Monitor </a:t>
            </a:r>
          </a:p>
          <a:p>
            <a:pPr marR="0" lvl="1" algn="just"/>
            <a:r>
              <a:rPr lang="en-US" sz="1600" dirty="0">
                <a:solidFill>
                  <a:srgbClr val="000000"/>
                </a:solidFill>
                <a:latin typeface="Times New Roman" panose="02020603050405020304" pitchFamily="18" charset="0"/>
                <a:cs typeface="Times New Roman" panose="02020603050405020304" pitchFamily="18" charset="0"/>
              </a:rPr>
              <a:t>o Keyboard </a:t>
            </a:r>
          </a:p>
          <a:p>
            <a:pPr marR="0" lvl="1" algn="just"/>
            <a:r>
              <a:rPr lang="en-US" sz="1600" dirty="0">
                <a:solidFill>
                  <a:srgbClr val="000000"/>
                </a:solidFill>
                <a:latin typeface="Times New Roman" panose="02020603050405020304" pitchFamily="18" charset="0"/>
                <a:cs typeface="Times New Roman" panose="02020603050405020304" pitchFamily="18" charset="0"/>
              </a:rPr>
              <a:t>o Modem </a:t>
            </a:r>
          </a:p>
          <a:p>
            <a:pPr marR="0" algn="just"/>
            <a:r>
              <a:rPr lang="en-US" sz="1600" dirty="0">
                <a:solidFill>
                  <a:srgbClr val="000000"/>
                </a:solidFill>
                <a:latin typeface="Times New Roman" panose="02020603050405020304" pitchFamily="18" charset="0"/>
                <a:cs typeface="Times New Roman" panose="02020603050405020304" pitchFamily="18" charset="0"/>
              </a:rPr>
              <a:t>2. Which one works as an output and input device? </a:t>
            </a:r>
          </a:p>
          <a:p>
            <a:pPr marR="0" lvl="1" algn="just"/>
            <a:r>
              <a:rPr lang="en-US" sz="1600" dirty="0">
                <a:solidFill>
                  <a:srgbClr val="000000"/>
                </a:solidFill>
                <a:latin typeface="Times New Roman" panose="02020603050405020304" pitchFamily="18" charset="0"/>
                <a:cs typeface="Times New Roman" panose="02020603050405020304" pitchFamily="18" charset="0"/>
              </a:rPr>
              <a:t>o Modem </a:t>
            </a:r>
          </a:p>
          <a:p>
            <a:pPr marR="0" lvl="1" algn="just"/>
            <a:r>
              <a:rPr lang="en-US" sz="1600" dirty="0">
                <a:solidFill>
                  <a:srgbClr val="000000"/>
                </a:solidFill>
                <a:latin typeface="Times New Roman" panose="02020603050405020304" pitchFamily="18" charset="0"/>
                <a:cs typeface="Times New Roman" panose="02020603050405020304" pitchFamily="18" charset="0"/>
              </a:rPr>
              <a:t>o Scanner </a:t>
            </a:r>
          </a:p>
          <a:p>
            <a:pPr marR="0" lvl="1" algn="just"/>
            <a:r>
              <a:rPr lang="en-US" sz="1600" dirty="0">
                <a:solidFill>
                  <a:srgbClr val="000000"/>
                </a:solidFill>
                <a:latin typeface="Times New Roman" panose="02020603050405020304" pitchFamily="18" charset="0"/>
                <a:cs typeface="Times New Roman" panose="02020603050405020304" pitchFamily="18" charset="0"/>
              </a:rPr>
              <a:t>o Mouse </a:t>
            </a:r>
          </a:p>
          <a:p>
            <a:pPr marR="0" lvl="1" algn="just"/>
            <a:r>
              <a:rPr lang="en-US" sz="1600" dirty="0">
                <a:solidFill>
                  <a:srgbClr val="000000"/>
                </a:solidFill>
                <a:latin typeface="Times New Roman" panose="02020603050405020304" pitchFamily="18" charset="0"/>
                <a:cs typeface="Times New Roman" panose="02020603050405020304" pitchFamily="18" charset="0"/>
              </a:rPr>
              <a:t>o Monitor </a:t>
            </a:r>
          </a:p>
          <a:p>
            <a:pPr marR="0" algn="just"/>
            <a:r>
              <a:rPr lang="en-US" sz="1600" dirty="0">
                <a:solidFill>
                  <a:srgbClr val="000000"/>
                </a:solidFill>
                <a:latin typeface="Times New Roman" panose="02020603050405020304" pitchFamily="18" charset="0"/>
                <a:cs typeface="Times New Roman" panose="02020603050405020304" pitchFamily="18" charset="0"/>
              </a:rPr>
              <a:t>3. All computers must have: </a:t>
            </a:r>
          </a:p>
          <a:p>
            <a:pPr marR="0" lvl="1" algn="just"/>
            <a:r>
              <a:rPr lang="en-US" sz="1600" dirty="0">
                <a:solidFill>
                  <a:srgbClr val="000000"/>
                </a:solidFill>
                <a:latin typeface="Times New Roman" panose="02020603050405020304" pitchFamily="18" charset="0"/>
                <a:cs typeface="Times New Roman" panose="02020603050405020304" pitchFamily="18" charset="0"/>
              </a:rPr>
              <a:t>o Word processing software </a:t>
            </a:r>
          </a:p>
          <a:p>
            <a:pPr marR="0" lvl="1" algn="just"/>
            <a:r>
              <a:rPr lang="en-US" sz="1600" dirty="0">
                <a:solidFill>
                  <a:srgbClr val="000000"/>
                </a:solidFill>
                <a:latin typeface="Times New Roman" panose="02020603050405020304" pitchFamily="18" charset="0"/>
                <a:cs typeface="Times New Roman" panose="02020603050405020304" pitchFamily="18" charset="0"/>
              </a:rPr>
              <a:t>o An operating system </a:t>
            </a:r>
          </a:p>
          <a:p>
            <a:pPr marR="0" lvl="1" algn="just"/>
            <a:r>
              <a:rPr lang="en-US" sz="1600" dirty="0">
                <a:solidFill>
                  <a:srgbClr val="000000"/>
                </a:solidFill>
                <a:latin typeface="Times New Roman" panose="02020603050405020304" pitchFamily="18" charset="0"/>
                <a:cs typeface="Times New Roman" panose="02020603050405020304" pitchFamily="18" charset="0"/>
              </a:rPr>
              <a:t>o A printer attached </a:t>
            </a:r>
          </a:p>
          <a:p>
            <a:pPr marR="0" lvl="1" algn="just"/>
            <a:r>
              <a:rPr lang="en-US" sz="1600" dirty="0">
                <a:solidFill>
                  <a:srgbClr val="000000"/>
                </a:solidFill>
                <a:latin typeface="Times New Roman" panose="02020603050405020304" pitchFamily="18" charset="0"/>
                <a:cs typeface="Times New Roman" panose="02020603050405020304" pitchFamily="18" charset="0"/>
              </a:rPr>
              <a:t>o A virus checking program </a:t>
            </a:r>
          </a:p>
          <a:p>
            <a:pPr marR="0" algn="just"/>
            <a:r>
              <a:rPr lang="en-US" sz="1600" dirty="0">
                <a:solidFill>
                  <a:srgbClr val="000000"/>
                </a:solidFill>
                <a:latin typeface="Times New Roman" panose="02020603050405020304" pitchFamily="18" charset="0"/>
                <a:cs typeface="Times New Roman" panose="02020603050405020304" pitchFamily="18" charset="0"/>
              </a:rPr>
              <a:t>4. The brain of the computer is called: </a:t>
            </a:r>
          </a:p>
          <a:p>
            <a:pPr marR="0" lvl="1" algn="just"/>
            <a:r>
              <a:rPr lang="en-US" sz="1600" dirty="0">
                <a:solidFill>
                  <a:srgbClr val="000000"/>
                </a:solidFill>
                <a:latin typeface="Times New Roman" panose="02020603050405020304" pitchFamily="18" charset="0"/>
                <a:cs typeface="Times New Roman" panose="02020603050405020304" pitchFamily="18" charset="0"/>
              </a:rPr>
              <a:t>o Random Access Memory or RAM </a:t>
            </a:r>
          </a:p>
          <a:p>
            <a:pPr marR="0" lvl="1" algn="just"/>
            <a:r>
              <a:rPr lang="en-US" sz="1600" dirty="0">
                <a:solidFill>
                  <a:srgbClr val="000000"/>
                </a:solidFill>
                <a:latin typeface="Times New Roman" panose="02020603050405020304" pitchFamily="18" charset="0"/>
                <a:cs typeface="Times New Roman" panose="02020603050405020304" pitchFamily="18" charset="0"/>
              </a:rPr>
              <a:t>o Central Processing Unit or CPU </a:t>
            </a:r>
          </a:p>
          <a:p>
            <a:pPr marR="0" lvl="1" algn="just"/>
            <a:r>
              <a:rPr lang="en-US" sz="1600" dirty="0">
                <a:solidFill>
                  <a:srgbClr val="000000"/>
                </a:solidFill>
                <a:latin typeface="Times New Roman" panose="02020603050405020304" pitchFamily="18" charset="0"/>
                <a:cs typeface="Times New Roman" panose="02020603050405020304" pitchFamily="18" charset="0"/>
              </a:rPr>
              <a:t>o Read Only Memory or ROM </a:t>
            </a:r>
          </a:p>
          <a:p>
            <a:pPr marR="0" lvl="1" algn="just"/>
            <a:r>
              <a:rPr lang="en-US" sz="1600" dirty="0">
                <a:solidFill>
                  <a:srgbClr val="000000"/>
                </a:solidFill>
                <a:latin typeface="Times New Roman" panose="02020603050405020304" pitchFamily="18" charset="0"/>
                <a:cs typeface="Times New Roman" panose="02020603050405020304" pitchFamily="18" charset="0"/>
              </a:rPr>
              <a:t>o BIOS </a:t>
            </a:r>
          </a:p>
        </p:txBody>
      </p:sp>
      <p:sp>
        <p:nvSpPr>
          <p:cNvPr id="8" name="TextBox 7"/>
          <p:cNvSpPr txBox="1"/>
          <p:nvPr/>
        </p:nvSpPr>
        <p:spPr>
          <a:xfrm>
            <a:off x="4623956" y="1789001"/>
            <a:ext cx="4010890" cy="4462760"/>
          </a:xfrm>
          <a:prstGeom prst="rect">
            <a:avLst/>
          </a:prstGeom>
          <a:noFill/>
        </p:spPr>
        <p:txBody>
          <a:bodyPr wrap="square" rtlCol="0">
            <a:spAutoFit/>
          </a:bodyPr>
          <a:lstStyle/>
          <a:p>
            <a:pPr marR="0" algn="just"/>
            <a:r>
              <a:rPr lang="en-US" sz="1600" dirty="0">
                <a:solidFill>
                  <a:srgbClr val="000000"/>
                </a:solidFill>
                <a:latin typeface="Times New Roman" panose="02020603050405020304" pitchFamily="18" charset="0"/>
                <a:cs typeface="Times New Roman" panose="02020603050405020304" pitchFamily="18" charset="0"/>
              </a:rPr>
              <a:t>5. An operating system is: </a:t>
            </a:r>
          </a:p>
          <a:p>
            <a:pPr marR="0" lvl="1" algn="just"/>
            <a:r>
              <a:rPr lang="en-US" sz="1600" dirty="0">
                <a:solidFill>
                  <a:srgbClr val="000000"/>
                </a:solidFill>
                <a:latin typeface="Times New Roman" panose="02020603050405020304" pitchFamily="18" charset="0"/>
                <a:cs typeface="Times New Roman" panose="02020603050405020304" pitchFamily="18" charset="0"/>
              </a:rPr>
              <a:t>o Integrated software </a:t>
            </a:r>
          </a:p>
          <a:p>
            <a:pPr marR="0" lvl="1" algn="just"/>
            <a:r>
              <a:rPr lang="en-US" sz="1600" dirty="0">
                <a:solidFill>
                  <a:srgbClr val="000000"/>
                </a:solidFill>
                <a:latin typeface="Times New Roman" panose="02020603050405020304" pitchFamily="18" charset="0"/>
                <a:cs typeface="Times New Roman" panose="02020603050405020304" pitchFamily="18" charset="0"/>
              </a:rPr>
              <a:t>o CD-ROM software </a:t>
            </a:r>
          </a:p>
          <a:p>
            <a:pPr marR="0" lvl="1" algn="just"/>
            <a:r>
              <a:rPr lang="en-US" sz="1600" dirty="0">
                <a:solidFill>
                  <a:srgbClr val="000000"/>
                </a:solidFill>
                <a:latin typeface="Times New Roman" panose="02020603050405020304" pitchFamily="18" charset="0"/>
                <a:cs typeface="Times New Roman" panose="02020603050405020304" pitchFamily="18" charset="0"/>
              </a:rPr>
              <a:t>o Application software </a:t>
            </a:r>
          </a:p>
          <a:p>
            <a:pPr marR="0" lvl="1" algn="just"/>
            <a:r>
              <a:rPr lang="en-US" sz="1600" dirty="0">
                <a:solidFill>
                  <a:srgbClr val="000000"/>
                </a:solidFill>
                <a:latin typeface="Times New Roman" panose="02020603050405020304" pitchFamily="18" charset="0"/>
                <a:cs typeface="Times New Roman" panose="02020603050405020304" pitchFamily="18" charset="0"/>
              </a:rPr>
              <a:t>o System software </a:t>
            </a:r>
          </a:p>
          <a:p>
            <a:pPr marR="0" algn="just"/>
            <a:r>
              <a:rPr lang="en-US" sz="1600" dirty="0">
                <a:solidFill>
                  <a:srgbClr val="000000"/>
                </a:solidFill>
                <a:latin typeface="Times New Roman" panose="02020603050405020304" pitchFamily="18" charset="0"/>
                <a:cs typeface="Times New Roman" panose="02020603050405020304" pitchFamily="18" charset="0"/>
              </a:rPr>
              <a:t>6. Software is: </a:t>
            </a:r>
          </a:p>
          <a:p>
            <a:pPr marR="0" lvl="1" algn="just"/>
            <a:r>
              <a:rPr lang="en-US" sz="1600" dirty="0">
                <a:solidFill>
                  <a:srgbClr val="000000"/>
                </a:solidFill>
                <a:latin typeface="Times New Roman" panose="02020603050405020304" pitchFamily="18" charset="0"/>
                <a:cs typeface="Times New Roman" panose="02020603050405020304" pitchFamily="18" charset="0"/>
              </a:rPr>
              <a:t>o A computer program </a:t>
            </a:r>
          </a:p>
          <a:p>
            <a:pPr marR="0" lvl="1" algn="just"/>
            <a:r>
              <a:rPr lang="en-US" sz="1600" dirty="0">
                <a:solidFill>
                  <a:srgbClr val="000000"/>
                </a:solidFill>
                <a:latin typeface="Times New Roman" panose="02020603050405020304" pitchFamily="18" charset="0"/>
                <a:cs typeface="Times New Roman" panose="02020603050405020304" pitchFamily="18" charset="0"/>
              </a:rPr>
              <a:t>o A set of instructions </a:t>
            </a:r>
          </a:p>
          <a:p>
            <a:pPr marR="0" lvl="1" algn="just"/>
            <a:r>
              <a:rPr lang="en-US" sz="1600" dirty="0">
                <a:solidFill>
                  <a:srgbClr val="000000"/>
                </a:solidFill>
                <a:latin typeface="Times New Roman" panose="02020603050405020304" pitchFamily="18" charset="0"/>
                <a:cs typeface="Times New Roman" panose="02020603050405020304" pitchFamily="18" charset="0"/>
              </a:rPr>
              <a:t>o All of the above </a:t>
            </a:r>
          </a:p>
          <a:p>
            <a:pPr marR="0" lvl="1" algn="just"/>
            <a:r>
              <a:rPr lang="en-US" sz="1600" dirty="0">
                <a:solidFill>
                  <a:srgbClr val="000000"/>
                </a:solidFill>
                <a:latin typeface="Times New Roman" panose="02020603050405020304" pitchFamily="18" charset="0"/>
                <a:cs typeface="Times New Roman" panose="02020603050405020304" pitchFamily="18" charset="0"/>
              </a:rPr>
              <a:t>o Only in operating systems </a:t>
            </a:r>
          </a:p>
          <a:p>
            <a:pPr marR="0" algn="just"/>
            <a:r>
              <a:rPr lang="en-US" sz="1600" dirty="0">
                <a:solidFill>
                  <a:srgbClr val="000000"/>
                </a:solidFill>
                <a:latin typeface="Times New Roman" panose="02020603050405020304" pitchFamily="18" charset="0"/>
                <a:cs typeface="Times New Roman" panose="02020603050405020304" pitchFamily="18" charset="0"/>
              </a:rPr>
              <a:t>7. One MB is equal to: </a:t>
            </a:r>
          </a:p>
          <a:p>
            <a:pPr marR="0" lvl="1" algn="just"/>
            <a:r>
              <a:rPr lang="en-US" sz="1600" dirty="0">
                <a:solidFill>
                  <a:srgbClr val="000000"/>
                </a:solidFill>
                <a:latin typeface="Times New Roman" panose="02020603050405020304" pitchFamily="18" charset="0"/>
                <a:cs typeface="Times New Roman" panose="02020603050405020304" pitchFamily="18" charset="0"/>
              </a:rPr>
              <a:t>o The amount of RAM in every computer </a:t>
            </a:r>
          </a:p>
          <a:p>
            <a:pPr marR="0" lvl="1" algn="just"/>
            <a:r>
              <a:rPr lang="en-US" sz="1600" dirty="0">
                <a:solidFill>
                  <a:srgbClr val="000000"/>
                </a:solidFill>
                <a:latin typeface="Times New Roman" panose="02020603050405020304" pitchFamily="18" charset="0"/>
                <a:cs typeface="Times New Roman" panose="02020603050405020304" pitchFamily="18" charset="0"/>
              </a:rPr>
              <a:t>o 1 billion bytes </a:t>
            </a:r>
          </a:p>
          <a:p>
            <a:pPr marR="0" lvl="1" algn="just"/>
            <a:r>
              <a:rPr lang="en-US" sz="1600" dirty="0">
                <a:solidFill>
                  <a:srgbClr val="000000"/>
                </a:solidFill>
                <a:latin typeface="Times New Roman" panose="02020603050405020304" pitchFamily="18" charset="0"/>
                <a:cs typeface="Times New Roman" panose="02020603050405020304" pitchFamily="18" charset="0"/>
              </a:rPr>
              <a:t>o 1024KB </a:t>
            </a:r>
          </a:p>
          <a:p>
            <a:pPr marR="0" lvl="1" algn="just"/>
            <a:r>
              <a:rPr lang="en-US" sz="1600" dirty="0">
                <a:solidFill>
                  <a:srgbClr val="000000"/>
                </a:solidFill>
                <a:latin typeface="Times New Roman" panose="02020603050405020304" pitchFamily="18" charset="0"/>
                <a:cs typeface="Times New Roman" panose="02020603050405020304" pitchFamily="18" charset="0"/>
              </a:rPr>
              <a:t>o 1 thousand bytes </a:t>
            </a:r>
          </a:p>
          <a:p>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0089573" y="2098964"/>
            <a:ext cx="184731" cy="369332"/>
          </a:xfrm>
          <a:prstGeom prst="rect">
            <a:avLst/>
          </a:prstGeom>
          <a:noFill/>
        </p:spPr>
        <p:txBody>
          <a:bodyPr wrap="none" rtlCol="0">
            <a:spAutoFit/>
          </a:bodyPr>
          <a:lstStyle/>
          <a:p>
            <a:endParaRPr lang="en-US" dirty="0"/>
          </a:p>
        </p:txBody>
      </p:sp>
      <p:sp>
        <p:nvSpPr>
          <p:cNvPr id="10" name="TextBox 9"/>
          <p:cNvSpPr txBox="1"/>
          <p:nvPr/>
        </p:nvSpPr>
        <p:spPr>
          <a:xfrm>
            <a:off x="8698219" y="1518837"/>
            <a:ext cx="3387437" cy="4524315"/>
          </a:xfrm>
          <a:prstGeom prst="rect">
            <a:avLst/>
          </a:prstGeom>
          <a:noFill/>
        </p:spPr>
        <p:txBody>
          <a:bodyPr wrap="square" rtlCol="0">
            <a:spAutoFit/>
          </a:bodyPr>
          <a:lstStyle/>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8. The resolution of a printer is measured in: </a:t>
            </a:r>
          </a:p>
          <a:p>
            <a:r>
              <a:rPr lang="en-US" sz="1600" dirty="0">
                <a:latin typeface="Times New Roman" panose="02020603050405020304" pitchFamily="18" charset="0"/>
                <a:cs typeface="Times New Roman" panose="02020603050405020304" pitchFamily="18" charset="0"/>
              </a:rPr>
              <a:t>o Megabits </a:t>
            </a:r>
          </a:p>
          <a:p>
            <a:r>
              <a:rPr lang="en-US" sz="1600" dirty="0">
                <a:latin typeface="Times New Roman" panose="02020603050405020304" pitchFamily="18" charset="0"/>
                <a:cs typeface="Times New Roman" panose="02020603050405020304" pitchFamily="18" charset="0"/>
              </a:rPr>
              <a:t>o Hz </a:t>
            </a:r>
          </a:p>
          <a:p>
            <a:r>
              <a:rPr lang="it-IT" sz="1600" dirty="0">
                <a:latin typeface="Times New Roman" panose="02020603050405020304" pitchFamily="18" charset="0"/>
                <a:cs typeface="Times New Roman" panose="02020603050405020304" pitchFamily="18" charset="0"/>
              </a:rPr>
              <a:t>o Dots per inch (DPI) </a:t>
            </a:r>
          </a:p>
          <a:p>
            <a:r>
              <a:rPr lang="en-US" sz="1600" dirty="0">
                <a:latin typeface="Times New Roman" panose="02020603050405020304" pitchFamily="18" charset="0"/>
                <a:cs typeface="Times New Roman" panose="02020603050405020304" pitchFamily="18" charset="0"/>
              </a:rPr>
              <a:t>o Inches (diagonal) </a:t>
            </a:r>
          </a:p>
          <a:p>
            <a:r>
              <a:rPr lang="en-US" sz="1600" dirty="0">
                <a:latin typeface="Times New Roman" panose="02020603050405020304" pitchFamily="18" charset="0"/>
                <a:cs typeface="Times New Roman" panose="02020603050405020304" pitchFamily="18" charset="0"/>
              </a:rPr>
              <a:t>9. Windows and Macintosh computers: </a:t>
            </a:r>
          </a:p>
          <a:p>
            <a:r>
              <a:rPr lang="en-US" sz="1600" dirty="0">
                <a:latin typeface="Times New Roman" panose="02020603050405020304" pitchFamily="18" charset="0"/>
                <a:cs typeface="Times New Roman" panose="02020603050405020304" pitchFamily="18" charset="0"/>
              </a:rPr>
              <a:t>o Are both manufactured by Motorola </a:t>
            </a:r>
          </a:p>
          <a:p>
            <a:r>
              <a:rPr lang="en-US" sz="1600" dirty="0">
                <a:latin typeface="Times New Roman" panose="02020603050405020304" pitchFamily="18" charset="0"/>
                <a:cs typeface="Times New Roman" panose="02020603050405020304" pitchFamily="18" charset="0"/>
              </a:rPr>
              <a:t>o Both use Intel microprocessors </a:t>
            </a:r>
          </a:p>
          <a:p>
            <a:r>
              <a:rPr lang="en-US" sz="1600" dirty="0">
                <a:latin typeface="Times New Roman" panose="02020603050405020304" pitchFamily="18" charset="0"/>
                <a:cs typeface="Times New Roman" panose="02020603050405020304" pitchFamily="18" charset="0"/>
              </a:rPr>
              <a:t>o Use the same operating system </a:t>
            </a:r>
          </a:p>
          <a:p>
            <a:r>
              <a:rPr lang="en-US" sz="1600" dirty="0">
                <a:latin typeface="Times New Roman" panose="02020603050405020304" pitchFamily="18" charset="0"/>
                <a:cs typeface="Times New Roman" panose="02020603050405020304" pitchFamily="18" charset="0"/>
              </a:rPr>
              <a:t>o Are not compatible </a:t>
            </a:r>
          </a:p>
          <a:p>
            <a:r>
              <a:rPr lang="en-US" sz="1600" dirty="0">
                <a:latin typeface="Times New Roman" panose="02020603050405020304" pitchFamily="18" charset="0"/>
                <a:cs typeface="Times New Roman" panose="02020603050405020304" pitchFamily="18" charset="0"/>
              </a:rPr>
              <a:t>10. A computer port is used to: </a:t>
            </a:r>
          </a:p>
          <a:p>
            <a:r>
              <a:rPr lang="en-US" sz="1600" dirty="0">
                <a:latin typeface="Times New Roman" panose="02020603050405020304" pitchFamily="18" charset="0"/>
                <a:cs typeface="Times New Roman" panose="02020603050405020304" pitchFamily="18" charset="0"/>
              </a:rPr>
              <a:t>o Communicate with other computer peripherals </a:t>
            </a:r>
          </a:p>
          <a:p>
            <a:r>
              <a:rPr lang="en-US" sz="1600" dirty="0">
                <a:latin typeface="Times New Roman" panose="02020603050405020304" pitchFamily="18" charset="0"/>
                <a:cs typeface="Times New Roman" panose="02020603050405020304" pitchFamily="18" charset="0"/>
              </a:rPr>
              <a:t>o Download files from the web </a:t>
            </a:r>
          </a:p>
          <a:p>
            <a:r>
              <a:rPr lang="en-US" sz="1600" dirty="0">
                <a:latin typeface="Times New Roman" panose="02020603050405020304" pitchFamily="18" charset="0"/>
                <a:cs typeface="Times New Roman" panose="02020603050405020304" pitchFamily="18" charset="0"/>
              </a:rPr>
              <a:t>o Communicate with all hard drives </a:t>
            </a:r>
          </a:p>
          <a:p>
            <a:r>
              <a:rPr lang="en-US" sz="1600" dirty="0">
                <a:latin typeface="Times New Roman" panose="02020603050405020304" pitchFamily="18" charset="0"/>
                <a:cs typeface="Times New Roman" panose="02020603050405020304" pitchFamily="18" charset="0"/>
              </a:rPr>
              <a:t>o Connect computers together </a:t>
            </a:r>
          </a:p>
        </p:txBody>
      </p:sp>
      <p:sp>
        <p:nvSpPr>
          <p:cNvPr id="11" name="TextBox 10"/>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89631" y="1085103"/>
            <a:ext cx="1123064" cy="369332"/>
          </a:xfrm>
          <a:prstGeom prst="rect">
            <a:avLst/>
          </a:prstGeom>
        </p:spPr>
        <p:txBody>
          <a:bodyPr wrap="none">
            <a:spAutoFit/>
          </a:bodyPr>
          <a:lstStyle/>
          <a:p>
            <a:pPr algn="just"/>
            <a:r>
              <a:rPr lang="en-US" b="1" dirty="0">
                <a:solidFill>
                  <a:srgbClr val="FF0000"/>
                </a:solidFill>
                <a:latin typeface="Times New Roman" panose="02020603050405020304" pitchFamily="18" charset="0"/>
                <a:cs typeface="Times New Roman" panose="02020603050405020304" pitchFamily="18" charset="0"/>
              </a:rPr>
              <a:t>Lecture</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895476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6" name="Rectangle 5"/>
          <p:cNvSpPr/>
          <p:nvPr/>
        </p:nvSpPr>
        <p:spPr>
          <a:xfrm>
            <a:off x="79240" y="1537855"/>
            <a:ext cx="6096000" cy="6001643"/>
          </a:xfrm>
          <a:prstGeom prst="rect">
            <a:avLst/>
          </a:prstGeom>
        </p:spPr>
        <p:txBody>
          <a:bodyPr>
            <a:spAutoFit/>
          </a:bodyPr>
          <a:lstStyle/>
          <a:p>
            <a:pPr marR="0" algn="just">
              <a:lnSpc>
                <a:spcPct val="150000"/>
              </a:lnSpc>
            </a:pPr>
            <a:r>
              <a:rPr lang="en-US" sz="1600" b="1" i="1" dirty="0" smtClean="0">
                <a:solidFill>
                  <a:srgbClr val="FF0000"/>
                </a:solidFill>
                <a:latin typeface="Times New Roman" panose="02020603050405020304" pitchFamily="18" charset="0"/>
                <a:cs typeface="+mj-cs"/>
              </a:rPr>
              <a:t>Quiz Two  </a:t>
            </a:r>
            <a:endParaRPr lang="en-US" sz="1600" i="1" dirty="0">
              <a:solidFill>
                <a:srgbClr val="FF0000"/>
              </a:solidFill>
              <a:latin typeface="Times New Roman" panose="02020603050405020304" pitchFamily="18" charset="0"/>
              <a:cs typeface="+mj-cs"/>
            </a:endParaRPr>
          </a:p>
          <a:p>
            <a:pPr marR="0" algn="just">
              <a:lnSpc>
                <a:spcPct val="150000"/>
              </a:lnSpc>
            </a:pPr>
            <a:r>
              <a:rPr lang="en-US" sz="1600" dirty="0" smtClean="0">
                <a:solidFill>
                  <a:srgbClr val="000000"/>
                </a:solidFill>
                <a:latin typeface="Times New Roman" panose="02020603050405020304" pitchFamily="18" charset="0"/>
                <a:cs typeface="+mj-cs"/>
              </a:rPr>
              <a:t>1. </a:t>
            </a:r>
            <a:r>
              <a:rPr lang="en-US" sz="1600" dirty="0">
                <a:solidFill>
                  <a:srgbClr val="000000"/>
                </a:solidFill>
                <a:latin typeface="Times New Roman" panose="02020603050405020304" pitchFamily="18" charset="0"/>
                <a:cs typeface="+mj-cs"/>
              </a:rPr>
              <a:t>CPU means (1 point) </a:t>
            </a:r>
          </a:p>
          <a:p>
            <a:pPr marR="0" lvl="1" algn="just">
              <a:lnSpc>
                <a:spcPct val="150000"/>
              </a:lnSpc>
            </a:pPr>
            <a:r>
              <a:rPr lang="en-US" sz="1600" dirty="0">
                <a:solidFill>
                  <a:srgbClr val="000000"/>
                </a:solidFill>
                <a:latin typeface="Times New Roman" panose="02020603050405020304" pitchFamily="18" charset="0"/>
                <a:cs typeface="+mj-cs"/>
              </a:rPr>
              <a:t>o Central Processing Unit </a:t>
            </a:r>
          </a:p>
          <a:p>
            <a:pPr marR="0" lvl="1" algn="just">
              <a:lnSpc>
                <a:spcPct val="150000"/>
              </a:lnSpc>
            </a:pPr>
            <a:r>
              <a:rPr lang="en-US" sz="1600" dirty="0">
                <a:solidFill>
                  <a:srgbClr val="000000"/>
                </a:solidFill>
                <a:latin typeface="Times New Roman" panose="02020603050405020304" pitchFamily="18" charset="0"/>
                <a:cs typeface="+mj-cs"/>
              </a:rPr>
              <a:t>o Controlled Program Utilization </a:t>
            </a:r>
          </a:p>
          <a:p>
            <a:pPr marR="0" lvl="1" algn="just">
              <a:lnSpc>
                <a:spcPct val="150000"/>
              </a:lnSpc>
            </a:pPr>
            <a:r>
              <a:rPr lang="en-US" sz="1600" dirty="0">
                <a:solidFill>
                  <a:srgbClr val="000000"/>
                </a:solidFill>
                <a:latin typeface="Times New Roman" panose="02020603050405020304" pitchFamily="18" charset="0"/>
                <a:cs typeface="+mj-cs"/>
              </a:rPr>
              <a:t>o Computer Programming Unit </a:t>
            </a:r>
          </a:p>
          <a:p>
            <a:pPr marR="0" lvl="1" algn="just">
              <a:lnSpc>
                <a:spcPct val="150000"/>
              </a:lnSpc>
            </a:pPr>
            <a:r>
              <a:rPr lang="en-US" sz="1600" dirty="0">
                <a:solidFill>
                  <a:srgbClr val="000000"/>
                </a:solidFill>
                <a:latin typeface="Times New Roman" panose="02020603050405020304" pitchFamily="18" charset="0"/>
                <a:cs typeface="+mj-cs"/>
              </a:rPr>
              <a:t>o Computerized Processing Unit </a:t>
            </a:r>
          </a:p>
          <a:p>
            <a:pPr marR="0" algn="just"/>
            <a:r>
              <a:rPr lang="en-US" sz="1600" dirty="0" smtClean="0">
                <a:solidFill>
                  <a:srgbClr val="000000"/>
                </a:solidFill>
                <a:latin typeface="Times New Roman" panose="02020603050405020304" pitchFamily="18" charset="0"/>
                <a:cs typeface="+mj-cs"/>
              </a:rPr>
              <a:t>2. </a:t>
            </a:r>
            <a:r>
              <a:rPr lang="en-US" sz="1600" dirty="0">
                <a:solidFill>
                  <a:srgbClr val="000000"/>
                </a:solidFill>
                <a:latin typeface="Times New Roman" panose="02020603050405020304" pitchFamily="18" charset="0"/>
                <a:cs typeface="+mj-cs"/>
              </a:rPr>
              <a:t>Computers use a special code for representing letters and numbers, known as the (1 point) </a:t>
            </a:r>
            <a:endParaRPr lang="ar-SA" sz="1600" dirty="0" smtClean="0">
              <a:solidFill>
                <a:srgbClr val="000000"/>
              </a:solidFill>
              <a:latin typeface="Times New Roman" panose="02020603050405020304" pitchFamily="18" charset="0"/>
              <a:cs typeface="+mj-cs"/>
            </a:endParaRPr>
          </a:p>
          <a:p>
            <a:r>
              <a:rPr lang="ar-SA" sz="1600" dirty="0">
                <a:solidFill>
                  <a:srgbClr val="000000"/>
                </a:solidFill>
                <a:latin typeface="Times New Roman" panose="02020603050405020304" pitchFamily="18" charset="0"/>
                <a:cs typeface="+mj-cs"/>
              </a:rPr>
              <a:t> </a:t>
            </a:r>
            <a:r>
              <a:rPr lang="ar-SA" sz="1600" dirty="0" smtClean="0">
                <a:solidFill>
                  <a:srgbClr val="000000"/>
                </a:solidFill>
                <a:latin typeface="Times New Roman" panose="02020603050405020304" pitchFamily="18" charset="0"/>
                <a:cs typeface="+mj-cs"/>
              </a:rPr>
              <a:t>        </a:t>
            </a:r>
            <a:r>
              <a:rPr lang="en-US" sz="1600" dirty="0" smtClean="0">
                <a:latin typeface="Times New Roman" panose="02020603050405020304" pitchFamily="18" charset="0"/>
                <a:cs typeface="+mj-cs"/>
              </a:rPr>
              <a:t>o </a:t>
            </a:r>
            <a:r>
              <a:rPr lang="en-US" sz="1600" dirty="0">
                <a:latin typeface="Times New Roman" panose="02020603050405020304" pitchFamily="18" charset="0"/>
                <a:cs typeface="+mj-cs"/>
              </a:rPr>
              <a:t>processing </a:t>
            </a:r>
            <a:r>
              <a:rPr lang="en-US" sz="1600" dirty="0" smtClean="0">
                <a:latin typeface="Times New Roman" panose="02020603050405020304" pitchFamily="18" charset="0"/>
                <a:cs typeface="+mj-cs"/>
              </a:rPr>
              <a:t>code</a:t>
            </a:r>
            <a:endParaRPr lang="ar-SA" sz="1600" dirty="0" smtClean="0">
              <a:latin typeface="Times New Roman" panose="02020603050405020304" pitchFamily="18" charset="0"/>
              <a:cs typeface="+mj-cs"/>
            </a:endParaRPr>
          </a:p>
          <a:p>
            <a:pPr marL="742950" lvl="1" indent="-285750">
              <a:buFont typeface="Courier New" panose="02070309020205020404" pitchFamily="49" charset="0"/>
              <a:buChar char="o"/>
            </a:pPr>
            <a:r>
              <a:rPr lang="en-US" sz="1600" dirty="0" smtClean="0">
                <a:latin typeface="Times New Roman" panose="02020603050405020304" pitchFamily="18" charset="0"/>
                <a:cs typeface="+mj-cs"/>
              </a:rPr>
              <a:t>binary </a:t>
            </a:r>
            <a:r>
              <a:rPr lang="en-US" sz="1600" dirty="0">
                <a:latin typeface="Times New Roman" panose="02020603050405020304" pitchFamily="18" charset="0"/>
                <a:cs typeface="+mj-cs"/>
              </a:rPr>
              <a:t>code </a:t>
            </a:r>
          </a:p>
          <a:p>
            <a:r>
              <a:rPr lang="ar-SA" sz="1600" dirty="0">
                <a:latin typeface="Times New Roman" panose="02020603050405020304" pitchFamily="18" charset="0"/>
                <a:cs typeface="+mj-cs"/>
              </a:rPr>
              <a:t> </a:t>
            </a:r>
            <a:r>
              <a:rPr lang="ar-SA" sz="1600" dirty="0" smtClean="0">
                <a:latin typeface="Times New Roman" panose="02020603050405020304" pitchFamily="18" charset="0"/>
                <a:cs typeface="+mj-cs"/>
              </a:rPr>
              <a:t>        </a:t>
            </a:r>
            <a:r>
              <a:rPr lang="en-US" sz="1600" dirty="0" smtClean="0">
                <a:latin typeface="Times New Roman" panose="02020603050405020304" pitchFamily="18" charset="0"/>
                <a:cs typeface="+mj-cs"/>
              </a:rPr>
              <a:t>o </a:t>
            </a:r>
            <a:r>
              <a:rPr lang="en-US" sz="1600" dirty="0">
                <a:latin typeface="Times New Roman" panose="02020603050405020304" pitchFamily="18" charset="0"/>
                <a:cs typeface="+mj-cs"/>
              </a:rPr>
              <a:t>CRX code </a:t>
            </a:r>
          </a:p>
          <a:p>
            <a:r>
              <a:rPr lang="ar-SA" sz="1600" dirty="0" smtClean="0">
                <a:latin typeface="Times New Roman" panose="02020603050405020304" pitchFamily="18" charset="0"/>
                <a:cs typeface="+mj-cs"/>
              </a:rPr>
              <a:t>         </a:t>
            </a:r>
            <a:r>
              <a:rPr lang="en-US" sz="1600" dirty="0" smtClean="0">
                <a:latin typeface="Times New Roman" panose="02020603050405020304" pitchFamily="18" charset="0"/>
                <a:cs typeface="+mj-cs"/>
              </a:rPr>
              <a:t>o </a:t>
            </a:r>
            <a:r>
              <a:rPr lang="en-US" sz="1600" dirty="0">
                <a:latin typeface="Times New Roman" panose="02020603050405020304" pitchFamily="18" charset="0"/>
                <a:cs typeface="+mj-cs"/>
              </a:rPr>
              <a:t>integrated code </a:t>
            </a:r>
          </a:p>
          <a:p>
            <a:r>
              <a:rPr lang="ar-SA" sz="1600" dirty="0" smtClean="0">
                <a:cs typeface="+mj-cs"/>
              </a:rPr>
              <a:t>3</a:t>
            </a:r>
            <a:r>
              <a:rPr lang="en-US" sz="1600" dirty="0" smtClean="0">
                <a:cs typeface="+mj-cs"/>
              </a:rPr>
              <a:t>. The </a:t>
            </a:r>
            <a:r>
              <a:rPr lang="en-US" sz="1600" dirty="0">
                <a:cs typeface="+mj-cs"/>
              </a:rPr>
              <a:t>main circuit board in the computer that connects the parts of the computer is the (1 point) </a:t>
            </a:r>
          </a:p>
          <a:p>
            <a:r>
              <a:rPr lang="en-US" sz="1600" dirty="0">
                <a:cs typeface="+mj-cs"/>
              </a:rPr>
              <a:t>o hard drive </a:t>
            </a:r>
          </a:p>
          <a:p>
            <a:r>
              <a:rPr lang="en-US" sz="1600" dirty="0">
                <a:cs typeface="+mj-cs"/>
              </a:rPr>
              <a:t>o motherboard </a:t>
            </a:r>
          </a:p>
          <a:p>
            <a:r>
              <a:rPr lang="en-US" sz="1600" dirty="0">
                <a:cs typeface="+mj-cs"/>
              </a:rPr>
              <a:t>o </a:t>
            </a:r>
            <a:r>
              <a:rPr lang="en-US" sz="1600" dirty="0" err="1" smtClean="0">
                <a:cs typeface="+mj-cs"/>
              </a:rPr>
              <a:t>fatherboard</a:t>
            </a:r>
            <a:r>
              <a:rPr lang="en-US" sz="1600" dirty="0" smtClean="0">
                <a:cs typeface="+mj-cs"/>
              </a:rPr>
              <a:t> </a:t>
            </a:r>
            <a:endParaRPr lang="en-US" sz="1600" dirty="0">
              <a:cs typeface="+mj-cs"/>
            </a:endParaRPr>
          </a:p>
          <a:p>
            <a:r>
              <a:rPr lang="en-US" sz="1600" dirty="0">
                <a:cs typeface="+mj-cs"/>
              </a:rPr>
              <a:t>o main board </a:t>
            </a:r>
          </a:p>
          <a:p>
            <a:pPr>
              <a:lnSpc>
                <a:spcPct val="150000"/>
              </a:lnSpc>
            </a:pPr>
            <a:endParaRPr lang="en-US" sz="1600" dirty="0">
              <a:latin typeface="Times New Roman" panose="02020603050405020304" pitchFamily="18" charset="0"/>
              <a:cs typeface="+mj-cs"/>
            </a:endParaRPr>
          </a:p>
          <a:p>
            <a:pPr marL="285750" marR="0" indent="-285750">
              <a:lnSpc>
                <a:spcPct val="150000"/>
              </a:lnSpc>
              <a:buFont typeface="Courier New" panose="02070309020205020404" pitchFamily="49" charset="0"/>
              <a:buChar char="o"/>
            </a:pPr>
            <a:endParaRPr lang="en-US" sz="1600" dirty="0">
              <a:solidFill>
                <a:srgbClr val="000000"/>
              </a:solidFill>
              <a:latin typeface="Times New Roman" panose="02020603050405020304" pitchFamily="18" charset="0"/>
              <a:cs typeface="+mj-cs"/>
            </a:endParaRPr>
          </a:p>
        </p:txBody>
      </p:sp>
      <p:sp>
        <p:nvSpPr>
          <p:cNvPr id="8" name="TextBox 7"/>
          <p:cNvSpPr txBox="1"/>
          <p:nvPr/>
        </p:nvSpPr>
        <p:spPr>
          <a:xfrm>
            <a:off x="6473537" y="998447"/>
            <a:ext cx="5029200" cy="5139869"/>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The part of the computer that processes the information is the (1 point) </a:t>
            </a:r>
          </a:p>
          <a:p>
            <a:r>
              <a:rPr lang="en-US" sz="1600" dirty="0">
                <a:latin typeface="Times New Roman" panose="02020603050405020304" pitchFamily="18" charset="0"/>
                <a:cs typeface="Times New Roman" panose="02020603050405020304" pitchFamily="18" charset="0"/>
              </a:rPr>
              <a:t>o floppy disk </a:t>
            </a:r>
          </a:p>
          <a:p>
            <a:r>
              <a:rPr lang="en-US" sz="1600" dirty="0">
                <a:latin typeface="Times New Roman" panose="02020603050405020304" pitchFamily="18" charset="0"/>
                <a:cs typeface="Times New Roman" panose="02020603050405020304" pitchFamily="18" charset="0"/>
              </a:rPr>
              <a:t>o CD-ROM drive </a:t>
            </a:r>
          </a:p>
          <a:p>
            <a:r>
              <a:rPr lang="en-US" sz="1600" dirty="0">
                <a:latin typeface="Times New Roman" panose="02020603050405020304" pitchFamily="18" charset="0"/>
                <a:cs typeface="Times New Roman" panose="02020603050405020304" pitchFamily="18" charset="0"/>
              </a:rPr>
              <a:t>o monitor </a:t>
            </a:r>
          </a:p>
          <a:p>
            <a:r>
              <a:rPr lang="en-US" sz="1600" dirty="0">
                <a:latin typeface="Times New Roman" panose="02020603050405020304" pitchFamily="18" charset="0"/>
                <a:cs typeface="Times New Roman" panose="02020603050405020304" pitchFamily="18" charset="0"/>
              </a:rPr>
              <a:t>o microprocessor </a:t>
            </a:r>
          </a:p>
          <a:p>
            <a:r>
              <a:rPr lang="en-US" sz="1600" dirty="0" smtClean="0">
                <a:latin typeface="Times New Roman" panose="02020603050405020304" pitchFamily="18" charset="0"/>
                <a:cs typeface="Times New Roman" panose="02020603050405020304" pitchFamily="18" charset="0"/>
              </a:rPr>
              <a:t>5</a:t>
            </a:r>
            <a:r>
              <a:rPr lang="en-US" sz="1600" dirty="0">
                <a:latin typeface="Times New Roman" panose="02020603050405020304" pitchFamily="18" charset="0"/>
                <a:cs typeface="Times New Roman" panose="02020603050405020304" pitchFamily="18" charset="0"/>
              </a:rPr>
              <a:t>. Which of these is not an example of an input device? (1 point) </a:t>
            </a:r>
          </a:p>
          <a:p>
            <a:r>
              <a:rPr lang="en-US" sz="1600" dirty="0">
                <a:latin typeface="Times New Roman" panose="02020603050405020304" pitchFamily="18" charset="0"/>
                <a:cs typeface="Times New Roman" panose="02020603050405020304" pitchFamily="18" charset="0"/>
              </a:rPr>
              <a:t>o keyboard </a:t>
            </a:r>
          </a:p>
          <a:p>
            <a:r>
              <a:rPr lang="en-US" sz="1600" dirty="0">
                <a:latin typeface="Times New Roman" panose="02020603050405020304" pitchFamily="18" charset="0"/>
                <a:cs typeface="Times New Roman" panose="02020603050405020304" pitchFamily="18" charset="0"/>
              </a:rPr>
              <a:t>o mouse </a:t>
            </a:r>
          </a:p>
          <a:p>
            <a:r>
              <a:rPr lang="en-US" sz="1600" dirty="0">
                <a:latin typeface="Times New Roman" panose="02020603050405020304" pitchFamily="18" charset="0"/>
                <a:cs typeface="Times New Roman" panose="02020603050405020304" pitchFamily="18" charset="0"/>
              </a:rPr>
              <a:t>o hard drive </a:t>
            </a:r>
          </a:p>
          <a:p>
            <a:r>
              <a:rPr lang="en-US" sz="1600" dirty="0">
                <a:latin typeface="Times New Roman" panose="02020603050405020304" pitchFamily="18" charset="0"/>
                <a:cs typeface="Times New Roman" panose="02020603050405020304" pitchFamily="18" charset="0"/>
              </a:rPr>
              <a:t>o scanner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6. Windows </a:t>
            </a:r>
            <a:r>
              <a:rPr lang="en-US" sz="1600" dirty="0">
                <a:latin typeface="Times New Roman" panose="02020603050405020304" pitchFamily="18" charset="0"/>
                <a:cs typeface="Times New Roman" panose="02020603050405020304" pitchFamily="18" charset="0"/>
              </a:rPr>
              <a:t>is (1 point) </a:t>
            </a:r>
          </a:p>
          <a:p>
            <a:r>
              <a:rPr lang="en-US" sz="1600" dirty="0">
                <a:latin typeface="Times New Roman" panose="02020603050405020304" pitchFamily="18" charset="0"/>
                <a:cs typeface="Times New Roman" panose="02020603050405020304" pitchFamily="18" charset="0"/>
              </a:rPr>
              <a:t>o a kind of operating system. </a:t>
            </a:r>
          </a:p>
          <a:p>
            <a:r>
              <a:rPr lang="en-US" sz="1600" dirty="0">
                <a:latin typeface="Times New Roman" panose="02020603050405020304" pitchFamily="18" charset="0"/>
                <a:cs typeface="Times New Roman" panose="02020603050405020304" pitchFamily="18" charset="0"/>
              </a:rPr>
              <a:t>o a graphics display device. </a:t>
            </a:r>
          </a:p>
          <a:p>
            <a:r>
              <a:rPr lang="pt-BR" sz="1600" dirty="0">
                <a:latin typeface="Times New Roman" panose="02020603050405020304" pitchFamily="18" charset="0"/>
                <a:cs typeface="Times New Roman" panose="02020603050405020304" pitchFamily="18" charset="0"/>
              </a:rPr>
              <a:t>o a monitor display system. </a:t>
            </a:r>
          </a:p>
          <a:p>
            <a:r>
              <a:rPr lang="en-US" sz="1600" dirty="0">
                <a:latin typeface="Times New Roman" panose="02020603050405020304" pitchFamily="18" charset="0"/>
                <a:cs typeface="Times New Roman" panose="02020603050405020304" pitchFamily="18" charset="0"/>
              </a:rPr>
              <a:t>o a video game. </a:t>
            </a:r>
          </a:p>
          <a:p>
            <a:endParaRPr lang="en-US" dirty="0"/>
          </a:p>
          <a:p>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79240" y="1169523"/>
            <a:ext cx="1123064" cy="369332"/>
          </a:xfrm>
          <a:prstGeom prst="rect">
            <a:avLst/>
          </a:prstGeom>
        </p:spPr>
        <p:txBody>
          <a:bodyPr wrap="none">
            <a:spAutoFit/>
          </a:bodyPr>
          <a:lstStyle/>
          <a:p>
            <a:pPr algn="just"/>
            <a:r>
              <a:rPr lang="en-US" b="1" dirty="0">
                <a:solidFill>
                  <a:srgbClr val="FF0000"/>
                </a:solidFill>
                <a:latin typeface="Times New Roman" panose="02020603050405020304" pitchFamily="18" charset="0"/>
                <a:cs typeface="Times New Roman" panose="02020603050405020304" pitchFamily="18" charset="0"/>
              </a:rPr>
              <a:t>Lecture</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1737574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8" name="TextBox 7"/>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3855" y="1225317"/>
            <a:ext cx="6096000" cy="646331"/>
          </a:xfrm>
          <a:prstGeom prst="rect">
            <a:avLst/>
          </a:prstGeom>
        </p:spPr>
        <p:txBody>
          <a:bodyPr>
            <a:spAutoFit/>
          </a:bodyPr>
          <a:lstStyle/>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The Binary Number System</a:t>
            </a:r>
          </a:p>
        </p:txBody>
      </p:sp>
      <p:sp>
        <p:nvSpPr>
          <p:cNvPr id="9" name="Rectangle 8"/>
          <p:cNvSpPr/>
          <p:nvPr/>
        </p:nvSpPr>
        <p:spPr>
          <a:xfrm>
            <a:off x="105776" y="1179151"/>
            <a:ext cx="1180772" cy="369332"/>
          </a:xfrm>
          <a:prstGeom prst="rect">
            <a:avLst/>
          </a:prstGeom>
        </p:spPr>
        <p:txBody>
          <a:bodyPr wrap="none">
            <a:spAutoFit/>
          </a:bodyPr>
          <a:lstStyle/>
          <a:p>
            <a:r>
              <a:rPr lang="en-US" b="1" dirty="0" smtClean="0">
                <a:solidFill>
                  <a:srgbClr val="FF0000"/>
                </a:solidFill>
                <a:latin typeface="Times New Roman" panose="02020603050405020304" pitchFamily="18" charset="0"/>
                <a:cs typeface="Times New Roman" panose="02020603050405020304" pitchFamily="18" charset="0"/>
              </a:rPr>
              <a:t>Lecture 5 </a:t>
            </a:r>
            <a:endParaRPr lang="en-US" dirty="0"/>
          </a:p>
        </p:txBody>
      </p:sp>
      <p:sp>
        <p:nvSpPr>
          <p:cNvPr id="10" name="Rectangle 9"/>
          <p:cNvSpPr/>
          <p:nvPr/>
        </p:nvSpPr>
        <p:spPr>
          <a:xfrm>
            <a:off x="0" y="1651582"/>
            <a:ext cx="12086224" cy="5078313"/>
          </a:xfrm>
          <a:prstGeom prst="rect">
            <a:avLst/>
          </a:prstGeom>
        </p:spPr>
        <p:txBody>
          <a:bodyPr wrap="square">
            <a:spAutoFit/>
          </a:bodyPr>
          <a:lstStyle/>
          <a:p>
            <a:pPr algn="just">
              <a:lnSpc>
                <a:spcPct val="150000"/>
              </a:lnSpc>
            </a:pPr>
            <a:r>
              <a:rPr lang="en-US" dirty="0">
                <a:latin typeface="Times New Roman" panose="02020603050405020304" pitchFamily="18" charset="0"/>
                <a:cs typeface="Times New Roman" panose="02020603050405020304" pitchFamily="18" charset="0"/>
              </a:rPr>
              <a:t>The number system that you are familiar with, that you use every day, is the decimal number system, also commonly referred to as the base-10 system.  When you perform computations such as 3 + 2 = 5, or 21 – 7 = 14, you are using the decimal number system.  This system, which you likely learned in first or second grade, is ingrained into your subconscious; it’s the natural way that you think about numbers.  Of course it is not just you: It is the way that everyone thinks—and has always thought—about numbers and arithmetic.  Evidence exists that Egyptians were using a decimal number system five thousand years ago.  The Roman numeral system, predominant for hundreds of years, was also a decimal number system (though organized differently from the Arabic base-10 number system that we are most familiar with).  Indeed, base-10 systems, in one form or another, have been the most widely used number systems ever since civilization started counting.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In dealing with the inner workings of a computer, though, you are going to have to learn to think in a different number system, the binary number system, also referred to as the base-2 </a:t>
            </a:r>
            <a:r>
              <a:rPr lang="en-US" dirty="0" err="1" smtClean="0">
                <a:latin typeface="Times New Roman" panose="02020603050405020304" pitchFamily="18" charset="0"/>
                <a:cs typeface="Times New Roman" panose="02020603050405020304" pitchFamily="18" charset="0"/>
              </a:rPr>
              <a:t>system.Before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considering why we might want to use a different number system, let’s first consider: Why do we use base-10?  The simple answer: We have 10 fingers.  Before the days of calculators and computers, we counted on our hands (many of us still do!).</a:t>
            </a:r>
          </a:p>
        </p:txBody>
      </p:sp>
    </p:spTree>
    <p:extLst>
      <p:ext uri="{BB962C8B-B14F-4D97-AF65-F5344CB8AC3E}">
        <p14:creationId xmlns:p14="http://schemas.microsoft.com/office/powerpoint/2010/main" val="4214656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8" name="TextBox 7"/>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31619" y="1122218"/>
            <a:ext cx="12074236" cy="4524315"/>
          </a:xfrm>
          <a:prstGeom prst="rect">
            <a:avLst/>
          </a:prstGeom>
        </p:spPr>
        <p:txBody>
          <a:bodyPr wrap="square">
            <a:spAutoFit/>
          </a:bodyPr>
          <a:lstStyle/>
          <a:p>
            <a:pPr algn="just">
              <a:lnSpc>
                <a:spcPct val="150000"/>
              </a:lnSpc>
            </a:pPr>
            <a:r>
              <a:rPr lang="en-US" sz="1600" dirty="0">
                <a:latin typeface="Times New Roman" panose="02020603050405020304" pitchFamily="18" charset="0"/>
                <a:cs typeface="Times New Roman" panose="02020603050405020304" pitchFamily="18" charset="0"/>
              </a:rPr>
              <a:t>Consider a child counting a pile of pennies.  He would begin: “One, two, three, …, eight, nine.”  Upon reaching nine, the next penny counted makes the total one single group of ten pennies.  He then keeps counting: “One group of ten pennies… two groups of ten pennies… three groups of ten pennies … eight groups of ten pennies … nine groups of ten pennies…”  Upon reaching nine groups of ten pennies plus nine additional pennies, the next penny counted makes the total thus far: one single group of one hundred pennies.  Upon completing the task, the child might find that he has three groups of one hundred pennies, five groups of ten pennies, and two pennies left over: 352 pennies. </a:t>
            </a:r>
            <a:endParaRPr lang="en-US" sz="1600" dirty="0" smtClean="0">
              <a:latin typeface="Times New Roman" panose="02020603050405020304" pitchFamily="18" charset="0"/>
              <a:cs typeface="Times New Roman" panose="02020603050405020304" pitchFamily="18" charset="0"/>
            </a:endParaRPr>
          </a:p>
          <a:p>
            <a:pPr algn="just">
              <a:lnSpc>
                <a:spcPct val="150000"/>
              </a:lnSpc>
            </a:pPr>
            <a:r>
              <a:rPr lang="en-US" sz="1600" dirty="0">
                <a:latin typeface="Times New Roman" panose="02020603050405020304" pitchFamily="18" charset="0"/>
                <a:cs typeface="Times New Roman" panose="02020603050405020304" pitchFamily="18" charset="0"/>
              </a:rPr>
              <a:t>More formally, the base-10 system is a positional system, where the rightmost digit is the ones position (the number of ones), the next digit to the left is the tens position (the number of groups of 10), the next digit to the left is the hundreds position (the number of groups of 100), and so forth.   The base-10 number system has 10 distinct symbols, or digits (0, 1, 2, 3,…8, 9).  In decimal notation, we write a number as a string of symbols, where each symbol is one of these ten digits, and to interpret a decimal number, we multiply each digit by the power of 10 associated with that digit’s position. </a:t>
            </a:r>
            <a:endParaRPr lang="en-US" sz="1600" dirty="0" smtClean="0">
              <a:latin typeface="Times New Roman" panose="02020603050405020304" pitchFamily="18" charset="0"/>
              <a:cs typeface="Times New Roman" panose="02020603050405020304" pitchFamily="18" charset="0"/>
            </a:endParaRPr>
          </a:p>
          <a:p>
            <a:pPr algn="just">
              <a:lnSpc>
                <a:spcPct val="150000"/>
              </a:lnSpc>
            </a:pPr>
            <a:r>
              <a:rPr lang="en-US" sz="1600" dirty="0">
                <a:latin typeface="Times New Roman" panose="02020603050405020304" pitchFamily="18" charset="0"/>
                <a:cs typeface="Times New Roman" panose="02020603050405020304" pitchFamily="18" charset="0"/>
              </a:rPr>
              <a:t>For example, consider the decimal number: 6349.  This number is</a:t>
            </a:r>
            <a:r>
              <a:rPr lang="en-US" sz="1600" dirty="0" smtClean="0">
                <a:latin typeface="Times New Roman" panose="02020603050405020304" pitchFamily="18" charset="0"/>
                <a:cs typeface="Times New Roman" panose="02020603050405020304" pitchFamily="18" charset="0"/>
              </a:rPr>
              <a:t>:</a:t>
            </a:r>
          </a:p>
          <a:p>
            <a:pPr algn="just">
              <a:lnSpc>
                <a:spcPct val="150000"/>
              </a:lnSpc>
            </a:pPr>
            <a:endParaRPr lang="en-US" sz="16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lum bright="-20000" contrast="40000"/>
          </a:blip>
          <a:stretch>
            <a:fillRect/>
          </a:stretch>
        </p:blipFill>
        <p:spPr>
          <a:xfrm>
            <a:off x="1840313" y="5182826"/>
            <a:ext cx="9592021" cy="1581655"/>
          </a:xfrm>
          <a:prstGeom prst="rect">
            <a:avLst/>
          </a:prstGeom>
        </p:spPr>
      </p:pic>
    </p:spTree>
    <p:extLst>
      <p:ext uri="{BB962C8B-B14F-4D97-AF65-F5344CB8AC3E}">
        <p14:creationId xmlns:p14="http://schemas.microsoft.com/office/powerpoint/2010/main" val="2314377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8" name="TextBox 7"/>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252845" y="1245302"/>
            <a:ext cx="11852564" cy="5139869"/>
          </a:xfrm>
          <a:prstGeom prst="rect">
            <a:avLst/>
          </a:prstGeom>
        </p:spPr>
        <p:txBody>
          <a:bodyPr wrap="square">
            <a:spAutoFit/>
          </a:bodyPr>
          <a:lstStyle/>
          <a:p>
            <a:pPr algn="just">
              <a:lnSpc>
                <a:spcPct val="150000"/>
              </a:lnSpc>
            </a:pPr>
            <a:r>
              <a:rPr lang="en-US" sz="1600" dirty="0">
                <a:latin typeface="Times New Roman" panose="02020603050405020304" pitchFamily="18" charset="0"/>
                <a:cs typeface="Times New Roman" panose="02020603050405020304" pitchFamily="18" charset="0"/>
              </a:rPr>
              <a:t>Consider: Computers are built from transistors, and an individual transistor can only be ON or OFF (</a:t>
            </a:r>
            <a:r>
              <a:rPr lang="en-US" sz="1600" dirty="0" smtClean="0">
                <a:latin typeface="Times New Roman" panose="02020603050405020304" pitchFamily="18" charset="0"/>
                <a:cs typeface="Times New Roman" panose="02020603050405020304" pitchFamily="18" charset="0"/>
              </a:rPr>
              <a:t>two options</a:t>
            </a:r>
            <a:r>
              <a:rPr lang="en-US" sz="1600" dirty="0">
                <a:latin typeface="Times New Roman" panose="02020603050405020304" pitchFamily="18" charset="0"/>
                <a:cs typeface="Times New Roman" panose="02020603050405020304" pitchFamily="18" charset="0"/>
              </a:rPr>
              <a:t>). Similarly, data storage devices can be optical or magnetic. Optical storage devices store data </a:t>
            </a:r>
            <a:r>
              <a:rPr lang="en-US" sz="1600" dirty="0" smtClean="0">
                <a:latin typeface="Times New Roman" panose="02020603050405020304" pitchFamily="18" charset="0"/>
                <a:cs typeface="Times New Roman" panose="02020603050405020304" pitchFamily="18" charset="0"/>
              </a:rPr>
              <a:t>in a </a:t>
            </a:r>
            <a:r>
              <a:rPr lang="en-US" sz="1600" dirty="0">
                <a:latin typeface="Times New Roman" panose="02020603050405020304" pitchFamily="18" charset="0"/>
                <a:cs typeface="Times New Roman" panose="02020603050405020304" pitchFamily="18" charset="0"/>
              </a:rPr>
              <a:t>specific location by controlling whether light </a:t>
            </a:r>
            <a:r>
              <a:rPr lang="en-US" sz="1600" i="1" dirty="0">
                <a:latin typeface="Times New Roman" panose="02020603050405020304" pitchFamily="18" charset="0"/>
                <a:cs typeface="Times New Roman" panose="02020603050405020304" pitchFamily="18" charset="0"/>
              </a:rPr>
              <a:t>is </a:t>
            </a:r>
            <a:r>
              <a:rPr lang="en-US" sz="1600" dirty="0">
                <a:latin typeface="Times New Roman" panose="02020603050405020304" pitchFamily="18" charset="0"/>
                <a:cs typeface="Times New Roman" panose="02020603050405020304" pitchFamily="18" charset="0"/>
              </a:rPr>
              <a:t>reflected off that location or </a:t>
            </a:r>
            <a:r>
              <a:rPr lang="en-US" sz="1600" i="1" dirty="0">
                <a:latin typeface="Times New Roman" panose="02020603050405020304" pitchFamily="18" charset="0"/>
                <a:cs typeface="Times New Roman" panose="02020603050405020304" pitchFamily="18" charset="0"/>
              </a:rPr>
              <a:t>is not </a:t>
            </a:r>
            <a:r>
              <a:rPr lang="en-US" sz="1600" dirty="0">
                <a:latin typeface="Times New Roman" panose="02020603050405020304" pitchFamily="18" charset="0"/>
                <a:cs typeface="Times New Roman" panose="02020603050405020304" pitchFamily="18" charset="0"/>
              </a:rPr>
              <a:t>reflected off </a:t>
            </a:r>
            <a:r>
              <a:rPr lang="en-US" sz="1600" dirty="0" smtClean="0">
                <a:latin typeface="Times New Roman" panose="02020603050405020304" pitchFamily="18" charset="0"/>
                <a:cs typeface="Times New Roman" panose="02020603050405020304" pitchFamily="18" charset="0"/>
              </a:rPr>
              <a:t>that location </a:t>
            </a:r>
            <a:r>
              <a:rPr lang="en-US" sz="1600" dirty="0">
                <a:latin typeface="Times New Roman" panose="02020603050405020304" pitchFamily="18" charset="0"/>
                <a:cs typeface="Times New Roman" panose="02020603050405020304" pitchFamily="18" charset="0"/>
              </a:rPr>
              <a:t>(two options). Likewise, magnetic storage devices store data in a specific location by</a:t>
            </a:r>
          </a:p>
          <a:p>
            <a:pPr algn="just">
              <a:lnSpc>
                <a:spcPct val="150000"/>
              </a:lnSpc>
            </a:pPr>
            <a:r>
              <a:rPr lang="en-US" sz="1600" dirty="0">
                <a:latin typeface="Times New Roman" panose="02020603050405020304" pitchFamily="18" charset="0"/>
                <a:cs typeface="Times New Roman" panose="02020603050405020304" pitchFamily="18" charset="0"/>
              </a:rPr>
              <a:t>magnetizing the particles in that location with a specific orientation. We can have the north magnetic </a:t>
            </a:r>
            <a:r>
              <a:rPr lang="en-US" sz="1600" dirty="0" smtClean="0">
                <a:latin typeface="Times New Roman" panose="02020603050405020304" pitchFamily="18" charset="0"/>
                <a:cs typeface="Times New Roman" panose="02020603050405020304" pitchFamily="18" charset="0"/>
              </a:rPr>
              <a:t>pole pointing </a:t>
            </a:r>
            <a:r>
              <a:rPr lang="en-US" sz="1600" dirty="0">
                <a:latin typeface="Times New Roman" panose="02020603050405020304" pitchFamily="18" charset="0"/>
                <a:cs typeface="Times New Roman" panose="02020603050405020304" pitchFamily="18" charset="0"/>
              </a:rPr>
              <a:t>in one direction, or the opposite direction (two options</a:t>
            </a:r>
            <a:r>
              <a:rPr lang="en-US" sz="1600" dirty="0" smtClean="0">
                <a:latin typeface="Times New Roman" panose="02020603050405020304" pitchFamily="18" charset="0"/>
                <a:cs typeface="Times New Roman" panose="02020603050405020304" pitchFamily="18" charset="0"/>
              </a:rPr>
              <a:t>).</a:t>
            </a:r>
          </a:p>
          <a:p>
            <a:pPr algn="just">
              <a:lnSpc>
                <a:spcPct val="150000"/>
              </a:lnSpc>
            </a:pPr>
            <a:r>
              <a:rPr lang="en-US" sz="1600" dirty="0">
                <a:latin typeface="Times New Roman" panose="02020603050405020304" pitchFamily="18" charset="0"/>
                <a:cs typeface="Times New Roman" panose="02020603050405020304" pitchFamily="18" charset="0"/>
              </a:rPr>
              <a:t>Computers can most readily use two symbols, and therefore a base-2 system, or </a:t>
            </a:r>
            <a:r>
              <a:rPr lang="en-US" sz="1600" i="1" dirty="0">
                <a:latin typeface="Times New Roman" panose="02020603050405020304" pitchFamily="18" charset="0"/>
                <a:cs typeface="Times New Roman" panose="02020603050405020304" pitchFamily="18" charset="0"/>
              </a:rPr>
              <a:t>binary number system</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is most </a:t>
            </a:r>
            <a:r>
              <a:rPr lang="en-US" sz="1600" dirty="0">
                <a:latin typeface="Times New Roman" panose="02020603050405020304" pitchFamily="18" charset="0"/>
                <a:cs typeface="Times New Roman" panose="02020603050405020304" pitchFamily="18" charset="0"/>
              </a:rPr>
              <a:t>appropriate. The base-10 number system has 10 distinct symbols: 0, 1, 2, 3, 4, 5, 6, 7, 8 and 9. </a:t>
            </a:r>
            <a:r>
              <a:rPr lang="en-US" sz="1600" dirty="0" smtClean="0">
                <a:latin typeface="Times New Roman" panose="02020603050405020304" pitchFamily="18" charset="0"/>
                <a:cs typeface="Times New Roman" panose="02020603050405020304" pitchFamily="18" charset="0"/>
              </a:rPr>
              <a:t>The base-2 </a:t>
            </a:r>
            <a:r>
              <a:rPr lang="en-US" sz="1600" dirty="0">
                <a:latin typeface="Times New Roman" panose="02020603050405020304" pitchFamily="18" charset="0"/>
                <a:cs typeface="Times New Roman" panose="02020603050405020304" pitchFamily="18" charset="0"/>
              </a:rPr>
              <a:t>system has exactly two symbols: 0 and 1. The base-10 symbols are termed </a:t>
            </a:r>
            <a:r>
              <a:rPr lang="en-US" sz="1600" i="1" dirty="0">
                <a:latin typeface="Times New Roman" panose="02020603050405020304" pitchFamily="18" charset="0"/>
                <a:cs typeface="Times New Roman" panose="02020603050405020304" pitchFamily="18" charset="0"/>
              </a:rPr>
              <a:t>digits</a:t>
            </a:r>
            <a:r>
              <a:rPr lang="en-US" sz="1600" dirty="0">
                <a:latin typeface="Times New Roman" panose="02020603050405020304" pitchFamily="18" charset="0"/>
                <a:cs typeface="Times New Roman" panose="02020603050405020304" pitchFamily="18" charset="0"/>
              </a:rPr>
              <a:t>. The </a:t>
            </a:r>
            <a:r>
              <a:rPr lang="en-US" sz="1600" dirty="0" smtClean="0">
                <a:latin typeface="Times New Roman" panose="02020603050405020304" pitchFamily="18" charset="0"/>
                <a:cs typeface="Times New Roman" panose="02020603050405020304" pitchFamily="18" charset="0"/>
              </a:rPr>
              <a:t>base-2 symbols </a:t>
            </a:r>
            <a:r>
              <a:rPr lang="en-US" sz="1600" dirty="0">
                <a:latin typeface="Times New Roman" panose="02020603050405020304" pitchFamily="18" charset="0"/>
                <a:cs typeface="Times New Roman" panose="02020603050405020304" pitchFamily="18" charset="0"/>
              </a:rPr>
              <a:t>are termed binary digits, or </a:t>
            </a:r>
            <a:r>
              <a:rPr lang="en-US" sz="1600" i="1" dirty="0">
                <a:latin typeface="Times New Roman" panose="02020603050405020304" pitchFamily="18" charset="0"/>
                <a:cs typeface="Times New Roman" panose="02020603050405020304" pitchFamily="18" charset="0"/>
              </a:rPr>
              <a:t>bits </a:t>
            </a:r>
            <a:r>
              <a:rPr lang="en-US" sz="1600" dirty="0">
                <a:latin typeface="Times New Roman" panose="02020603050405020304" pitchFamily="18" charset="0"/>
                <a:cs typeface="Times New Roman" panose="02020603050405020304" pitchFamily="18" charset="0"/>
              </a:rPr>
              <a:t>for short. All base-10 numbers are built as strings of digits (</a:t>
            </a:r>
            <a:r>
              <a:rPr lang="en-US" sz="1600" dirty="0" smtClean="0">
                <a:latin typeface="Times New Roman" panose="02020603050405020304" pitchFamily="18" charset="0"/>
                <a:cs typeface="Times New Roman" panose="02020603050405020304" pitchFamily="18" charset="0"/>
              </a:rPr>
              <a:t>such as </a:t>
            </a:r>
            <a:r>
              <a:rPr lang="en-US" sz="1600" dirty="0">
                <a:latin typeface="Times New Roman" panose="02020603050405020304" pitchFamily="18" charset="0"/>
                <a:cs typeface="Times New Roman" panose="02020603050405020304" pitchFamily="18" charset="0"/>
              </a:rPr>
              <a:t>6349). All binary numbers are built as strings of bits (such as 1101). Just as we would say that </a:t>
            </a:r>
            <a:r>
              <a:rPr lang="en-US" sz="1600" dirty="0" smtClean="0">
                <a:latin typeface="Times New Roman" panose="02020603050405020304" pitchFamily="18" charset="0"/>
                <a:cs typeface="Times New Roman" panose="02020603050405020304" pitchFamily="18" charset="0"/>
              </a:rPr>
              <a:t>the decimal </a:t>
            </a:r>
            <a:r>
              <a:rPr lang="en-US" sz="1600" dirty="0">
                <a:latin typeface="Times New Roman" panose="02020603050405020304" pitchFamily="18" charset="0"/>
                <a:cs typeface="Times New Roman" panose="02020603050405020304" pitchFamily="18" charset="0"/>
              </a:rPr>
              <a:t>number 12890 has five digits, we would say that the binary number 11001 is a five-bit </a:t>
            </a:r>
            <a:r>
              <a:rPr lang="en-US" sz="1600" dirty="0" smtClean="0">
                <a:latin typeface="Times New Roman" panose="02020603050405020304" pitchFamily="18" charset="0"/>
                <a:cs typeface="Times New Roman" panose="02020603050405020304" pitchFamily="18" charset="0"/>
              </a:rPr>
              <a:t>number. The </a:t>
            </a:r>
            <a:r>
              <a:rPr lang="en-US" sz="1600" dirty="0">
                <a:latin typeface="Times New Roman" panose="02020603050405020304" pitchFamily="18" charset="0"/>
                <a:cs typeface="Times New Roman" panose="02020603050405020304" pitchFamily="18" charset="0"/>
              </a:rPr>
              <a:t>point: All data in a computer is represented in binary. The pictures of your last vacation stored </a:t>
            </a:r>
            <a:r>
              <a:rPr lang="en-US" sz="1600" dirty="0" smtClean="0">
                <a:latin typeface="Times New Roman" panose="02020603050405020304" pitchFamily="18" charset="0"/>
                <a:cs typeface="Times New Roman" panose="02020603050405020304" pitchFamily="18" charset="0"/>
              </a:rPr>
              <a:t>on your </a:t>
            </a:r>
            <a:r>
              <a:rPr lang="en-US" sz="1600" dirty="0">
                <a:latin typeface="Times New Roman" panose="02020603050405020304" pitchFamily="18" charset="0"/>
                <a:cs typeface="Times New Roman" panose="02020603050405020304" pitchFamily="18" charset="0"/>
              </a:rPr>
              <a:t>hard drive—it’s all bits. The YouTube video of the cat falling off the chair that you saw </a:t>
            </a:r>
            <a:r>
              <a:rPr lang="en-US" sz="1600" dirty="0" smtClean="0">
                <a:latin typeface="Times New Roman" panose="02020603050405020304" pitchFamily="18" charset="0"/>
                <a:cs typeface="Times New Roman" panose="02020603050405020304" pitchFamily="18" charset="0"/>
              </a:rPr>
              <a:t>this morning—bits</a:t>
            </a:r>
            <a:r>
              <a:rPr lang="en-US" sz="1600" dirty="0">
                <a:latin typeface="Times New Roman" panose="02020603050405020304" pitchFamily="18" charset="0"/>
                <a:cs typeface="Times New Roman" panose="02020603050405020304" pitchFamily="18" charset="0"/>
              </a:rPr>
              <a:t>. Your Facebook page—bits. The tweet you sent—bits. The email from your </a:t>
            </a:r>
            <a:r>
              <a:rPr lang="en-US" sz="1600" dirty="0" smtClean="0">
                <a:latin typeface="Times New Roman" panose="02020603050405020304" pitchFamily="18" charset="0"/>
                <a:cs typeface="Times New Roman" panose="02020603050405020304" pitchFamily="18" charset="0"/>
              </a:rPr>
              <a:t>professor telling </a:t>
            </a:r>
            <a:r>
              <a:rPr lang="en-US" sz="1600" dirty="0">
                <a:latin typeface="Times New Roman" panose="02020603050405020304" pitchFamily="18" charset="0"/>
                <a:cs typeface="Times New Roman" panose="02020603050405020304" pitchFamily="18" charset="0"/>
              </a:rPr>
              <a:t>you to spend less time on vacation, browsing YouTube, updating your Facebook page and </a:t>
            </a:r>
            <a:r>
              <a:rPr lang="en-US" sz="1600" dirty="0" smtClean="0">
                <a:latin typeface="Times New Roman" panose="02020603050405020304" pitchFamily="18" charset="0"/>
                <a:cs typeface="Times New Roman" panose="02020603050405020304" pitchFamily="18" charset="0"/>
              </a:rPr>
              <a:t>sending tweets—that’s </a:t>
            </a:r>
            <a:r>
              <a:rPr lang="en-US" sz="1600" dirty="0">
                <a:latin typeface="Times New Roman" panose="02020603050405020304" pitchFamily="18" charset="0"/>
                <a:cs typeface="Times New Roman" panose="02020603050405020304" pitchFamily="18" charset="0"/>
              </a:rPr>
              <a:t>bits too. </a:t>
            </a:r>
            <a:r>
              <a:rPr lang="en-US" sz="1600" i="1" dirty="0">
                <a:latin typeface="Times New Roman" panose="02020603050405020304" pitchFamily="18" charset="0"/>
                <a:cs typeface="Times New Roman" panose="02020603050405020304" pitchFamily="18" charset="0"/>
              </a:rPr>
              <a:t>Everything is bits</a:t>
            </a:r>
            <a:r>
              <a:rPr lang="en-US" sz="1600" dirty="0" smtClean="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To understand how computers work, you have to speak the language. And the language of computers </a:t>
            </a:r>
            <a:r>
              <a:rPr lang="en-US" sz="1600" dirty="0" smtClean="0">
                <a:latin typeface="Times New Roman" panose="02020603050405020304" pitchFamily="18" charset="0"/>
                <a:cs typeface="Times New Roman" panose="02020603050405020304" pitchFamily="18" charset="0"/>
              </a:rPr>
              <a:t>is the </a:t>
            </a:r>
            <a:r>
              <a:rPr lang="en-US" sz="1600" dirty="0">
                <a:latin typeface="Times New Roman" panose="02020603050405020304" pitchFamily="18" charset="0"/>
                <a:cs typeface="Times New Roman" panose="02020603050405020304" pitchFamily="18" charset="0"/>
              </a:rPr>
              <a:t>binary number system.</a:t>
            </a:r>
          </a:p>
        </p:txBody>
      </p:sp>
    </p:spTree>
    <p:extLst>
      <p:ext uri="{BB962C8B-B14F-4D97-AF65-F5344CB8AC3E}">
        <p14:creationId xmlns:p14="http://schemas.microsoft.com/office/powerpoint/2010/main" val="309469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8" name="TextBox 7"/>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90500" y="1245302"/>
            <a:ext cx="12015355" cy="2308324"/>
          </a:xfrm>
          <a:prstGeom prst="rect">
            <a:avLst/>
          </a:prstGeom>
        </p:spPr>
        <p:txBody>
          <a:bodyPr wrap="square">
            <a:spAutoFit/>
          </a:bodyPr>
          <a:lstStyle/>
          <a:p>
            <a:pPr algn="just">
              <a:lnSpc>
                <a:spcPct val="150000"/>
              </a:lnSpc>
            </a:pPr>
            <a:r>
              <a:rPr lang="en-US" sz="1600" dirty="0">
                <a:solidFill>
                  <a:srgbClr val="0070C1"/>
                </a:solidFill>
                <a:latin typeface="Times New Roman" panose="02020603050405020304" pitchFamily="18" charset="0"/>
                <a:cs typeface="Times New Roman" panose="02020603050405020304" pitchFamily="18" charset="0"/>
              </a:rPr>
              <a:t>Converting a Binary Number to a Decimal Number</a:t>
            </a:r>
          </a:p>
          <a:p>
            <a:pPr algn="just">
              <a:lnSpc>
                <a:spcPct val="150000"/>
              </a:lnSpc>
            </a:pPr>
            <a:r>
              <a:rPr lang="en-US" sz="1600" dirty="0">
                <a:solidFill>
                  <a:srgbClr val="000000"/>
                </a:solidFill>
                <a:latin typeface="Times New Roman" panose="02020603050405020304" pitchFamily="18" charset="0"/>
                <a:cs typeface="Times New Roman" panose="02020603050405020304" pitchFamily="18" charset="0"/>
              </a:rPr>
              <a:t>To convert a binary number to a decimal number, we simply write the binary number as a sum of </a:t>
            </a:r>
            <a:r>
              <a:rPr lang="en-US" sz="1600" dirty="0" smtClean="0">
                <a:solidFill>
                  <a:srgbClr val="000000"/>
                </a:solidFill>
                <a:latin typeface="Times New Roman" panose="02020603050405020304" pitchFamily="18" charset="0"/>
                <a:cs typeface="Times New Roman" panose="02020603050405020304" pitchFamily="18" charset="0"/>
              </a:rPr>
              <a:t>powers of </a:t>
            </a:r>
            <a:r>
              <a:rPr lang="en-US" sz="1600" dirty="0">
                <a:solidFill>
                  <a:srgbClr val="000000"/>
                </a:solidFill>
                <a:latin typeface="Times New Roman" panose="02020603050405020304" pitchFamily="18" charset="0"/>
                <a:cs typeface="Times New Roman" panose="02020603050405020304" pitchFamily="18" charset="0"/>
              </a:rPr>
              <a:t>2. For example, to convert the binary number 1011 to a decimal number, we note that the </a:t>
            </a:r>
            <a:r>
              <a:rPr lang="en-US" sz="1600" dirty="0" smtClean="0">
                <a:solidFill>
                  <a:srgbClr val="000000"/>
                </a:solidFill>
                <a:latin typeface="Times New Roman" panose="02020603050405020304" pitchFamily="18" charset="0"/>
                <a:cs typeface="Times New Roman" panose="02020603050405020304" pitchFamily="18" charset="0"/>
              </a:rPr>
              <a:t>rightmost position </a:t>
            </a:r>
            <a:r>
              <a:rPr lang="en-US" sz="1600" dirty="0">
                <a:solidFill>
                  <a:srgbClr val="000000"/>
                </a:solidFill>
                <a:latin typeface="Times New Roman" panose="02020603050405020304" pitchFamily="18" charset="0"/>
                <a:cs typeface="Times New Roman" panose="02020603050405020304" pitchFamily="18" charset="0"/>
              </a:rPr>
              <a:t>is the ones position and the bit value in this position is a 1. So, this rightmost bit has the </a:t>
            </a:r>
            <a:r>
              <a:rPr lang="en-US" sz="1600" dirty="0" smtClean="0">
                <a:solidFill>
                  <a:srgbClr val="000000"/>
                </a:solidFill>
                <a:latin typeface="Times New Roman" panose="02020603050405020304" pitchFamily="18" charset="0"/>
                <a:cs typeface="Times New Roman" panose="02020603050405020304" pitchFamily="18" charset="0"/>
              </a:rPr>
              <a:t>decimal value </a:t>
            </a:r>
            <a:r>
              <a:rPr lang="en-US" sz="1600" dirty="0">
                <a:solidFill>
                  <a:srgbClr val="000000"/>
                </a:solidFill>
                <a:latin typeface="Times New Roman" panose="02020603050405020304" pitchFamily="18" charset="0"/>
                <a:cs typeface="Times New Roman" panose="02020603050405020304" pitchFamily="18" charset="0"/>
              </a:rPr>
              <a:t>of </a:t>
            </a:r>
            <a:r>
              <a:rPr lang="en-US" sz="1600" dirty="0" smtClean="0">
                <a:solidFill>
                  <a:srgbClr val="000000"/>
                </a:solidFill>
                <a:latin typeface="Times New Roman" panose="02020603050405020304" pitchFamily="18" charset="0"/>
                <a:cs typeface="Times New Roman" panose="02020603050405020304" pitchFamily="18" charset="0"/>
              </a:rPr>
              <a:t>        . </a:t>
            </a:r>
            <a:r>
              <a:rPr lang="en-US" sz="1600" dirty="0">
                <a:solidFill>
                  <a:srgbClr val="000000"/>
                </a:solidFill>
                <a:latin typeface="Times New Roman" panose="02020603050405020304" pitchFamily="18" charset="0"/>
                <a:cs typeface="Times New Roman" panose="02020603050405020304" pitchFamily="18" charset="0"/>
              </a:rPr>
              <a:t>The next position to the left is the twos position, and the bit value in this position is also </a:t>
            </a:r>
            <a:r>
              <a:rPr lang="en-US" sz="1600" dirty="0" smtClean="0">
                <a:solidFill>
                  <a:srgbClr val="000000"/>
                </a:solidFill>
                <a:latin typeface="Times New Roman" panose="02020603050405020304" pitchFamily="18" charset="0"/>
                <a:cs typeface="Times New Roman" panose="02020603050405020304" pitchFamily="18" charset="0"/>
              </a:rPr>
              <a:t>a 1</a:t>
            </a:r>
            <a:r>
              <a:rPr lang="en-US" sz="1600" dirty="0">
                <a:solidFill>
                  <a:srgbClr val="000000"/>
                </a:solidFill>
                <a:latin typeface="Times New Roman" panose="02020603050405020304" pitchFamily="18" charset="0"/>
                <a:cs typeface="Times New Roman" panose="02020603050405020304" pitchFamily="18" charset="0"/>
              </a:rPr>
              <a:t>. So, this next bit has the decimal value </a:t>
            </a:r>
            <a:r>
              <a:rPr lang="en-US" sz="1600" dirty="0" smtClean="0">
                <a:solidFill>
                  <a:srgbClr val="000000"/>
                </a:solidFill>
                <a:latin typeface="Times New Roman" panose="02020603050405020304" pitchFamily="18" charset="0"/>
                <a:cs typeface="Times New Roman" panose="02020603050405020304" pitchFamily="18" charset="0"/>
              </a:rPr>
              <a:t>of       .   The </a:t>
            </a:r>
            <a:r>
              <a:rPr lang="en-US" sz="1600" dirty="0">
                <a:solidFill>
                  <a:srgbClr val="000000"/>
                </a:solidFill>
                <a:latin typeface="Times New Roman" panose="02020603050405020304" pitchFamily="18" charset="0"/>
                <a:cs typeface="Times New Roman" panose="02020603050405020304" pitchFamily="18" charset="0"/>
              </a:rPr>
              <a:t>next position to the left is the fours position, </a:t>
            </a:r>
            <a:r>
              <a:rPr lang="en-US" sz="1600" dirty="0" smtClean="0">
                <a:solidFill>
                  <a:srgbClr val="000000"/>
                </a:solidFill>
                <a:latin typeface="Times New Roman" panose="02020603050405020304" pitchFamily="18" charset="0"/>
                <a:cs typeface="Times New Roman" panose="02020603050405020304" pitchFamily="18" charset="0"/>
              </a:rPr>
              <a:t>and the </a:t>
            </a:r>
            <a:r>
              <a:rPr lang="en-US" sz="1600" dirty="0">
                <a:solidFill>
                  <a:srgbClr val="000000"/>
                </a:solidFill>
                <a:latin typeface="Times New Roman" panose="02020603050405020304" pitchFamily="18" charset="0"/>
                <a:cs typeface="Times New Roman" panose="02020603050405020304" pitchFamily="18" charset="0"/>
              </a:rPr>
              <a:t>bit value in this position is a 0. The leftmost position is the eights position, and the bit value in </a:t>
            </a:r>
            <a:r>
              <a:rPr lang="en-US" sz="1600" dirty="0" smtClean="0">
                <a:solidFill>
                  <a:srgbClr val="000000"/>
                </a:solidFill>
                <a:latin typeface="Times New Roman" panose="02020603050405020304" pitchFamily="18" charset="0"/>
                <a:cs typeface="Times New Roman" panose="02020603050405020304" pitchFamily="18" charset="0"/>
              </a:rPr>
              <a:t>this position </a:t>
            </a:r>
            <a:r>
              <a:rPr lang="en-US" sz="1600" dirty="0">
                <a:solidFill>
                  <a:srgbClr val="000000"/>
                </a:solidFill>
                <a:latin typeface="Times New Roman" panose="02020603050405020304" pitchFamily="18" charset="0"/>
                <a:cs typeface="Times New Roman" panose="02020603050405020304" pitchFamily="18" charset="0"/>
              </a:rPr>
              <a:t>is a 1. So, this leftmost bit has the decimal value </a:t>
            </a:r>
            <a:r>
              <a:rPr lang="en-US" sz="1600" dirty="0" smtClean="0">
                <a:solidFill>
                  <a:srgbClr val="000000"/>
                </a:solidFill>
                <a:latin typeface="Times New Roman" panose="02020603050405020304" pitchFamily="18" charset="0"/>
                <a:cs typeface="Times New Roman" panose="02020603050405020304" pitchFamily="18" charset="0"/>
              </a:rPr>
              <a:t>of          . </a:t>
            </a:r>
            <a:r>
              <a:rPr lang="en-US" sz="1600" dirty="0">
                <a:solidFill>
                  <a:srgbClr val="000000"/>
                </a:solidFill>
                <a:latin typeface="Times New Roman" panose="02020603050405020304" pitchFamily="18" charset="0"/>
                <a:cs typeface="Times New Roman" panose="02020603050405020304" pitchFamily="18" charset="0"/>
              </a:rPr>
              <a:t>Thus:</a:t>
            </a:r>
            <a:endParaRPr lang="en-US" sz="16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3414280" y="2420246"/>
            <a:ext cx="438150" cy="285750"/>
          </a:xfrm>
          <a:prstGeom prst="rect">
            <a:avLst/>
          </a:prstGeom>
        </p:spPr>
      </p:pic>
      <p:pic>
        <p:nvPicPr>
          <p:cNvPr id="10" name="Picture 9"/>
          <p:cNvPicPr>
            <a:picLocks noChangeAspect="1"/>
          </p:cNvPicPr>
          <p:nvPr/>
        </p:nvPicPr>
        <p:blipFill>
          <a:blip r:embed="rId5"/>
          <a:stretch>
            <a:fillRect/>
          </a:stretch>
        </p:blipFill>
        <p:spPr>
          <a:xfrm>
            <a:off x="9672011" y="3129811"/>
            <a:ext cx="412560" cy="301000"/>
          </a:xfrm>
          <a:prstGeom prst="rect">
            <a:avLst/>
          </a:prstGeom>
        </p:spPr>
      </p:pic>
      <p:pic>
        <p:nvPicPr>
          <p:cNvPr id="11" name="Picture 10"/>
          <p:cNvPicPr>
            <a:picLocks noChangeAspect="1"/>
          </p:cNvPicPr>
          <p:nvPr/>
        </p:nvPicPr>
        <p:blipFill>
          <a:blip r:embed="rId6"/>
          <a:stretch>
            <a:fillRect/>
          </a:stretch>
        </p:blipFill>
        <p:spPr>
          <a:xfrm>
            <a:off x="3095238" y="2779349"/>
            <a:ext cx="412560" cy="318200"/>
          </a:xfrm>
          <a:prstGeom prst="rect">
            <a:avLst/>
          </a:prstGeom>
        </p:spPr>
      </p:pic>
      <p:pic>
        <p:nvPicPr>
          <p:cNvPr id="12" name="Picture 11"/>
          <p:cNvPicPr>
            <a:picLocks noChangeAspect="1"/>
          </p:cNvPicPr>
          <p:nvPr/>
        </p:nvPicPr>
        <p:blipFill>
          <a:blip r:embed="rId7">
            <a:lum bright="-20000" contrast="40000"/>
          </a:blip>
          <a:stretch>
            <a:fillRect/>
          </a:stretch>
        </p:blipFill>
        <p:spPr>
          <a:xfrm>
            <a:off x="3095238" y="3553626"/>
            <a:ext cx="5569561" cy="516000"/>
          </a:xfrm>
          <a:prstGeom prst="rect">
            <a:avLst/>
          </a:prstGeom>
        </p:spPr>
      </p:pic>
    </p:spTree>
    <p:extLst>
      <p:ext uri="{BB962C8B-B14F-4D97-AF65-F5344CB8AC3E}">
        <p14:creationId xmlns:p14="http://schemas.microsoft.com/office/powerpoint/2010/main" val="3826220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8" name="TextBox 7"/>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05776" y="1548483"/>
            <a:ext cx="4995919" cy="646331"/>
          </a:xfrm>
          <a:prstGeom prst="rect">
            <a:avLst/>
          </a:prstGeom>
        </p:spPr>
        <p:txBody>
          <a:bodyPr wrap="none">
            <a:spAutoFit/>
          </a:bodyPr>
          <a:lstStyle/>
          <a:p>
            <a:r>
              <a:rPr lang="en-US" altLang="en-US" b="1" dirty="0">
                <a:latin typeface="Times New Roman" panose="02020603050405020304" pitchFamily="18" charset="0"/>
              </a:rPr>
              <a:t>The algorithmic foundations of computer </a:t>
            </a:r>
            <a:r>
              <a:rPr lang="en-US" altLang="en-US" b="1" dirty="0" smtClean="0">
                <a:latin typeface="Times New Roman" panose="02020603050405020304" pitchFamily="18" charset="0"/>
              </a:rPr>
              <a:t>science</a:t>
            </a:r>
          </a:p>
          <a:p>
            <a:endParaRPr lang="en-US" dirty="0"/>
          </a:p>
        </p:txBody>
      </p:sp>
      <p:sp>
        <p:nvSpPr>
          <p:cNvPr id="9" name="Rectangle 8"/>
          <p:cNvSpPr/>
          <p:nvPr/>
        </p:nvSpPr>
        <p:spPr>
          <a:xfrm>
            <a:off x="105776" y="1179151"/>
            <a:ext cx="1123064" cy="369332"/>
          </a:xfrm>
          <a:prstGeom prst="rect">
            <a:avLst/>
          </a:prstGeom>
        </p:spPr>
        <p:txBody>
          <a:bodyPr wrap="none">
            <a:spAutoFit/>
          </a:bodyPr>
          <a:lstStyle/>
          <a:p>
            <a:r>
              <a:rPr lang="en-US" b="1" dirty="0" smtClean="0">
                <a:solidFill>
                  <a:srgbClr val="FF0000"/>
                </a:solidFill>
                <a:latin typeface="Times New Roman" panose="02020603050405020304" pitchFamily="18" charset="0"/>
                <a:cs typeface="Times New Roman" panose="02020603050405020304" pitchFamily="18" charset="0"/>
              </a:rPr>
              <a:t>Lecture </a:t>
            </a:r>
            <a:r>
              <a:rPr lang="ar-SA" b="1" dirty="0" smtClean="0">
                <a:solidFill>
                  <a:srgbClr val="FF0000"/>
                </a:solidFill>
                <a:latin typeface="Times New Roman" panose="02020603050405020304" pitchFamily="18" charset="0"/>
                <a:cs typeface="Times New Roman" panose="02020603050405020304" pitchFamily="18" charset="0"/>
              </a:rPr>
              <a:t>6</a:t>
            </a:r>
            <a:endParaRPr lang="en-US" dirty="0"/>
          </a:p>
        </p:txBody>
      </p:sp>
      <p:sp>
        <p:nvSpPr>
          <p:cNvPr id="10" name="Text Box 4"/>
          <p:cNvSpPr txBox="1">
            <a:spLocks noChangeArrowheads="1"/>
          </p:cNvSpPr>
          <p:nvPr/>
        </p:nvSpPr>
        <p:spPr bwMode="auto">
          <a:xfrm>
            <a:off x="13855" y="1871648"/>
            <a:ext cx="21547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latin typeface="Times New Roman" panose="02020603050405020304" pitchFamily="18" charset="0"/>
              </a:rPr>
              <a:t>What is an algorithm</a:t>
            </a:r>
            <a:r>
              <a:rPr lang="en-US" altLang="en-US" sz="1600" b="1" dirty="0" smtClean="0">
                <a:latin typeface="Times New Roman" panose="02020603050405020304" pitchFamily="18" charset="0"/>
              </a:rPr>
              <a:t>?</a:t>
            </a:r>
          </a:p>
          <a:p>
            <a:endParaRPr lang="en-US" altLang="en-US" sz="1600" b="1" dirty="0">
              <a:latin typeface="Times New Roman" panose="02020603050405020304" pitchFamily="18" charset="0"/>
            </a:endParaRPr>
          </a:p>
          <a:p>
            <a:endParaRPr lang="en-US" altLang="en-US" sz="1600" dirty="0">
              <a:latin typeface="Times New Roman" panose="02020603050405020304" pitchFamily="18" charset="0"/>
            </a:endParaRPr>
          </a:p>
        </p:txBody>
      </p:sp>
      <p:sp>
        <p:nvSpPr>
          <p:cNvPr id="11" name="Rectangle 3"/>
          <p:cNvSpPr txBox="1">
            <a:spLocks noChangeArrowheads="1"/>
          </p:cNvSpPr>
          <p:nvPr/>
        </p:nvSpPr>
        <p:spPr>
          <a:xfrm>
            <a:off x="0" y="2287146"/>
            <a:ext cx="7772400" cy="464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smtClean="0">
                <a:latin typeface="Times New Roman" panose="02020603050405020304" pitchFamily="18" charset="0"/>
                <a:cs typeface="Times New Roman" panose="02020603050405020304" pitchFamily="18" charset="0"/>
              </a:rPr>
              <a:t>An algorithm is a </a:t>
            </a:r>
          </a:p>
          <a:p>
            <a:r>
              <a:rPr lang="en-US" altLang="en-US" sz="1600" b="1" i="1" dirty="0" smtClean="0">
                <a:latin typeface="Times New Roman" panose="02020603050405020304" pitchFamily="18" charset="0"/>
                <a:cs typeface="Times New Roman" panose="02020603050405020304" pitchFamily="18" charset="0"/>
              </a:rPr>
              <a:t>well-ordered </a:t>
            </a:r>
            <a:r>
              <a:rPr lang="en-US" altLang="en-US" sz="1600" dirty="0" smtClean="0">
                <a:latin typeface="Times New Roman" panose="02020603050405020304" pitchFamily="18" charset="0"/>
                <a:cs typeface="Times New Roman" panose="02020603050405020304" pitchFamily="18" charset="0"/>
              </a:rPr>
              <a:t>collection of </a:t>
            </a:r>
          </a:p>
          <a:p>
            <a:r>
              <a:rPr lang="en-US" altLang="en-US" sz="1600" b="1" i="1" dirty="0" smtClean="0">
                <a:latin typeface="Times New Roman" panose="02020603050405020304" pitchFamily="18" charset="0"/>
                <a:cs typeface="Times New Roman" panose="02020603050405020304" pitchFamily="18" charset="0"/>
              </a:rPr>
              <a:t>unambiguous</a:t>
            </a:r>
            <a:r>
              <a:rPr lang="en-US" altLang="en-US" sz="1600" b="1" dirty="0" smtClean="0">
                <a:latin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cs typeface="Times New Roman" panose="02020603050405020304" pitchFamily="18" charset="0"/>
              </a:rPr>
              <a:t>and </a:t>
            </a:r>
          </a:p>
          <a:p>
            <a:r>
              <a:rPr lang="en-US" altLang="en-US" sz="1600" b="1" i="1" dirty="0" smtClean="0">
                <a:latin typeface="Times New Roman" panose="02020603050405020304" pitchFamily="18" charset="0"/>
                <a:cs typeface="Times New Roman" panose="02020603050405020304" pitchFamily="18" charset="0"/>
              </a:rPr>
              <a:t>effectively computable</a:t>
            </a:r>
            <a:r>
              <a:rPr lang="en-US" altLang="en-US" sz="1600" i="1" dirty="0" smtClean="0">
                <a:latin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cs typeface="Times New Roman" panose="02020603050405020304" pitchFamily="18" charset="0"/>
              </a:rPr>
              <a:t>operations that, when executed, </a:t>
            </a:r>
          </a:p>
          <a:p>
            <a:r>
              <a:rPr lang="en-US" altLang="en-US" sz="1600" b="1" i="1" dirty="0" smtClean="0">
                <a:latin typeface="Times New Roman" panose="02020603050405020304" pitchFamily="18" charset="0"/>
                <a:cs typeface="Times New Roman" panose="02020603050405020304" pitchFamily="18" charset="0"/>
              </a:rPr>
              <a:t>produces a result</a:t>
            </a:r>
            <a:r>
              <a:rPr lang="en-US" altLang="en-US" sz="1600" dirty="0" smtClean="0">
                <a:latin typeface="Times New Roman" panose="02020603050405020304" pitchFamily="18" charset="0"/>
                <a:cs typeface="Times New Roman" panose="02020603050405020304" pitchFamily="18" charset="0"/>
              </a:rPr>
              <a:t> and</a:t>
            </a:r>
          </a:p>
          <a:p>
            <a:r>
              <a:rPr lang="en-US" altLang="en-US" sz="1600" b="1" i="1" dirty="0" smtClean="0">
                <a:latin typeface="Times New Roman" panose="02020603050405020304" pitchFamily="18" charset="0"/>
                <a:cs typeface="Times New Roman" panose="02020603050405020304" pitchFamily="18" charset="0"/>
              </a:rPr>
              <a:t>halts in a finite amount of time.</a:t>
            </a:r>
          </a:p>
          <a:p>
            <a:pPr marL="0" indent="0">
              <a:buNone/>
            </a:pPr>
            <a:endParaRPr lang="en-US" altLang="en-US" sz="1600" dirty="0">
              <a:latin typeface="Times New Roman" panose="02020603050405020304" pitchFamily="18" charset="0"/>
              <a:cs typeface="Times New Roman" panose="02020603050405020304" pitchFamily="18" charset="0"/>
            </a:endParaRPr>
          </a:p>
        </p:txBody>
      </p:sp>
      <p:sp>
        <p:nvSpPr>
          <p:cNvPr id="12" name="Text Box 4"/>
          <p:cNvSpPr txBox="1">
            <a:spLocks noChangeArrowheads="1"/>
          </p:cNvSpPr>
          <p:nvPr/>
        </p:nvSpPr>
        <p:spPr bwMode="auto">
          <a:xfrm>
            <a:off x="105776" y="4350752"/>
            <a:ext cx="762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latin typeface="Times New Roman" panose="02020603050405020304" pitchFamily="18" charset="0"/>
              </a:rPr>
              <a:t>The question that must be answered is:</a:t>
            </a:r>
          </a:p>
          <a:p>
            <a:pPr>
              <a:spcBef>
                <a:spcPct val="50000"/>
              </a:spcBef>
            </a:pPr>
            <a:r>
              <a:rPr lang="en-US" altLang="en-US" sz="1600" b="1" dirty="0">
                <a:latin typeface="Times New Roman" panose="02020603050405020304" pitchFamily="18" charset="0"/>
              </a:rPr>
              <a:t>Does the computing entity understand what the operation is to do?</a:t>
            </a:r>
          </a:p>
        </p:txBody>
      </p:sp>
      <p:sp>
        <p:nvSpPr>
          <p:cNvPr id="13" name="Text Box 5"/>
          <p:cNvSpPr txBox="1">
            <a:spLocks noChangeArrowheads="1"/>
          </p:cNvSpPr>
          <p:nvPr/>
        </p:nvSpPr>
        <p:spPr bwMode="auto">
          <a:xfrm>
            <a:off x="181976" y="5058638"/>
            <a:ext cx="7696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latin typeface="Times New Roman" panose="02020603050405020304" pitchFamily="18" charset="0"/>
              </a:rPr>
              <a:t>This implies that the knowledge of the computing entity must be considered. </a:t>
            </a:r>
          </a:p>
          <a:p>
            <a:pPr>
              <a:spcBef>
                <a:spcPct val="50000"/>
              </a:spcBef>
            </a:pPr>
            <a:r>
              <a:rPr lang="en-US" altLang="en-US" sz="1600" dirty="0">
                <a:latin typeface="Times New Roman" panose="02020603050405020304" pitchFamily="18" charset="0"/>
              </a:rPr>
              <a:t>For example, is the following ambiguous?</a:t>
            </a:r>
          </a:p>
          <a:p>
            <a:pPr>
              <a:spcBef>
                <a:spcPct val="50000"/>
              </a:spcBef>
            </a:pPr>
            <a:r>
              <a:rPr lang="en-US" altLang="en-US" sz="1600" b="1" dirty="0">
                <a:latin typeface="Times New Roman" panose="02020603050405020304" pitchFamily="18" charset="0"/>
              </a:rPr>
              <a:t>Make the pie crusts.</a:t>
            </a:r>
            <a:endParaRPr lang="en-US" altLang="en-US" sz="1600" dirty="0">
              <a:latin typeface="Times New Roman" panose="02020603050405020304" pitchFamily="18" charset="0"/>
            </a:endParaRPr>
          </a:p>
        </p:txBody>
      </p:sp>
    </p:spTree>
    <p:extLst>
      <p:ext uri="{BB962C8B-B14F-4D97-AF65-F5344CB8AC3E}">
        <p14:creationId xmlns:p14="http://schemas.microsoft.com/office/powerpoint/2010/main" val="27047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i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ox(i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2"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ox(i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0" grpId="1" build="allAtOnce"/>
      <p:bldP spid="10" grpId="2"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6" name="Rectangle 5"/>
          <p:cNvSpPr/>
          <p:nvPr/>
        </p:nvSpPr>
        <p:spPr>
          <a:xfrm>
            <a:off x="602673" y="1446101"/>
            <a:ext cx="10592239" cy="646331"/>
          </a:xfrm>
          <a:prstGeom prst="rect">
            <a:avLst/>
          </a:prstGeom>
        </p:spPr>
        <p:txBody>
          <a:bodyPr wrap="square">
            <a:spAutoFit/>
          </a:bodyPr>
          <a:lstStyle/>
          <a:p>
            <a:pPr marR="0" algn="ctr"/>
            <a:r>
              <a:rPr lang="en-US" b="1" i="1" u="sng" strike="noStrike" baseline="0" dirty="0" smtClean="0">
                <a:solidFill>
                  <a:srgbClr val="FF0000"/>
                </a:solidFill>
                <a:latin typeface="Garamond" panose="02020404030301010803" pitchFamily="18" charset="0"/>
              </a:rPr>
              <a:t>COMPUTER SYSTEM = HARDWARE + SOFTWARE+ USER </a:t>
            </a:r>
          </a:p>
          <a:p>
            <a:pPr marR="0" algn="ctr"/>
            <a:endParaRPr lang="en-US" b="1" i="1" u="sng" strike="noStrike" baseline="0" dirty="0" smtClean="0">
              <a:solidFill>
                <a:srgbClr val="FF0000"/>
              </a:solidFill>
              <a:latin typeface="Garamond" panose="02020404030301010803"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101" y="3385828"/>
            <a:ext cx="4042421" cy="2651760"/>
          </a:xfrm>
          <a:prstGeom prst="rect">
            <a:avLst/>
          </a:prstGeom>
        </p:spPr>
      </p:pic>
      <p:sp>
        <p:nvSpPr>
          <p:cNvPr id="9" name="Rectangle 8"/>
          <p:cNvSpPr/>
          <p:nvPr/>
        </p:nvSpPr>
        <p:spPr>
          <a:xfrm>
            <a:off x="176645" y="1744148"/>
            <a:ext cx="12015355" cy="3046988"/>
          </a:xfrm>
          <a:prstGeom prst="rect">
            <a:avLst/>
          </a:prstGeom>
        </p:spPr>
        <p:txBody>
          <a:bodyPr wrap="square">
            <a:spAutoFit/>
          </a:bodyPr>
          <a:lstStyle/>
          <a:p>
            <a:pPr algn="just">
              <a:lnSpc>
                <a:spcPct val="150000"/>
              </a:lnSpc>
            </a:pPr>
            <a:endParaRPr lang="en-US" sz="2000" b="0" i="0" u="none" strike="noStrike" baseline="0" dirty="0" smtClean="0">
              <a:solidFill>
                <a:srgbClr val="000000"/>
              </a:solidFill>
              <a:latin typeface="Times New Roman" panose="02020603050405020304" pitchFamily="18" charset="0"/>
              <a:cs typeface="Times New Roman" panose="02020603050405020304" pitchFamily="18" charset="0"/>
            </a:endParaRPr>
          </a:p>
          <a:p>
            <a:pPr marL="285750" marR="0" indent="-285750" algn="just">
              <a:lnSpc>
                <a:spcPct val="150000"/>
              </a:lnSpc>
              <a:buFont typeface="Arial" panose="020B0604020202020204" pitchFamily="34" charset="0"/>
              <a:buChar char="•"/>
            </a:pPr>
            <a:r>
              <a:rPr lang="en-US" b="1" i="1" u="none" strike="noStrike" baseline="0" dirty="0" smtClean="0">
                <a:solidFill>
                  <a:srgbClr val="000000"/>
                </a:solidFill>
                <a:latin typeface="Times New Roman" panose="02020603050405020304" pitchFamily="18" charset="0"/>
                <a:cs typeface="Times New Roman" panose="02020603050405020304" pitchFamily="18" charset="0"/>
              </a:rPr>
              <a:t>Hardware = Internal Devices + Peripheral Devices </a:t>
            </a:r>
          </a:p>
          <a:p>
            <a:pPr marR="0" algn="just">
              <a:lnSpc>
                <a:spcPct val="150000"/>
              </a:lnSpc>
            </a:pPr>
            <a:r>
              <a:rPr lang="en-US" b="0" i="0" u="none" strike="noStrike" baseline="0" dirty="0" smtClean="0">
                <a:solidFill>
                  <a:srgbClr val="000000"/>
                </a:solidFill>
                <a:latin typeface="Times New Roman" panose="02020603050405020304" pitchFamily="18" charset="0"/>
                <a:cs typeface="Times New Roman" panose="02020603050405020304" pitchFamily="18" charset="0"/>
              </a:rPr>
              <a:t>All physical parts of the computer (or everything that we can touch) are known as Hardware. </a:t>
            </a:r>
          </a:p>
          <a:p>
            <a:pPr marL="285750" marR="0" indent="-285750" algn="just">
              <a:lnSpc>
                <a:spcPct val="150000"/>
              </a:lnSpc>
              <a:buFont typeface="Arial" panose="020B0604020202020204" pitchFamily="34" charset="0"/>
              <a:buChar char="•"/>
            </a:pPr>
            <a:r>
              <a:rPr lang="en-US" b="1" i="1" u="none" strike="noStrike" baseline="0" dirty="0" smtClean="0">
                <a:solidFill>
                  <a:srgbClr val="000000"/>
                </a:solidFill>
                <a:latin typeface="Times New Roman" panose="02020603050405020304" pitchFamily="18" charset="0"/>
                <a:cs typeface="Times New Roman" panose="02020603050405020304" pitchFamily="18" charset="0"/>
              </a:rPr>
              <a:t>Software = Programs </a:t>
            </a:r>
          </a:p>
          <a:p>
            <a:pPr marR="0" algn="just">
              <a:lnSpc>
                <a:spcPct val="150000"/>
              </a:lnSpc>
            </a:pPr>
            <a:r>
              <a:rPr lang="en-US" b="0" i="0" u="none" strike="noStrike" baseline="0" dirty="0" smtClean="0">
                <a:solidFill>
                  <a:srgbClr val="000000"/>
                </a:solidFill>
                <a:latin typeface="Times New Roman" panose="02020603050405020304" pitchFamily="18" charset="0"/>
                <a:cs typeface="Times New Roman" panose="02020603050405020304" pitchFamily="18" charset="0"/>
              </a:rPr>
              <a:t>Software gives "intelligence" to the computer. </a:t>
            </a:r>
          </a:p>
          <a:p>
            <a:pPr marL="285750" marR="0" indent="-285750" algn="just">
              <a:lnSpc>
                <a:spcPct val="150000"/>
              </a:lnSpc>
              <a:buFont typeface="Arial" panose="020B0604020202020204" pitchFamily="34" charset="0"/>
              <a:buChar char="•"/>
            </a:pPr>
            <a:r>
              <a:rPr lang="en-US" b="0" i="0" u="none" strike="noStrike" baseline="0" dirty="0" smtClean="0">
                <a:solidFill>
                  <a:srgbClr val="000000"/>
                </a:solidFill>
                <a:latin typeface="Times New Roman" panose="02020603050405020304" pitchFamily="18" charset="0"/>
                <a:cs typeface="Times New Roman" panose="02020603050405020304" pitchFamily="18" charset="0"/>
              </a:rPr>
              <a:t> </a:t>
            </a:r>
            <a:r>
              <a:rPr lang="en-US" b="1" i="0" u="none" strike="noStrike" baseline="0" dirty="0" smtClean="0">
                <a:solidFill>
                  <a:srgbClr val="000000"/>
                </a:solidFill>
                <a:latin typeface="Times New Roman" panose="02020603050405020304" pitchFamily="18" charset="0"/>
                <a:cs typeface="Times New Roman" panose="02020603050405020304" pitchFamily="18" charset="0"/>
              </a:rPr>
              <a:t>USER </a:t>
            </a:r>
            <a:r>
              <a:rPr lang="en-US" b="1" i="1" u="none" strike="noStrike" baseline="0" dirty="0" smtClean="0">
                <a:solidFill>
                  <a:srgbClr val="000000"/>
                </a:solidFill>
                <a:latin typeface="Times New Roman" panose="02020603050405020304" pitchFamily="18" charset="0"/>
                <a:cs typeface="Times New Roman" panose="02020603050405020304" pitchFamily="18" charset="0"/>
              </a:rPr>
              <a:t>= Person</a:t>
            </a:r>
            <a:r>
              <a:rPr lang="en-US" b="0" i="0" u="none" strike="noStrike" baseline="0" dirty="0" smtClean="0">
                <a:solidFill>
                  <a:srgbClr val="000000"/>
                </a:solidFill>
                <a:latin typeface="Times New Roman" panose="02020603050405020304" pitchFamily="18" charset="0"/>
                <a:cs typeface="Times New Roman" panose="02020603050405020304" pitchFamily="18" charset="0"/>
              </a:rPr>
              <a:t>, who operates computer. </a:t>
            </a:r>
          </a:p>
          <a:p>
            <a:pPr marR="0" algn="just">
              <a:lnSpc>
                <a:spcPct val="150000"/>
              </a:lnSpc>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74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8" name="TextBox 7"/>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
        <p:nvSpPr>
          <p:cNvPr id="7" name="Text Box 2"/>
          <p:cNvSpPr txBox="1">
            <a:spLocks noChangeArrowheads="1"/>
          </p:cNvSpPr>
          <p:nvPr/>
        </p:nvSpPr>
        <p:spPr bwMode="auto">
          <a:xfrm>
            <a:off x="232064" y="1446101"/>
            <a:ext cx="76962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latin typeface="Times New Roman" panose="02020603050405020304" pitchFamily="18" charset="0"/>
              </a:rPr>
              <a:t>To an experienced cook,</a:t>
            </a:r>
          </a:p>
          <a:p>
            <a:pPr>
              <a:spcBef>
                <a:spcPct val="50000"/>
              </a:spcBef>
            </a:pPr>
            <a:r>
              <a:rPr lang="en-US" altLang="en-US" sz="1600" dirty="0">
                <a:latin typeface="Times New Roman" panose="02020603050405020304" pitchFamily="18" charset="0"/>
              </a:rPr>
              <a:t>	</a:t>
            </a:r>
            <a:r>
              <a:rPr lang="en-US" altLang="en-US" sz="1600" b="1" dirty="0">
                <a:latin typeface="Times New Roman" panose="02020603050405020304" pitchFamily="18" charset="0"/>
              </a:rPr>
              <a:t>Make the pie crusts.</a:t>
            </a:r>
          </a:p>
          <a:p>
            <a:pPr>
              <a:spcBef>
                <a:spcPct val="50000"/>
              </a:spcBef>
            </a:pPr>
            <a:r>
              <a:rPr lang="en-US" altLang="en-US" sz="1600" dirty="0">
                <a:latin typeface="Times New Roman" panose="02020603050405020304" pitchFamily="18" charset="0"/>
              </a:rPr>
              <a:t>is not ambiguous.</a:t>
            </a:r>
          </a:p>
          <a:p>
            <a:pPr>
              <a:spcBef>
                <a:spcPct val="50000"/>
              </a:spcBef>
            </a:pPr>
            <a:r>
              <a:rPr lang="en-US" altLang="en-US" sz="1600" dirty="0">
                <a:latin typeface="Times New Roman" panose="02020603050405020304" pitchFamily="18" charset="0"/>
              </a:rPr>
              <a:t>But, an less experienced  cook may need:</a:t>
            </a:r>
          </a:p>
          <a:p>
            <a:pPr>
              <a:spcBef>
                <a:spcPct val="50000"/>
              </a:spcBef>
            </a:pPr>
            <a:r>
              <a:rPr lang="en-US" altLang="en-US" sz="1600" dirty="0">
                <a:latin typeface="Times New Roman" panose="02020603050405020304" pitchFamily="18" charset="0"/>
              </a:rPr>
              <a:t>	</a:t>
            </a:r>
            <a:r>
              <a:rPr lang="en-US" altLang="en-US" sz="1600" b="1" dirty="0">
                <a:latin typeface="Times New Roman" panose="02020603050405020304" pitchFamily="18" charset="0"/>
              </a:rPr>
              <a:t>Take 1 1/3 cups of flour.</a:t>
            </a:r>
          </a:p>
          <a:p>
            <a:pPr>
              <a:spcBef>
                <a:spcPct val="50000"/>
              </a:spcBef>
            </a:pPr>
            <a:r>
              <a:rPr lang="en-US" altLang="en-US" sz="1600" b="1" dirty="0">
                <a:latin typeface="Times New Roman" panose="02020603050405020304" pitchFamily="18" charset="0"/>
              </a:rPr>
              <a:t>	Sift the flour.</a:t>
            </a:r>
          </a:p>
          <a:p>
            <a:pPr>
              <a:spcBef>
                <a:spcPct val="50000"/>
              </a:spcBef>
            </a:pPr>
            <a:r>
              <a:rPr lang="en-US" altLang="en-US" sz="1600" b="1" dirty="0">
                <a:latin typeface="Times New Roman" panose="02020603050405020304" pitchFamily="18" charset="0"/>
              </a:rPr>
              <a:t>	Mix the sifted flour with 1/2 cup of butter 	</a:t>
            </a:r>
            <a:r>
              <a:rPr lang="en-US" altLang="en-US" sz="1600" b="1" dirty="0" smtClean="0">
                <a:latin typeface="Times New Roman" panose="02020603050405020304" pitchFamily="18" charset="0"/>
              </a:rPr>
              <a:t>and </a:t>
            </a:r>
            <a:r>
              <a:rPr lang="en-US" altLang="en-US" sz="1600" b="1" dirty="0">
                <a:latin typeface="Times New Roman" panose="02020603050405020304" pitchFamily="18" charset="0"/>
              </a:rPr>
              <a:t>1/4 cup of water to make </a:t>
            </a:r>
            <a:r>
              <a:rPr lang="en-US" altLang="en-US" sz="1600" b="1" dirty="0" smtClean="0">
                <a:latin typeface="Times New Roman" panose="02020603050405020304" pitchFamily="18" charset="0"/>
              </a:rPr>
              <a:t>dough. </a:t>
            </a:r>
          </a:p>
          <a:p>
            <a:pPr>
              <a:spcBef>
                <a:spcPct val="50000"/>
              </a:spcBef>
            </a:pPr>
            <a:r>
              <a:rPr lang="en-US" altLang="en-US" sz="1600" b="1" dirty="0" smtClean="0">
                <a:latin typeface="Times New Roman" panose="02020603050405020304" pitchFamily="18" charset="0"/>
              </a:rPr>
              <a:t>Roll </a:t>
            </a:r>
            <a:r>
              <a:rPr lang="en-US" altLang="en-US" sz="1600" b="1" dirty="0">
                <a:latin typeface="Times New Roman" panose="02020603050405020304" pitchFamily="18" charset="0"/>
              </a:rPr>
              <a:t>the dough into two 9-inch pie crusts</a:t>
            </a:r>
            <a:r>
              <a:rPr lang="en-US" altLang="en-US" sz="1600" b="1" dirty="0" smtClean="0">
                <a:latin typeface="Times New Roman" panose="02020603050405020304" pitchFamily="18" charset="0"/>
              </a:rPr>
              <a:t>.</a:t>
            </a:r>
          </a:p>
          <a:p>
            <a:pPr>
              <a:spcBef>
                <a:spcPct val="50000"/>
              </a:spcBef>
            </a:pPr>
            <a:r>
              <a:rPr lang="en-US" altLang="en-US" sz="1600" dirty="0">
                <a:latin typeface="Times New Roman" panose="02020603050405020304" pitchFamily="18" charset="0"/>
              </a:rPr>
              <a:t>or even more detail!</a:t>
            </a:r>
          </a:p>
          <a:p>
            <a:pPr>
              <a:spcBef>
                <a:spcPct val="50000"/>
              </a:spcBef>
            </a:pPr>
            <a:endParaRPr lang="en-US" altLang="en-US" sz="1600" dirty="0">
              <a:latin typeface="Times New Roman" panose="02020603050405020304" pitchFamily="18" charset="0"/>
            </a:endParaRPr>
          </a:p>
        </p:txBody>
      </p:sp>
    </p:spTree>
    <p:extLst>
      <p:ext uri="{BB962C8B-B14F-4D97-AF65-F5344CB8AC3E}">
        <p14:creationId xmlns:p14="http://schemas.microsoft.com/office/powerpoint/2010/main" val="283267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8" name="TextBox 7"/>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a:xfrm>
            <a:off x="13855" y="1122218"/>
            <a:ext cx="8458200" cy="4724400"/>
          </a:xfrm>
          <a:prstGeom prst="rect">
            <a:avLst/>
          </a:prstGeom>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gn="just">
              <a:lnSpc>
                <a:spcPct val="100000"/>
              </a:lnSpc>
            </a:pPr>
            <a:r>
              <a:rPr lang="en-US" altLang="en-US" sz="1600" dirty="0" smtClean="0">
                <a:latin typeface="Times New Roman" panose="02020603050405020304" pitchFamily="18" charset="0"/>
                <a:cs typeface="Times New Roman" panose="02020603050405020304" pitchFamily="18" charset="0"/>
              </a:rPr>
              <a:t>For this example we are interested in the square root of 55</a:t>
            </a:r>
          </a:p>
          <a:p>
            <a:pPr marL="571500" indent="-571500" algn="just">
              <a:lnSpc>
                <a:spcPct val="100000"/>
              </a:lnSpc>
              <a:buFont typeface="Wingdings" panose="05000000000000000000" pitchFamily="2" charset="2"/>
              <a:buAutoNum type="arabicPeriod"/>
            </a:pPr>
            <a:r>
              <a:rPr lang="en-US" altLang="en-US" sz="1600" dirty="0" smtClean="0">
                <a:latin typeface="Times New Roman" panose="02020603050405020304" pitchFamily="18" charset="0"/>
                <a:cs typeface="Times New Roman" panose="02020603050405020304" pitchFamily="18" charset="0"/>
              </a:rPr>
              <a:t>Find the two integers between which √55 lies</a:t>
            </a:r>
          </a:p>
          <a:p>
            <a:pPr marL="839788" lvl="1" indent="-495300" algn="just">
              <a:lnSpc>
                <a:spcPct val="100000"/>
              </a:lnSpc>
              <a:buFont typeface="Wingdings" panose="05000000000000000000" pitchFamily="2" charset="2"/>
              <a:buChar char="n"/>
            </a:pPr>
            <a:r>
              <a:rPr lang="en-US" altLang="en-US" sz="1600" dirty="0" smtClean="0">
                <a:latin typeface="Times New Roman" panose="02020603050405020304" pitchFamily="18" charset="0"/>
                <a:cs typeface="Times New Roman" panose="02020603050405020304" pitchFamily="18" charset="0"/>
              </a:rPr>
              <a:t>Do this by starting at 0 and continuing up through the integers until you find an integer whose square is less than 55 and the next integer has a square larger than 55</a:t>
            </a:r>
          </a:p>
          <a:p>
            <a:pPr marL="571500" indent="-571500" algn="just">
              <a:lnSpc>
                <a:spcPct val="100000"/>
              </a:lnSpc>
              <a:buFont typeface="Wingdings" panose="05000000000000000000" pitchFamily="2" charset="2"/>
              <a:buAutoNum type="arabicPeriod"/>
            </a:pPr>
            <a:r>
              <a:rPr lang="en-US" altLang="en-US" sz="1600" dirty="0" smtClean="0">
                <a:latin typeface="Times New Roman" panose="02020603050405020304" pitchFamily="18" charset="0"/>
                <a:cs typeface="Times New Roman" panose="02020603050405020304" pitchFamily="18" charset="0"/>
              </a:rPr>
              <a:t>Find the first estimate by averaging the two integers</a:t>
            </a:r>
          </a:p>
          <a:p>
            <a:pPr marL="571500" indent="-571500" algn="just">
              <a:lnSpc>
                <a:spcPct val="100000"/>
              </a:lnSpc>
              <a:buFont typeface="Wingdings" panose="05000000000000000000" pitchFamily="2" charset="2"/>
              <a:buAutoNum type="arabicPeriod"/>
            </a:pPr>
            <a:r>
              <a:rPr lang="en-US" altLang="en-US" sz="1600" dirty="0" smtClean="0">
                <a:latin typeface="Times New Roman" panose="02020603050405020304" pitchFamily="18" charset="0"/>
                <a:cs typeface="Times New Roman" panose="02020603050405020304" pitchFamily="18" charset="0"/>
              </a:rPr>
              <a:t>Divided 55 by the estimate.  Compute it to one more place than you want in the final answer</a:t>
            </a:r>
          </a:p>
          <a:p>
            <a:pPr marL="571500" indent="-571500" algn="just">
              <a:lnSpc>
                <a:spcPct val="100000"/>
              </a:lnSpc>
              <a:buFont typeface="Wingdings" panose="05000000000000000000" pitchFamily="2" charset="2"/>
              <a:buAutoNum type="arabicPeriod"/>
            </a:pPr>
            <a:r>
              <a:rPr lang="en-US" altLang="en-US" sz="1600" dirty="0" smtClean="0">
                <a:latin typeface="Times New Roman" panose="02020603050405020304" pitchFamily="18" charset="0"/>
                <a:cs typeface="Times New Roman" panose="02020603050405020304" pitchFamily="18" charset="0"/>
              </a:rPr>
              <a:t>Average the estimate and the result of step 3</a:t>
            </a:r>
          </a:p>
          <a:p>
            <a:pPr marL="571500" indent="-571500" algn="just">
              <a:lnSpc>
                <a:spcPct val="100000"/>
              </a:lnSpc>
              <a:buFont typeface="Wingdings" panose="05000000000000000000" pitchFamily="2" charset="2"/>
              <a:buAutoNum type="arabicPeriod"/>
            </a:pPr>
            <a:r>
              <a:rPr lang="en-US" altLang="en-US" sz="1600" dirty="0" smtClean="0">
                <a:latin typeface="Times New Roman" panose="02020603050405020304" pitchFamily="18" charset="0"/>
                <a:cs typeface="Times New Roman" panose="02020603050405020304" pitchFamily="18" charset="0"/>
              </a:rPr>
              <a:t>Repeat steps 3 and 4 until the tenth digit does not change</a:t>
            </a:r>
          </a:p>
          <a:p>
            <a:pPr marL="0" indent="0" algn="just">
              <a:lnSpc>
                <a:spcPct val="100000"/>
              </a:lnSpc>
              <a:buNone/>
            </a:pPr>
            <a:endParaRPr lang="en-US" altLang="en-US" sz="1600" dirty="0" smtClean="0">
              <a:latin typeface="Times New Roman" panose="02020603050405020304" pitchFamily="18" charset="0"/>
              <a:cs typeface="Times New Roman" panose="02020603050405020304" pitchFamily="18" charset="0"/>
            </a:endParaRPr>
          </a:p>
          <a:p>
            <a:pPr marL="0" indent="0" algn="just">
              <a:lnSpc>
                <a:spcPct val="100000"/>
              </a:lnSpc>
              <a:buNone/>
            </a:pPr>
            <a:endParaRPr lang="en-US" altLang="en-US" sz="1600" dirty="0" smtClean="0">
              <a:latin typeface="Times New Roman" panose="02020603050405020304" pitchFamily="18" charset="0"/>
              <a:cs typeface="Times New Roman" panose="02020603050405020304" pitchFamily="18" charset="0"/>
            </a:endParaRPr>
          </a:p>
          <a:p>
            <a:pPr marL="571500" indent="-571500" algn="just">
              <a:lnSpc>
                <a:spcPct val="100000"/>
              </a:lnSpc>
              <a:buFont typeface="Wingdings" panose="05000000000000000000" pitchFamily="2" charset="2"/>
              <a:buAutoNum type="arabicPeriod"/>
            </a:pPr>
            <a:endParaRPr lang="en-US" altLang="en-US" sz="1600" dirty="0">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a:xfrm>
            <a:off x="318654" y="3716482"/>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600" b="1" dirty="0" smtClean="0">
                <a:latin typeface="Times New Roman" panose="02020603050405020304" pitchFamily="18" charset="0"/>
                <a:cs typeface="Times New Roman" panose="02020603050405020304" pitchFamily="18" charset="0"/>
              </a:rPr>
              <a:t>Example of a Dry run</a:t>
            </a:r>
            <a:endParaRPr lang="en-GB" altLang="en-US" sz="1600" b="1" dirty="0">
              <a:latin typeface="Times New Roman" panose="02020603050405020304" pitchFamily="18" charset="0"/>
              <a:cs typeface="Times New Roman" panose="02020603050405020304" pitchFamily="18" charset="0"/>
            </a:endParaRPr>
          </a:p>
        </p:txBody>
      </p:sp>
      <p:sp>
        <p:nvSpPr>
          <p:cNvPr id="10" name="Rectangle 3"/>
          <p:cNvSpPr txBox="1">
            <a:spLocks noChangeArrowheads="1"/>
          </p:cNvSpPr>
          <p:nvPr/>
        </p:nvSpPr>
        <p:spPr>
          <a:xfrm>
            <a:off x="114300" y="4075834"/>
            <a:ext cx="4551218" cy="25544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ltLang="en-US" sz="1600" dirty="0" smtClean="0"/>
              <a:t>L1  Declare two variables , first </a:t>
            </a:r>
            <a:r>
              <a:rPr lang="en-GB" altLang="en-US" sz="1600" dirty="0" err="1" smtClean="0"/>
              <a:t>num</a:t>
            </a:r>
            <a:r>
              <a:rPr lang="en-GB" altLang="en-US" sz="1600" dirty="0" smtClean="0"/>
              <a:t> second </a:t>
            </a:r>
            <a:r>
              <a:rPr lang="en-GB" altLang="en-US" sz="1600" dirty="0" err="1" smtClean="0"/>
              <a:t>num</a:t>
            </a:r>
            <a:endParaRPr lang="en-GB" altLang="en-US" sz="1600" dirty="0" smtClean="0"/>
          </a:p>
          <a:p>
            <a:pPr>
              <a:lnSpc>
                <a:spcPct val="100000"/>
              </a:lnSpc>
            </a:pPr>
            <a:r>
              <a:rPr lang="en-GB" altLang="en-US" sz="1600" dirty="0" smtClean="0"/>
              <a:t>L2  Initialise both variables to 0 </a:t>
            </a:r>
          </a:p>
          <a:p>
            <a:pPr>
              <a:lnSpc>
                <a:spcPct val="100000"/>
              </a:lnSpc>
            </a:pPr>
            <a:r>
              <a:rPr lang="en-GB" altLang="en-US" sz="1600" dirty="0" smtClean="0"/>
              <a:t>L3  first </a:t>
            </a:r>
            <a:r>
              <a:rPr lang="en-GB" altLang="en-US" sz="1600" dirty="0" err="1" smtClean="0"/>
              <a:t>num</a:t>
            </a:r>
            <a:r>
              <a:rPr lang="en-GB" altLang="en-US" sz="1600" dirty="0" smtClean="0"/>
              <a:t> = 0 second </a:t>
            </a:r>
            <a:r>
              <a:rPr lang="en-GB" altLang="en-US" sz="1600" dirty="0" err="1" smtClean="0"/>
              <a:t>num</a:t>
            </a:r>
            <a:r>
              <a:rPr lang="en-GB" altLang="en-US" sz="1600" dirty="0" smtClean="0"/>
              <a:t> = 0</a:t>
            </a:r>
          </a:p>
          <a:p>
            <a:pPr>
              <a:lnSpc>
                <a:spcPct val="100000"/>
              </a:lnSpc>
            </a:pPr>
            <a:r>
              <a:rPr lang="en-GB" altLang="en-US" sz="1600" dirty="0" smtClean="0"/>
              <a:t>L4  Ask user to enter first number</a:t>
            </a:r>
          </a:p>
          <a:p>
            <a:pPr>
              <a:lnSpc>
                <a:spcPct val="100000"/>
              </a:lnSpc>
            </a:pPr>
            <a:r>
              <a:rPr lang="en-GB" altLang="en-US" sz="1600" dirty="0" smtClean="0"/>
              <a:t>L5  Assign user input to first </a:t>
            </a:r>
            <a:r>
              <a:rPr lang="en-GB" altLang="en-US" sz="1600" dirty="0" err="1" smtClean="0"/>
              <a:t>num</a:t>
            </a:r>
            <a:r>
              <a:rPr lang="en-GB" altLang="en-US" sz="1600" dirty="0" smtClean="0"/>
              <a:t> variable   </a:t>
            </a:r>
          </a:p>
          <a:p>
            <a:pPr>
              <a:lnSpc>
                <a:spcPct val="100000"/>
              </a:lnSpc>
            </a:pPr>
            <a:r>
              <a:rPr lang="en-GB" altLang="en-US" sz="1600" dirty="0" smtClean="0"/>
              <a:t>L6  Ask user to enter second number</a:t>
            </a:r>
          </a:p>
          <a:p>
            <a:pPr>
              <a:lnSpc>
                <a:spcPct val="100000"/>
              </a:lnSpc>
            </a:pPr>
            <a:endParaRPr lang="en-GB" altLang="en-US" sz="1600" dirty="0"/>
          </a:p>
        </p:txBody>
      </p:sp>
      <p:sp>
        <p:nvSpPr>
          <p:cNvPr id="6" name="TextBox 5"/>
          <p:cNvSpPr txBox="1"/>
          <p:nvPr/>
        </p:nvSpPr>
        <p:spPr>
          <a:xfrm>
            <a:off x="4869872" y="4321752"/>
            <a:ext cx="7135092" cy="1938992"/>
          </a:xfrm>
          <a:prstGeom prst="rect">
            <a:avLst/>
          </a:prstGeom>
          <a:noFill/>
        </p:spPr>
        <p:txBody>
          <a:bodyPr wrap="square" rtlCol="0">
            <a:spAutoFit/>
          </a:bodyPr>
          <a:lstStyle/>
          <a:p>
            <a:pPr>
              <a:lnSpc>
                <a:spcPct val="150000"/>
              </a:lnSpc>
            </a:pPr>
            <a:r>
              <a:rPr lang="en-GB" altLang="en-US" sz="1600">
                <a:latin typeface="Times New Roman" panose="02020603050405020304" pitchFamily="18" charset="0"/>
                <a:cs typeface="Times New Roman" panose="02020603050405020304" pitchFamily="18" charset="0"/>
              </a:rPr>
              <a:t>L7  Assign user input to second num variable</a:t>
            </a:r>
          </a:p>
          <a:p>
            <a:pPr>
              <a:lnSpc>
                <a:spcPct val="150000"/>
              </a:lnSpc>
            </a:pPr>
            <a:r>
              <a:rPr lang="en-GB" altLang="en-US" sz="1600">
                <a:latin typeface="Times New Roman" panose="02020603050405020304" pitchFamily="18" charset="0"/>
                <a:cs typeface="Times New Roman" panose="02020603050405020304" pitchFamily="18" charset="0"/>
              </a:rPr>
              <a:t>L8  Add first num to second num</a:t>
            </a:r>
          </a:p>
          <a:p>
            <a:pPr>
              <a:lnSpc>
                <a:spcPct val="150000"/>
              </a:lnSpc>
            </a:pPr>
            <a:r>
              <a:rPr lang="en-GB" altLang="en-US" sz="1600">
                <a:latin typeface="Times New Roman" panose="02020603050405020304" pitchFamily="18" charset="0"/>
                <a:cs typeface="Times New Roman" panose="02020603050405020304" pitchFamily="18" charset="0"/>
              </a:rPr>
              <a:t>L9  Print result</a:t>
            </a:r>
          </a:p>
          <a:p>
            <a:pPr>
              <a:lnSpc>
                <a:spcPct val="150000"/>
              </a:lnSpc>
            </a:pPr>
            <a:r>
              <a:rPr lang="en-GB" altLang="en-US" sz="1600">
                <a:latin typeface="Times New Roman" panose="02020603050405020304" pitchFamily="18" charset="0"/>
                <a:cs typeface="Times New Roman" panose="02020603050405020304" pitchFamily="18" charset="0"/>
              </a:rPr>
              <a:t>Do a Dry run for this program assuming the user enters 17 for first number and 24 for the second</a:t>
            </a:r>
            <a:endParaRPr lang="en-GB"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80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8" name="TextBox 7"/>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a:xfrm>
            <a:off x="105776" y="1574481"/>
            <a:ext cx="2305944" cy="3983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800" b="1" dirty="0" smtClean="0">
                <a:latin typeface="Times New Roman" panose="02020603050405020304" pitchFamily="18" charset="0"/>
                <a:cs typeface="Times New Roman" panose="02020603050405020304" pitchFamily="18" charset="0"/>
              </a:rPr>
              <a:t>Relational Operators</a:t>
            </a:r>
            <a:endParaRPr lang="en-GB" altLang="en-US" sz="1800" b="1" dirty="0">
              <a:latin typeface="Times New Roman" panose="02020603050405020304" pitchFamily="18" charset="0"/>
              <a:cs typeface="Times New Roman" panose="02020603050405020304" pitchFamily="18" charset="0"/>
            </a:endParaRPr>
          </a:p>
        </p:txBody>
      </p:sp>
      <p:sp>
        <p:nvSpPr>
          <p:cNvPr id="9" name="Rectangle 8"/>
          <p:cNvSpPr/>
          <p:nvPr/>
        </p:nvSpPr>
        <p:spPr>
          <a:xfrm>
            <a:off x="105776" y="1179151"/>
            <a:ext cx="1123064" cy="369332"/>
          </a:xfrm>
          <a:prstGeom prst="rect">
            <a:avLst/>
          </a:prstGeom>
        </p:spPr>
        <p:txBody>
          <a:bodyPr wrap="none">
            <a:spAutoFit/>
          </a:bodyPr>
          <a:lstStyle/>
          <a:p>
            <a:r>
              <a:rPr lang="en-US" b="1" dirty="0" smtClean="0">
                <a:solidFill>
                  <a:srgbClr val="FF0000"/>
                </a:solidFill>
                <a:latin typeface="Times New Roman" panose="02020603050405020304" pitchFamily="18" charset="0"/>
                <a:cs typeface="Times New Roman" panose="02020603050405020304" pitchFamily="18" charset="0"/>
              </a:rPr>
              <a:t>Lecture </a:t>
            </a:r>
            <a:r>
              <a:rPr lang="en-US" b="1" dirty="0">
                <a:solidFill>
                  <a:srgbClr val="FF0000"/>
                </a:solidFill>
                <a:latin typeface="Times New Roman" panose="02020603050405020304" pitchFamily="18" charset="0"/>
                <a:cs typeface="Times New Roman" panose="02020603050405020304" pitchFamily="18" charset="0"/>
              </a:rPr>
              <a:t>7</a:t>
            </a:r>
            <a:endParaRPr lang="en-US" dirty="0"/>
          </a:p>
        </p:txBody>
      </p:sp>
      <p:sp>
        <p:nvSpPr>
          <p:cNvPr id="10" name="Rectangle 3"/>
          <p:cNvSpPr txBox="1">
            <a:spLocks noChangeArrowheads="1"/>
          </p:cNvSpPr>
          <p:nvPr/>
        </p:nvSpPr>
        <p:spPr>
          <a:xfrm>
            <a:off x="105776" y="1887681"/>
            <a:ext cx="7772400" cy="3016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600" i="1" dirty="0" smtClean="0">
                <a:latin typeface="Times New Roman" panose="02020603050405020304" pitchFamily="18" charset="0"/>
                <a:cs typeface="Times New Roman" panose="02020603050405020304" pitchFamily="18" charset="0"/>
              </a:rPr>
              <a:t>Give examples</a:t>
            </a:r>
          </a:p>
          <a:p>
            <a:r>
              <a:rPr lang="en-GB" altLang="en-US" sz="1600" dirty="0" smtClean="0">
                <a:latin typeface="Times New Roman" panose="02020603050405020304" pitchFamily="18" charset="0"/>
                <a:cs typeface="Times New Roman" panose="02020603050405020304" pitchFamily="18" charset="0"/>
              </a:rPr>
              <a:t>&lt; less than</a:t>
            </a:r>
          </a:p>
          <a:p>
            <a:r>
              <a:rPr lang="en-GB" altLang="en-US" sz="1600" dirty="0" smtClean="0">
                <a:latin typeface="Times New Roman" panose="02020603050405020304" pitchFamily="18" charset="0"/>
                <a:cs typeface="Times New Roman" panose="02020603050405020304" pitchFamily="18" charset="0"/>
              </a:rPr>
              <a:t>&gt; greater than</a:t>
            </a:r>
          </a:p>
          <a:p>
            <a:r>
              <a:rPr lang="en-GB" altLang="en-US" sz="1600" dirty="0" smtClean="0">
                <a:latin typeface="Times New Roman" panose="02020603050405020304" pitchFamily="18" charset="0"/>
                <a:cs typeface="Times New Roman" panose="02020603050405020304" pitchFamily="18" charset="0"/>
              </a:rPr>
              <a:t>&lt;= Less than or equal to a&lt;=b</a:t>
            </a:r>
          </a:p>
          <a:p>
            <a:r>
              <a:rPr lang="en-GB" altLang="en-US" sz="1600" dirty="0" smtClean="0">
                <a:latin typeface="Times New Roman" panose="02020603050405020304" pitchFamily="18" charset="0"/>
                <a:cs typeface="Times New Roman" panose="02020603050405020304" pitchFamily="18" charset="0"/>
              </a:rPr>
              <a:t>&gt;= greater than or equal c&gt;=d</a:t>
            </a:r>
          </a:p>
          <a:p>
            <a:r>
              <a:rPr lang="en-GB" altLang="en-US" sz="1600" dirty="0" smtClean="0">
                <a:latin typeface="Times New Roman" panose="02020603050405020304" pitchFamily="18" charset="0"/>
                <a:cs typeface="Times New Roman" panose="02020603050405020304" pitchFamily="18" charset="0"/>
              </a:rPr>
              <a:t>== equals</a:t>
            </a:r>
          </a:p>
          <a:p>
            <a:r>
              <a:rPr lang="en-GB" altLang="en-US" sz="1600" dirty="0" smtClean="0">
                <a:latin typeface="Times New Roman" panose="02020603050405020304" pitchFamily="18" charset="0"/>
                <a:cs typeface="Times New Roman" panose="02020603050405020304" pitchFamily="18" charset="0"/>
              </a:rPr>
              <a:t>!= not equals 5!=6</a:t>
            </a:r>
          </a:p>
          <a:p>
            <a:r>
              <a:rPr lang="en-GB" altLang="en-US" sz="1600" dirty="0" smtClean="0">
                <a:latin typeface="Times New Roman" panose="02020603050405020304" pitchFamily="18" charset="0"/>
                <a:cs typeface="Times New Roman" panose="02020603050405020304" pitchFamily="18" charset="0"/>
              </a:rPr>
              <a:t>Boolean expression – TRUE or FALSE</a:t>
            </a:r>
          </a:p>
          <a:p>
            <a:endParaRPr lang="en-GB" altLang="en-US" sz="1600" dirty="0">
              <a:latin typeface="Times New Roman" panose="02020603050405020304" pitchFamily="18" charset="0"/>
              <a:cs typeface="Times New Roman" panose="02020603050405020304" pitchFamily="18" charset="0"/>
            </a:endParaRPr>
          </a:p>
        </p:txBody>
      </p:sp>
      <p:sp>
        <p:nvSpPr>
          <p:cNvPr id="11" name="Rectangle 2"/>
          <p:cNvSpPr txBox="1">
            <a:spLocks noChangeArrowheads="1"/>
          </p:cNvSpPr>
          <p:nvPr/>
        </p:nvSpPr>
        <p:spPr>
          <a:xfrm>
            <a:off x="238991" y="4646209"/>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800" b="1" dirty="0" smtClean="0">
                <a:latin typeface="Times New Roman" panose="02020603050405020304" pitchFamily="18" charset="0"/>
                <a:cs typeface="Times New Roman" panose="02020603050405020304" pitchFamily="18" charset="0"/>
              </a:rPr>
              <a:t>If then Else statements</a:t>
            </a:r>
          </a:p>
          <a:p>
            <a:endParaRPr lang="en-GB" altLang="en-US" sz="1800" b="1" dirty="0">
              <a:latin typeface="Times New Roman" panose="02020603050405020304" pitchFamily="18" charset="0"/>
              <a:cs typeface="Times New Roman" panose="02020603050405020304" pitchFamily="18" charset="0"/>
            </a:endParaRPr>
          </a:p>
        </p:txBody>
      </p:sp>
      <p:sp>
        <p:nvSpPr>
          <p:cNvPr id="13" name="Rectangle 3"/>
          <p:cNvSpPr txBox="1">
            <a:spLocks noChangeArrowheads="1"/>
          </p:cNvSpPr>
          <p:nvPr/>
        </p:nvSpPr>
        <p:spPr>
          <a:xfrm>
            <a:off x="105776" y="5103647"/>
            <a:ext cx="7772400" cy="1125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600" dirty="0" smtClean="0">
                <a:latin typeface="Times New Roman" panose="02020603050405020304" pitchFamily="18" charset="0"/>
                <a:cs typeface="Times New Roman" panose="02020603050405020304" pitchFamily="18" charset="0"/>
              </a:rPr>
              <a:t>If &lt;TEST&gt;</a:t>
            </a:r>
          </a:p>
          <a:p>
            <a:r>
              <a:rPr lang="en-GB" altLang="en-US" sz="1600" dirty="0" smtClean="0">
                <a:latin typeface="Times New Roman" panose="02020603050405020304" pitchFamily="18" charset="0"/>
                <a:cs typeface="Times New Roman" panose="02020603050405020304" pitchFamily="18" charset="0"/>
              </a:rPr>
              <a:t>    &lt;STATEMENT 1 &gt;</a:t>
            </a:r>
          </a:p>
          <a:p>
            <a:r>
              <a:rPr lang="en-GB" altLang="en-US" sz="1600" dirty="0" smtClean="0">
                <a:latin typeface="Times New Roman" panose="02020603050405020304" pitchFamily="18" charset="0"/>
                <a:cs typeface="Times New Roman" panose="02020603050405020304" pitchFamily="18" charset="0"/>
              </a:rPr>
              <a:t>Else</a:t>
            </a:r>
          </a:p>
          <a:p>
            <a:r>
              <a:rPr lang="en-GB" altLang="en-US" sz="1600" dirty="0" smtClean="0">
                <a:latin typeface="Times New Roman" panose="02020603050405020304" pitchFamily="18" charset="0"/>
                <a:cs typeface="Times New Roman" panose="02020603050405020304" pitchFamily="18" charset="0"/>
              </a:rPr>
              <a:t>    &lt;STATEMENT 2 &gt;</a:t>
            </a:r>
          </a:p>
          <a:p>
            <a:endParaRPr lang="en-GB" altLang="en-US" sz="1600" dirty="0" smtClean="0">
              <a:latin typeface="Times New Roman" panose="02020603050405020304" pitchFamily="18" charset="0"/>
              <a:cs typeface="Times New Roman" panose="02020603050405020304" pitchFamily="18" charset="0"/>
            </a:endParaRPr>
          </a:p>
          <a:p>
            <a:endParaRPr lang="en-GB" altLang="en-US" sz="1600" dirty="0" smtClean="0">
              <a:latin typeface="Times New Roman" panose="02020603050405020304" pitchFamily="18" charset="0"/>
              <a:cs typeface="Times New Roman" panose="02020603050405020304" pitchFamily="18" charset="0"/>
            </a:endParaRPr>
          </a:p>
          <a:p>
            <a:r>
              <a:rPr lang="en-GB" altLang="en-US" sz="1600" i="1" dirty="0" smtClean="0">
                <a:latin typeface="Times New Roman" panose="02020603050405020304" pitchFamily="18" charset="0"/>
                <a:cs typeface="Times New Roman" panose="02020603050405020304" pitchFamily="18" charset="0"/>
              </a:rPr>
              <a:t>&lt;</a:t>
            </a:r>
            <a:endParaRPr lang="en-GB" altLang="en-US" sz="1600" dirty="0" smtClean="0">
              <a:latin typeface="Times New Roman" panose="02020603050405020304" pitchFamily="18" charset="0"/>
              <a:cs typeface="Times New Roman" panose="02020603050405020304" pitchFamily="18" charset="0"/>
            </a:endParaRPr>
          </a:p>
          <a:p>
            <a:endParaRPr lang="en-GB"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225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8" name="TextBox 7"/>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010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8" name="TextBox 7"/>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37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8" y="1446101"/>
            <a:ext cx="10879280" cy="5200650"/>
          </a:xfrm>
          <a:prstGeom prst="rect">
            <a:avLst/>
          </a:prstGeom>
        </p:spPr>
      </p:pic>
      <p:sp>
        <p:nvSpPr>
          <p:cNvPr id="8" name="TextBox 7"/>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244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6" name="Rectangle 5"/>
          <p:cNvSpPr/>
          <p:nvPr/>
        </p:nvSpPr>
        <p:spPr>
          <a:xfrm>
            <a:off x="862678" y="1245302"/>
            <a:ext cx="9122986" cy="646331"/>
          </a:xfrm>
          <a:prstGeom prst="rect">
            <a:avLst/>
          </a:prstGeom>
        </p:spPr>
        <p:txBody>
          <a:bodyPr wrap="square">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Major parts of the Computer </a:t>
            </a:r>
            <a:endParaRPr lang="en-US" dirty="0" smtClean="0">
              <a:solidFill>
                <a:srgbClr val="FF0000"/>
              </a:solidFill>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Input Devices </a:t>
            </a:r>
            <a:endParaRPr lang="en-US" b="0" i="0" u="none" strike="noStrike" baseline="0" dirty="0" smtClean="0">
              <a:solidFill>
                <a:srgbClr val="00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lum bright="-20000" contrast="40000"/>
          </a:blip>
          <a:stretch>
            <a:fillRect/>
          </a:stretch>
        </p:blipFill>
        <p:spPr>
          <a:xfrm>
            <a:off x="2069616" y="1849509"/>
            <a:ext cx="8302336" cy="4915460"/>
          </a:xfrm>
          <a:prstGeom prst="rect">
            <a:avLst/>
          </a:prstGeom>
        </p:spPr>
      </p:pic>
      <p:sp>
        <p:nvSpPr>
          <p:cNvPr id="9" name="TextBox 8"/>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736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6" name="Rectangle 5"/>
          <p:cNvSpPr/>
          <p:nvPr/>
        </p:nvSpPr>
        <p:spPr>
          <a:xfrm>
            <a:off x="266700" y="1312626"/>
            <a:ext cx="11686309" cy="2215991"/>
          </a:xfrm>
          <a:prstGeom prst="rect">
            <a:avLst/>
          </a:prstGeom>
        </p:spPr>
        <p:txBody>
          <a:bodyPr wrap="square">
            <a:spAutoFit/>
          </a:bodyPr>
          <a:lstStyle/>
          <a:p>
            <a:pPr marR="0" algn="just">
              <a:lnSpc>
                <a:spcPct val="150000"/>
              </a:lnSpc>
            </a:pPr>
            <a:r>
              <a:rPr lang="en-US" sz="2000" b="1" i="0" u="none" strike="noStrike" baseline="0" dirty="0" smtClean="0">
                <a:solidFill>
                  <a:srgbClr val="FF0000"/>
                </a:solidFill>
                <a:latin typeface="Times New Roman" panose="02020603050405020304" pitchFamily="18" charset="0"/>
                <a:cs typeface="Times New Roman" panose="02020603050405020304" pitchFamily="18" charset="0"/>
              </a:rPr>
              <a:t>Processor </a:t>
            </a:r>
            <a:endParaRPr lang="en-US" sz="2000" b="0" i="0" u="none" strike="noStrike" baseline="0" dirty="0" smtClean="0">
              <a:solidFill>
                <a:srgbClr val="FF0000"/>
              </a:solidFill>
              <a:latin typeface="Times New Roman" panose="02020603050405020304" pitchFamily="18" charset="0"/>
              <a:cs typeface="Times New Roman" panose="02020603050405020304" pitchFamily="18" charset="0"/>
            </a:endParaRPr>
          </a:p>
          <a:p>
            <a:pPr marR="0" algn="ctr">
              <a:lnSpc>
                <a:spcPct val="150000"/>
              </a:lnSpc>
            </a:pPr>
            <a:r>
              <a:rPr lang="en-US" b="1" i="1" u="sng" strike="noStrike" baseline="0" dirty="0" smtClean="0">
                <a:solidFill>
                  <a:srgbClr val="000000"/>
                </a:solidFill>
                <a:latin typeface="Times New Roman" panose="02020603050405020304" pitchFamily="18" charset="0"/>
                <a:cs typeface="Times New Roman" panose="02020603050405020304" pitchFamily="18" charset="0"/>
              </a:rPr>
              <a:t>CENTRAL PROCESSING UNIT (CPU) </a:t>
            </a:r>
          </a:p>
          <a:p>
            <a:pPr marR="0" algn="just">
              <a:lnSpc>
                <a:spcPct val="150000"/>
              </a:lnSpc>
            </a:pPr>
            <a:r>
              <a:rPr lang="en-US" b="0" i="0" u="none" strike="noStrike" baseline="0" dirty="0" smtClean="0">
                <a:solidFill>
                  <a:srgbClr val="000000"/>
                </a:solidFill>
                <a:latin typeface="Times New Roman" panose="02020603050405020304" pitchFamily="18" charset="0"/>
                <a:cs typeface="Times New Roman" panose="02020603050405020304" pitchFamily="18" charset="0"/>
              </a:rPr>
              <a:t>The main unit inside the computer is the CPU. This unit is responsible for all events inside the computer. It controls all internal and external devices, performs arithmetic and logic operations. The CPU (Central Processing Unit) is the device that interprets and executes instructions. </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4"/>
          <a:srcRect t="1670"/>
          <a:stretch/>
        </p:blipFill>
        <p:spPr>
          <a:xfrm>
            <a:off x="2836718" y="3761508"/>
            <a:ext cx="6109855" cy="2597728"/>
          </a:xfrm>
          <a:prstGeom prst="rect">
            <a:avLst/>
          </a:prstGeom>
        </p:spPr>
      </p:pic>
      <p:sp>
        <p:nvSpPr>
          <p:cNvPr id="9" name="TextBox 8"/>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337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6" name="Rectangle 5"/>
          <p:cNvSpPr/>
          <p:nvPr/>
        </p:nvSpPr>
        <p:spPr>
          <a:xfrm>
            <a:off x="168798" y="1446101"/>
            <a:ext cx="1935145" cy="400110"/>
          </a:xfrm>
          <a:prstGeom prst="rect">
            <a:avLst/>
          </a:prstGeom>
        </p:spPr>
        <p:txBody>
          <a:bodyPr wrap="none">
            <a:spAutoFit/>
          </a:bodyPr>
          <a:lstStyle/>
          <a:p>
            <a:r>
              <a:rPr lang="en-US" sz="2000" b="1" i="1" u="none" strike="noStrike" baseline="0" dirty="0" smtClean="0">
                <a:solidFill>
                  <a:srgbClr val="FF0000"/>
                </a:solidFill>
                <a:latin typeface="Times New Roman" panose="02020603050405020304" pitchFamily="18" charset="0"/>
                <a:cs typeface="Times New Roman" panose="02020603050405020304" pitchFamily="18" charset="0"/>
              </a:rPr>
              <a:t>Output Devices </a:t>
            </a:r>
            <a:endParaRPr lang="en-US" sz="2000" i="1"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lum bright="-20000" contrast="40000"/>
          </a:blip>
          <a:stretch>
            <a:fillRect/>
          </a:stretch>
        </p:blipFill>
        <p:spPr>
          <a:xfrm>
            <a:off x="1911927" y="1646156"/>
            <a:ext cx="8177646" cy="5120640"/>
          </a:xfrm>
          <a:prstGeom prst="rect">
            <a:avLst/>
          </a:prstGeom>
        </p:spPr>
      </p:pic>
      <p:sp>
        <p:nvSpPr>
          <p:cNvPr id="9" name="TextBox 8"/>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393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6" name="Rectangle 5"/>
          <p:cNvSpPr/>
          <p:nvPr/>
        </p:nvSpPr>
        <p:spPr>
          <a:xfrm>
            <a:off x="128155" y="1446101"/>
            <a:ext cx="6096000" cy="954107"/>
          </a:xfrm>
          <a:prstGeom prst="rect">
            <a:avLst/>
          </a:prstGeom>
        </p:spPr>
        <p:txBody>
          <a:bodyPr>
            <a:spAutoFit/>
          </a:bodyPr>
          <a:lstStyle/>
          <a:p>
            <a:pPr marR="0" algn="just"/>
            <a:r>
              <a:rPr lang="en-US" sz="2000" b="1" i="1" dirty="0">
                <a:solidFill>
                  <a:srgbClr val="FF0000"/>
                </a:solidFill>
                <a:latin typeface="Times New Roman" panose="02020603050405020304" pitchFamily="18" charset="0"/>
                <a:cs typeface="Times New Roman" panose="02020603050405020304" pitchFamily="18" charset="0"/>
              </a:rPr>
              <a:t>Storage Devices </a:t>
            </a:r>
            <a:endParaRPr lang="en-US" sz="2000" i="1" dirty="0">
              <a:solidFill>
                <a:srgbClr val="FF0000"/>
              </a:solidFill>
              <a:latin typeface="Times New Roman" panose="02020603050405020304" pitchFamily="18" charset="0"/>
              <a:cs typeface="Times New Roman" panose="02020603050405020304" pitchFamily="18" charset="0"/>
            </a:endParaRPr>
          </a:p>
          <a:p>
            <a:pPr marR="0" algn="just"/>
            <a:r>
              <a:rPr lang="en-US" b="1" dirty="0">
                <a:solidFill>
                  <a:srgbClr val="000000"/>
                </a:solidFill>
                <a:latin typeface="Times New Roman" panose="02020603050405020304" pitchFamily="18" charset="0"/>
                <a:cs typeface="Times New Roman" panose="02020603050405020304" pitchFamily="18" charset="0"/>
              </a:rPr>
              <a:t>1. Primary memory (main memory) </a:t>
            </a:r>
            <a:endParaRPr lang="en-US" dirty="0">
              <a:solidFill>
                <a:srgbClr val="000000"/>
              </a:solidFill>
              <a:latin typeface="Times New Roman" panose="02020603050405020304" pitchFamily="18" charset="0"/>
              <a:cs typeface="Times New Roman" panose="02020603050405020304" pitchFamily="18" charset="0"/>
            </a:endParaRPr>
          </a:p>
          <a:p>
            <a:pPr marR="0" algn="just"/>
            <a:r>
              <a:rPr lang="en-US" dirty="0">
                <a:solidFill>
                  <a:srgbClr val="000000"/>
                </a:solidFill>
                <a:latin typeface="Times New Roman" panose="02020603050405020304" pitchFamily="18" charset="0"/>
                <a:cs typeface="Times New Roman" panose="02020603050405020304" pitchFamily="18" charset="0"/>
              </a:rPr>
              <a:t>A. RAM (Random Access Memory/Read-Write Memory) </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5903065" y="1338728"/>
            <a:ext cx="2165940" cy="1061480"/>
          </a:xfrm>
          <a:prstGeom prst="rect">
            <a:avLst/>
          </a:prstGeom>
        </p:spPr>
      </p:pic>
      <p:sp>
        <p:nvSpPr>
          <p:cNvPr id="9" name="Rectangle 8"/>
          <p:cNvSpPr/>
          <p:nvPr/>
        </p:nvSpPr>
        <p:spPr>
          <a:xfrm>
            <a:off x="128155" y="2393189"/>
            <a:ext cx="3057247" cy="369332"/>
          </a:xfrm>
          <a:prstGeom prst="rect">
            <a:avLst/>
          </a:prstGeom>
        </p:spPr>
        <p:txBody>
          <a:bodyPr wrap="none">
            <a:spAutoFit/>
          </a:bodyPr>
          <a:lstStyle/>
          <a:p>
            <a:r>
              <a:rPr lang="en-US" dirty="0">
                <a:solidFill>
                  <a:srgbClr val="000000"/>
                </a:solidFill>
                <a:latin typeface="Times New Roman" panose="02020603050405020304" pitchFamily="18" charset="0"/>
                <a:cs typeface="Times New Roman" panose="02020603050405020304" pitchFamily="18" charset="0"/>
              </a:rPr>
              <a:t>B. ROM (Read-only-memory) </a:t>
            </a:r>
            <a:endParaRPr lang="en-US"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6023395" y="2400207"/>
            <a:ext cx="1925280" cy="675501"/>
          </a:xfrm>
          <a:prstGeom prst="rect">
            <a:avLst/>
          </a:prstGeom>
        </p:spPr>
      </p:pic>
      <p:sp>
        <p:nvSpPr>
          <p:cNvPr id="11" name="Rectangle 10"/>
          <p:cNvSpPr/>
          <p:nvPr/>
        </p:nvSpPr>
        <p:spPr>
          <a:xfrm>
            <a:off x="137402" y="2866725"/>
            <a:ext cx="6096000" cy="2308324"/>
          </a:xfrm>
          <a:prstGeom prst="rect">
            <a:avLst/>
          </a:prstGeom>
        </p:spPr>
        <p:txBody>
          <a:bodyPr>
            <a:spAutoFit/>
          </a:bodyPr>
          <a:lstStyle/>
          <a:p>
            <a:pPr marR="0" algn="just"/>
            <a:r>
              <a:rPr lang="en-US" b="1" dirty="0">
                <a:solidFill>
                  <a:srgbClr val="000000"/>
                </a:solidFill>
                <a:latin typeface="Times New Roman" panose="02020603050405020304" pitchFamily="18" charset="0"/>
                <a:cs typeface="Times New Roman" panose="02020603050405020304" pitchFamily="18" charset="0"/>
              </a:rPr>
              <a:t>2. Secondary memory (storage devices) </a:t>
            </a:r>
            <a:endParaRPr lang="en-US" dirty="0">
              <a:solidFill>
                <a:srgbClr val="000000"/>
              </a:solidFill>
              <a:latin typeface="Times New Roman" panose="02020603050405020304" pitchFamily="18" charset="0"/>
              <a:cs typeface="Times New Roman" panose="02020603050405020304" pitchFamily="18" charset="0"/>
            </a:endParaRPr>
          </a:p>
          <a:p>
            <a:pPr marR="0" algn="just"/>
            <a:r>
              <a:rPr lang="en-US" dirty="0">
                <a:solidFill>
                  <a:srgbClr val="000000"/>
                </a:solidFill>
                <a:latin typeface="Times New Roman" panose="02020603050405020304" pitchFamily="18" charset="0"/>
                <a:cs typeface="Times New Roman" panose="02020603050405020304" pitchFamily="18" charset="0"/>
              </a:rPr>
              <a:t>A. Hard Disk (Local Disk) </a:t>
            </a:r>
          </a:p>
          <a:p>
            <a:pPr marR="0" algn="just"/>
            <a:r>
              <a:rPr lang="pt-BR" dirty="0">
                <a:solidFill>
                  <a:srgbClr val="000000"/>
                </a:solidFill>
                <a:latin typeface="Times New Roman" panose="02020603050405020304" pitchFamily="18" charset="0"/>
                <a:cs typeface="Times New Roman" panose="02020603050405020304" pitchFamily="18" charset="0"/>
              </a:rPr>
              <a:t>B. Optical Disks: CD-R, CD-RW, DVD-R, DVD-RW </a:t>
            </a:r>
          </a:p>
          <a:p>
            <a:pPr marR="0" algn="just"/>
            <a:r>
              <a:rPr lang="en-US" dirty="0">
                <a:solidFill>
                  <a:srgbClr val="000000"/>
                </a:solidFill>
                <a:latin typeface="Times New Roman" panose="02020603050405020304" pitchFamily="18" charset="0"/>
                <a:cs typeface="Times New Roman" panose="02020603050405020304" pitchFamily="18" charset="0"/>
              </a:rPr>
              <a:t>C. Pen Drive </a:t>
            </a:r>
          </a:p>
          <a:p>
            <a:pPr marR="0" algn="just"/>
            <a:r>
              <a:rPr lang="en-US" dirty="0">
                <a:solidFill>
                  <a:srgbClr val="000000"/>
                </a:solidFill>
                <a:latin typeface="Times New Roman" panose="02020603050405020304" pitchFamily="18" charset="0"/>
                <a:cs typeface="Times New Roman" panose="02020603050405020304" pitchFamily="18" charset="0"/>
              </a:rPr>
              <a:t>D. Zip Drive </a:t>
            </a:r>
          </a:p>
          <a:p>
            <a:pPr marR="0" algn="just"/>
            <a:r>
              <a:rPr lang="en-US" dirty="0">
                <a:solidFill>
                  <a:srgbClr val="000000"/>
                </a:solidFill>
                <a:latin typeface="Times New Roman" panose="02020603050405020304" pitchFamily="18" charset="0"/>
                <a:cs typeface="Times New Roman" panose="02020603050405020304" pitchFamily="18" charset="0"/>
              </a:rPr>
              <a:t>E. Floppy Disks </a:t>
            </a:r>
          </a:p>
          <a:p>
            <a:pPr marR="0" algn="just"/>
            <a:r>
              <a:rPr lang="en-US" dirty="0">
                <a:solidFill>
                  <a:srgbClr val="000000"/>
                </a:solidFill>
                <a:latin typeface="Times New Roman" panose="02020603050405020304" pitchFamily="18" charset="0"/>
                <a:cs typeface="Times New Roman" panose="02020603050405020304" pitchFamily="18" charset="0"/>
              </a:rPr>
              <a:t>F. Memory Cards </a:t>
            </a:r>
          </a:p>
          <a:p>
            <a:pPr marR="0" algn="just"/>
            <a:r>
              <a:rPr lang="en-US" dirty="0">
                <a:solidFill>
                  <a:srgbClr val="000000"/>
                </a:solidFill>
                <a:latin typeface="Times New Roman" panose="02020603050405020304" pitchFamily="18" charset="0"/>
                <a:cs typeface="Times New Roman" panose="02020603050405020304" pitchFamily="18" charset="0"/>
              </a:rPr>
              <a:t>G. External Hard Disk </a:t>
            </a:r>
            <a:endParaRPr lang="en-US"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a:lum bright="-20000" contrast="40000"/>
          </a:blip>
          <a:stretch>
            <a:fillRect/>
          </a:stretch>
        </p:blipFill>
        <p:spPr>
          <a:xfrm>
            <a:off x="5503849" y="3179912"/>
            <a:ext cx="6435306" cy="3553678"/>
          </a:xfrm>
          <a:prstGeom prst="rect">
            <a:avLst/>
          </a:prstGeom>
        </p:spPr>
      </p:pic>
      <p:sp>
        <p:nvSpPr>
          <p:cNvPr id="13" name="TextBox 12"/>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682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pic>
        <p:nvPicPr>
          <p:cNvPr id="6" name="Picture 5"/>
          <p:cNvPicPr>
            <a:picLocks noChangeAspect="1"/>
          </p:cNvPicPr>
          <p:nvPr/>
        </p:nvPicPr>
        <p:blipFill>
          <a:blip r:embed="rId4">
            <a:lum bright="-20000" contrast="40000"/>
          </a:blip>
          <a:stretch>
            <a:fillRect/>
          </a:stretch>
        </p:blipFill>
        <p:spPr>
          <a:xfrm>
            <a:off x="187037" y="1446101"/>
            <a:ext cx="11627426" cy="5414299"/>
          </a:xfrm>
          <a:prstGeom prst="rect">
            <a:avLst/>
          </a:prstGeom>
        </p:spPr>
      </p:pic>
      <p:sp>
        <p:nvSpPr>
          <p:cNvPr id="8" name="TextBox 7"/>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566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5" y="80058"/>
            <a:ext cx="12192000" cy="1042160"/>
            <a:chOff x="13855" y="80058"/>
            <a:chExt cx="12192000" cy="1042160"/>
          </a:xfrm>
        </p:grpSpPr>
        <p:cxnSp>
          <p:nvCxnSpPr>
            <p:cNvPr id="3" name="Straight Connector 2"/>
            <p:cNvCxnSpPr/>
            <p:nvPr/>
          </p:nvCxnSpPr>
          <p:spPr>
            <a:xfrm>
              <a:off x="13855" y="1111827"/>
              <a:ext cx="12192000" cy="10391"/>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952" y="141316"/>
              <a:ext cx="822960"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8" y="80058"/>
              <a:ext cx="914400" cy="908685"/>
            </a:xfrm>
            <a:prstGeom prst="rect">
              <a:avLst/>
            </a:prstGeom>
          </p:spPr>
        </p:pic>
      </p:grpSp>
      <p:sp>
        <p:nvSpPr>
          <p:cNvPr id="6" name="Rectangle 5"/>
          <p:cNvSpPr/>
          <p:nvPr/>
        </p:nvSpPr>
        <p:spPr>
          <a:xfrm>
            <a:off x="189311" y="1312626"/>
            <a:ext cx="2095445" cy="369332"/>
          </a:xfrm>
          <a:prstGeom prst="rect">
            <a:avLst/>
          </a:prstGeom>
        </p:spPr>
        <p:txBody>
          <a:bodyPr wrap="none">
            <a:spAutoFit/>
          </a:bodyPr>
          <a:lstStyle/>
          <a:p>
            <a:r>
              <a:rPr lang="en-US" b="1" i="1" dirty="0">
                <a:solidFill>
                  <a:srgbClr val="FF0000"/>
                </a:solidFill>
                <a:latin typeface="Times New Roman" panose="02020603050405020304" pitchFamily="18" charset="0"/>
                <a:cs typeface="Times New Roman" panose="02020603050405020304" pitchFamily="18" charset="0"/>
              </a:rPr>
              <a:t>Peripheral Devices </a:t>
            </a:r>
            <a:endParaRPr lang="en-US" i="1"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lum bright="-20000" contrast="40000"/>
          </a:blip>
          <a:stretch>
            <a:fillRect/>
          </a:stretch>
        </p:blipFill>
        <p:spPr>
          <a:xfrm>
            <a:off x="1606074" y="1872366"/>
            <a:ext cx="9007561" cy="4360201"/>
          </a:xfrm>
          <a:prstGeom prst="rect">
            <a:avLst/>
          </a:prstGeom>
        </p:spPr>
      </p:pic>
      <p:sp>
        <p:nvSpPr>
          <p:cNvPr id="10" name="TextBox 9"/>
          <p:cNvSpPr txBox="1"/>
          <p:nvPr/>
        </p:nvSpPr>
        <p:spPr>
          <a:xfrm>
            <a:off x="2411720" y="80058"/>
            <a:ext cx="698269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Programming I/ First semester / </a:t>
            </a:r>
            <a:r>
              <a:rPr lang="en-US" sz="2000" b="1" dirty="0">
                <a:latin typeface="Times New Roman" panose="02020603050405020304" pitchFamily="18" charset="0"/>
                <a:cs typeface="Times New Roman" panose="02020603050405020304" pitchFamily="18" charset="0"/>
              </a:rPr>
              <a:t>Computer </a:t>
            </a:r>
            <a:r>
              <a:rPr lang="en-US" sz="2000" b="1" dirty="0" smtClean="0">
                <a:latin typeface="Times New Roman" panose="02020603050405020304" pitchFamily="18" charset="0"/>
                <a:cs typeface="Times New Roman" panose="02020603050405020304" pitchFamily="18" charset="0"/>
              </a:rPr>
              <a:t>Fundamentals</a:t>
            </a:r>
          </a:p>
          <a:p>
            <a:pPr algn="ctr"/>
            <a:r>
              <a:rPr lang="en-US" sz="2000" b="1" dirty="0">
                <a:latin typeface="Times New Roman" panose="02020603050405020304" pitchFamily="18" charset="0"/>
                <a:cs typeface="Times New Roman" panose="02020603050405020304" pitchFamily="18" charset="0"/>
              </a:rPr>
              <a:t>Environmental </a:t>
            </a:r>
            <a:r>
              <a:rPr lang="en-US" sz="2000" b="1" dirty="0" smtClean="0">
                <a:latin typeface="Times New Roman" panose="02020603050405020304" pitchFamily="18" charset="0"/>
                <a:cs typeface="Times New Roman" panose="02020603050405020304" pitchFamily="18" charset="0"/>
              </a:rPr>
              <a:t>Engineering</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Department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334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2703</Words>
  <Application>Microsoft Office PowerPoint</Application>
  <PresentationFormat>Widescreen</PresentationFormat>
  <Paragraphs>277</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Courier New</vt:lpstr>
      <vt:lpstr>Garamond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22</cp:revision>
  <dcterms:created xsi:type="dcterms:W3CDTF">2017-01-27T06:05:54Z</dcterms:created>
  <dcterms:modified xsi:type="dcterms:W3CDTF">2017-02-09T04:12:28Z</dcterms:modified>
</cp:coreProperties>
</file>