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7" r:id="rId2"/>
    <p:sldId id="258" r:id="rId3"/>
    <p:sldId id="256" r:id="rId4"/>
    <p:sldId id="323" r:id="rId5"/>
    <p:sldId id="267" r:id="rId6"/>
    <p:sldId id="259" r:id="rId7"/>
    <p:sldId id="260" r:id="rId8"/>
    <p:sldId id="268" r:id="rId9"/>
    <p:sldId id="269" r:id="rId10"/>
    <p:sldId id="270" r:id="rId11"/>
    <p:sldId id="261" r:id="rId12"/>
    <p:sldId id="278" r:id="rId13"/>
    <p:sldId id="280" r:id="rId14"/>
    <p:sldId id="281" r:id="rId15"/>
    <p:sldId id="272" r:id="rId16"/>
    <p:sldId id="277" r:id="rId17"/>
    <p:sldId id="273" r:id="rId18"/>
    <p:sldId id="275" r:id="rId19"/>
    <p:sldId id="262" r:id="rId20"/>
    <p:sldId id="263" r:id="rId21"/>
    <p:sldId id="264" r:id="rId22"/>
    <p:sldId id="265" r:id="rId23"/>
    <p:sldId id="266" r:id="rId24"/>
    <p:sldId id="312" r:id="rId25"/>
    <p:sldId id="283" r:id="rId26"/>
    <p:sldId id="284" r:id="rId27"/>
    <p:sldId id="285" r:id="rId28"/>
    <p:sldId id="286" r:id="rId29"/>
    <p:sldId id="314" r:id="rId30"/>
    <p:sldId id="287" r:id="rId31"/>
    <p:sldId id="316" r:id="rId32"/>
    <p:sldId id="288" r:id="rId33"/>
    <p:sldId id="289" r:id="rId34"/>
    <p:sldId id="291" r:id="rId35"/>
    <p:sldId id="292" r:id="rId36"/>
    <p:sldId id="317" r:id="rId37"/>
    <p:sldId id="294" r:id="rId38"/>
    <p:sldId id="295" r:id="rId39"/>
    <p:sldId id="296" r:id="rId40"/>
    <p:sldId id="297" r:id="rId41"/>
    <p:sldId id="298" r:id="rId42"/>
    <p:sldId id="299" r:id="rId43"/>
    <p:sldId id="300" r:id="rId44"/>
    <p:sldId id="318" r:id="rId45"/>
    <p:sldId id="301" r:id="rId46"/>
    <p:sldId id="302" r:id="rId47"/>
    <p:sldId id="321" r:id="rId48"/>
    <p:sldId id="303" r:id="rId49"/>
    <p:sldId id="304" r:id="rId50"/>
    <p:sldId id="320" r:id="rId51"/>
    <p:sldId id="305" r:id="rId52"/>
    <p:sldId id="306" r:id="rId53"/>
    <p:sldId id="307" r:id="rId54"/>
    <p:sldId id="308" r:id="rId55"/>
    <p:sldId id="309" r:id="rId56"/>
    <p:sldId id="322" r:id="rId57"/>
    <p:sldId id="310" r:id="rId58"/>
    <p:sldId id="311" r:id="rId59"/>
    <p:sldId id="319" r:id="rId60"/>
    <p:sldId id="271"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832" autoAdjust="0"/>
  </p:normalViewPr>
  <p:slideViewPr>
    <p:cSldViewPr>
      <p:cViewPr>
        <p:scale>
          <a:sx n="57" d="100"/>
          <a:sy n="57" d="100"/>
        </p:scale>
        <p:origin x="-1662" y="-23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42CC42-9573-46EA-9212-C1F7C2FC75AE}" type="datetimeFigureOut">
              <a:rPr lang="en-US" smtClean="0"/>
              <a:pPr/>
              <a:t>04-Nov-14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6D67D5-FC6D-4804-8623-2131099A6B0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6D67D5-FC6D-4804-8623-2131099A6B09}"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6D67D5-FC6D-4804-8623-2131099A6B09}" type="slidenum">
              <a:rPr lang="en-US" smtClean="0"/>
              <a:pPr/>
              <a:t>31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5566665-2549-477A-A029-FD4D425B188D}" type="datetimeFigureOut">
              <a:rPr lang="en-US" smtClean="0"/>
              <a:pPr/>
              <a:t>04-Nov-14</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54342D63-BD51-4409-9A1F-DCFEA12A22D5}"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566665-2549-477A-A029-FD4D425B188D}" type="datetimeFigureOut">
              <a:rPr lang="en-US" smtClean="0"/>
              <a:pPr/>
              <a:t>04-Nov-14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4342D63-BD51-4409-9A1F-DCFEA12A22D5}" type="slidenum">
              <a:rPr lang="en-US" smtClean="0"/>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566665-2549-477A-A029-FD4D425B188D}" type="datetimeFigureOut">
              <a:rPr lang="en-US" smtClean="0"/>
              <a:pPr/>
              <a:t>04-Nov-14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4342D63-BD51-4409-9A1F-DCFEA12A22D5}" type="slidenum">
              <a:rPr lang="en-US" smtClean="0"/>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566665-2549-477A-A029-FD4D425B188D}" type="datetimeFigureOut">
              <a:rPr lang="en-US" smtClean="0"/>
              <a:pPr/>
              <a:t>04-Nov-14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4342D63-BD51-4409-9A1F-DCFEA12A22D5}" type="slidenum">
              <a:rPr lang="en-US" smtClean="0"/>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5566665-2549-477A-A029-FD4D425B188D}" type="datetimeFigureOut">
              <a:rPr lang="en-US" smtClean="0"/>
              <a:pPr/>
              <a:t>04-Nov-14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4342D63-BD51-4409-9A1F-DCFEA12A22D5}"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5566665-2549-477A-A029-FD4D425B188D}" type="datetimeFigureOut">
              <a:rPr lang="en-US" smtClean="0"/>
              <a:pPr/>
              <a:t>04-Nov-14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4342D63-BD51-4409-9A1F-DCFEA12A22D5}" type="slidenum">
              <a:rPr lang="en-US" smtClean="0"/>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5566665-2549-477A-A029-FD4D425B188D}" type="datetimeFigureOut">
              <a:rPr lang="en-US" smtClean="0"/>
              <a:pPr/>
              <a:t>04-Nov-14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54342D63-BD51-4409-9A1F-DCFEA12A22D5}" type="slidenum">
              <a:rPr lang="en-US" smtClean="0"/>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5566665-2549-477A-A029-FD4D425B188D}" type="datetimeFigureOut">
              <a:rPr lang="en-US" smtClean="0"/>
              <a:pPr/>
              <a:t>04-Nov-14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54342D63-BD51-4409-9A1F-DCFEA12A22D5}" type="slidenum">
              <a:rPr lang="en-US" smtClean="0"/>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55566665-2549-477A-A029-FD4D425B188D}" type="datetimeFigureOut">
              <a:rPr lang="en-US" smtClean="0"/>
              <a:pPr/>
              <a:t>04-Nov-14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54342D63-BD51-4409-9A1F-DCFEA12A22D5}"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5566665-2549-477A-A029-FD4D425B188D}" type="datetimeFigureOut">
              <a:rPr lang="en-US" smtClean="0"/>
              <a:pPr/>
              <a:t>04-Nov-14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4342D63-BD51-4409-9A1F-DCFEA12A22D5}" type="slidenum">
              <a:rPr lang="en-US" smtClean="0"/>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5566665-2549-477A-A029-FD4D425B188D}" type="datetimeFigureOut">
              <a:rPr lang="en-US" smtClean="0"/>
              <a:pPr/>
              <a:t>04-Nov-14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4342D63-BD51-4409-9A1F-DCFEA12A22D5}"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0"/>
          <a:tileRect/>
        </a:gra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5566665-2549-477A-A029-FD4D425B188D}" type="datetimeFigureOut">
              <a:rPr lang="en-US" smtClean="0"/>
              <a:pPr/>
              <a:t>04-Nov-14</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4342D63-BD51-4409-9A1F-DCFEA12A22D5}"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4.v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304800"/>
            <a:ext cx="7162800" cy="1447800"/>
          </a:xfrm>
        </p:spPr>
        <p:txBody>
          <a:bodyPr>
            <a:normAutofit fontScale="90000"/>
          </a:bodyPr>
          <a:lstStyle/>
          <a:p>
            <a:pPr algn="ctr"/>
            <a:r>
              <a:rPr lang="en-US" sz="4400" dirty="0" smtClean="0">
                <a:solidFill>
                  <a:schemeClr val="tx1"/>
                </a:solidFill>
                <a:latin typeface="Times New Roman" pitchFamily="18" charset="0"/>
                <a:cs typeface="Times New Roman" pitchFamily="18" charset="0"/>
              </a:rPr>
              <a:t>SHREE SA’D VIDYA MANDAL INSTITUTE OF TECHNOLOGY</a:t>
            </a:r>
            <a:endParaRPr lang="en-US" sz="4400" dirty="0">
              <a:solidFill>
                <a:schemeClr val="tx1"/>
              </a:solidFill>
              <a:latin typeface="Times New Roman" pitchFamily="18" charset="0"/>
              <a:cs typeface="Times New Roman" pitchFamily="18" charset="0"/>
            </a:endParaRPr>
          </a:p>
        </p:txBody>
      </p:sp>
      <p:sp>
        <p:nvSpPr>
          <p:cNvPr id="3" name="Subtitle 2"/>
          <p:cNvSpPr>
            <a:spLocks noGrp="1"/>
          </p:cNvSpPr>
          <p:nvPr>
            <p:ph type="subTitle" idx="1"/>
          </p:nvPr>
        </p:nvSpPr>
        <p:spPr>
          <a:xfrm>
            <a:off x="2133600" y="5029200"/>
            <a:ext cx="5638800" cy="990600"/>
          </a:xfrm>
        </p:spPr>
        <p:txBody>
          <a:bodyPr>
            <a:noAutofit/>
          </a:bodyPr>
          <a:lstStyle/>
          <a:p>
            <a:pPr algn="ctr"/>
            <a:r>
              <a:rPr lang="en-US" sz="3600" dirty="0" smtClean="0">
                <a:solidFill>
                  <a:schemeClr val="tx1"/>
                </a:solidFill>
              </a:rPr>
              <a:t>DEPARTMENT OF CIVIL ENGINEERING</a:t>
            </a:r>
            <a:endParaRPr lang="en-US" sz="3600" dirty="0">
              <a:solidFill>
                <a:schemeClr val="tx1"/>
              </a:solidFill>
            </a:endParaRPr>
          </a:p>
        </p:txBody>
      </p:sp>
      <p:pic>
        <p:nvPicPr>
          <p:cNvPr id="1026" name="Picture 2" descr="E:\JIGAR\My Software\study\MOS\IMG_1962032468744.jpeg"/>
          <p:cNvPicPr>
            <a:picLocks noChangeAspect="1" noChangeArrowheads="1"/>
          </p:cNvPicPr>
          <p:nvPr/>
        </p:nvPicPr>
        <p:blipFill>
          <a:blip r:embed="rId2" cstate="print"/>
          <a:srcRect/>
          <a:stretch>
            <a:fillRect/>
          </a:stretch>
        </p:blipFill>
        <p:spPr bwMode="auto">
          <a:xfrm>
            <a:off x="3352800" y="2133600"/>
            <a:ext cx="3064476" cy="2362200"/>
          </a:xfrm>
          <a:prstGeom prst="rect">
            <a:avLst/>
          </a:prstGeom>
          <a:noFill/>
        </p:spPr>
      </p:pic>
    </p:spTree>
  </p:cSld>
  <p:clrMapOvr>
    <a:masterClrMapping/>
  </p:clrMapOvr>
  <p:transition spd="med"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10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100"/>
                                        <p:tgtEl>
                                          <p:spTgt spid="2"/>
                                        </p:tgtEl>
                                        <p:attrNameLst>
                                          <p:attrName>style.color</p:attrName>
                                        </p:attrNameLst>
                                      </p:cBhvr>
                                      <p:tavLst>
                                        <p:tav tm="0">
                                          <p:val>
                                            <p:clrVal>
                                              <a:srgbClr val="33CCFF"/>
                                            </p:clrVal>
                                          </p:val>
                                        </p:tav>
                                        <p:tav tm="50000">
                                          <p:val>
                                            <p:clrVal>
                                              <a:schemeClr val="accent1"/>
                                            </p:clrVal>
                                          </p:val>
                                        </p:tav>
                                      </p:tavLst>
                                    </p:anim>
                                    <p:anim calcmode="discrete" valueType="clr">
                                      <p:cBhvr>
                                        <p:cTn id="8" dur="100"/>
                                        <p:tgtEl>
                                          <p:spTgt spid="2"/>
                                        </p:tgtEl>
                                        <p:attrNameLst>
                                          <p:attrName>fillcolor</p:attrName>
                                        </p:attrNameLst>
                                      </p:cBhvr>
                                      <p:tavLst>
                                        <p:tav tm="0">
                                          <p:val>
                                            <p:clrVal>
                                              <a:schemeClr val="accent2"/>
                                            </p:clrVal>
                                          </p:val>
                                        </p:tav>
                                        <p:tav tm="50000">
                                          <p:val>
                                            <p:clrVal>
                                              <a:schemeClr val="hlink"/>
                                            </p:clrVal>
                                          </p:val>
                                        </p:tav>
                                      </p:tavLst>
                                    </p:anim>
                                    <p:set>
                                      <p:cBhvr>
                                        <p:cTn id="9" dur="100"/>
                                        <p:tgtEl>
                                          <p:spTgt spid="2"/>
                                        </p:tgtEl>
                                        <p:attrNameLst>
                                          <p:attrName>fill.type</p:attrName>
                                        </p:attrNameLst>
                                      </p:cBhvr>
                                      <p:to>
                                        <p:strVal val="solid"/>
                                      </p:to>
                                    </p:set>
                                  </p:childTnLst>
                                </p:cTn>
                              </p:par>
                            </p:childTnLst>
                          </p:cTn>
                        </p:par>
                        <p:par>
                          <p:cTn id="10" fill="hold">
                            <p:stCondLst>
                              <p:cond delay="2200"/>
                            </p:stCondLst>
                            <p:childTnLst>
                              <p:par>
                                <p:cTn id="11" presetID="23" presetClass="entr" presetSubtype="16" fill="hold" nodeType="afterEffect">
                                  <p:stCondLst>
                                    <p:cond delay="0"/>
                                  </p:stCondLst>
                                  <p:iterate type="lt">
                                    <p:tmPct val="0"/>
                                  </p:iterate>
                                  <p:childTnLst>
                                    <p:set>
                                      <p:cBhvr>
                                        <p:cTn id="12" dur="1" fill="hold">
                                          <p:stCondLst>
                                            <p:cond delay="0"/>
                                          </p:stCondLst>
                                        </p:cTn>
                                        <p:tgtEl>
                                          <p:spTgt spid="1026"/>
                                        </p:tgtEl>
                                        <p:attrNameLst>
                                          <p:attrName>style.visibility</p:attrName>
                                        </p:attrNameLst>
                                      </p:cBhvr>
                                      <p:to>
                                        <p:strVal val="visible"/>
                                      </p:to>
                                    </p:set>
                                    <p:anim calcmode="lin" valueType="num">
                                      <p:cBhvr>
                                        <p:cTn id="13" dur="2000" fill="hold"/>
                                        <p:tgtEl>
                                          <p:spTgt spid="1026"/>
                                        </p:tgtEl>
                                        <p:attrNameLst>
                                          <p:attrName>ppt_w</p:attrName>
                                        </p:attrNameLst>
                                      </p:cBhvr>
                                      <p:tavLst>
                                        <p:tav tm="0">
                                          <p:val>
                                            <p:fltVal val="0"/>
                                          </p:val>
                                        </p:tav>
                                        <p:tav tm="100000">
                                          <p:val>
                                            <p:strVal val="#ppt_w"/>
                                          </p:val>
                                        </p:tav>
                                      </p:tavLst>
                                    </p:anim>
                                    <p:anim calcmode="lin" valueType="num">
                                      <p:cBhvr>
                                        <p:cTn id="14" dur="2000" fill="hold"/>
                                        <p:tgtEl>
                                          <p:spTgt spid="1026"/>
                                        </p:tgtEl>
                                        <p:attrNameLst>
                                          <p:attrName>ppt_h</p:attrName>
                                        </p:attrNameLst>
                                      </p:cBhvr>
                                      <p:tavLst>
                                        <p:tav tm="0">
                                          <p:val>
                                            <p:fltVal val="0"/>
                                          </p:val>
                                        </p:tav>
                                        <p:tav tm="100000">
                                          <p:val>
                                            <p:strVal val="#ppt_h"/>
                                          </p:val>
                                        </p:tav>
                                      </p:tavLst>
                                    </p:anim>
                                  </p:childTnLst>
                                </p:cTn>
                              </p:par>
                            </p:childTnLst>
                          </p:cTn>
                        </p:par>
                        <p:par>
                          <p:cTn id="15" fill="hold">
                            <p:stCondLst>
                              <p:cond delay="4200"/>
                            </p:stCondLst>
                            <p:childTnLst>
                              <p:par>
                                <p:cTn id="16" presetID="56"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by="(-#ppt_w*2)" calcmode="lin" valueType="num">
                                      <p:cBhvr rctx="PPT">
                                        <p:cTn id="18" dur="500" autoRev="1" fill="hold">
                                          <p:stCondLst>
                                            <p:cond delay="0"/>
                                          </p:stCondLst>
                                        </p:cTn>
                                        <p:tgtEl>
                                          <p:spTgt spid="3">
                                            <p:txEl>
                                              <p:pRg st="0" end="0"/>
                                            </p:txEl>
                                          </p:spTgt>
                                        </p:tgtEl>
                                        <p:attrNameLst>
                                          <p:attrName>ppt_w</p:attrName>
                                        </p:attrNameLst>
                                      </p:cBhvr>
                                    </p:anim>
                                    <p:anim by="(#ppt_w*0.50)" calcmode="lin" valueType="num">
                                      <p:cBhvr>
                                        <p:cTn id="19" dur="500" decel="50000" autoRev="1" fill="hold">
                                          <p:stCondLst>
                                            <p:cond delay="0"/>
                                          </p:stCondLst>
                                        </p:cTn>
                                        <p:tgtEl>
                                          <p:spTgt spid="3">
                                            <p:txEl>
                                              <p:pRg st="0" end="0"/>
                                            </p:txEl>
                                          </p:spTgt>
                                        </p:tgtEl>
                                        <p:attrNameLst>
                                          <p:attrName>ppt_x</p:attrName>
                                        </p:attrNameLst>
                                      </p:cBhvr>
                                    </p:anim>
                                    <p:anim from="(-#ppt_h/2)" to="(#ppt_y)" calcmode="lin" valueType="num">
                                      <p:cBhvr>
                                        <p:cTn id="20" dur="1000" fill="hold">
                                          <p:stCondLst>
                                            <p:cond delay="0"/>
                                          </p:stCondLst>
                                        </p:cTn>
                                        <p:tgtEl>
                                          <p:spTgt spid="3">
                                            <p:txEl>
                                              <p:pRg st="0" end="0"/>
                                            </p:txEl>
                                          </p:spTgt>
                                        </p:tgtEl>
                                        <p:attrNameLst>
                                          <p:attrName>ppt_y</p:attrName>
                                        </p:attrNameLst>
                                      </p:cBhvr>
                                    </p:anim>
                                    <p:animRot by="21600000">
                                      <p:cBhvr>
                                        <p:cTn id="21" dur="1000" fill="hold">
                                          <p:stCondLst>
                                            <p:cond delay="0"/>
                                          </p:stCondLst>
                                        </p:cTn>
                                        <p:tgtEl>
                                          <p:spTgt spid="3">
                                            <p:txEl>
                                              <p:pRg st="0" end="0"/>
                                            </p:txEl>
                                          </p:spTgt>
                                        </p:tgtEl>
                                        <p:attrNameLst>
                                          <p:attrName>r</p:attrName>
                                        </p:attrNameLst>
                                      </p:cBhvr>
                                    </p:animRot>
                                  </p:childTnLst>
                                  <p:subTnLst>
                                    <p:animClr>
                                      <p:cBhvr override="childStyle">
                                        <p:cTn dur="1" fill="hold" display="0" masterRel="nextClick" afterEffect="1"/>
                                        <p:tgtEl>
                                          <p:spTgt spid="3">
                                            <p:txEl>
                                              <p:pRg st="0" end="0"/>
                                            </p:txEl>
                                          </p:spTgt>
                                        </p:tgtEl>
                                        <p:attrNameLst>
                                          <p:attrName>ppt_c</p:attrName>
                                        </p:attrNameLst>
                                      </p:cBhvr>
                                      <p:to>
                                        <a:srgbClr val="E20404"/>
                                      </p:to>
                                    </p:animClr>
                                  </p:subTnLst>
                                </p:cTn>
                              </p:par>
                            </p:childTnLst>
                          </p:cTn>
                        </p:par>
                      </p:childTnLst>
                    </p:cTn>
                  </p:par>
                  <p:par>
                    <p:cTn id="22" fill="hold">
                      <p:stCondLst>
                        <p:cond delay="indefinite"/>
                      </p:stCondLst>
                      <p:childTnLst>
                        <p:par>
                          <p:cTn id="23" fill="hold">
                            <p:stCondLst>
                              <p:cond delay="0"/>
                            </p:stCondLst>
                            <p:childTnLst>
                              <p:par>
                                <p:cTn id="24" presetID="55" presetClass="exit" presetSubtype="0" fill="hold" grpId="1" nodeType="clickEffect">
                                  <p:stCondLst>
                                    <p:cond delay="0"/>
                                  </p:stCondLst>
                                  <p:iterate type="lt">
                                    <p:tmPct val="0"/>
                                  </p:iterate>
                                  <p:childTnLst>
                                    <p:anim calcmode="lin" valueType="num">
                                      <p:cBhvr>
                                        <p:cTn id="25" dur="1000"/>
                                        <p:tgtEl>
                                          <p:spTgt spid="2"/>
                                        </p:tgtEl>
                                        <p:attrNameLst>
                                          <p:attrName>ppt_w</p:attrName>
                                        </p:attrNameLst>
                                      </p:cBhvr>
                                      <p:tavLst>
                                        <p:tav tm="0">
                                          <p:val>
                                            <p:strVal val="ppt_w"/>
                                          </p:val>
                                        </p:tav>
                                        <p:tav tm="100000">
                                          <p:val>
                                            <p:strVal val="ppt_w*0.70"/>
                                          </p:val>
                                        </p:tav>
                                      </p:tavLst>
                                    </p:anim>
                                    <p:anim calcmode="lin" valueType="num">
                                      <p:cBhvr>
                                        <p:cTn id="26" dur="1000"/>
                                        <p:tgtEl>
                                          <p:spTgt spid="2"/>
                                        </p:tgtEl>
                                        <p:attrNameLst>
                                          <p:attrName>ppt_h</p:attrName>
                                        </p:attrNameLst>
                                      </p:cBhvr>
                                      <p:tavLst>
                                        <p:tav tm="0">
                                          <p:val>
                                            <p:strVal val="ppt_h"/>
                                          </p:val>
                                        </p:tav>
                                        <p:tav tm="100000">
                                          <p:val>
                                            <p:strVal val="ppt_h"/>
                                          </p:val>
                                        </p:tav>
                                      </p:tavLst>
                                    </p:anim>
                                    <p:animEffect transition="out" filter="fade">
                                      <p:cBhvr>
                                        <p:cTn id="27" dur="1000"/>
                                        <p:tgtEl>
                                          <p:spTgt spid="2"/>
                                        </p:tgtEl>
                                      </p:cBhvr>
                                    </p:animEffect>
                                    <p:set>
                                      <p:cBhvr>
                                        <p:cTn id="28" dur="1" fill="hold">
                                          <p:stCondLst>
                                            <p:cond delay="999"/>
                                          </p:stCondLst>
                                        </p:cTn>
                                        <p:tgtEl>
                                          <p:spTgt spid="2"/>
                                        </p:tgtEl>
                                        <p:attrNameLst>
                                          <p:attrName>style.visibility</p:attrName>
                                        </p:attrNameLst>
                                      </p:cBhvr>
                                      <p:to>
                                        <p:strVal val="hidden"/>
                                      </p:to>
                                    </p:set>
                                  </p:childTnLst>
                                </p:cTn>
                              </p:par>
                            </p:childTnLst>
                          </p:cTn>
                        </p:par>
                        <p:par>
                          <p:cTn id="29" fill="hold">
                            <p:stCondLst>
                              <p:cond delay="1000"/>
                            </p:stCondLst>
                            <p:childTnLst>
                              <p:par>
                                <p:cTn id="30" presetID="55" presetClass="exit" presetSubtype="0" fill="hold" nodeType="afterEffect">
                                  <p:stCondLst>
                                    <p:cond delay="0"/>
                                  </p:stCondLst>
                                  <p:childTnLst>
                                    <p:anim calcmode="lin" valueType="num">
                                      <p:cBhvr>
                                        <p:cTn id="31" dur="1000"/>
                                        <p:tgtEl>
                                          <p:spTgt spid="3">
                                            <p:txEl>
                                              <p:pRg st="0" end="0"/>
                                            </p:txEl>
                                          </p:spTgt>
                                        </p:tgtEl>
                                        <p:attrNameLst>
                                          <p:attrName>ppt_w</p:attrName>
                                        </p:attrNameLst>
                                      </p:cBhvr>
                                      <p:tavLst>
                                        <p:tav tm="0">
                                          <p:val>
                                            <p:strVal val="ppt_w"/>
                                          </p:val>
                                        </p:tav>
                                        <p:tav tm="100000">
                                          <p:val>
                                            <p:strVal val="ppt_w*0.70"/>
                                          </p:val>
                                        </p:tav>
                                      </p:tavLst>
                                    </p:anim>
                                    <p:anim calcmode="lin" valueType="num">
                                      <p:cBhvr>
                                        <p:cTn id="32" dur="1000"/>
                                        <p:tgtEl>
                                          <p:spTgt spid="3">
                                            <p:txEl>
                                              <p:pRg st="0" end="0"/>
                                            </p:txEl>
                                          </p:spTgt>
                                        </p:tgtEl>
                                        <p:attrNameLst>
                                          <p:attrName>ppt_h</p:attrName>
                                        </p:attrNameLst>
                                      </p:cBhvr>
                                      <p:tavLst>
                                        <p:tav tm="0">
                                          <p:val>
                                            <p:strVal val="ppt_h"/>
                                          </p:val>
                                        </p:tav>
                                        <p:tav tm="100000">
                                          <p:val>
                                            <p:strVal val="ppt_h"/>
                                          </p:val>
                                        </p:tav>
                                      </p:tavLst>
                                    </p:anim>
                                    <p:animEffect transition="out" filter="fade">
                                      <p:cBhvr>
                                        <p:cTn id="33" dur="1000"/>
                                        <p:tgtEl>
                                          <p:spTgt spid="3">
                                            <p:txEl>
                                              <p:pRg st="0" end="0"/>
                                            </p:txEl>
                                          </p:spTgt>
                                        </p:tgtEl>
                                      </p:cBhvr>
                                    </p:animEffect>
                                    <p:set>
                                      <p:cBhvr>
                                        <p:cTn id="34" dur="1" fill="hold">
                                          <p:stCondLst>
                                            <p:cond delay="999"/>
                                          </p:stCondLst>
                                        </p:cTn>
                                        <p:tgtEl>
                                          <p:spTgt spid="3">
                                            <p:txEl>
                                              <p:pRg st="0" end="0"/>
                                            </p:txEl>
                                          </p:spTgt>
                                        </p:tgtEl>
                                        <p:attrNameLst>
                                          <p:attrName>style.visibility</p:attrName>
                                        </p:attrNameLst>
                                      </p:cBhvr>
                                      <p:to>
                                        <p:strVal val="hidden"/>
                                      </p:to>
                                    </p:set>
                                  </p:childTnLst>
                                </p:cTn>
                              </p:par>
                            </p:childTnLst>
                          </p:cTn>
                        </p:par>
                        <p:par>
                          <p:cTn id="35" fill="hold">
                            <p:stCondLst>
                              <p:cond delay="2000"/>
                            </p:stCondLst>
                            <p:childTnLst>
                              <p:par>
                                <p:cTn id="36" presetID="55" presetClass="exit" presetSubtype="0" fill="hold" nodeType="afterEffect">
                                  <p:stCondLst>
                                    <p:cond delay="0"/>
                                  </p:stCondLst>
                                  <p:iterate type="lt">
                                    <p:tmPct val="0"/>
                                  </p:iterate>
                                  <p:childTnLst>
                                    <p:anim calcmode="lin" valueType="num">
                                      <p:cBhvr>
                                        <p:cTn id="37" dur="1000"/>
                                        <p:tgtEl>
                                          <p:spTgt spid="1026"/>
                                        </p:tgtEl>
                                        <p:attrNameLst>
                                          <p:attrName>ppt_w</p:attrName>
                                        </p:attrNameLst>
                                      </p:cBhvr>
                                      <p:tavLst>
                                        <p:tav tm="0">
                                          <p:val>
                                            <p:strVal val="ppt_w"/>
                                          </p:val>
                                        </p:tav>
                                        <p:tav tm="100000">
                                          <p:val>
                                            <p:strVal val="ppt_w*0.70"/>
                                          </p:val>
                                        </p:tav>
                                      </p:tavLst>
                                    </p:anim>
                                    <p:anim calcmode="lin" valueType="num">
                                      <p:cBhvr>
                                        <p:cTn id="38" dur="1000"/>
                                        <p:tgtEl>
                                          <p:spTgt spid="1026"/>
                                        </p:tgtEl>
                                        <p:attrNameLst>
                                          <p:attrName>ppt_h</p:attrName>
                                        </p:attrNameLst>
                                      </p:cBhvr>
                                      <p:tavLst>
                                        <p:tav tm="0">
                                          <p:val>
                                            <p:strVal val="ppt_h"/>
                                          </p:val>
                                        </p:tav>
                                        <p:tav tm="100000">
                                          <p:val>
                                            <p:strVal val="ppt_h"/>
                                          </p:val>
                                        </p:tav>
                                      </p:tavLst>
                                    </p:anim>
                                    <p:animEffect transition="out" filter="fade">
                                      <p:cBhvr>
                                        <p:cTn id="39" dur="1000"/>
                                        <p:tgtEl>
                                          <p:spTgt spid="1026"/>
                                        </p:tgtEl>
                                      </p:cBhvr>
                                    </p:animEffect>
                                    <p:set>
                                      <p:cBhvr>
                                        <p:cTn id="40" dur="1" fill="hold">
                                          <p:stCondLst>
                                            <p:cond delay="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
            <a:ext cx="8229600" cy="6477000"/>
          </a:xfrm>
        </p:spPr>
        <p:txBody>
          <a:bodyPr>
            <a:normAutofit/>
          </a:bodyPr>
          <a:lstStyle/>
          <a:p>
            <a:r>
              <a:rPr lang="en-US" sz="3000" dirty="0" smtClean="0"/>
              <a:t>Shear stresses on one side of an element are accompanied by shear stresses of equal magnitude acting on perpendicular faces of an element. Thus, there will be </a:t>
            </a:r>
            <a:r>
              <a:rPr lang="en-US" sz="3000" b="1" dirty="0" smtClean="0"/>
              <a:t>horizontal shear stresses</a:t>
            </a:r>
            <a:r>
              <a:rPr lang="en-US" sz="3000" dirty="0" smtClean="0"/>
              <a:t> between horizontal layers of the beam, as well as, </a:t>
            </a:r>
            <a:r>
              <a:rPr lang="en-US" sz="3000" b="1" dirty="0" smtClean="0"/>
              <a:t>Vertical shear stresses </a:t>
            </a:r>
            <a:r>
              <a:rPr lang="en-US" sz="3000" dirty="0" smtClean="0"/>
              <a:t>on the vertical cross section. </a:t>
            </a:r>
            <a:endParaRPr lang="en-US" sz="3000" dirty="0"/>
          </a:p>
        </p:txBody>
      </p:sp>
      <p:sp>
        <p:nvSpPr>
          <p:cNvPr id="6" name="Rectangle 5"/>
          <p:cNvSpPr/>
          <p:nvPr/>
        </p:nvSpPr>
        <p:spPr>
          <a:xfrm>
            <a:off x="6019800" y="4038600"/>
            <a:ext cx="1752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a:off x="8001000" y="4191000"/>
            <a:ext cx="2286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Up Arrow 7"/>
          <p:cNvSpPr/>
          <p:nvPr/>
        </p:nvSpPr>
        <p:spPr>
          <a:xfrm>
            <a:off x="5638800" y="4267200"/>
            <a:ext cx="228600" cy="838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Arrow 8"/>
          <p:cNvSpPr/>
          <p:nvPr/>
        </p:nvSpPr>
        <p:spPr>
          <a:xfrm>
            <a:off x="6172200" y="3581400"/>
            <a:ext cx="13716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6248400" y="5410200"/>
            <a:ext cx="1447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433981" y="3244334"/>
            <a:ext cx="184731" cy="369332"/>
          </a:xfrm>
          <a:prstGeom prst="rect">
            <a:avLst/>
          </a:prstGeom>
        </p:spPr>
        <p:txBody>
          <a:bodyPr wrap="none">
            <a:spAutoFit/>
          </a:bodyPr>
          <a:lstStyle/>
          <a:p>
            <a:endParaRPr lang="en-US" dirty="0"/>
          </a:p>
        </p:txBody>
      </p:sp>
      <p:grpSp>
        <p:nvGrpSpPr>
          <p:cNvPr id="22" name="Group 21"/>
          <p:cNvGrpSpPr/>
          <p:nvPr/>
        </p:nvGrpSpPr>
        <p:grpSpPr>
          <a:xfrm>
            <a:off x="2667000" y="3810000"/>
            <a:ext cx="1371600" cy="1676400"/>
            <a:chOff x="2667000" y="3810000"/>
            <a:chExt cx="1371600" cy="1676400"/>
          </a:xfrm>
        </p:grpSpPr>
        <p:grpSp>
          <p:nvGrpSpPr>
            <p:cNvPr id="23" name="Group 22"/>
            <p:cNvGrpSpPr/>
            <p:nvPr/>
          </p:nvGrpSpPr>
          <p:grpSpPr>
            <a:xfrm>
              <a:off x="2667000" y="4191000"/>
              <a:ext cx="1371600" cy="1295400"/>
              <a:chOff x="2438400" y="4191000"/>
              <a:chExt cx="1143000" cy="1143000"/>
            </a:xfrm>
          </p:grpSpPr>
          <p:sp>
            <p:nvSpPr>
              <p:cNvPr id="12" name="Cube 11"/>
              <p:cNvSpPr/>
              <p:nvPr/>
            </p:nvSpPr>
            <p:spPr>
              <a:xfrm>
                <a:off x="2438400" y="4191000"/>
                <a:ext cx="1143000" cy="1143000"/>
              </a:xfrm>
              <a:prstGeom prst="cube">
                <a:avLst>
                  <a:gd name="adj" fmla="val 700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rot="5400000">
                <a:off x="2799277" y="4983582"/>
                <a:ext cx="295835"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4" name="Straight Arrow Connector 13"/>
              <p:cNvCxnSpPr/>
              <p:nvPr/>
            </p:nvCxnSpPr>
            <p:spPr>
              <a:xfrm rot="5400000">
                <a:off x="3383449" y="4392025"/>
                <a:ext cx="268241" cy="66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5" name="Straight Arrow Connector 14"/>
              <p:cNvCxnSpPr/>
              <p:nvPr/>
            </p:nvCxnSpPr>
            <p:spPr>
              <a:xfrm rot="10800000">
                <a:off x="2628901" y="4863353"/>
                <a:ext cx="293691" cy="140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6" name="Straight Arrow Connector 15"/>
              <p:cNvCxnSpPr/>
              <p:nvPr/>
            </p:nvCxnSpPr>
            <p:spPr>
              <a:xfrm rot="5400000">
                <a:off x="3178688" y="4607065"/>
                <a:ext cx="295835"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7" name="Straight Arrow Connector 16"/>
              <p:cNvCxnSpPr/>
              <p:nvPr/>
            </p:nvCxnSpPr>
            <p:spPr>
              <a:xfrm rot="5400000">
                <a:off x="2988188" y="4781876"/>
                <a:ext cx="295835"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9" name="Straight Arrow Connector 18"/>
              <p:cNvCxnSpPr/>
              <p:nvPr/>
            </p:nvCxnSpPr>
            <p:spPr>
              <a:xfrm rot="10800000">
                <a:off x="2819401" y="4661647"/>
                <a:ext cx="293689"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0" name="Straight Arrow Connector 19"/>
              <p:cNvCxnSpPr/>
              <p:nvPr/>
            </p:nvCxnSpPr>
            <p:spPr>
              <a:xfrm rot="10800000">
                <a:off x="3200400" y="4258235"/>
                <a:ext cx="317500"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1" name="Straight Arrow Connector 20"/>
              <p:cNvCxnSpPr/>
              <p:nvPr/>
            </p:nvCxnSpPr>
            <p:spPr>
              <a:xfrm rot="10800000">
                <a:off x="3009899" y="4459941"/>
                <a:ext cx="317501" cy="140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sp>
          <p:nvSpPr>
            <p:cNvPr id="24" name="Rectangle 23"/>
            <p:cNvSpPr/>
            <p:nvPr/>
          </p:nvSpPr>
          <p:spPr>
            <a:xfrm>
              <a:off x="2667000" y="5105400"/>
              <a:ext cx="457200" cy="369332"/>
            </a:xfrm>
            <a:prstGeom prst="rect">
              <a:avLst/>
            </a:prstGeom>
          </p:spPr>
          <p:txBody>
            <a:bodyPr wrap="square">
              <a:spAutoFit/>
            </a:bodyPr>
            <a:lstStyle/>
            <a:p>
              <a:pPr algn="ctr"/>
              <a:r>
                <a:rPr lang="en-US" b="1" dirty="0" smtClean="0">
                  <a:sym typeface="Symbol"/>
                </a:rPr>
                <a:t>m</a:t>
              </a:r>
              <a:endParaRPr lang="en-US" b="1" dirty="0"/>
            </a:p>
          </p:txBody>
        </p:sp>
        <p:sp>
          <p:nvSpPr>
            <p:cNvPr id="25" name="Rectangle 24"/>
            <p:cNvSpPr/>
            <p:nvPr/>
          </p:nvSpPr>
          <p:spPr>
            <a:xfrm>
              <a:off x="3657600" y="3810000"/>
              <a:ext cx="365062" cy="338554"/>
            </a:xfrm>
            <a:prstGeom prst="rect">
              <a:avLst/>
            </a:prstGeom>
          </p:spPr>
          <p:txBody>
            <a:bodyPr wrap="square">
              <a:spAutoFit/>
            </a:bodyPr>
            <a:lstStyle/>
            <a:p>
              <a:pPr algn="ctr"/>
              <a:r>
                <a:rPr lang="en-US" sz="1600" b="1" dirty="0" smtClean="0">
                  <a:sym typeface="Symbol"/>
                </a:rPr>
                <a:t>n</a:t>
              </a:r>
              <a:endParaRPr lang="en-US" sz="1600" b="1" dirty="0"/>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000"/>
                                        <p:tgtEl>
                                          <p:spTgt spid="22"/>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par>
                          <p:cTn id="16" fill="hold">
                            <p:stCondLst>
                              <p:cond delay="6000"/>
                            </p:stCondLst>
                            <p:childTnLst>
                              <p:par>
                                <p:cTn id="17" presetID="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6500"/>
                            </p:stCondLst>
                            <p:childTnLst>
                              <p:par>
                                <p:cTn id="22" presetID="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7000"/>
                            </p:stCondLst>
                            <p:childTnLst>
                              <p:par>
                                <p:cTn id="27" presetID="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par>
                          <p:cTn id="31" fill="hold">
                            <p:stCondLst>
                              <p:cond delay="7500"/>
                            </p:stCondLst>
                            <p:childTnLst>
                              <p:par>
                                <p:cTn id="32" presetID="2" presetClass="entr" presetSubtype="4"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498080" cy="1066800"/>
          </a:xfrm>
        </p:spPr>
        <p:txBody>
          <a:bodyPr/>
          <a:lstStyle/>
          <a:p>
            <a:pPr algn="ctr"/>
            <a:r>
              <a:rPr lang="en-US" dirty="0" smtClean="0"/>
              <a:t>Horizontal Shear Stress</a:t>
            </a:r>
            <a:endParaRPr lang="en-US" dirty="0"/>
          </a:p>
        </p:txBody>
      </p:sp>
      <p:sp>
        <p:nvSpPr>
          <p:cNvPr id="3" name="Content Placeholder 2"/>
          <p:cNvSpPr>
            <a:spLocks noGrp="1"/>
          </p:cNvSpPr>
          <p:nvPr>
            <p:ph idx="1"/>
          </p:nvPr>
        </p:nvSpPr>
        <p:spPr>
          <a:xfrm>
            <a:off x="990600" y="1676400"/>
            <a:ext cx="8153400" cy="3733800"/>
          </a:xfrm>
        </p:spPr>
        <p:txBody>
          <a:bodyPr/>
          <a:lstStyle/>
          <a:p>
            <a:pPr algn="just"/>
            <a:r>
              <a:rPr lang="en-US" dirty="0" smtClean="0"/>
              <a:t>Horizontal shear stress occurs due to the variation in bending moment along the length of beam. </a:t>
            </a:r>
          </a:p>
          <a:p>
            <a:pPr algn="just"/>
            <a:r>
              <a:rPr lang="en-US" dirty="0" smtClean="0"/>
              <a:t>Let us assume two sections PP' and QQ', which are 'dx' distance apart, carrying bending moment and shear forces 'M and S' and 'M+ ∆M and S+ ∆S‘ respectively as shown in Fig.</a:t>
            </a:r>
            <a:endParaRPr 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avazhushen\Documents\img002.jpg"/>
          <p:cNvPicPr>
            <a:picLocks noGrp="1" noChangeAspect="1" noChangeArrowheads="1"/>
          </p:cNvPicPr>
          <p:nvPr>
            <p:ph idx="1"/>
          </p:nvPr>
        </p:nvPicPr>
        <p:blipFill>
          <a:blip r:embed="rId2">
            <a:biLevel thresh="50000"/>
          </a:blip>
          <a:srcRect l="10032" t="7576" r="26471" b="76515"/>
          <a:stretch>
            <a:fillRect/>
          </a:stretch>
        </p:blipFill>
        <p:spPr bwMode="auto">
          <a:xfrm>
            <a:off x="1143000" y="914400"/>
            <a:ext cx="8001000" cy="3048000"/>
          </a:xfrm>
          <a:prstGeom prst="rect">
            <a:avLst/>
          </a:prstGeom>
          <a:noFill/>
        </p:spPr>
      </p:pic>
      <p:sp>
        <p:nvSpPr>
          <p:cNvPr id="7" name="Content Placeholder 2"/>
          <p:cNvSpPr txBox="1">
            <a:spLocks/>
          </p:cNvSpPr>
          <p:nvPr/>
        </p:nvSpPr>
        <p:spPr>
          <a:xfrm>
            <a:off x="914400" y="4038600"/>
            <a:ext cx="8153400" cy="1447800"/>
          </a:xfrm>
          <a:prstGeom prst="rect">
            <a:avLst/>
          </a:prstGeom>
        </p:spPr>
        <p:txBody>
          <a:bodyPr>
            <a:noAutofit/>
          </a:bodyPr>
          <a:lstStyle/>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Let us consider an elemental cylinder P"Q" of area 'dA' between section PP' and QQ' . This cylinder is at distance 'y' from neutral axis. </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ph idx="1"/>
          </p:nvPr>
        </p:nvGraphicFramePr>
        <p:xfrm>
          <a:off x="1143000" y="228600"/>
          <a:ext cx="6477000" cy="6489700"/>
        </p:xfrm>
        <a:graphic>
          <a:graphicData uri="http://schemas.openxmlformats.org/presentationml/2006/ole">
            <p:oleObj spid="_x0000_s8194" name="Equation" r:id="rId3" imgW="2323800" imgH="3327120" progId="Equation.3">
              <p:embed/>
            </p:oleObj>
          </a:graphicData>
        </a:graphic>
      </p:graphicFrame>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743200"/>
            <a:ext cx="7772400" cy="2971800"/>
          </a:xfrm>
        </p:spPr>
        <p:txBody>
          <a:bodyPr>
            <a:normAutofit/>
          </a:bodyPr>
          <a:lstStyle/>
          <a:p>
            <a:pPr algn="just">
              <a:tabLst>
                <a:tab pos="1371600" algn="l"/>
              </a:tabLst>
            </a:pPr>
            <a:r>
              <a:rPr lang="en-US" sz="2800" dirty="0" smtClean="0"/>
              <a:t>This unbalanced horizontal force is resisted by the cylinder along its length in form of shear force. This shear force which acts along the surface of cylinder, parallel to the main axis of beam induces horizontal shear stress in beam.</a:t>
            </a:r>
            <a:endParaRPr lang="en-US" sz="2800" dirty="0"/>
          </a:p>
        </p:txBody>
      </p:sp>
      <p:graphicFrame>
        <p:nvGraphicFramePr>
          <p:cNvPr id="9218" name="Object 2"/>
          <p:cNvGraphicFramePr>
            <a:graphicFrameLocks noChangeAspect="1"/>
          </p:cNvGraphicFramePr>
          <p:nvPr/>
        </p:nvGraphicFramePr>
        <p:xfrm>
          <a:off x="1871663" y="1050925"/>
          <a:ext cx="6540500" cy="1387475"/>
        </p:xfrm>
        <a:graphic>
          <a:graphicData uri="http://schemas.openxmlformats.org/presentationml/2006/ole">
            <p:oleObj spid="_x0000_s9218" name="Equation" r:id="rId3" imgW="2387520" imgH="711000" progId="Equation.3">
              <p:embed/>
            </p:oleObj>
          </a:graphicData>
        </a:graphic>
      </p:graphicFrame>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371600"/>
          </a:xfrm>
        </p:spPr>
        <p:txBody>
          <a:bodyPr>
            <a:noAutofit/>
          </a:bodyPr>
          <a:lstStyle/>
          <a:p>
            <a:pPr algn="ctr"/>
            <a:r>
              <a:rPr lang="en-US" sz="3200" dirty="0" smtClean="0">
                <a:solidFill>
                  <a:schemeClr val="accent5">
                    <a:lumMod val="50000"/>
                  </a:schemeClr>
                </a:solidFill>
              </a:rPr>
              <a:t>DERIVATION OF FORMULA: SHEAR STRESS DISTRIBUTION ACROSS BEAM SECTION </a:t>
            </a:r>
            <a:endParaRPr lang="en-US" sz="3200" dirty="0">
              <a:solidFill>
                <a:schemeClr val="accent5">
                  <a:lumMod val="50000"/>
                </a:schemeClr>
              </a:solidFill>
            </a:endParaRPr>
          </a:p>
        </p:txBody>
      </p:sp>
      <p:sp>
        <p:nvSpPr>
          <p:cNvPr id="3" name="Content Placeholder 2"/>
          <p:cNvSpPr>
            <a:spLocks noGrp="1"/>
          </p:cNvSpPr>
          <p:nvPr>
            <p:ph idx="1"/>
          </p:nvPr>
        </p:nvSpPr>
        <p:spPr>
          <a:xfrm>
            <a:off x="990600" y="1524000"/>
            <a:ext cx="8077200" cy="5105400"/>
          </a:xfrm>
        </p:spPr>
        <p:txBody>
          <a:bodyPr>
            <a:normAutofit fontScale="92500"/>
          </a:bodyPr>
          <a:lstStyle/>
          <a:p>
            <a:pPr algn="just">
              <a:lnSpc>
                <a:spcPct val="110000"/>
              </a:lnSpc>
            </a:pPr>
            <a:r>
              <a:rPr lang="en-US" dirty="0" smtClean="0"/>
              <a:t>Let us consider section PP' and QQ' as previous. </a:t>
            </a:r>
          </a:p>
          <a:p>
            <a:pPr algn="just">
              <a:lnSpc>
                <a:spcPct val="110000"/>
              </a:lnSpc>
            </a:pPr>
            <a:r>
              <a:rPr lang="en-US" dirty="0" smtClean="0"/>
              <a:t>Let us determine magnitude of horizontal shear stress at level 'AB' which is at distance YI form neutral axis. </a:t>
            </a:r>
          </a:p>
          <a:p>
            <a:pPr algn="just">
              <a:lnSpc>
                <a:spcPct val="110000"/>
              </a:lnSpc>
            </a:pPr>
            <a:r>
              <a:rPr lang="en-US" dirty="0" smtClean="0"/>
              <a:t>The section above AA' can be assumed to be made up of numbers of elemental cylinder of area 'dA'. Then total unbalance horizontal force at level of' AS' shall be the summation of unbalanced horizontal forces of each cylinder.</a:t>
            </a:r>
            <a:endParaRPr 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par>
                          <p:cTn id="17" fill="hold">
                            <p:stCondLst>
                              <p:cond delay="40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Navazhushen\Documents\img004.jpg"/>
          <p:cNvPicPr>
            <a:picLocks noChangeAspect="1" noChangeArrowheads="1"/>
          </p:cNvPicPr>
          <p:nvPr/>
        </p:nvPicPr>
        <p:blipFill>
          <a:blip r:embed="rId3">
            <a:biLevel thresh="50000"/>
            <a:lum bright="-20000" contrast="40000"/>
          </a:blip>
          <a:srcRect l="29579" t="21781" r="10645" b="59876"/>
          <a:stretch>
            <a:fillRect/>
          </a:stretch>
        </p:blipFill>
        <p:spPr bwMode="auto">
          <a:xfrm>
            <a:off x="1066800" y="0"/>
            <a:ext cx="8077200" cy="4191000"/>
          </a:xfrm>
          <a:prstGeom prst="rect">
            <a:avLst/>
          </a:prstGeom>
          <a:noFill/>
        </p:spPr>
      </p:pic>
      <p:graphicFrame>
        <p:nvGraphicFramePr>
          <p:cNvPr id="5122" name="Object 2"/>
          <p:cNvGraphicFramePr>
            <a:graphicFrameLocks noChangeAspect="1"/>
          </p:cNvGraphicFramePr>
          <p:nvPr/>
        </p:nvGraphicFramePr>
        <p:xfrm>
          <a:off x="2220913" y="4267200"/>
          <a:ext cx="5780087" cy="2130425"/>
        </p:xfrm>
        <a:graphic>
          <a:graphicData uri="http://schemas.openxmlformats.org/presentationml/2006/ole">
            <p:oleObj spid="_x0000_s5122" name="Equation" r:id="rId4" imgW="2412720" imgH="838080" progId="Equation.3">
              <p:embed/>
            </p:oleObj>
          </a:graphicData>
        </a:graphic>
      </p:graphicFrame>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p:cNvSpPr>
            <a:spLocks noGrp="1"/>
          </p:cNvSpPr>
          <p:nvPr>
            <p:ph idx="1"/>
          </p:nvPr>
        </p:nvSpPr>
        <p:spPr>
          <a:xfrm>
            <a:off x="1066800" y="457200"/>
            <a:ext cx="8077200" cy="6400800"/>
          </a:xfrm>
        </p:spPr>
        <p:txBody>
          <a:bodyPr>
            <a:normAutofit/>
          </a:bodyPr>
          <a:lstStyle/>
          <a:p>
            <a:pPr algn="just"/>
            <a:r>
              <a:rPr lang="en-US" dirty="0" smtClean="0"/>
              <a:t>Here, y = distance of centroid of area above AB from neutral </a:t>
            </a:r>
            <a:r>
              <a:rPr lang="pt-BR" dirty="0" smtClean="0"/>
              <a:t>axis, And a= area of section above AB.</a:t>
            </a:r>
            <a:endParaRPr lang="en-US" dirty="0" smtClean="0"/>
          </a:p>
          <a:p>
            <a:pPr algn="just">
              <a:lnSpc>
                <a:spcPct val="120000"/>
              </a:lnSpc>
            </a:pPr>
            <a:r>
              <a:rPr lang="en-US" dirty="0" smtClean="0"/>
              <a:t>This horizontal shear shall be resisted by shear area ABA'B‘ parallel to the Neutral plane. The horizontal resisting area here distance of centroid of area above AB from neutral </a:t>
            </a:r>
            <a:r>
              <a:rPr lang="pt-BR" dirty="0" smtClean="0"/>
              <a:t>axis and </a:t>
            </a:r>
            <a:r>
              <a:rPr lang="pt-BR" sz="4000" dirty="0" smtClean="0"/>
              <a:t>a</a:t>
            </a:r>
            <a:r>
              <a:rPr lang="pt-BR" dirty="0" smtClean="0"/>
              <a:t>=area of section above AB.</a:t>
            </a:r>
          </a:p>
          <a:p>
            <a:pPr algn="just"/>
            <a:r>
              <a:rPr lang="pt-BR" dirty="0" smtClean="0"/>
              <a:t>A</a:t>
            </a:r>
            <a:r>
              <a:rPr lang="pt-BR" sz="1800" dirty="0" smtClean="0"/>
              <a:t>h</a:t>
            </a:r>
            <a:r>
              <a:rPr lang="pt-BR" dirty="0" smtClean="0"/>
              <a:t> = AB x AA’=b x dx</a:t>
            </a:r>
          </a:p>
          <a:p>
            <a:pPr algn="just">
              <a:buNone/>
            </a:pPr>
            <a:r>
              <a:rPr lang="pt-BR" dirty="0" smtClean="0"/>
              <a:t>              where ‘b’is width of section at AB.</a:t>
            </a:r>
          </a:p>
          <a:p>
            <a:pPr algn="just"/>
            <a:endParaRPr lang="en-US" dirty="0"/>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2000"/>
                                        <p:tgtEl>
                                          <p:spTgt spid="2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animEffect transition="in" filter="fade">
                                      <p:cBhvr>
                                        <p:cTn id="11" dur="2000"/>
                                        <p:tgtEl>
                                          <p:spTgt spid="27">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7">
                                            <p:txEl>
                                              <p:pRg st="2" end="2"/>
                                            </p:txEl>
                                          </p:spTgt>
                                        </p:tgtEl>
                                        <p:attrNameLst>
                                          <p:attrName>style.visibility</p:attrName>
                                        </p:attrNameLst>
                                      </p:cBhvr>
                                      <p:to>
                                        <p:strVal val="visible"/>
                                      </p:to>
                                    </p:set>
                                    <p:animEffect transition="in" filter="fade">
                                      <p:cBhvr>
                                        <p:cTn id="15" dur="2000"/>
                                        <p:tgtEl>
                                          <p:spTgt spid="27">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27">
                                            <p:txEl>
                                              <p:pRg st="3" end="3"/>
                                            </p:txEl>
                                          </p:spTgt>
                                        </p:tgtEl>
                                        <p:attrNameLst>
                                          <p:attrName>style.visibility</p:attrName>
                                        </p:attrNameLst>
                                      </p:cBhvr>
                                      <p:to>
                                        <p:strVal val="visible"/>
                                      </p:to>
                                    </p:set>
                                    <p:animEffect transition="in" filter="fade">
                                      <p:cBhvr>
                                        <p:cTn id="19" dur="2000"/>
                                        <p:tgtEl>
                                          <p:spTgt spid="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3962400"/>
            <a:ext cx="7772400" cy="2743200"/>
          </a:xfrm>
        </p:spPr>
        <p:txBody>
          <a:bodyPr>
            <a:normAutofit/>
          </a:bodyPr>
          <a:lstStyle/>
          <a:p>
            <a:pPr algn="just"/>
            <a:r>
              <a:rPr lang="en-US" dirty="0" smtClean="0"/>
              <a:t>We know that shear force is defined as S=dM/dx</a:t>
            </a:r>
          </a:p>
          <a:p>
            <a:pPr algn="just"/>
            <a:r>
              <a:rPr lang="en-US" dirty="0" smtClean="0"/>
              <a:t>Therefore, horizontal shear stress acting at any level across the cross sections.</a:t>
            </a:r>
          </a:p>
          <a:p>
            <a:pPr algn="just">
              <a:buNone/>
            </a:pPr>
            <a:r>
              <a:rPr lang="en-US" dirty="0" smtClean="0"/>
              <a:t>				TH= Say / Ib</a:t>
            </a:r>
          </a:p>
        </p:txBody>
      </p:sp>
      <p:graphicFrame>
        <p:nvGraphicFramePr>
          <p:cNvPr id="3074" name="Object 2"/>
          <p:cNvGraphicFramePr>
            <a:graphicFrameLocks noChangeAspect="1"/>
          </p:cNvGraphicFramePr>
          <p:nvPr/>
        </p:nvGraphicFramePr>
        <p:xfrm>
          <a:off x="1371600" y="228600"/>
          <a:ext cx="7467600" cy="3429000"/>
        </p:xfrm>
        <a:graphic>
          <a:graphicData uri="http://schemas.openxmlformats.org/presentationml/2006/ole">
            <p:oleObj spid="_x0000_s3074" name="Equation" r:id="rId3" imgW="3124080" imgH="1714320" progId="Equation.3">
              <p:embed/>
            </p:oleObj>
          </a:graphicData>
        </a:graphic>
      </p:graphicFrame>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0"/>
            <a:ext cx="8077200" cy="914400"/>
          </a:xfr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a:noAutofit/>
          </a:bodyPr>
          <a:lstStyle/>
          <a:p>
            <a:pPr algn="ctr"/>
            <a:r>
              <a:rPr lang="en-US" sz="2900" b="1" u="sng" dirty="0" smtClean="0">
                <a:solidFill>
                  <a:schemeClr val="accent5">
                    <a:lumMod val="50000"/>
                  </a:schemeClr>
                </a:solidFill>
              </a:rPr>
              <a:t>SHEAR STRESS DISTRIBUTION DIAGRAM</a:t>
            </a:r>
            <a:endParaRPr lang="en-US" sz="2900" b="1" u="sng" dirty="0">
              <a:solidFill>
                <a:schemeClr val="accent5">
                  <a:lumMod val="50000"/>
                </a:schemeClr>
              </a:solidFill>
            </a:endParaRPr>
          </a:p>
        </p:txBody>
      </p:sp>
      <p:sp>
        <p:nvSpPr>
          <p:cNvPr id="21" name="TextBox 20"/>
          <p:cNvSpPr txBox="1"/>
          <p:nvPr/>
        </p:nvSpPr>
        <p:spPr>
          <a:xfrm>
            <a:off x="1066800" y="762000"/>
            <a:ext cx="3886200" cy="523220"/>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smtClean="0"/>
              <a:t>1.</a:t>
            </a:r>
            <a:r>
              <a:rPr lang="en-US" sz="2800" b="1" u="sng" dirty="0" smtClean="0"/>
              <a:t>Rectangular section</a:t>
            </a:r>
            <a:endParaRPr lang="en-US" sz="2800" b="1" u="sng" dirty="0"/>
          </a:p>
        </p:txBody>
      </p:sp>
      <p:sp>
        <p:nvSpPr>
          <p:cNvPr id="22" name="TextBox 21"/>
          <p:cNvSpPr txBox="1"/>
          <p:nvPr/>
        </p:nvSpPr>
        <p:spPr>
          <a:xfrm>
            <a:off x="1066800" y="3881735"/>
            <a:ext cx="3429000" cy="523220"/>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smtClean="0"/>
              <a:t>2.</a:t>
            </a:r>
            <a:r>
              <a:rPr lang="en-US" sz="2800" b="1" u="sng" dirty="0" smtClean="0"/>
              <a:t>Circular section</a:t>
            </a:r>
            <a:endParaRPr lang="en-US" sz="2800" b="1" u="sng" dirty="0"/>
          </a:p>
        </p:txBody>
      </p:sp>
      <p:grpSp>
        <p:nvGrpSpPr>
          <p:cNvPr id="23" name="Group 22"/>
          <p:cNvGrpSpPr/>
          <p:nvPr/>
        </p:nvGrpSpPr>
        <p:grpSpPr>
          <a:xfrm>
            <a:off x="1447800" y="1600200"/>
            <a:ext cx="7233194" cy="2130552"/>
            <a:chOff x="1455953" y="1600200"/>
            <a:chExt cx="7233194" cy="2130552"/>
          </a:xfrm>
        </p:grpSpPr>
        <p:grpSp>
          <p:nvGrpSpPr>
            <p:cNvPr id="142" name="Group 141"/>
            <p:cNvGrpSpPr>
              <a:grpSpLocks noChangeAspect="1"/>
            </p:cNvGrpSpPr>
            <p:nvPr/>
          </p:nvGrpSpPr>
          <p:grpSpPr>
            <a:xfrm>
              <a:off x="1478012" y="1600200"/>
              <a:ext cx="7211135" cy="2130552"/>
              <a:chOff x="1524000" y="1904999"/>
              <a:chExt cx="6230578" cy="1752601"/>
            </a:xfrm>
          </p:grpSpPr>
          <p:grpSp>
            <p:nvGrpSpPr>
              <p:cNvPr id="141" name="Group 140"/>
              <p:cNvGrpSpPr/>
              <p:nvPr/>
            </p:nvGrpSpPr>
            <p:grpSpPr>
              <a:xfrm>
                <a:off x="1981200" y="1904999"/>
                <a:ext cx="5029200" cy="1752601"/>
                <a:chOff x="1981200" y="1828799"/>
                <a:chExt cx="5029200" cy="1752601"/>
              </a:xfrm>
            </p:grpSpPr>
            <p:sp>
              <p:nvSpPr>
                <p:cNvPr id="24" name="Chord 23"/>
                <p:cNvSpPr/>
                <p:nvPr/>
              </p:nvSpPr>
              <p:spPr>
                <a:xfrm flipH="1">
                  <a:off x="5638800" y="1828800"/>
                  <a:ext cx="1371600" cy="1752600"/>
                </a:xfrm>
                <a:prstGeom prst="chord">
                  <a:avLst>
                    <a:gd name="adj1" fmla="val 5222671"/>
                    <a:gd name="adj2" fmla="val 16373307"/>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 name="Rectangle 6"/>
                <p:cNvSpPr/>
                <p:nvPr/>
              </p:nvSpPr>
              <p:spPr>
                <a:xfrm>
                  <a:off x="1981200" y="1828800"/>
                  <a:ext cx="1676400" cy="175260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11" name="Straight Connector 10"/>
                <p:cNvCxnSpPr/>
                <p:nvPr/>
              </p:nvCxnSpPr>
              <p:spPr>
                <a:xfrm>
                  <a:off x="3581400" y="1828799"/>
                  <a:ext cx="2699077" cy="1816"/>
                </a:xfrm>
                <a:prstGeom prst="line">
                  <a:avLst/>
                </a:prstGeom>
                <a:ln w="50800">
                  <a:prstDash val="sysDot"/>
                </a:ln>
              </p:spPr>
              <p:style>
                <a:lnRef idx="2">
                  <a:schemeClr val="accent1"/>
                </a:lnRef>
                <a:fillRef idx="1">
                  <a:schemeClr val="lt1"/>
                </a:fillRef>
                <a:effectRef idx="0">
                  <a:schemeClr val="accent1"/>
                </a:effectRef>
                <a:fontRef idx="minor">
                  <a:schemeClr val="dk1"/>
                </a:fontRef>
              </p:style>
            </p:cxnSp>
            <p:cxnSp>
              <p:nvCxnSpPr>
                <p:cNvPr id="16" name="Straight Connector 15"/>
                <p:cNvCxnSpPr/>
                <p:nvPr/>
              </p:nvCxnSpPr>
              <p:spPr>
                <a:xfrm flipV="1">
                  <a:off x="3657602" y="3579499"/>
                  <a:ext cx="2621854" cy="1901"/>
                </a:xfrm>
                <a:prstGeom prst="line">
                  <a:avLst/>
                </a:prstGeom>
                <a:ln w="50800">
                  <a:prstDash val="sysDot"/>
                </a:ln>
              </p:spPr>
              <p:style>
                <a:lnRef idx="2">
                  <a:schemeClr val="accent1"/>
                </a:lnRef>
                <a:fillRef idx="1">
                  <a:schemeClr val="lt1"/>
                </a:fillRef>
                <a:effectRef idx="0">
                  <a:schemeClr val="accent1"/>
                </a:effectRef>
                <a:fontRef idx="minor">
                  <a:schemeClr val="dk1"/>
                </a:fontRef>
              </p:style>
            </p:cxnSp>
          </p:grpSp>
          <p:cxnSp>
            <p:nvCxnSpPr>
              <p:cNvPr id="13" name="Straight Connector 12"/>
              <p:cNvCxnSpPr/>
              <p:nvPr/>
            </p:nvCxnSpPr>
            <p:spPr>
              <a:xfrm>
                <a:off x="1524000" y="2719871"/>
                <a:ext cx="6096000" cy="1588"/>
              </a:xfrm>
              <a:prstGeom prst="line">
                <a:avLst/>
              </a:prstGeom>
              <a:ln cmpd="sng">
                <a:prstDash val="lgDash"/>
              </a:ln>
            </p:spPr>
            <p:style>
              <a:lnRef idx="2">
                <a:schemeClr val="accent1"/>
              </a:lnRef>
              <a:fillRef idx="1">
                <a:schemeClr val="lt1"/>
              </a:fillRef>
              <a:effectRef idx="0">
                <a:schemeClr val="accent1"/>
              </a:effectRef>
              <a:fontRef idx="minor">
                <a:schemeClr val="dk1"/>
              </a:fontRef>
            </p:style>
          </p:cxnSp>
          <p:sp>
            <p:nvSpPr>
              <p:cNvPr id="99" name="Rectangle 98"/>
              <p:cNvSpPr/>
              <p:nvPr/>
            </p:nvSpPr>
            <p:spPr>
              <a:xfrm>
                <a:off x="6896650" y="2249268"/>
                <a:ext cx="857928" cy="646331"/>
              </a:xfrm>
              <a:prstGeom prst="rect">
                <a:avLst/>
              </a:prstGeom>
            </p:spPr>
            <p:txBody>
              <a:bodyPr wrap="none">
                <a:spAutoFit/>
              </a:bodyPr>
              <a:lstStyle/>
              <a:p>
                <a:pPr algn="ctr"/>
                <a:r>
                  <a:rPr lang="en-US" sz="3600" b="1" dirty="0" smtClean="0">
                    <a:sym typeface="Symbol"/>
                  </a:rPr>
                  <a:t></a:t>
                </a:r>
                <a:r>
                  <a:rPr lang="en-US" b="1" dirty="0" smtClean="0">
                    <a:sym typeface="Symbol"/>
                  </a:rPr>
                  <a:t>max</a:t>
                </a:r>
                <a:endParaRPr lang="en-US" sz="2800" b="1" dirty="0"/>
              </a:p>
            </p:txBody>
          </p:sp>
        </p:grpSp>
        <p:sp>
          <p:nvSpPr>
            <p:cNvPr id="20" name="Rectangle 19"/>
            <p:cNvSpPr/>
            <p:nvPr/>
          </p:nvSpPr>
          <p:spPr>
            <a:xfrm>
              <a:off x="1455953" y="2266890"/>
              <a:ext cx="601447" cy="400110"/>
            </a:xfrm>
            <a:prstGeom prst="rect">
              <a:avLst/>
            </a:prstGeom>
          </p:spPr>
          <p:txBody>
            <a:bodyPr wrap="none">
              <a:spAutoFit/>
            </a:bodyPr>
            <a:lstStyle/>
            <a:p>
              <a:pPr algn="ctr"/>
              <a:r>
                <a:rPr lang="en-US" sz="2000" b="1" dirty="0" smtClean="0">
                  <a:sym typeface="Symbol"/>
                </a:rPr>
                <a:t>NA</a:t>
              </a:r>
              <a:endParaRPr lang="en-US" sz="1600" b="1" dirty="0"/>
            </a:p>
          </p:txBody>
        </p:sp>
      </p:grpSp>
      <p:grpSp>
        <p:nvGrpSpPr>
          <p:cNvPr id="26" name="Group 25"/>
          <p:cNvGrpSpPr/>
          <p:nvPr/>
        </p:nvGrpSpPr>
        <p:grpSpPr>
          <a:xfrm>
            <a:off x="1447800" y="4419600"/>
            <a:ext cx="7182528" cy="2133600"/>
            <a:chOff x="1447800" y="4419600"/>
            <a:chExt cx="7182528" cy="2133600"/>
          </a:xfrm>
        </p:grpSpPr>
        <p:grpSp>
          <p:nvGrpSpPr>
            <p:cNvPr id="140" name="Group 139"/>
            <p:cNvGrpSpPr/>
            <p:nvPr/>
          </p:nvGrpSpPr>
          <p:grpSpPr>
            <a:xfrm>
              <a:off x="1524000" y="4419600"/>
              <a:ext cx="7086600" cy="2133600"/>
              <a:chOff x="1524000" y="4267200"/>
              <a:chExt cx="6172200" cy="1752600"/>
            </a:xfrm>
          </p:grpSpPr>
          <p:sp>
            <p:nvSpPr>
              <p:cNvPr id="104" name="Chord 103"/>
              <p:cNvSpPr/>
              <p:nvPr/>
            </p:nvSpPr>
            <p:spPr>
              <a:xfrm flipH="1">
                <a:off x="5562600" y="4267200"/>
                <a:ext cx="1447800" cy="1752600"/>
              </a:xfrm>
              <a:prstGeom prst="chord">
                <a:avLst>
                  <a:gd name="adj1" fmla="val 5222671"/>
                  <a:gd name="adj2" fmla="val 16373307"/>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8" name="Oval 47"/>
              <p:cNvSpPr/>
              <p:nvPr/>
            </p:nvSpPr>
            <p:spPr>
              <a:xfrm>
                <a:off x="1905000" y="4267200"/>
                <a:ext cx="1828800" cy="1752600"/>
              </a:xfrm>
              <a:prstGeom prst="ellipse">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35" name="Straight Connector 34"/>
              <p:cNvCxnSpPr>
                <a:stCxn id="48" idx="0"/>
                <a:endCxn id="104" idx="1"/>
              </p:cNvCxnSpPr>
              <p:nvPr/>
            </p:nvCxnSpPr>
            <p:spPr>
              <a:xfrm rot="16200000" flipH="1">
                <a:off x="4530069" y="2556531"/>
                <a:ext cx="1630" cy="3422968"/>
              </a:xfrm>
              <a:prstGeom prst="line">
                <a:avLst/>
              </a:prstGeom>
              <a:ln w="50800">
                <a:prstDash val="sysDot"/>
              </a:ln>
            </p:spPr>
            <p:style>
              <a:lnRef idx="2">
                <a:schemeClr val="accent1"/>
              </a:lnRef>
              <a:fillRef idx="1">
                <a:schemeClr val="lt1"/>
              </a:fillRef>
              <a:effectRef idx="0">
                <a:schemeClr val="accent1"/>
              </a:effectRef>
              <a:fontRef idx="minor">
                <a:schemeClr val="dk1"/>
              </a:fontRef>
            </p:style>
          </p:cxnSp>
          <p:cxnSp>
            <p:nvCxnSpPr>
              <p:cNvPr id="36" name="Straight Connector 35"/>
              <p:cNvCxnSpPr/>
              <p:nvPr/>
            </p:nvCxnSpPr>
            <p:spPr>
              <a:xfrm>
                <a:off x="1524000" y="5105400"/>
                <a:ext cx="6172200" cy="1588"/>
              </a:xfrm>
              <a:prstGeom prst="line">
                <a:avLst/>
              </a:prstGeom>
              <a:ln cmpd="sng">
                <a:prstDash val="lgDash"/>
              </a:ln>
            </p:spPr>
            <p:style>
              <a:lnRef idx="2">
                <a:schemeClr val="accent1"/>
              </a:lnRef>
              <a:fillRef idx="1">
                <a:schemeClr val="lt1"/>
              </a:fillRef>
              <a:effectRef idx="0">
                <a:schemeClr val="accent1"/>
              </a:effectRef>
              <a:fontRef idx="minor">
                <a:schemeClr val="dk1"/>
              </a:fontRef>
            </p:style>
          </p:cxnSp>
          <p:cxnSp>
            <p:nvCxnSpPr>
              <p:cNvPr id="37" name="Straight Connector 36"/>
              <p:cNvCxnSpPr>
                <a:stCxn id="48" idx="4"/>
                <a:endCxn id="104" idx="0"/>
              </p:cNvCxnSpPr>
              <p:nvPr/>
            </p:nvCxnSpPr>
            <p:spPr>
              <a:xfrm rot="5400000" flipH="1" flipV="1">
                <a:off x="4529520" y="4307974"/>
                <a:ext cx="1706" cy="3421946"/>
              </a:xfrm>
              <a:prstGeom prst="line">
                <a:avLst/>
              </a:prstGeom>
              <a:ln w="50800">
                <a:prstDash val="sysDot"/>
              </a:ln>
            </p:spPr>
            <p:style>
              <a:lnRef idx="2">
                <a:schemeClr val="accent1"/>
              </a:lnRef>
              <a:fillRef idx="1">
                <a:schemeClr val="lt1"/>
              </a:fillRef>
              <a:effectRef idx="0">
                <a:schemeClr val="accent1"/>
              </a:effectRef>
              <a:fontRef idx="minor">
                <a:schemeClr val="dk1"/>
              </a:fontRef>
            </p:style>
          </p:cxnSp>
        </p:grpSp>
        <p:sp>
          <p:nvSpPr>
            <p:cNvPr id="149" name="Rectangle 148"/>
            <p:cNvSpPr/>
            <p:nvPr/>
          </p:nvSpPr>
          <p:spPr>
            <a:xfrm>
              <a:off x="7772400" y="4876800"/>
              <a:ext cx="857928" cy="646331"/>
            </a:xfrm>
            <a:prstGeom prst="rect">
              <a:avLst/>
            </a:prstGeom>
          </p:spPr>
          <p:txBody>
            <a:bodyPr wrap="none">
              <a:spAutoFit/>
            </a:bodyPr>
            <a:lstStyle/>
            <a:p>
              <a:pPr algn="ctr"/>
              <a:r>
                <a:rPr lang="en-US" sz="3600" b="1" dirty="0" smtClean="0">
                  <a:sym typeface="Symbol"/>
                </a:rPr>
                <a:t></a:t>
              </a:r>
              <a:r>
                <a:rPr lang="en-US" b="1" dirty="0" smtClean="0">
                  <a:sym typeface="Symbol"/>
                </a:rPr>
                <a:t>max	</a:t>
              </a:r>
              <a:endParaRPr lang="en-US" sz="2800" b="1" dirty="0"/>
            </a:p>
          </p:txBody>
        </p:sp>
        <p:sp>
          <p:nvSpPr>
            <p:cNvPr id="25" name="Rectangle 24"/>
            <p:cNvSpPr/>
            <p:nvPr/>
          </p:nvSpPr>
          <p:spPr>
            <a:xfrm>
              <a:off x="1447800" y="5105400"/>
              <a:ext cx="559769" cy="369332"/>
            </a:xfrm>
            <a:prstGeom prst="rect">
              <a:avLst/>
            </a:prstGeom>
          </p:spPr>
          <p:txBody>
            <a:bodyPr wrap="none">
              <a:spAutoFit/>
            </a:bodyPr>
            <a:lstStyle/>
            <a:p>
              <a:pPr algn="ctr"/>
              <a:r>
                <a:rPr lang="en-US" b="1" dirty="0" smtClean="0">
                  <a:sym typeface="Symbol"/>
                </a:rPr>
                <a:t>NA</a:t>
              </a:r>
              <a:endParaRPr lang="en-US" sz="1400" b="1" dirty="0"/>
            </a:p>
          </p:txBody>
        </p:sp>
      </p:gr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ox(in)">
                                      <p:cBhvr>
                                        <p:cTn id="11" dur="500"/>
                                        <p:tgtEl>
                                          <p:spTgt spid="21"/>
                                        </p:tgtEl>
                                      </p:cBhvr>
                                    </p:animEffect>
                                  </p:childTnLst>
                                </p:cTn>
                              </p:par>
                              <p:par>
                                <p:cTn id="12" presetID="10"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2000"/>
                                        <p:tgtEl>
                                          <p:spTgt spid="23"/>
                                        </p:tgtEl>
                                      </p:cBhvr>
                                    </p:animEffect>
                                  </p:childTnLst>
                                </p:cTn>
                              </p:par>
                            </p:childTnLst>
                          </p:cTn>
                        </p:par>
                        <p:par>
                          <p:cTn id="15" fill="hold">
                            <p:stCondLst>
                              <p:cond delay="2500"/>
                            </p:stCondLst>
                            <p:childTnLst>
                              <p:par>
                                <p:cTn id="16" presetID="4" presetClass="entr" presetSubtype="16" fill="hold" nodeType="afterEffect">
                                  <p:stCondLst>
                                    <p:cond delay="0"/>
                                  </p:stCondLst>
                                  <p:childTnLst>
                                    <p:set>
                                      <p:cBhvr>
                                        <p:cTn id="17" dur="1" fill="hold">
                                          <p:stCondLst>
                                            <p:cond delay="0"/>
                                          </p:stCondLst>
                                        </p:cTn>
                                        <p:tgtEl>
                                          <p:spTgt spid="22">
                                            <p:txEl>
                                              <p:pRg st="0" end="0"/>
                                            </p:txEl>
                                          </p:spTgt>
                                        </p:tgtEl>
                                        <p:attrNameLst>
                                          <p:attrName>style.visibility</p:attrName>
                                        </p:attrNameLst>
                                      </p:cBhvr>
                                      <p:to>
                                        <p:strVal val="visible"/>
                                      </p:to>
                                    </p:set>
                                    <p:animEffect transition="in" filter="box(in)">
                                      <p:cBhvr>
                                        <p:cTn id="18" dur="500"/>
                                        <p:tgtEl>
                                          <p:spTgt spid="22">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am_banner.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0" y="0"/>
            <a:ext cx="9144000" cy="990600"/>
          </a:xfrm>
          <a:solidFill>
            <a:schemeClr val="bg1">
              <a:lumMod val="95000"/>
            </a:schemeClr>
          </a:solidFill>
        </p:spPr>
        <p:txBody>
          <a:bodyPr>
            <a:normAutofit/>
          </a:bodyPr>
          <a:lstStyle/>
          <a:p>
            <a:pPr algn="ctr"/>
            <a:r>
              <a:rPr lang="en-US" dirty="0" smtClean="0"/>
              <a:t>Subject:-</a:t>
            </a:r>
            <a:r>
              <a:rPr lang="en-US" u="sng" dirty="0" smtClean="0"/>
              <a:t>Mechanics Of Solids</a:t>
            </a:r>
            <a:endParaRPr lang="en-US" u="sng" dirty="0"/>
          </a:p>
        </p:txBody>
      </p:sp>
      <p:sp>
        <p:nvSpPr>
          <p:cNvPr id="3" name="Content Placeholder 2"/>
          <p:cNvSpPr>
            <a:spLocks noGrp="1"/>
          </p:cNvSpPr>
          <p:nvPr>
            <p:ph idx="1"/>
          </p:nvPr>
        </p:nvSpPr>
        <p:spPr>
          <a:xfrm>
            <a:off x="0" y="5943600"/>
            <a:ext cx="9144000" cy="914400"/>
          </a:xfrm>
          <a:solidFill>
            <a:schemeClr val="bg2">
              <a:lumMod val="90000"/>
            </a:schemeClr>
          </a:solidFill>
        </p:spPr>
        <p:txBody>
          <a:bodyPr>
            <a:normAutofit/>
          </a:bodyPr>
          <a:lstStyle/>
          <a:p>
            <a:pPr lvl="2" algn="ctr">
              <a:buNone/>
            </a:pPr>
            <a:r>
              <a:rPr lang="en-US" sz="4600" dirty="0" smtClean="0">
                <a:solidFill>
                  <a:schemeClr val="accent3">
                    <a:lumMod val="75000"/>
                  </a:schemeClr>
                </a:solidFill>
              </a:rPr>
              <a:t>Topic:-</a:t>
            </a:r>
            <a:r>
              <a:rPr lang="en-US" sz="4600" b="1" u="sng" dirty="0" smtClean="0">
                <a:solidFill>
                  <a:schemeClr val="accent3">
                    <a:lumMod val="75000"/>
                  </a:schemeClr>
                </a:solidFill>
              </a:rPr>
              <a:t>Shear stresses on beam</a:t>
            </a:r>
            <a:endParaRPr lang="en-US" sz="4600" b="1" u="sng" dirty="0">
              <a:solidFill>
                <a:schemeClr val="accent3">
                  <a:lumMod val="75000"/>
                </a:schemeClr>
              </a:solidFill>
            </a:endParaRPr>
          </a:p>
        </p:txBody>
      </p:sp>
    </p:spTree>
  </p:cSld>
  <p:clrMapOvr>
    <a:masterClrMapping/>
  </p:clrMapOvr>
  <p:transition spd="med" advTm="1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1" nodeType="afterEffect">
                                  <p:stCondLst>
                                    <p:cond delay="1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100"/>
                            </p:stCondLst>
                            <p:childTnLst>
                              <p:par>
                                <p:cTn id="22" presetID="41" presetClass="entr" presetSubtype="0" fill="hold" grpId="1" nodeType="afterEffect">
                                  <p:stCondLst>
                                    <p:cond delay="0"/>
                                  </p:stCondLst>
                                  <p:iterate type="lt">
                                    <p:tmPct val="10000"/>
                                  </p:iterate>
                                  <p:childTnLst>
                                    <p:set>
                                      <p:cBhvr>
                                        <p:cTn id="23" dur="1" fill="hold">
                                          <p:stCondLst>
                                            <p:cond delay="0"/>
                                          </p:stCondLst>
                                        </p:cTn>
                                        <p:tgtEl>
                                          <p:spTgt spid="3">
                                            <p:bg/>
                                          </p:spTgt>
                                        </p:tgtEl>
                                        <p:attrNameLst>
                                          <p:attrName>style.visibility</p:attrName>
                                        </p:attrNameLst>
                                      </p:cBhvr>
                                      <p:to>
                                        <p:strVal val="visible"/>
                                      </p:to>
                                    </p:set>
                                    <p:anim calcmode="lin" valueType="num">
                                      <p:cBhvr>
                                        <p:cTn id="24"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bg/>
                                          </p:spTgt>
                                        </p:tgtEl>
                                        <p:attrNameLst>
                                          <p:attrName>ppt_y</p:attrName>
                                        </p:attrNameLst>
                                      </p:cBhvr>
                                      <p:tavLst>
                                        <p:tav tm="0">
                                          <p:val>
                                            <p:strVal val="#ppt_y"/>
                                          </p:val>
                                        </p:tav>
                                        <p:tav tm="100000">
                                          <p:val>
                                            <p:strVal val="#ppt_y"/>
                                          </p:val>
                                        </p:tav>
                                      </p:tavLst>
                                    </p:anim>
                                    <p:anim calcmode="lin" valueType="num">
                                      <p:cBhvr>
                                        <p:cTn id="26"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bg/>
                                          </p:spTgt>
                                        </p:tgtEl>
                                      </p:cBhvr>
                                    </p:animEffect>
                                  </p:childTnLst>
                                </p:cTn>
                              </p:par>
                            </p:childTnLst>
                          </p:cTn>
                        </p:par>
                        <p:par>
                          <p:cTn id="29" fill="hold">
                            <p:stCondLst>
                              <p:cond delay="2600"/>
                            </p:stCondLst>
                            <p:childTnLst>
                              <p:par>
                                <p:cTn id="30" presetID="41" presetClass="entr" presetSubtype="0" fill="hold" grpId="1" nodeType="afterEffect">
                                  <p:stCondLst>
                                    <p:cond delay="0"/>
                                  </p:stCondLst>
                                  <p:iterate type="lt">
                                    <p:tmPct val="10000"/>
                                  </p:iterate>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p:cTn id="3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3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nodeType="clickEffect">
                                  <p:stCondLst>
                                    <p:cond delay="0"/>
                                  </p:stCondLst>
                                  <p:childTnLst>
                                    <p:animEffect transition="out" filter="blinds(horizontal)">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childTnLst>
                          </p:cTn>
                        </p:par>
                        <p:par>
                          <p:cTn id="42" fill="hold">
                            <p:stCondLst>
                              <p:cond delay="500"/>
                            </p:stCondLst>
                            <p:childTnLst>
                              <p:par>
                                <p:cTn id="43" presetID="3" presetClass="exit" presetSubtype="10" fill="hold" grpId="2" nodeType="afterEffect">
                                  <p:stCondLst>
                                    <p:cond delay="0"/>
                                  </p:stCondLst>
                                  <p:childTnLst>
                                    <p:animEffect transition="out" filter="blinds(horizontal)">
                                      <p:cBhvr>
                                        <p:cTn id="44" dur="500"/>
                                        <p:tgtEl>
                                          <p:spTgt spid="2"/>
                                        </p:tgtEl>
                                      </p:cBhvr>
                                    </p:animEffect>
                                    <p:set>
                                      <p:cBhvr>
                                        <p:cTn id="45" dur="1" fill="hold">
                                          <p:stCondLst>
                                            <p:cond delay="499"/>
                                          </p:stCondLst>
                                        </p:cTn>
                                        <p:tgtEl>
                                          <p:spTgt spid="2"/>
                                        </p:tgtEl>
                                        <p:attrNameLst>
                                          <p:attrName>style.visibility</p:attrName>
                                        </p:attrNameLst>
                                      </p:cBhvr>
                                      <p:to>
                                        <p:strVal val="hidden"/>
                                      </p:to>
                                    </p:set>
                                  </p:childTnLst>
                                </p:cTn>
                              </p:par>
                            </p:childTnLst>
                          </p:cTn>
                        </p:par>
                        <p:par>
                          <p:cTn id="46" fill="hold">
                            <p:stCondLst>
                              <p:cond delay="1000"/>
                            </p:stCondLst>
                            <p:childTnLst>
                              <p:par>
                                <p:cTn id="47" presetID="3" presetClass="exit" presetSubtype="10" fill="hold" grpId="2" nodeType="afterEffect">
                                  <p:stCondLst>
                                    <p:cond delay="0"/>
                                  </p:stCondLst>
                                  <p:iterate type="lt">
                                    <p:tmPct val="0"/>
                                  </p:iterate>
                                  <p:childTnLst>
                                    <p:animEffect transition="out" filter="blinds(horizontal)">
                                      <p:cBhvr>
                                        <p:cTn id="48" dur="500"/>
                                        <p:tgtEl>
                                          <p:spTgt spid="3">
                                            <p:txEl>
                                              <p:pRg st="0" end="0"/>
                                            </p:txEl>
                                          </p:spTgt>
                                        </p:tgtEl>
                                      </p:cBhvr>
                                    </p:animEffect>
                                    <p:set>
                                      <p:cBhvr>
                                        <p:cTn id="49" dur="1" fill="hold">
                                          <p:stCondLst>
                                            <p:cond delay="499"/>
                                          </p:stCondLst>
                                        </p:cTn>
                                        <p:tgtEl>
                                          <p:spTgt spid="3">
                                            <p:txEl>
                                              <p:pRg st="0" end="0"/>
                                            </p:txEl>
                                          </p:spTgt>
                                        </p:tgtEl>
                                        <p:attrNameLst>
                                          <p:attrName>style.visibility</p:attrName>
                                        </p:attrNameLst>
                                      </p:cBhvr>
                                      <p:to>
                                        <p:strVal val="hidden"/>
                                      </p:to>
                                    </p:set>
                                  </p:childTnLst>
                                </p:cTn>
                              </p:par>
                            </p:childTnLst>
                          </p:cTn>
                        </p:par>
                        <p:par>
                          <p:cTn id="50" fill="hold">
                            <p:stCondLst>
                              <p:cond delay="1500"/>
                            </p:stCondLst>
                            <p:childTnLst>
                              <p:par>
                                <p:cTn id="51" presetID="3" presetClass="exit" presetSubtype="10" fill="hold" grpId="2" nodeType="afterEffect">
                                  <p:stCondLst>
                                    <p:cond delay="0"/>
                                  </p:stCondLst>
                                  <p:childTnLst>
                                    <p:animEffect transition="out" filter="blinds(horizontal)">
                                      <p:cBhvr>
                                        <p:cTn id="52" dur="500"/>
                                        <p:tgtEl>
                                          <p:spTgt spid="3">
                                            <p:bg/>
                                          </p:spTgt>
                                        </p:tgtEl>
                                      </p:cBhvr>
                                    </p:animEffect>
                                    <p:set>
                                      <p:cBhvr>
                                        <p:cTn id="53" dur="1" fill="hold">
                                          <p:stCondLst>
                                            <p:cond delay="4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2" grpId="2" animBg="1"/>
      <p:bldP spid="3" grpId="1" build="p" animBg="1"/>
      <p:bldP spid="3" grpId="2"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066800" y="152400"/>
            <a:ext cx="3810000" cy="523220"/>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smtClean="0"/>
              <a:t>3.</a:t>
            </a:r>
            <a:r>
              <a:rPr lang="en-US" sz="2800" b="1" u="sng" dirty="0" smtClean="0"/>
              <a:t>Triangular section</a:t>
            </a:r>
            <a:endParaRPr lang="en-US" sz="2800" b="1" u="sng" dirty="0"/>
          </a:p>
        </p:txBody>
      </p:sp>
      <p:sp>
        <p:nvSpPr>
          <p:cNvPr id="26" name="TextBox 25"/>
          <p:cNvSpPr txBox="1"/>
          <p:nvPr/>
        </p:nvSpPr>
        <p:spPr>
          <a:xfrm>
            <a:off x="1066800" y="3276600"/>
            <a:ext cx="4572000" cy="523220"/>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smtClean="0"/>
              <a:t>4.</a:t>
            </a:r>
            <a:r>
              <a:rPr lang="en-US" sz="2800" b="1" u="sng" dirty="0" smtClean="0"/>
              <a:t>Hollow circular section</a:t>
            </a:r>
            <a:endParaRPr lang="en-US" sz="2800" b="1" u="sng" dirty="0"/>
          </a:p>
        </p:txBody>
      </p:sp>
      <p:grpSp>
        <p:nvGrpSpPr>
          <p:cNvPr id="35" name="Group 34"/>
          <p:cNvGrpSpPr/>
          <p:nvPr/>
        </p:nvGrpSpPr>
        <p:grpSpPr>
          <a:xfrm>
            <a:off x="1295400" y="914400"/>
            <a:ext cx="7696200" cy="2221992"/>
            <a:chOff x="1295400" y="914400"/>
            <a:chExt cx="7696200" cy="2221992"/>
          </a:xfrm>
        </p:grpSpPr>
        <p:grpSp>
          <p:nvGrpSpPr>
            <p:cNvPr id="311" name="Group 310"/>
            <p:cNvGrpSpPr/>
            <p:nvPr/>
          </p:nvGrpSpPr>
          <p:grpSpPr>
            <a:xfrm>
              <a:off x="1295400" y="914400"/>
              <a:ext cx="7696200" cy="2221992"/>
              <a:chOff x="1371600" y="914400"/>
              <a:chExt cx="7696200" cy="2221992"/>
            </a:xfrm>
          </p:grpSpPr>
          <p:grpSp>
            <p:nvGrpSpPr>
              <p:cNvPr id="91" name="Group 90"/>
              <p:cNvGrpSpPr/>
              <p:nvPr/>
            </p:nvGrpSpPr>
            <p:grpSpPr>
              <a:xfrm>
                <a:off x="1371600" y="914400"/>
                <a:ext cx="7696200" cy="2221992"/>
                <a:chOff x="1599050" y="1066800"/>
                <a:chExt cx="6387318" cy="1752600"/>
              </a:xfrm>
              <a:gradFill>
                <a:gsLst>
                  <a:gs pos="0">
                    <a:srgbClr val="FFFFFF"/>
                  </a:gs>
                  <a:gs pos="7001">
                    <a:srgbClr val="E6E6E6"/>
                  </a:gs>
                  <a:gs pos="32001">
                    <a:srgbClr val="7D8496"/>
                  </a:gs>
                  <a:gs pos="47000">
                    <a:srgbClr val="E6E6E6"/>
                  </a:gs>
                  <a:gs pos="85001">
                    <a:srgbClr val="7D8496"/>
                  </a:gs>
                  <a:gs pos="100000">
                    <a:srgbClr val="E6E6E6"/>
                  </a:gs>
                </a:gsLst>
                <a:lin ang="5400000" scaled="0"/>
              </a:gradFill>
            </p:grpSpPr>
            <p:sp>
              <p:nvSpPr>
                <p:cNvPr id="41" name="Chord 40"/>
                <p:cNvSpPr/>
                <p:nvPr/>
              </p:nvSpPr>
              <p:spPr>
                <a:xfrm flipH="1">
                  <a:off x="5826408" y="1066800"/>
                  <a:ext cx="1356289" cy="1752600"/>
                </a:xfrm>
                <a:prstGeom prst="chord">
                  <a:avLst>
                    <a:gd name="adj1" fmla="val 5222671"/>
                    <a:gd name="adj2" fmla="val 16373307"/>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6" name="Isosceles Triangle 35"/>
                <p:cNvSpPr/>
                <p:nvPr/>
              </p:nvSpPr>
              <p:spPr>
                <a:xfrm>
                  <a:off x="1973763" y="1066800"/>
                  <a:ext cx="1828800" cy="1752600"/>
                </a:xfrm>
                <a:prstGeom prst="triangle">
                  <a:avLst>
                    <a:gd name="adj" fmla="val 49999"/>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cxnSp>
              <p:nvCxnSpPr>
                <p:cNvPr id="6" name="Straight Connector 5"/>
                <p:cNvCxnSpPr>
                  <a:stCxn id="36" idx="0"/>
                  <a:endCxn id="41" idx="1"/>
                </p:cNvCxnSpPr>
                <p:nvPr/>
              </p:nvCxnSpPr>
              <p:spPr>
                <a:xfrm rot="16200000" flipH="1">
                  <a:off x="4671161" y="-716217"/>
                  <a:ext cx="2212" cy="3568247"/>
                </a:xfrm>
                <a:prstGeom prst="line">
                  <a:avLst/>
                </a:prstGeom>
                <a:grpFill/>
                <a:ln w="50800">
                  <a:prstDash val="sysDot"/>
                </a:ln>
              </p:spPr>
              <p:style>
                <a:lnRef idx="2">
                  <a:schemeClr val="accent1"/>
                </a:lnRef>
                <a:fillRef idx="1">
                  <a:schemeClr val="lt1"/>
                </a:fillRef>
                <a:effectRef idx="0">
                  <a:schemeClr val="accent1"/>
                </a:effectRef>
                <a:fontRef idx="minor">
                  <a:schemeClr val="dk1"/>
                </a:fontRef>
              </p:style>
            </p:cxnSp>
            <p:cxnSp>
              <p:nvCxnSpPr>
                <p:cNvPr id="7" name="Straight Connector 6"/>
                <p:cNvCxnSpPr/>
                <p:nvPr/>
              </p:nvCxnSpPr>
              <p:spPr>
                <a:xfrm flipV="1">
                  <a:off x="1599050" y="2311818"/>
                  <a:ext cx="6387318" cy="17143"/>
                </a:xfrm>
                <a:prstGeom prst="line">
                  <a:avLst/>
                </a:prstGeom>
                <a:grpFill/>
                <a:ln>
                  <a:prstDash val="lgDash"/>
                </a:ln>
              </p:spPr>
              <p:style>
                <a:lnRef idx="2">
                  <a:schemeClr val="accent1"/>
                </a:lnRef>
                <a:fillRef idx="1">
                  <a:schemeClr val="lt1"/>
                </a:fillRef>
                <a:effectRef idx="0">
                  <a:schemeClr val="accent1"/>
                </a:effectRef>
                <a:fontRef idx="minor">
                  <a:schemeClr val="dk1"/>
                </a:fontRef>
              </p:style>
            </p:cxnSp>
            <p:cxnSp>
              <p:nvCxnSpPr>
                <p:cNvPr id="8" name="Straight Connector 7"/>
                <p:cNvCxnSpPr>
                  <a:stCxn id="36" idx="4"/>
                  <a:endCxn id="41" idx="0"/>
                </p:cNvCxnSpPr>
                <p:nvPr/>
              </p:nvCxnSpPr>
              <p:spPr>
                <a:xfrm rot="5400000" flipH="1" flipV="1">
                  <a:off x="5128737" y="1491074"/>
                  <a:ext cx="2151" cy="2654501"/>
                </a:xfrm>
                <a:prstGeom prst="line">
                  <a:avLst/>
                </a:prstGeom>
                <a:grpFill/>
                <a:ln w="50800">
                  <a:prstDash val="sysDot"/>
                </a:ln>
              </p:spPr>
              <p:style>
                <a:lnRef idx="2">
                  <a:schemeClr val="accent1"/>
                </a:lnRef>
                <a:fillRef idx="1">
                  <a:schemeClr val="lt1"/>
                </a:fillRef>
                <a:effectRef idx="0">
                  <a:schemeClr val="accent1"/>
                </a:effectRef>
                <a:fontRef idx="minor">
                  <a:schemeClr val="dk1"/>
                </a:fontRef>
              </p:style>
            </p:cxnSp>
          </p:grpSp>
          <p:sp>
            <p:nvSpPr>
              <p:cNvPr id="240" name="Rectangle 239"/>
              <p:cNvSpPr/>
              <p:nvPr/>
            </p:nvSpPr>
            <p:spPr>
              <a:xfrm>
                <a:off x="4495800" y="1447800"/>
                <a:ext cx="685800" cy="523220"/>
              </a:xfrm>
              <a:prstGeom prst="rect">
                <a:avLst/>
              </a:prstGeom>
            </p:spPr>
            <p:txBody>
              <a:bodyPr wrap="square">
                <a:spAutoFit/>
              </a:bodyPr>
              <a:lstStyle/>
              <a:p>
                <a:pPr algn="ctr"/>
                <a:r>
                  <a:rPr lang="en-US" sz="2800" dirty="0" smtClean="0">
                    <a:sym typeface="Symbol"/>
                  </a:rPr>
                  <a:t>h/2</a:t>
                </a:r>
                <a:endParaRPr lang="en-US" sz="2800" b="1" dirty="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endParaRPr>
              </a:p>
            </p:txBody>
          </p:sp>
          <p:cxnSp>
            <p:nvCxnSpPr>
              <p:cNvPr id="241" name="Straight Connector 240"/>
              <p:cNvCxnSpPr>
                <a:stCxn id="36" idx="1"/>
              </p:cNvCxnSpPr>
              <p:nvPr/>
            </p:nvCxnSpPr>
            <p:spPr>
              <a:xfrm rot="10800000" flipH="1" flipV="1">
                <a:off x="2373976" y="2025396"/>
                <a:ext cx="5703223" cy="32004"/>
              </a:xfrm>
              <a:prstGeom prst="line">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50800">
                <a:prstDash val="sysDot"/>
              </a:ln>
            </p:spPr>
            <p:style>
              <a:lnRef idx="2">
                <a:schemeClr val="accent1"/>
              </a:lnRef>
              <a:fillRef idx="1">
                <a:schemeClr val="lt1"/>
              </a:fillRef>
              <a:effectRef idx="0">
                <a:schemeClr val="accent1"/>
              </a:effectRef>
              <a:fontRef idx="minor">
                <a:schemeClr val="dk1"/>
              </a:fontRef>
            </p:style>
          </p:cxnSp>
          <p:cxnSp>
            <p:nvCxnSpPr>
              <p:cNvPr id="252" name="Straight Arrow Connector 251"/>
              <p:cNvCxnSpPr/>
              <p:nvPr/>
            </p:nvCxnSpPr>
            <p:spPr>
              <a:xfrm rot="5400000">
                <a:off x="4609306" y="1485900"/>
                <a:ext cx="1143794" cy="794"/>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sp>
            <p:nvSpPr>
              <p:cNvPr id="253" name="Rectangle 252"/>
              <p:cNvSpPr/>
              <p:nvPr/>
            </p:nvSpPr>
            <p:spPr>
              <a:xfrm>
                <a:off x="8077200" y="1548825"/>
                <a:ext cx="785793" cy="584775"/>
              </a:xfrm>
              <a:prstGeom prst="rect">
                <a:avLst/>
              </a:prstGeom>
            </p:spPr>
            <p:txBody>
              <a:bodyPr wrap="none">
                <a:spAutoFit/>
              </a:bodyPr>
              <a:lstStyle/>
              <a:p>
                <a:pPr algn="ctr"/>
                <a:r>
                  <a:rPr lang="en-US" sz="3200" b="1" dirty="0" smtClean="0">
                    <a:sym typeface="Symbol"/>
                  </a:rPr>
                  <a:t></a:t>
                </a:r>
                <a:r>
                  <a:rPr lang="en-US" sz="1600" b="1" dirty="0" smtClean="0">
                    <a:sym typeface="Symbol"/>
                  </a:rPr>
                  <a:t>max</a:t>
                </a:r>
                <a:endParaRPr lang="en-US" sz="2400" b="1" dirty="0"/>
              </a:p>
            </p:txBody>
          </p:sp>
          <p:sp>
            <p:nvSpPr>
              <p:cNvPr id="254" name="Rectangle 253"/>
              <p:cNvSpPr/>
              <p:nvPr/>
            </p:nvSpPr>
            <p:spPr>
              <a:xfrm>
                <a:off x="8077200" y="2006025"/>
                <a:ext cx="682367" cy="584775"/>
              </a:xfrm>
              <a:prstGeom prst="rect">
                <a:avLst/>
              </a:prstGeom>
            </p:spPr>
            <p:txBody>
              <a:bodyPr wrap="none">
                <a:spAutoFit/>
              </a:bodyPr>
              <a:lstStyle/>
              <a:p>
                <a:pPr algn="ctr"/>
                <a:r>
                  <a:rPr lang="en-US" sz="3200" b="1" dirty="0" smtClean="0">
                    <a:sym typeface="Symbol"/>
                  </a:rPr>
                  <a:t></a:t>
                </a:r>
                <a:r>
                  <a:rPr lang="en-US" sz="1600" b="1" dirty="0" smtClean="0">
                    <a:sym typeface="Symbol"/>
                  </a:rPr>
                  <a:t>avg</a:t>
                </a:r>
                <a:endParaRPr lang="en-US" sz="2400" b="1" dirty="0"/>
              </a:p>
            </p:txBody>
          </p:sp>
          <p:cxnSp>
            <p:nvCxnSpPr>
              <p:cNvPr id="261" name="Straight Connector 260"/>
              <p:cNvCxnSpPr/>
              <p:nvPr/>
            </p:nvCxnSpPr>
            <p:spPr>
              <a:xfrm>
                <a:off x="2667000" y="1371600"/>
                <a:ext cx="5257800" cy="1588"/>
              </a:xfrm>
              <a:prstGeom prst="line">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50800">
                <a:prstDash val="sysDot"/>
              </a:ln>
            </p:spPr>
            <p:style>
              <a:lnRef idx="2">
                <a:schemeClr val="accent1"/>
              </a:lnRef>
              <a:fillRef idx="1">
                <a:schemeClr val="lt1"/>
              </a:fillRef>
              <a:effectRef idx="0">
                <a:schemeClr val="accent1"/>
              </a:effectRef>
              <a:fontRef idx="minor">
                <a:schemeClr val="dk1"/>
              </a:fontRef>
            </p:style>
          </p:cxnSp>
          <p:sp>
            <p:nvSpPr>
              <p:cNvPr id="264" name="Rectangle 263"/>
              <p:cNvSpPr/>
              <p:nvPr/>
            </p:nvSpPr>
            <p:spPr>
              <a:xfrm>
                <a:off x="7858172" y="914400"/>
                <a:ext cx="523828" cy="584775"/>
              </a:xfrm>
              <a:prstGeom prst="rect">
                <a:avLst/>
              </a:prstGeom>
            </p:spPr>
            <p:txBody>
              <a:bodyPr wrap="square">
                <a:spAutoFit/>
              </a:bodyPr>
              <a:lstStyle/>
              <a:p>
                <a:r>
                  <a:rPr lang="en-US" sz="3200" b="1" dirty="0" smtClean="0">
                    <a:sym typeface="Symbol"/>
                  </a:rPr>
                  <a:t></a:t>
                </a:r>
                <a:endParaRPr lang="en-US" sz="3200" dirty="0"/>
              </a:p>
            </p:txBody>
          </p:sp>
        </p:grpSp>
        <p:sp>
          <p:nvSpPr>
            <p:cNvPr id="33" name="Rectangle 32"/>
            <p:cNvSpPr/>
            <p:nvPr/>
          </p:nvSpPr>
          <p:spPr>
            <a:xfrm>
              <a:off x="1524000" y="2133600"/>
              <a:ext cx="559769" cy="369332"/>
            </a:xfrm>
            <a:prstGeom prst="rect">
              <a:avLst/>
            </a:prstGeom>
          </p:spPr>
          <p:txBody>
            <a:bodyPr wrap="none">
              <a:spAutoFit/>
            </a:bodyPr>
            <a:lstStyle/>
            <a:p>
              <a:pPr algn="ctr"/>
              <a:r>
                <a:rPr lang="en-US" b="1" dirty="0" smtClean="0">
                  <a:sym typeface="Symbol"/>
                </a:rPr>
                <a:t>NA</a:t>
              </a:r>
              <a:endParaRPr lang="en-US" sz="1400" b="1" dirty="0"/>
            </a:p>
          </p:txBody>
        </p:sp>
      </p:grpSp>
      <p:grpSp>
        <p:nvGrpSpPr>
          <p:cNvPr id="37" name="Group 36"/>
          <p:cNvGrpSpPr/>
          <p:nvPr/>
        </p:nvGrpSpPr>
        <p:grpSpPr>
          <a:xfrm>
            <a:off x="1066800" y="4038600"/>
            <a:ext cx="7924800" cy="2590800"/>
            <a:chOff x="1143000" y="4038600"/>
            <a:chExt cx="7924800" cy="2590800"/>
          </a:xfrm>
        </p:grpSpPr>
        <p:grpSp>
          <p:nvGrpSpPr>
            <p:cNvPr id="297" name="Group 296"/>
            <p:cNvGrpSpPr/>
            <p:nvPr/>
          </p:nvGrpSpPr>
          <p:grpSpPr>
            <a:xfrm>
              <a:off x="7239000" y="4572000"/>
              <a:ext cx="1828800" cy="1524000"/>
              <a:chOff x="6778487" y="4572001"/>
              <a:chExt cx="1908313" cy="1385457"/>
            </a:xfrm>
          </p:grpSpPr>
          <p:sp>
            <p:nvSpPr>
              <p:cNvPr id="289" name="Rectangle 288"/>
              <p:cNvSpPr/>
              <p:nvPr/>
            </p:nvSpPr>
            <p:spPr>
              <a:xfrm>
                <a:off x="6778487" y="4572002"/>
                <a:ext cx="536713" cy="1385456"/>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Right Bracket 287"/>
              <p:cNvSpPr/>
              <p:nvPr/>
            </p:nvSpPr>
            <p:spPr>
              <a:xfrm>
                <a:off x="7315200" y="4572001"/>
                <a:ext cx="609600" cy="1378857"/>
              </a:xfrm>
              <a:prstGeom prst="rightBracket">
                <a:avLst>
                  <a:gd name="adj" fmla="val 158333"/>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9" name="Rectangle 238"/>
              <p:cNvSpPr/>
              <p:nvPr/>
            </p:nvSpPr>
            <p:spPr>
              <a:xfrm>
                <a:off x="7828872" y="4717144"/>
                <a:ext cx="857928" cy="646331"/>
              </a:xfrm>
              <a:prstGeom prst="rect">
                <a:avLst/>
              </a:prstGeom>
            </p:spPr>
            <p:txBody>
              <a:bodyPr wrap="none">
                <a:spAutoFit/>
              </a:bodyPr>
              <a:lstStyle/>
              <a:p>
                <a:pPr algn="ctr"/>
                <a:r>
                  <a:rPr lang="en-US" sz="3600" b="1" dirty="0" smtClean="0">
                    <a:sym typeface="Symbol"/>
                  </a:rPr>
                  <a:t></a:t>
                </a:r>
                <a:r>
                  <a:rPr lang="en-US" b="1" dirty="0" smtClean="0">
                    <a:sym typeface="Symbol"/>
                  </a:rPr>
                  <a:t>max</a:t>
                </a:r>
                <a:endParaRPr lang="en-US" sz="2800" b="1" dirty="0"/>
              </a:p>
            </p:txBody>
          </p:sp>
        </p:grpSp>
        <p:grpSp>
          <p:nvGrpSpPr>
            <p:cNvPr id="210" name="Group 209"/>
            <p:cNvGrpSpPr/>
            <p:nvPr/>
          </p:nvGrpSpPr>
          <p:grpSpPr>
            <a:xfrm>
              <a:off x="1143000" y="4038600"/>
              <a:ext cx="7924800" cy="2590800"/>
              <a:chOff x="1546555" y="4190206"/>
              <a:chExt cx="6290163" cy="2058988"/>
            </a:xfrm>
            <a:gradFill>
              <a:gsLst>
                <a:gs pos="0">
                  <a:srgbClr val="FFFFFF"/>
                </a:gs>
                <a:gs pos="7001">
                  <a:srgbClr val="E6E6E6"/>
                </a:gs>
                <a:gs pos="32001">
                  <a:srgbClr val="7D8496"/>
                </a:gs>
                <a:gs pos="47000">
                  <a:srgbClr val="E6E6E6"/>
                </a:gs>
                <a:gs pos="85001">
                  <a:srgbClr val="7D8496"/>
                </a:gs>
                <a:gs pos="100000">
                  <a:srgbClr val="E6E6E6"/>
                </a:gs>
              </a:gsLst>
              <a:lin ang="5400000" scaled="0"/>
            </a:gradFill>
          </p:grpSpPr>
          <p:sp>
            <p:nvSpPr>
              <p:cNvPr id="207" name="Arc 206"/>
              <p:cNvSpPr/>
              <p:nvPr/>
            </p:nvSpPr>
            <p:spPr>
              <a:xfrm>
                <a:off x="6019800" y="4191000"/>
                <a:ext cx="762000" cy="913606"/>
              </a:xfrm>
              <a:prstGeom prst="arc">
                <a:avLst>
                  <a:gd name="adj1" fmla="val 16200000"/>
                  <a:gd name="adj2" fmla="val 21516186"/>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132" name="Group 131"/>
              <p:cNvGrpSpPr/>
              <p:nvPr/>
            </p:nvGrpSpPr>
            <p:grpSpPr>
              <a:xfrm>
                <a:off x="1546555" y="4190206"/>
                <a:ext cx="6290163" cy="2058194"/>
                <a:chOff x="861549" y="4114800"/>
                <a:chExt cx="6290163" cy="2058194"/>
              </a:xfrm>
              <a:grpFill/>
            </p:grpSpPr>
            <p:cxnSp>
              <p:nvCxnSpPr>
                <p:cNvPr id="68" name="Straight Connector 67"/>
                <p:cNvCxnSpPr>
                  <a:endCxn id="207" idx="0"/>
                </p:cNvCxnSpPr>
                <p:nvPr/>
              </p:nvCxnSpPr>
              <p:spPr>
                <a:xfrm>
                  <a:off x="2362200" y="4114800"/>
                  <a:ext cx="3353595" cy="794"/>
                </a:xfrm>
                <a:prstGeom prst="line">
                  <a:avLst/>
                </a:prstGeom>
                <a:grpFill/>
                <a:ln w="50800">
                  <a:prstDash val="sysDot"/>
                </a:ln>
              </p:spPr>
              <p:style>
                <a:lnRef idx="2">
                  <a:schemeClr val="accent1"/>
                </a:lnRef>
                <a:fillRef idx="1">
                  <a:schemeClr val="lt1"/>
                </a:fillRef>
                <a:effectRef idx="0">
                  <a:schemeClr val="accent1"/>
                </a:effectRef>
                <a:fontRef idx="minor">
                  <a:schemeClr val="dk1"/>
                </a:fontRef>
              </p:style>
            </p:cxnSp>
            <p:sp>
              <p:nvSpPr>
                <p:cNvPr id="66" name="Donut 65"/>
                <p:cNvSpPr/>
                <p:nvPr/>
              </p:nvSpPr>
              <p:spPr>
                <a:xfrm>
                  <a:off x="1295400" y="4114800"/>
                  <a:ext cx="2133600" cy="2057400"/>
                </a:xfrm>
                <a:prstGeom prst="donut">
                  <a:avLst>
                    <a:gd name="adj" fmla="val 22225"/>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cxnSp>
              <p:nvCxnSpPr>
                <p:cNvPr id="69" name="Straight Connector 68"/>
                <p:cNvCxnSpPr/>
                <p:nvPr/>
              </p:nvCxnSpPr>
              <p:spPr>
                <a:xfrm flipV="1">
                  <a:off x="861549" y="5122630"/>
                  <a:ext cx="6290163" cy="21664"/>
                </a:xfrm>
                <a:prstGeom prst="line">
                  <a:avLst/>
                </a:prstGeom>
                <a:grpFill/>
                <a:ln>
                  <a:prstDash val="lgDash"/>
                </a:ln>
              </p:spPr>
              <p:style>
                <a:lnRef idx="2">
                  <a:schemeClr val="accent1"/>
                </a:lnRef>
                <a:fillRef idx="1">
                  <a:schemeClr val="lt1"/>
                </a:fillRef>
                <a:effectRef idx="0">
                  <a:schemeClr val="accent1"/>
                </a:effectRef>
                <a:fontRef idx="minor">
                  <a:schemeClr val="dk1"/>
                </a:fontRef>
              </p:style>
            </p:cxnSp>
            <p:cxnSp>
              <p:nvCxnSpPr>
                <p:cNvPr id="70" name="Straight Connector 69"/>
                <p:cNvCxnSpPr>
                  <a:stCxn id="66" idx="4"/>
                  <a:endCxn id="208" idx="0"/>
                </p:cNvCxnSpPr>
                <p:nvPr/>
              </p:nvCxnSpPr>
              <p:spPr>
                <a:xfrm rot="16200000" flipH="1">
                  <a:off x="4038599" y="4495799"/>
                  <a:ext cx="794" cy="3353595"/>
                </a:xfrm>
                <a:prstGeom prst="line">
                  <a:avLst/>
                </a:prstGeom>
                <a:grpFill/>
                <a:ln w="50800">
                  <a:prstDash val="sysDot"/>
                </a:ln>
              </p:spPr>
              <p:style>
                <a:lnRef idx="2">
                  <a:schemeClr val="accent1"/>
                </a:lnRef>
                <a:fillRef idx="1">
                  <a:schemeClr val="lt1"/>
                </a:fillRef>
                <a:effectRef idx="0">
                  <a:schemeClr val="accent1"/>
                </a:effectRef>
                <a:fontRef idx="minor">
                  <a:schemeClr val="dk1"/>
                </a:fontRef>
              </p:style>
            </p:cxnSp>
            <p:cxnSp>
              <p:nvCxnSpPr>
                <p:cNvPr id="74" name="Straight Connector 73"/>
                <p:cNvCxnSpPr>
                  <a:endCxn id="207" idx="2"/>
                </p:cNvCxnSpPr>
                <p:nvPr/>
              </p:nvCxnSpPr>
              <p:spPr>
                <a:xfrm flipV="1">
                  <a:off x="2362200" y="4563099"/>
                  <a:ext cx="3734515" cy="8901"/>
                </a:xfrm>
                <a:prstGeom prst="line">
                  <a:avLst/>
                </a:prstGeom>
                <a:grpFill/>
                <a:ln w="50800">
                  <a:prstDash val="sysDot"/>
                </a:ln>
              </p:spPr>
              <p:style>
                <a:lnRef idx="2">
                  <a:schemeClr val="accent1"/>
                </a:lnRef>
                <a:fillRef idx="1">
                  <a:schemeClr val="lt1"/>
                </a:fillRef>
                <a:effectRef idx="0">
                  <a:schemeClr val="accent1"/>
                </a:effectRef>
                <a:fontRef idx="minor">
                  <a:schemeClr val="dk1"/>
                </a:fontRef>
              </p:style>
            </p:cxnSp>
            <p:cxnSp>
              <p:nvCxnSpPr>
                <p:cNvPr id="75" name="Straight Connector 74"/>
                <p:cNvCxnSpPr>
                  <a:endCxn id="208" idx="2"/>
                </p:cNvCxnSpPr>
                <p:nvPr/>
              </p:nvCxnSpPr>
              <p:spPr>
                <a:xfrm flipV="1">
                  <a:off x="2362200" y="5712843"/>
                  <a:ext cx="3734588" cy="2161"/>
                </a:xfrm>
                <a:prstGeom prst="line">
                  <a:avLst/>
                </a:prstGeom>
                <a:grpFill/>
                <a:ln w="50800">
                  <a:prstDash val="sysDot"/>
                </a:ln>
              </p:spPr>
              <p:style>
                <a:lnRef idx="2">
                  <a:schemeClr val="accent1"/>
                </a:lnRef>
                <a:fillRef idx="1">
                  <a:schemeClr val="lt1"/>
                </a:fillRef>
                <a:effectRef idx="0">
                  <a:schemeClr val="accent1"/>
                </a:effectRef>
                <a:fontRef idx="minor">
                  <a:schemeClr val="dk1"/>
                </a:fontRef>
              </p:style>
            </p:cxnSp>
          </p:grpSp>
          <p:sp>
            <p:nvSpPr>
              <p:cNvPr id="208" name="Arc 207"/>
              <p:cNvSpPr/>
              <p:nvPr/>
            </p:nvSpPr>
            <p:spPr>
              <a:xfrm flipV="1">
                <a:off x="6019800" y="5333206"/>
                <a:ext cx="762000" cy="915194"/>
              </a:xfrm>
              <a:prstGeom prst="arc">
                <a:avLst>
                  <a:gd name="adj1" fmla="val 16200000"/>
                  <a:gd name="adj2" fmla="val 23020"/>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166" name="Straight Connector 165"/>
              <p:cNvCxnSpPr/>
              <p:nvPr/>
            </p:nvCxnSpPr>
            <p:spPr>
              <a:xfrm rot="5400000">
                <a:off x="5372100" y="5219700"/>
                <a:ext cx="2057400" cy="1588"/>
              </a:xfrm>
              <a:prstGeom prst="line">
                <a:avLst/>
              </a:prstGeom>
            </p:spPr>
            <p:style>
              <a:lnRef idx="3">
                <a:schemeClr val="accent1"/>
              </a:lnRef>
              <a:fillRef idx="0">
                <a:schemeClr val="accent1"/>
              </a:fillRef>
              <a:effectRef idx="2">
                <a:schemeClr val="accent1"/>
              </a:effectRef>
              <a:fontRef idx="minor">
                <a:schemeClr val="tx1"/>
              </a:fontRef>
            </p:style>
          </p:cxnSp>
        </p:grpSp>
        <p:sp>
          <p:nvSpPr>
            <p:cNvPr id="34" name="Rectangle 33"/>
            <p:cNvSpPr/>
            <p:nvPr/>
          </p:nvSpPr>
          <p:spPr>
            <a:xfrm>
              <a:off x="2743200" y="4953000"/>
              <a:ext cx="559769" cy="369332"/>
            </a:xfrm>
            <a:prstGeom prst="rect">
              <a:avLst/>
            </a:prstGeom>
          </p:spPr>
          <p:txBody>
            <a:bodyPr wrap="none">
              <a:spAutoFit/>
            </a:bodyPr>
            <a:lstStyle/>
            <a:p>
              <a:pPr algn="ctr"/>
              <a:r>
                <a:rPr lang="en-US" b="1" dirty="0" smtClean="0">
                  <a:sym typeface="Symbol"/>
                </a:rPr>
                <a:t>NA</a:t>
              </a:r>
              <a:endParaRPr lang="en-US" sz="1400" b="1" dirty="0"/>
            </a:p>
          </p:txBody>
        </p:sp>
      </p:gr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2000"/>
                                        <p:tgtEl>
                                          <p:spTgt spid="35"/>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2000"/>
                                        <p:tgtEl>
                                          <p:spTgt spid="26"/>
                                        </p:tgtEl>
                                      </p:cBhvr>
                                    </p:animEffect>
                                  </p:childTnLst>
                                </p:cTn>
                              </p:par>
                              <p:par>
                                <p:cTn id="15" presetID="10"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1066800" y="228600"/>
            <a:ext cx="5486400" cy="523220"/>
          </a:xfrm>
          <a:prstGeom prst="rect">
            <a:avLst/>
          </a:prstGeom>
          <a:noFill/>
        </p:spPr>
        <p:txBody>
          <a:bodyPr wrap="square" rtlCol="0">
            <a:spAutoFit/>
          </a:bodyPr>
          <a:lstStyle/>
          <a:p>
            <a:r>
              <a:rPr lang="en-US" sz="2800" b="1" dirty="0" smtClean="0"/>
              <a:t>5.</a:t>
            </a:r>
            <a:r>
              <a:rPr lang="en-US" sz="2800" b="1" u="sng" dirty="0" smtClean="0"/>
              <a:t>Hollow Rectangular section</a:t>
            </a:r>
            <a:endParaRPr lang="en-US" sz="2800" b="1" u="sng" dirty="0"/>
          </a:p>
        </p:txBody>
      </p:sp>
      <p:sp>
        <p:nvSpPr>
          <p:cNvPr id="33" name="TextBox 32"/>
          <p:cNvSpPr txBox="1"/>
          <p:nvPr/>
        </p:nvSpPr>
        <p:spPr>
          <a:xfrm>
            <a:off x="1143000" y="3429000"/>
            <a:ext cx="3200400" cy="523220"/>
          </a:xfrm>
          <a:prstGeom prst="rect">
            <a:avLst/>
          </a:prstGeom>
          <a:noFill/>
        </p:spPr>
        <p:txBody>
          <a:bodyPr wrap="square" rtlCol="0">
            <a:spAutoFit/>
          </a:bodyPr>
          <a:lstStyle/>
          <a:p>
            <a:r>
              <a:rPr lang="en-US" sz="2800" b="1" dirty="0" smtClean="0"/>
              <a:t>6. “</a:t>
            </a:r>
            <a:r>
              <a:rPr lang="en-US" sz="2800" b="1" u="sng" dirty="0" smtClean="0"/>
              <a:t>I” section</a:t>
            </a:r>
            <a:endParaRPr lang="en-US" sz="2800" b="1" u="sng" dirty="0"/>
          </a:p>
        </p:txBody>
      </p:sp>
      <p:grpSp>
        <p:nvGrpSpPr>
          <p:cNvPr id="34" name="Group 33"/>
          <p:cNvGrpSpPr/>
          <p:nvPr/>
        </p:nvGrpSpPr>
        <p:grpSpPr>
          <a:xfrm>
            <a:off x="990600" y="838200"/>
            <a:ext cx="8153400" cy="2439441"/>
            <a:chOff x="990600" y="838200"/>
            <a:chExt cx="8153400" cy="2439441"/>
          </a:xfrm>
        </p:grpSpPr>
        <p:grpSp>
          <p:nvGrpSpPr>
            <p:cNvPr id="167" name="Group 166"/>
            <p:cNvGrpSpPr/>
            <p:nvPr/>
          </p:nvGrpSpPr>
          <p:grpSpPr>
            <a:xfrm>
              <a:off x="990600" y="838200"/>
              <a:ext cx="7619999" cy="2439441"/>
              <a:chOff x="1295400" y="1066006"/>
              <a:chExt cx="7619999" cy="2439441"/>
            </a:xfrm>
          </p:grpSpPr>
          <p:grpSp>
            <p:nvGrpSpPr>
              <p:cNvPr id="103" name="Group 102"/>
              <p:cNvGrpSpPr/>
              <p:nvPr/>
            </p:nvGrpSpPr>
            <p:grpSpPr>
              <a:xfrm>
                <a:off x="6629400" y="1066800"/>
                <a:ext cx="1905000" cy="2438400"/>
                <a:chOff x="5486400" y="1066800"/>
                <a:chExt cx="1905000" cy="2362917"/>
              </a:xfrm>
            </p:grpSpPr>
            <p:sp>
              <p:nvSpPr>
                <p:cNvPr id="77" name="Arc 76"/>
                <p:cNvSpPr/>
                <p:nvPr/>
              </p:nvSpPr>
              <p:spPr>
                <a:xfrm rot="16200000" flipH="1" flipV="1">
                  <a:off x="5486041" y="2667359"/>
                  <a:ext cx="762717" cy="762000"/>
                </a:xfrm>
                <a:prstGeom prst="arc">
                  <a:avLst>
                    <a:gd name="adj1" fmla="val 16200000"/>
                    <a:gd name="adj2" fmla="val 21476044"/>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0" scaled="1"/>
                  <a:tileRect/>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7" name="Arc 36"/>
                <p:cNvSpPr/>
                <p:nvPr/>
              </p:nvSpPr>
              <p:spPr>
                <a:xfrm>
                  <a:off x="5486400" y="1066800"/>
                  <a:ext cx="762717" cy="762000"/>
                </a:xfrm>
                <a:prstGeom prst="arc">
                  <a:avLst>
                    <a:gd name="adj1" fmla="val 16200000"/>
                    <a:gd name="adj2" fmla="val 21504156"/>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2" name="Flowchart: Delay 81"/>
                <p:cNvSpPr/>
                <p:nvPr/>
              </p:nvSpPr>
              <p:spPr>
                <a:xfrm>
                  <a:off x="5867400" y="1447800"/>
                  <a:ext cx="1524000" cy="1588098"/>
                </a:xfrm>
                <a:prstGeom prst="flowChartDelay">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16200000" scaled="1"/>
                  <a:tileRect/>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grpSp>
            <p:nvGrpSpPr>
              <p:cNvPr id="35" name="Group 34"/>
              <p:cNvGrpSpPr/>
              <p:nvPr/>
            </p:nvGrpSpPr>
            <p:grpSpPr>
              <a:xfrm>
                <a:off x="1295400" y="1066006"/>
                <a:ext cx="7619999" cy="2439441"/>
                <a:chOff x="1437495" y="1065954"/>
                <a:chExt cx="5797056" cy="2594760"/>
              </a:xfrm>
              <a:gradFill>
                <a:gsLst>
                  <a:gs pos="0">
                    <a:srgbClr val="FFFFFF"/>
                  </a:gs>
                  <a:gs pos="7001">
                    <a:srgbClr val="E6E6E6"/>
                  </a:gs>
                  <a:gs pos="32001">
                    <a:srgbClr val="7D8496"/>
                  </a:gs>
                  <a:gs pos="47000">
                    <a:srgbClr val="E6E6E6"/>
                  </a:gs>
                  <a:gs pos="85001">
                    <a:srgbClr val="7D8496"/>
                  </a:gs>
                  <a:gs pos="100000">
                    <a:srgbClr val="E6E6E6"/>
                  </a:gs>
                </a:gsLst>
                <a:lin ang="5400000" scaled="0"/>
              </a:gradFill>
            </p:grpSpPr>
            <p:cxnSp>
              <p:nvCxnSpPr>
                <p:cNvPr id="5" name="Straight Connector 4"/>
                <p:cNvCxnSpPr>
                  <a:stCxn id="20" idx="0"/>
                  <a:endCxn id="37" idx="0"/>
                </p:cNvCxnSpPr>
                <p:nvPr/>
              </p:nvCxnSpPr>
              <p:spPr>
                <a:xfrm rot="5400000" flipH="1" flipV="1">
                  <a:off x="4229952" y="-488569"/>
                  <a:ext cx="1689" cy="3110736"/>
                </a:xfrm>
                <a:prstGeom prst="line">
                  <a:avLst/>
                </a:prstGeom>
                <a:grpFill/>
                <a:ln w="50800">
                  <a:prstDash val="sysDot"/>
                </a:ln>
              </p:spPr>
              <p:style>
                <a:lnRef idx="2">
                  <a:schemeClr val="accent1"/>
                </a:lnRef>
                <a:fillRef idx="1">
                  <a:schemeClr val="lt1"/>
                </a:fillRef>
                <a:effectRef idx="0">
                  <a:schemeClr val="accent1"/>
                </a:effectRef>
                <a:fontRef idx="minor">
                  <a:schemeClr val="dk1"/>
                </a:fontRef>
              </p:style>
            </p:cxnSp>
            <p:sp>
              <p:nvSpPr>
                <p:cNvPr id="20" name="Frame 19"/>
                <p:cNvSpPr/>
                <p:nvPr/>
              </p:nvSpPr>
              <p:spPr>
                <a:xfrm>
                  <a:off x="1905000" y="1066799"/>
                  <a:ext cx="1539648" cy="2592859"/>
                </a:xfrm>
                <a:prstGeom prst="frame">
                  <a:avLst>
                    <a:gd name="adj1" fmla="val 20344"/>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cxnSp>
              <p:nvCxnSpPr>
                <p:cNvPr id="7" name="Straight Connector 6"/>
                <p:cNvCxnSpPr/>
                <p:nvPr/>
              </p:nvCxnSpPr>
              <p:spPr>
                <a:xfrm flipV="1">
                  <a:off x="3444648" y="3660451"/>
                  <a:ext cx="2379371" cy="263"/>
                </a:xfrm>
                <a:prstGeom prst="line">
                  <a:avLst/>
                </a:prstGeom>
                <a:grpFill/>
                <a:ln w="50800">
                  <a:prstDash val="sysDot"/>
                </a:ln>
              </p:spPr>
              <p:style>
                <a:lnRef idx="2">
                  <a:schemeClr val="accent1"/>
                </a:lnRef>
                <a:fillRef idx="1">
                  <a:schemeClr val="lt1"/>
                </a:fillRef>
                <a:effectRef idx="0">
                  <a:schemeClr val="accent1"/>
                </a:effectRef>
                <a:fontRef idx="minor">
                  <a:schemeClr val="dk1"/>
                </a:fontRef>
              </p:style>
            </p:cxnSp>
            <p:cxnSp>
              <p:nvCxnSpPr>
                <p:cNvPr id="8" name="Straight Connector 7"/>
                <p:cNvCxnSpPr>
                  <a:stCxn id="37" idx="0"/>
                  <a:endCxn id="77" idx="2"/>
                </p:cNvCxnSpPr>
                <p:nvPr/>
              </p:nvCxnSpPr>
              <p:spPr>
                <a:xfrm rot="10800000" flipH="1" flipV="1">
                  <a:off x="5785561" y="1066799"/>
                  <a:ext cx="10520" cy="2593363"/>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p:cNvCxnSpPr/>
                <p:nvPr/>
              </p:nvCxnSpPr>
              <p:spPr>
                <a:xfrm>
                  <a:off x="1437495" y="2363625"/>
                  <a:ext cx="5797056" cy="1689"/>
                </a:xfrm>
                <a:prstGeom prst="line">
                  <a:avLst/>
                </a:prstGeom>
                <a:grpFill/>
                <a:ln>
                  <a:prstDash val="lgDash"/>
                </a:ln>
              </p:spPr>
              <p:style>
                <a:lnRef idx="2">
                  <a:schemeClr val="accent1"/>
                </a:lnRef>
                <a:fillRef idx="1">
                  <a:schemeClr val="lt1"/>
                </a:fillRef>
                <a:effectRef idx="0">
                  <a:schemeClr val="accent1"/>
                </a:effectRef>
                <a:fontRef idx="minor">
                  <a:schemeClr val="dk1"/>
                </a:fontRef>
              </p:style>
            </p:cxnSp>
            <p:cxnSp>
              <p:nvCxnSpPr>
                <p:cNvPr id="23" name="Straight Connector 22"/>
                <p:cNvCxnSpPr>
                  <a:endCxn id="82" idx="0"/>
                </p:cNvCxnSpPr>
                <p:nvPr/>
              </p:nvCxnSpPr>
              <p:spPr>
                <a:xfrm>
                  <a:off x="3060671" y="1471212"/>
                  <a:ext cx="3304322" cy="13790"/>
                </a:xfrm>
                <a:prstGeom prst="line">
                  <a:avLst/>
                </a:prstGeom>
                <a:grpFill/>
                <a:ln w="50800">
                  <a:prstDash val="sysDot"/>
                </a:ln>
              </p:spPr>
              <p:style>
                <a:lnRef idx="2">
                  <a:schemeClr val="accent1"/>
                </a:lnRef>
                <a:fillRef idx="1">
                  <a:schemeClr val="lt1"/>
                </a:fillRef>
                <a:effectRef idx="0">
                  <a:schemeClr val="accent1"/>
                </a:effectRef>
                <a:fontRef idx="minor">
                  <a:schemeClr val="dk1"/>
                </a:fontRef>
              </p:style>
            </p:cxnSp>
            <p:cxnSp>
              <p:nvCxnSpPr>
                <p:cNvPr id="25" name="Straight Connector 24"/>
                <p:cNvCxnSpPr>
                  <a:endCxn id="82" idx="2"/>
                </p:cNvCxnSpPr>
                <p:nvPr/>
              </p:nvCxnSpPr>
              <p:spPr>
                <a:xfrm flipV="1">
                  <a:off x="3060671" y="3228177"/>
                  <a:ext cx="3304322" cy="26172"/>
                </a:xfrm>
                <a:prstGeom prst="line">
                  <a:avLst/>
                </a:prstGeom>
                <a:grpFill/>
                <a:ln w="50800">
                  <a:prstDash val="sysDot"/>
                </a:ln>
              </p:spPr>
              <p:style>
                <a:lnRef idx="2">
                  <a:schemeClr val="accent1"/>
                </a:lnRef>
                <a:fillRef idx="1">
                  <a:schemeClr val="lt1"/>
                </a:fillRef>
                <a:effectRef idx="0">
                  <a:schemeClr val="accent1"/>
                </a:effectRef>
                <a:fontRef idx="minor">
                  <a:schemeClr val="dk1"/>
                </a:fontRef>
              </p:style>
            </p:cxnSp>
          </p:grpSp>
        </p:grpSp>
        <p:sp>
          <p:nvSpPr>
            <p:cNvPr id="159" name="Rectangle 158"/>
            <p:cNvSpPr/>
            <p:nvPr/>
          </p:nvSpPr>
          <p:spPr>
            <a:xfrm>
              <a:off x="8153400" y="1524000"/>
              <a:ext cx="990600" cy="646331"/>
            </a:xfrm>
            <a:prstGeom prst="rect">
              <a:avLst/>
            </a:prstGeom>
          </p:spPr>
          <p:txBody>
            <a:bodyPr wrap="square">
              <a:spAutoFit/>
            </a:bodyPr>
            <a:lstStyle/>
            <a:p>
              <a:pPr algn="ctr"/>
              <a:r>
                <a:rPr lang="en-US" sz="3600" b="1" dirty="0" smtClean="0">
                  <a:sym typeface="Symbol"/>
                </a:rPr>
                <a:t></a:t>
              </a:r>
              <a:r>
                <a:rPr lang="en-US" b="1" dirty="0" smtClean="0">
                  <a:sym typeface="Symbol"/>
                </a:rPr>
                <a:t>max</a:t>
              </a:r>
              <a:endParaRPr lang="en-US" sz="2800" b="1" dirty="0"/>
            </a:p>
          </p:txBody>
        </p:sp>
        <p:sp>
          <p:nvSpPr>
            <p:cNvPr id="45" name="Rectangle 44"/>
            <p:cNvSpPr/>
            <p:nvPr/>
          </p:nvSpPr>
          <p:spPr>
            <a:xfrm>
              <a:off x="2286000" y="1676400"/>
              <a:ext cx="559769" cy="369332"/>
            </a:xfrm>
            <a:prstGeom prst="rect">
              <a:avLst/>
            </a:prstGeom>
          </p:spPr>
          <p:txBody>
            <a:bodyPr wrap="none">
              <a:spAutoFit/>
            </a:bodyPr>
            <a:lstStyle/>
            <a:p>
              <a:pPr algn="ctr"/>
              <a:r>
                <a:rPr lang="en-US" b="1" dirty="0" smtClean="0">
                  <a:sym typeface="Symbol"/>
                </a:rPr>
                <a:t>NA</a:t>
              </a:r>
              <a:endParaRPr lang="en-US" sz="1400" b="1" dirty="0"/>
            </a:p>
          </p:txBody>
        </p:sp>
      </p:grpSp>
      <p:grpSp>
        <p:nvGrpSpPr>
          <p:cNvPr id="39" name="Group 38"/>
          <p:cNvGrpSpPr/>
          <p:nvPr/>
        </p:nvGrpSpPr>
        <p:grpSpPr>
          <a:xfrm>
            <a:off x="1143000" y="4037008"/>
            <a:ext cx="8001000" cy="2595440"/>
            <a:chOff x="1143000" y="4037008"/>
            <a:chExt cx="8001000" cy="2595440"/>
          </a:xfrm>
        </p:grpSpPr>
        <p:grpSp>
          <p:nvGrpSpPr>
            <p:cNvPr id="38" name="Group 37"/>
            <p:cNvGrpSpPr/>
            <p:nvPr/>
          </p:nvGrpSpPr>
          <p:grpSpPr>
            <a:xfrm>
              <a:off x="1477949" y="4037008"/>
              <a:ext cx="7666051" cy="2595440"/>
              <a:chOff x="1477949" y="4037008"/>
              <a:chExt cx="7666051" cy="2595440"/>
            </a:xfrm>
          </p:grpSpPr>
          <p:sp>
            <p:nvSpPr>
              <p:cNvPr id="209" name="Arc 208"/>
              <p:cNvSpPr/>
              <p:nvPr/>
            </p:nvSpPr>
            <p:spPr>
              <a:xfrm rot="16200000" flipH="1" flipV="1">
                <a:off x="6303938" y="5921347"/>
                <a:ext cx="703475" cy="709448"/>
              </a:xfrm>
              <a:prstGeom prst="arc">
                <a:avLst>
                  <a:gd name="adj1" fmla="val 16105441"/>
                  <a:gd name="adj2" fmla="val 2154091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0" scaled="1"/>
                <a:tileRect/>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216" name="Straight Connector 215"/>
              <p:cNvCxnSpPr>
                <a:endCxn id="209" idx="2"/>
              </p:cNvCxnSpPr>
              <p:nvPr/>
            </p:nvCxnSpPr>
            <p:spPr>
              <a:xfrm flipV="1">
                <a:off x="3547241" y="6627758"/>
                <a:ext cx="3114480" cy="50"/>
              </a:xfrm>
              <a:prstGeom prst="line">
                <a:avLst/>
              </a:prstGeom>
              <a:ln w="50800">
                <a:prstDash val="sysDot"/>
              </a:ln>
            </p:spPr>
            <p:style>
              <a:lnRef idx="2">
                <a:schemeClr val="accent1"/>
              </a:lnRef>
              <a:fillRef idx="1">
                <a:schemeClr val="lt1"/>
              </a:fillRef>
              <a:effectRef idx="0">
                <a:schemeClr val="accent1"/>
              </a:effectRef>
              <a:fontRef idx="minor">
                <a:schemeClr val="dk1"/>
              </a:fontRef>
            </p:style>
          </p:cxnSp>
          <p:grpSp>
            <p:nvGrpSpPr>
              <p:cNvPr id="36" name="Group 35"/>
              <p:cNvGrpSpPr/>
              <p:nvPr/>
            </p:nvGrpSpPr>
            <p:grpSpPr>
              <a:xfrm>
                <a:off x="1477949" y="4037008"/>
                <a:ext cx="7666051" cy="2595440"/>
                <a:chOff x="1477949" y="4037008"/>
                <a:chExt cx="7666051" cy="2595440"/>
              </a:xfrm>
            </p:grpSpPr>
            <p:sp>
              <p:nvSpPr>
                <p:cNvPr id="67" name="Rectangle 66"/>
                <p:cNvSpPr/>
                <p:nvPr/>
              </p:nvSpPr>
              <p:spPr>
                <a:xfrm>
                  <a:off x="8157833" y="4763869"/>
                  <a:ext cx="986167" cy="646331"/>
                </a:xfrm>
                <a:prstGeom prst="rect">
                  <a:avLst/>
                </a:prstGeom>
              </p:spPr>
              <p:txBody>
                <a:bodyPr wrap="none">
                  <a:spAutoFit/>
                </a:bodyPr>
                <a:lstStyle/>
                <a:p>
                  <a:r>
                    <a:rPr lang="en-US" sz="3600" dirty="0" smtClean="0">
                      <a:sym typeface="Symbol"/>
                    </a:rPr>
                    <a:t> </a:t>
                  </a:r>
                  <a:r>
                    <a:rPr lang="en-US" sz="3600" b="1" dirty="0" smtClean="0">
                      <a:sym typeface="Symbol"/>
                    </a:rPr>
                    <a:t></a:t>
                  </a:r>
                  <a:r>
                    <a:rPr lang="en-US" b="1" dirty="0" smtClean="0">
                      <a:sym typeface="Symbol"/>
                    </a:rPr>
                    <a:t>max</a:t>
                  </a:r>
                  <a:endParaRPr lang="en-US" sz="3600" b="1" dirty="0"/>
                </a:p>
              </p:txBody>
            </p:sp>
            <p:grpSp>
              <p:nvGrpSpPr>
                <p:cNvPr id="238" name="Group 237"/>
                <p:cNvGrpSpPr/>
                <p:nvPr/>
              </p:nvGrpSpPr>
              <p:grpSpPr>
                <a:xfrm>
                  <a:off x="1477949" y="4037008"/>
                  <a:ext cx="6904051" cy="2595440"/>
                  <a:chOff x="1913121" y="4037008"/>
                  <a:chExt cx="6369031" cy="2595440"/>
                </a:xfrm>
              </p:grpSpPr>
              <p:cxnSp>
                <p:nvCxnSpPr>
                  <p:cNvPr id="219" name="Straight Connector 218"/>
                  <p:cNvCxnSpPr>
                    <a:stCxn id="213" idx="2"/>
                    <a:endCxn id="211" idx="2"/>
                  </p:cNvCxnSpPr>
                  <p:nvPr/>
                </p:nvCxnSpPr>
                <p:spPr>
                  <a:xfrm rot="16200000" flipH="1">
                    <a:off x="5200152" y="3954677"/>
                    <a:ext cx="1594" cy="4585853"/>
                  </a:xfrm>
                  <a:prstGeom prst="line">
                    <a:avLst/>
                  </a:prstGeom>
                  <a:ln w="50800">
                    <a:prstDash val="sysDot"/>
                  </a:ln>
                </p:spPr>
                <p:style>
                  <a:lnRef idx="2">
                    <a:schemeClr val="accent1"/>
                  </a:lnRef>
                  <a:fillRef idx="1">
                    <a:schemeClr val="lt1"/>
                  </a:fillRef>
                  <a:effectRef idx="0">
                    <a:schemeClr val="accent1"/>
                  </a:effectRef>
                  <a:fontRef idx="minor">
                    <a:schemeClr val="dk1"/>
                  </a:fontRef>
                </p:style>
              </p:cxnSp>
              <p:cxnSp>
                <p:nvCxnSpPr>
                  <p:cNvPr id="231" name="Straight Connector 230"/>
                  <p:cNvCxnSpPr>
                    <a:stCxn id="220" idx="2"/>
                    <a:endCxn id="211" idx="0"/>
                  </p:cNvCxnSpPr>
                  <p:nvPr/>
                </p:nvCxnSpPr>
                <p:spPr>
                  <a:xfrm rot="16200000" flipH="1">
                    <a:off x="5217094" y="2142818"/>
                    <a:ext cx="1595" cy="4551969"/>
                  </a:xfrm>
                  <a:prstGeom prst="line">
                    <a:avLst/>
                  </a:prstGeom>
                  <a:ln w="50800">
                    <a:prstDash val="sysDot"/>
                  </a:ln>
                </p:spPr>
                <p:style>
                  <a:lnRef idx="2">
                    <a:schemeClr val="accent1"/>
                  </a:lnRef>
                  <a:fillRef idx="1">
                    <a:schemeClr val="lt1"/>
                  </a:fillRef>
                  <a:effectRef idx="0">
                    <a:schemeClr val="accent1"/>
                  </a:effectRef>
                  <a:fontRef idx="minor">
                    <a:schemeClr val="dk1"/>
                  </a:fontRef>
                </p:style>
              </p:cxnSp>
              <p:sp>
                <p:nvSpPr>
                  <p:cNvPr id="178" name="Rectangle 177"/>
                  <p:cNvSpPr/>
                  <p:nvPr/>
                </p:nvSpPr>
                <p:spPr>
                  <a:xfrm>
                    <a:off x="1913121" y="6248400"/>
                    <a:ext cx="1984248" cy="384048"/>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0" scaled="1"/>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0" name="Arc 209"/>
                  <p:cNvSpPr/>
                  <p:nvPr/>
                </p:nvSpPr>
                <p:spPr>
                  <a:xfrm>
                    <a:off x="6324600" y="4037009"/>
                    <a:ext cx="789018" cy="862440"/>
                  </a:xfrm>
                  <a:prstGeom prst="arc">
                    <a:avLst>
                      <a:gd name="adj1" fmla="val 16200000"/>
                      <a:gd name="adj2" fmla="val 21504156"/>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1" name="Flowchart: Delay 210"/>
                  <p:cNvSpPr/>
                  <p:nvPr/>
                </p:nvSpPr>
                <p:spPr>
                  <a:xfrm>
                    <a:off x="6705600" y="4419601"/>
                    <a:ext cx="1576552" cy="1828799"/>
                  </a:xfrm>
                  <a:prstGeom prst="flowChartDelay">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16200000" scaled="1"/>
                    <a:tileRect/>
                  </a:gradFill>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3" name="Rectangle 212"/>
                  <p:cNvSpPr/>
                  <p:nvPr/>
                </p:nvSpPr>
                <p:spPr>
                  <a:xfrm>
                    <a:off x="2709377" y="4341807"/>
                    <a:ext cx="397291" cy="1904999"/>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0" scaled="1"/>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214" name="Straight Connector 213"/>
                  <p:cNvCxnSpPr>
                    <a:endCxn id="210" idx="0"/>
                  </p:cNvCxnSpPr>
                  <p:nvPr/>
                </p:nvCxnSpPr>
                <p:spPr>
                  <a:xfrm>
                    <a:off x="2619704" y="4037010"/>
                    <a:ext cx="4099406" cy="1587"/>
                  </a:xfrm>
                  <a:prstGeom prst="line">
                    <a:avLst/>
                  </a:prstGeom>
                  <a:ln w="50800">
                    <a:prstDash val="sysDot"/>
                  </a:ln>
                </p:spPr>
                <p:style>
                  <a:lnRef idx="2">
                    <a:schemeClr val="accent1"/>
                  </a:lnRef>
                  <a:fillRef idx="1">
                    <a:schemeClr val="lt1"/>
                  </a:fillRef>
                  <a:effectRef idx="0">
                    <a:schemeClr val="accent1"/>
                  </a:effectRef>
                  <a:fontRef idx="minor">
                    <a:schemeClr val="dk1"/>
                  </a:fontRef>
                </p:style>
              </p:cxnSp>
              <p:cxnSp>
                <p:nvCxnSpPr>
                  <p:cNvPr id="217" name="Straight Connector 216"/>
                  <p:cNvCxnSpPr/>
                  <p:nvPr/>
                </p:nvCxnSpPr>
                <p:spPr>
                  <a:xfrm rot="5400000">
                    <a:off x="5412472" y="5335449"/>
                    <a:ext cx="2587077" cy="821"/>
                  </a:xfrm>
                  <a:prstGeom prst="line">
                    <a:avLst/>
                  </a:prstGeom>
                </p:spPr>
                <p:style>
                  <a:lnRef idx="2">
                    <a:schemeClr val="accent1"/>
                  </a:lnRef>
                  <a:fillRef idx="0">
                    <a:schemeClr val="accent1"/>
                  </a:fillRef>
                  <a:effectRef idx="1">
                    <a:schemeClr val="accent1"/>
                  </a:effectRef>
                  <a:fontRef idx="minor">
                    <a:schemeClr val="tx1"/>
                  </a:fontRef>
                </p:style>
              </p:cxnSp>
              <p:sp>
                <p:nvSpPr>
                  <p:cNvPr id="220" name="Rectangle 219"/>
                  <p:cNvSpPr/>
                  <p:nvPr/>
                </p:nvSpPr>
                <p:spPr>
                  <a:xfrm>
                    <a:off x="1956561" y="4037008"/>
                    <a:ext cx="1970690" cy="380998"/>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0" scaled="1"/>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46" name="Rectangle 45"/>
                <p:cNvSpPr/>
                <p:nvPr/>
              </p:nvSpPr>
              <p:spPr>
                <a:xfrm>
                  <a:off x="1676400" y="4953000"/>
                  <a:ext cx="559769" cy="369332"/>
                </a:xfrm>
                <a:prstGeom prst="rect">
                  <a:avLst/>
                </a:prstGeom>
              </p:spPr>
              <p:txBody>
                <a:bodyPr wrap="none">
                  <a:spAutoFit/>
                </a:bodyPr>
                <a:lstStyle/>
                <a:p>
                  <a:pPr algn="ctr"/>
                  <a:r>
                    <a:rPr lang="en-US" b="1" dirty="0" smtClean="0">
                      <a:sym typeface="Symbol"/>
                    </a:rPr>
                    <a:t>NA</a:t>
                  </a:r>
                  <a:endParaRPr lang="en-US" sz="1400" b="1" dirty="0"/>
                </a:p>
              </p:txBody>
            </p:sp>
          </p:grpSp>
        </p:grpSp>
        <p:cxnSp>
          <p:nvCxnSpPr>
            <p:cNvPr id="234" name="Straight Connector 233"/>
            <p:cNvCxnSpPr/>
            <p:nvPr/>
          </p:nvCxnSpPr>
          <p:spPr>
            <a:xfrm>
              <a:off x="1143000" y="5334000"/>
              <a:ext cx="7619999" cy="1588"/>
            </a:xfrm>
            <a:prstGeom prst="line">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prstDash val="lgDash"/>
            </a:ln>
          </p:spPr>
          <p:style>
            <a:lnRef idx="2">
              <a:schemeClr val="accent1"/>
            </a:lnRef>
            <a:fillRef idx="1">
              <a:schemeClr val="lt1"/>
            </a:fillRef>
            <a:effectRef idx="0">
              <a:schemeClr val="accent1"/>
            </a:effectRef>
            <a:fontRef idx="minor">
              <a:schemeClr val="dk1"/>
            </a:fontRef>
          </p:style>
        </p:cxnSp>
      </p:gr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heckerboard(across)">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000"/>
                                        <p:tgtEl>
                                          <p:spTgt spid="34"/>
                                        </p:tgtEl>
                                      </p:cBhvr>
                                    </p:animEffect>
                                  </p:childTnLst>
                                </p:cTn>
                              </p:par>
                            </p:childTnLst>
                          </p:cTn>
                        </p:par>
                        <p:par>
                          <p:cTn id="11" fill="hold">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checkerboard(across)">
                                      <p:cBhvr>
                                        <p:cTn id="14" dur="500"/>
                                        <p:tgtEl>
                                          <p:spTgt spid="33"/>
                                        </p:tgtEl>
                                      </p:cBhvr>
                                    </p:animEffect>
                                  </p:childTnLst>
                                </p:cTn>
                              </p:par>
                              <p:par>
                                <p:cTn id="15" presetID="10"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1066800" y="228600"/>
            <a:ext cx="3200400" cy="523220"/>
          </a:xfrm>
          <a:prstGeom prst="rect">
            <a:avLst/>
          </a:prstGeom>
          <a:noFill/>
        </p:spPr>
        <p:txBody>
          <a:bodyPr wrap="square" rtlCol="0">
            <a:spAutoFit/>
          </a:bodyPr>
          <a:lstStyle/>
          <a:p>
            <a:r>
              <a:rPr lang="en-US" sz="2800" b="1" dirty="0" smtClean="0"/>
              <a:t>7. “</a:t>
            </a:r>
            <a:r>
              <a:rPr lang="en-US" sz="2800" b="1" u="sng" dirty="0" smtClean="0"/>
              <a:t>C” section</a:t>
            </a:r>
            <a:endParaRPr lang="en-US" sz="2800" b="1" u="sng" dirty="0"/>
          </a:p>
        </p:txBody>
      </p:sp>
      <p:sp>
        <p:nvSpPr>
          <p:cNvPr id="34" name="TextBox 33"/>
          <p:cNvSpPr txBox="1"/>
          <p:nvPr/>
        </p:nvSpPr>
        <p:spPr>
          <a:xfrm>
            <a:off x="1219200" y="3505200"/>
            <a:ext cx="3200400" cy="523220"/>
          </a:xfrm>
          <a:prstGeom prst="rect">
            <a:avLst/>
          </a:prstGeom>
          <a:noFill/>
        </p:spPr>
        <p:txBody>
          <a:bodyPr wrap="square" rtlCol="0">
            <a:spAutoFit/>
          </a:bodyPr>
          <a:lstStyle/>
          <a:p>
            <a:r>
              <a:rPr lang="en-US" sz="2800" b="1" dirty="0" smtClean="0"/>
              <a:t>8. </a:t>
            </a:r>
            <a:r>
              <a:rPr lang="en-US" sz="2800" b="1" u="sng" dirty="0" smtClean="0"/>
              <a:t>“+” section</a:t>
            </a:r>
            <a:endParaRPr lang="en-US" sz="2800" b="1" u="sng" dirty="0"/>
          </a:p>
        </p:txBody>
      </p:sp>
      <p:grpSp>
        <p:nvGrpSpPr>
          <p:cNvPr id="72" name="Group 71"/>
          <p:cNvGrpSpPr/>
          <p:nvPr/>
        </p:nvGrpSpPr>
        <p:grpSpPr>
          <a:xfrm>
            <a:off x="1752600" y="4267200"/>
            <a:ext cx="6191927" cy="2286794"/>
            <a:chOff x="1752600" y="4267200"/>
            <a:chExt cx="6191927" cy="2286794"/>
          </a:xfrm>
        </p:grpSpPr>
        <p:cxnSp>
          <p:nvCxnSpPr>
            <p:cNvPr id="180" name="Straight Connector 179"/>
            <p:cNvCxnSpPr>
              <a:endCxn id="124" idx="2"/>
            </p:cNvCxnSpPr>
            <p:nvPr/>
          </p:nvCxnSpPr>
          <p:spPr>
            <a:xfrm flipV="1">
              <a:off x="6445706" y="5164112"/>
              <a:ext cx="716969" cy="1749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0" name="Straight Connector 199"/>
            <p:cNvCxnSpPr>
              <a:endCxn id="125" idx="2"/>
            </p:cNvCxnSpPr>
            <p:nvPr/>
          </p:nvCxnSpPr>
          <p:spPr>
            <a:xfrm>
              <a:off x="6477000" y="5638800"/>
              <a:ext cx="685607" cy="17498"/>
            </a:xfrm>
            <a:prstGeom prst="line">
              <a:avLst/>
            </a:prstGeom>
          </p:spPr>
          <p:style>
            <a:lnRef idx="3">
              <a:schemeClr val="accent1"/>
            </a:lnRef>
            <a:fillRef idx="0">
              <a:schemeClr val="accent1"/>
            </a:fillRef>
            <a:effectRef idx="2">
              <a:schemeClr val="accent1"/>
            </a:effectRef>
            <a:fontRef idx="minor">
              <a:schemeClr val="tx1"/>
            </a:fontRef>
          </p:style>
        </p:cxnSp>
        <p:cxnSp>
          <p:nvCxnSpPr>
            <p:cNvPr id="326" name="Straight Connector 325"/>
            <p:cNvCxnSpPr>
              <a:stCxn id="124" idx="2"/>
              <a:endCxn id="124" idx="1"/>
            </p:cNvCxnSpPr>
            <p:nvPr/>
          </p:nvCxnSpPr>
          <p:spPr>
            <a:xfrm rot="5400000">
              <a:off x="6811094" y="4830019"/>
              <a:ext cx="17488" cy="685675"/>
            </a:xfrm>
            <a:prstGeom prst="line">
              <a:avLst/>
            </a:prstGeom>
          </p:spPr>
          <p:style>
            <a:lnRef idx="3">
              <a:schemeClr val="accent1"/>
            </a:lnRef>
            <a:fillRef idx="0">
              <a:schemeClr val="accent1"/>
            </a:fillRef>
            <a:effectRef idx="2">
              <a:schemeClr val="accent1"/>
            </a:effectRef>
            <a:fontRef idx="minor">
              <a:schemeClr val="tx1"/>
            </a:fontRef>
          </p:style>
        </p:cxnSp>
        <p:sp>
          <p:nvSpPr>
            <p:cNvPr id="124" name="Arc 123"/>
            <p:cNvSpPr/>
            <p:nvPr/>
          </p:nvSpPr>
          <p:spPr>
            <a:xfrm>
              <a:off x="5791200" y="4267200"/>
              <a:ext cx="1371600" cy="1828799"/>
            </a:xfrm>
            <a:prstGeom prst="arc">
              <a:avLst>
                <a:gd name="adj1" fmla="val 16153461"/>
                <a:gd name="adj2" fmla="val 21512339"/>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103" name="Straight Connector 102"/>
            <p:cNvCxnSpPr/>
            <p:nvPr/>
          </p:nvCxnSpPr>
          <p:spPr>
            <a:xfrm>
              <a:off x="4562736" y="5637212"/>
              <a:ext cx="2259170" cy="2653"/>
            </a:xfrm>
            <a:prstGeom prst="line">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50800">
              <a:prstDash val="sysDot"/>
            </a:ln>
          </p:spPr>
          <p:style>
            <a:lnRef idx="2">
              <a:schemeClr val="accent1"/>
            </a:lnRef>
            <a:fillRef idx="1">
              <a:schemeClr val="lt1"/>
            </a:fillRef>
            <a:effectRef idx="0">
              <a:schemeClr val="accent1"/>
            </a:effectRef>
            <a:fontRef idx="minor">
              <a:schemeClr val="dk1"/>
            </a:fontRef>
          </p:style>
        </p:cxnSp>
        <p:sp>
          <p:nvSpPr>
            <p:cNvPr id="131" name="Flowchart: Delay 130"/>
            <p:cNvSpPr/>
            <p:nvPr/>
          </p:nvSpPr>
          <p:spPr>
            <a:xfrm>
              <a:off x="6465940" y="5181600"/>
              <a:ext cx="387145" cy="457200"/>
            </a:xfrm>
            <a:prstGeom prst="flowChartDelay">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Arc 124"/>
            <p:cNvSpPr/>
            <p:nvPr/>
          </p:nvSpPr>
          <p:spPr>
            <a:xfrm flipV="1">
              <a:off x="5769077" y="4800599"/>
              <a:ext cx="1393723" cy="1752600"/>
            </a:xfrm>
            <a:prstGeom prst="arc">
              <a:avLst>
                <a:gd name="adj1" fmla="val 16153461"/>
                <a:gd name="adj2" fmla="val 101629"/>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6" name="Cross 35"/>
            <p:cNvSpPr/>
            <p:nvPr/>
          </p:nvSpPr>
          <p:spPr>
            <a:xfrm>
              <a:off x="2362200" y="4267200"/>
              <a:ext cx="2245442" cy="2286000"/>
            </a:xfrm>
            <a:prstGeom prst="plus">
              <a:avLst>
                <a:gd name="adj" fmla="val 41354"/>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54" name="Straight Connector 53"/>
            <p:cNvCxnSpPr>
              <a:stCxn id="36" idx="0"/>
              <a:endCxn id="124" idx="0"/>
            </p:cNvCxnSpPr>
            <p:nvPr/>
          </p:nvCxnSpPr>
          <p:spPr>
            <a:xfrm rot="16200000" flipH="1">
              <a:off x="4974696" y="2777424"/>
              <a:ext cx="149" cy="2979701"/>
            </a:xfrm>
            <a:prstGeom prst="line">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50800">
              <a:prstDash val="sysDot"/>
            </a:ln>
          </p:spPr>
          <p:style>
            <a:lnRef idx="2">
              <a:schemeClr val="accent1"/>
            </a:lnRef>
            <a:fillRef idx="1">
              <a:schemeClr val="lt1"/>
            </a:fillRef>
            <a:effectRef idx="0">
              <a:schemeClr val="accent1"/>
            </a:effectRef>
            <a:fontRef idx="minor">
              <a:schemeClr val="dk1"/>
            </a:fontRef>
          </p:style>
        </p:cxnSp>
        <p:cxnSp>
          <p:nvCxnSpPr>
            <p:cNvPr id="102" name="Straight Connector 101"/>
            <p:cNvCxnSpPr>
              <a:stCxn id="36" idx="2"/>
              <a:endCxn id="125" idx="0"/>
            </p:cNvCxnSpPr>
            <p:nvPr/>
          </p:nvCxnSpPr>
          <p:spPr>
            <a:xfrm rot="5400000" flipH="1" flipV="1">
              <a:off x="4969434" y="5068558"/>
              <a:ext cx="128" cy="2969155"/>
            </a:xfrm>
            <a:prstGeom prst="line">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50800">
              <a:prstDash val="sysDot"/>
            </a:ln>
          </p:spPr>
          <p:style>
            <a:lnRef idx="2">
              <a:schemeClr val="accent1"/>
            </a:lnRef>
            <a:fillRef idx="1">
              <a:schemeClr val="lt1"/>
            </a:fillRef>
            <a:effectRef idx="0">
              <a:schemeClr val="accent1"/>
            </a:effectRef>
            <a:fontRef idx="minor">
              <a:schemeClr val="dk1"/>
            </a:fontRef>
          </p:style>
        </p:cxnSp>
        <p:cxnSp>
          <p:nvCxnSpPr>
            <p:cNvPr id="25" name="Straight Connector 24"/>
            <p:cNvCxnSpPr/>
            <p:nvPr/>
          </p:nvCxnSpPr>
          <p:spPr>
            <a:xfrm rot="5400000">
              <a:off x="5322940" y="5410187"/>
              <a:ext cx="2286000" cy="1614"/>
            </a:xfrm>
            <a:prstGeom prst="line">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p:spPr>
          <p:style>
            <a:lnRef idx="3">
              <a:schemeClr val="accent1"/>
            </a:lnRef>
            <a:fillRef idx="0">
              <a:schemeClr val="accent1"/>
            </a:fillRef>
            <a:effectRef idx="2">
              <a:schemeClr val="accent1"/>
            </a:effectRef>
            <a:fontRef idx="minor">
              <a:schemeClr val="tx1"/>
            </a:fontRef>
          </p:style>
        </p:cxnSp>
        <p:cxnSp>
          <p:nvCxnSpPr>
            <p:cNvPr id="100" name="Straight Connector 99"/>
            <p:cNvCxnSpPr/>
            <p:nvPr/>
          </p:nvCxnSpPr>
          <p:spPr>
            <a:xfrm>
              <a:off x="4572000" y="5181600"/>
              <a:ext cx="1905000" cy="1588"/>
            </a:xfrm>
            <a:prstGeom prst="line">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50800">
              <a:prstDash val="sysDot"/>
            </a:ln>
          </p:spPr>
          <p:style>
            <a:lnRef idx="2">
              <a:schemeClr val="accent1"/>
            </a:lnRef>
            <a:fillRef idx="1">
              <a:schemeClr val="lt1"/>
            </a:fillRef>
            <a:effectRef idx="0">
              <a:schemeClr val="accent1"/>
            </a:effectRef>
            <a:fontRef idx="minor">
              <a:schemeClr val="dk1"/>
            </a:fontRef>
          </p:style>
        </p:cxnSp>
        <p:cxnSp>
          <p:nvCxnSpPr>
            <p:cNvPr id="91" name="Straight Connector 90"/>
            <p:cNvCxnSpPr/>
            <p:nvPr/>
          </p:nvCxnSpPr>
          <p:spPr>
            <a:xfrm>
              <a:off x="1752600" y="5410200"/>
              <a:ext cx="6019800" cy="1588"/>
            </a:xfrm>
            <a:prstGeom prst="line">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prstDash val="lgDash"/>
            </a:ln>
          </p:spPr>
          <p:style>
            <a:lnRef idx="2">
              <a:schemeClr val="accent1"/>
            </a:lnRef>
            <a:fillRef idx="1">
              <a:schemeClr val="lt1"/>
            </a:fillRef>
            <a:effectRef idx="0">
              <a:schemeClr val="accent1"/>
            </a:effectRef>
            <a:fontRef idx="minor">
              <a:schemeClr val="dk1"/>
            </a:fontRef>
          </p:style>
        </p:cxnSp>
        <p:sp>
          <p:nvSpPr>
            <p:cNvPr id="343" name="Rectangle 342"/>
            <p:cNvSpPr/>
            <p:nvPr/>
          </p:nvSpPr>
          <p:spPr>
            <a:xfrm>
              <a:off x="7086600" y="4876800"/>
              <a:ext cx="857927" cy="646331"/>
            </a:xfrm>
            <a:prstGeom prst="rect">
              <a:avLst/>
            </a:prstGeom>
          </p:spPr>
          <p:txBody>
            <a:bodyPr wrap="none">
              <a:spAutoFit/>
            </a:bodyPr>
            <a:lstStyle/>
            <a:p>
              <a:pPr algn="ctr"/>
              <a:r>
                <a:rPr lang="en-US" sz="3600" b="1" dirty="0" smtClean="0">
                  <a:sym typeface="Symbol"/>
                </a:rPr>
                <a:t></a:t>
              </a:r>
              <a:r>
                <a:rPr lang="en-US" b="1" dirty="0" smtClean="0">
                  <a:sym typeface="Symbol"/>
                </a:rPr>
                <a:t>max</a:t>
              </a:r>
              <a:endParaRPr lang="en-US" sz="2800" b="1" dirty="0"/>
            </a:p>
          </p:txBody>
        </p:sp>
        <p:sp>
          <p:nvSpPr>
            <p:cNvPr id="49" name="Rectangle 48"/>
            <p:cNvSpPr/>
            <p:nvPr/>
          </p:nvSpPr>
          <p:spPr>
            <a:xfrm>
              <a:off x="1752600" y="5029200"/>
              <a:ext cx="559769" cy="369332"/>
            </a:xfrm>
            <a:prstGeom prst="rect">
              <a:avLst/>
            </a:prstGeom>
          </p:spPr>
          <p:txBody>
            <a:bodyPr wrap="none">
              <a:spAutoFit/>
            </a:bodyPr>
            <a:lstStyle/>
            <a:p>
              <a:pPr algn="ctr"/>
              <a:r>
                <a:rPr lang="en-US" b="1" dirty="0" smtClean="0">
                  <a:sym typeface="Symbol"/>
                </a:rPr>
                <a:t>NA</a:t>
              </a:r>
              <a:endParaRPr lang="en-US" sz="1400" b="1" dirty="0"/>
            </a:p>
          </p:txBody>
        </p:sp>
      </p:grpSp>
      <p:grpSp>
        <p:nvGrpSpPr>
          <p:cNvPr id="39" name="Group 38"/>
          <p:cNvGrpSpPr/>
          <p:nvPr/>
        </p:nvGrpSpPr>
        <p:grpSpPr>
          <a:xfrm>
            <a:off x="1295401" y="762000"/>
            <a:ext cx="7619999" cy="2595440"/>
            <a:chOff x="1295401" y="762000"/>
            <a:chExt cx="7619999" cy="2595440"/>
          </a:xfrm>
        </p:grpSpPr>
        <p:cxnSp>
          <p:nvCxnSpPr>
            <p:cNvPr id="78" name="Straight Connector 77"/>
            <p:cNvCxnSpPr/>
            <p:nvPr/>
          </p:nvCxnSpPr>
          <p:spPr>
            <a:xfrm rot="5400000" flipH="1" flipV="1">
              <a:off x="4872853" y="1291453"/>
              <a:ext cx="5288" cy="4117406"/>
            </a:xfrm>
            <a:prstGeom prst="line">
              <a:avLst/>
            </a:prstGeom>
            <a:ln w="50800">
              <a:prstDash val="sysDot"/>
            </a:ln>
          </p:spPr>
          <p:style>
            <a:lnRef idx="2">
              <a:schemeClr val="accent1"/>
            </a:lnRef>
            <a:fillRef idx="1">
              <a:schemeClr val="lt1"/>
            </a:fillRef>
            <a:effectRef idx="0">
              <a:schemeClr val="accent1"/>
            </a:effectRef>
            <a:fontRef idx="minor">
              <a:schemeClr val="dk1"/>
            </a:fontRef>
          </p:style>
        </p:cxnSp>
        <p:sp>
          <p:nvSpPr>
            <p:cNvPr id="65" name="Arc 64"/>
            <p:cNvSpPr/>
            <p:nvPr/>
          </p:nvSpPr>
          <p:spPr>
            <a:xfrm flipV="1">
              <a:off x="6602382" y="2566560"/>
              <a:ext cx="712818" cy="786240"/>
            </a:xfrm>
            <a:prstGeom prst="arc">
              <a:avLst>
                <a:gd name="adj1" fmla="val 16020939"/>
                <a:gd name="adj2" fmla="val 21504156"/>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38" name="Group 37"/>
            <p:cNvGrpSpPr/>
            <p:nvPr/>
          </p:nvGrpSpPr>
          <p:grpSpPr>
            <a:xfrm>
              <a:off x="1295401" y="762000"/>
              <a:ext cx="7619999" cy="2595440"/>
              <a:chOff x="1295401" y="762000"/>
              <a:chExt cx="7619999" cy="2595440"/>
            </a:xfrm>
          </p:grpSpPr>
          <p:grpSp>
            <p:nvGrpSpPr>
              <p:cNvPr id="35" name="Group 34"/>
              <p:cNvGrpSpPr/>
              <p:nvPr/>
            </p:nvGrpSpPr>
            <p:grpSpPr>
              <a:xfrm>
                <a:off x="1828800" y="762000"/>
                <a:ext cx="7030127" cy="2595440"/>
                <a:chOff x="1828800" y="762000"/>
                <a:chExt cx="7030127" cy="2595440"/>
              </a:xfrm>
            </p:grpSpPr>
            <p:grpSp>
              <p:nvGrpSpPr>
                <p:cNvPr id="55" name="Group 54"/>
                <p:cNvGrpSpPr/>
                <p:nvPr/>
              </p:nvGrpSpPr>
              <p:grpSpPr>
                <a:xfrm>
                  <a:off x="1828800" y="762000"/>
                  <a:ext cx="6248400" cy="2595440"/>
                  <a:chOff x="1597152" y="4037008"/>
                  <a:chExt cx="6248400" cy="2595440"/>
                </a:xfrm>
              </p:grpSpPr>
              <p:cxnSp>
                <p:nvCxnSpPr>
                  <p:cNvPr id="56" name="Straight Connector 55"/>
                  <p:cNvCxnSpPr>
                    <a:stCxn id="64" idx="2"/>
                    <a:endCxn id="59" idx="0"/>
                  </p:cNvCxnSpPr>
                  <p:nvPr/>
                </p:nvCxnSpPr>
                <p:spPr>
                  <a:xfrm rot="16200000" flipH="1">
                    <a:off x="4929797" y="2073753"/>
                    <a:ext cx="3" cy="4688507"/>
                  </a:xfrm>
                  <a:prstGeom prst="line">
                    <a:avLst/>
                  </a:prstGeom>
                  <a:ln w="50800">
                    <a:prstDash val="sysDot"/>
                  </a:ln>
                </p:spPr>
                <p:style>
                  <a:lnRef idx="2">
                    <a:schemeClr val="accent1"/>
                  </a:lnRef>
                  <a:fillRef idx="1">
                    <a:schemeClr val="lt1"/>
                  </a:fillRef>
                  <a:effectRef idx="0">
                    <a:schemeClr val="accent1"/>
                  </a:effectRef>
                  <a:fontRef idx="minor">
                    <a:schemeClr val="dk1"/>
                  </a:fontRef>
                </p:style>
              </p:cxnSp>
              <p:sp>
                <p:nvSpPr>
                  <p:cNvPr id="58" name="Arc 57"/>
                  <p:cNvSpPr/>
                  <p:nvPr/>
                </p:nvSpPr>
                <p:spPr>
                  <a:xfrm>
                    <a:off x="6324600" y="4037009"/>
                    <a:ext cx="789018" cy="862440"/>
                  </a:xfrm>
                  <a:prstGeom prst="arc">
                    <a:avLst>
                      <a:gd name="adj1" fmla="val 15804140"/>
                      <a:gd name="adj2" fmla="val 21504156"/>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9" name="Flowchart: Delay 58"/>
                  <p:cNvSpPr/>
                  <p:nvPr/>
                </p:nvSpPr>
                <p:spPr>
                  <a:xfrm>
                    <a:off x="6702552" y="4418009"/>
                    <a:ext cx="1143000" cy="1830394"/>
                  </a:xfrm>
                  <a:prstGeom prst="flowChartDelay">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16200000" scaled="1"/>
                    <a:tileRect/>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0" name="Rectangle 59"/>
                  <p:cNvSpPr/>
                  <p:nvPr/>
                </p:nvSpPr>
                <p:spPr>
                  <a:xfrm>
                    <a:off x="1597152" y="4418008"/>
                    <a:ext cx="381000" cy="1828798"/>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16200000" scaled="1"/>
                    <a:tileRect/>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61" name="Straight Connector 60"/>
                  <p:cNvCxnSpPr>
                    <a:endCxn id="58" idx="0"/>
                  </p:cNvCxnSpPr>
                  <p:nvPr/>
                </p:nvCxnSpPr>
                <p:spPr>
                  <a:xfrm>
                    <a:off x="2619704" y="4037010"/>
                    <a:ext cx="4049923" cy="3404"/>
                  </a:xfrm>
                  <a:prstGeom prst="line">
                    <a:avLst/>
                  </a:prstGeom>
                  <a:ln w="50800">
                    <a:prstDash val="sysDot"/>
                  </a:ln>
                </p:spPr>
                <p:style>
                  <a:lnRef idx="2">
                    <a:schemeClr val="accent1"/>
                  </a:lnRef>
                  <a:fillRef idx="1">
                    <a:schemeClr val="lt1"/>
                  </a:fillRef>
                  <a:effectRef idx="0">
                    <a:schemeClr val="accent1"/>
                  </a:effectRef>
                  <a:fontRef idx="minor">
                    <a:schemeClr val="dk1"/>
                  </a:fontRef>
                </p:style>
              </p:cxnSp>
              <p:cxnSp>
                <p:nvCxnSpPr>
                  <p:cNvPr id="62" name="Straight Connector 61"/>
                  <p:cNvCxnSpPr/>
                  <p:nvPr/>
                </p:nvCxnSpPr>
                <p:spPr>
                  <a:xfrm rot="16200000" flipH="1">
                    <a:off x="5411243" y="5331722"/>
                    <a:ext cx="2586747" cy="4128"/>
                  </a:xfrm>
                  <a:prstGeom prst="line">
                    <a:avLst/>
                  </a:prstGeom>
                </p:spPr>
                <p:style>
                  <a:lnRef idx="3">
                    <a:schemeClr val="accent1"/>
                  </a:lnRef>
                  <a:fillRef idx="0">
                    <a:schemeClr val="accent1"/>
                  </a:fillRef>
                  <a:effectRef idx="2">
                    <a:schemeClr val="accent1"/>
                  </a:effectRef>
                  <a:fontRef idx="minor">
                    <a:schemeClr val="tx1"/>
                  </a:fontRef>
                </p:style>
              </p:cxnSp>
              <p:cxnSp>
                <p:nvCxnSpPr>
                  <p:cNvPr id="63" name="Straight Connector 62"/>
                  <p:cNvCxnSpPr>
                    <a:endCxn id="59" idx="2"/>
                  </p:cNvCxnSpPr>
                  <p:nvPr/>
                </p:nvCxnSpPr>
                <p:spPr>
                  <a:xfrm>
                    <a:off x="3368566" y="6248402"/>
                    <a:ext cx="3905486" cy="1"/>
                  </a:xfrm>
                  <a:prstGeom prst="line">
                    <a:avLst/>
                  </a:prstGeom>
                  <a:ln w="50800">
                    <a:prstDash val="sysDot"/>
                  </a:ln>
                </p:spPr>
                <p:style>
                  <a:lnRef idx="2">
                    <a:schemeClr val="accent1"/>
                  </a:lnRef>
                  <a:fillRef idx="1">
                    <a:schemeClr val="lt1"/>
                  </a:fillRef>
                  <a:effectRef idx="0">
                    <a:schemeClr val="accent1"/>
                  </a:effectRef>
                  <a:fontRef idx="minor">
                    <a:schemeClr val="dk1"/>
                  </a:fontRef>
                </p:style>
              </p:cxnSp>
              <p:sp>
                <p:nvSpPr>
                  <p:cNvPr id="64" name="Rectangle 63"/>
                  <p:cNvSpPr/>
                  <p:nvPr/>
                </p:nvSpPr>
                <p:spPr>
                  <a:xfrm>
                    <a:off x="1600200" y="4037008"/>
                    <a:ext cx="1970690" cy="380998"/>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0" scaled="1"/>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7" name="Rectangle 56"/>
                  <p:cNvSpPr/>
                  <p:nvPr/>
                </p:nvSpPr>
                <p:spPr>
                  <a:xfrm>
                    <a:off x="1597152" y="6248400"/>
                    <a:ext cx="1984248" cy="384048"/>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0" scaled="1"/>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90" name="Rectangle 89"/>
                <p:cNvSpPr/>
                <p:nvPr/>
              </p:nvSpPr>
              <p:spPr>
                <a:xfrm>
                  <a:off x="8001000" y="1524000"/>
                  <a:ext cx="857927" cy="646331"/>
                </a:xfrm>
                <a:prstGeom prst="rect">
                  <a:avLst/>
                </a:prstGeom>
              </p:spPr>
              <p:txBody>
                <a:bodyPr wrap="none">
                  <a:spAutoFit/>
                </a:bodyPr>
                <a:lstStyle/>
                <a:p>
                  <a:pPr algn="ctr"/>
                  <a:r>
                    <a:rPr lang="en-US" sz="3600" b="1" dirty="0" smtClean="0">
                      <a:sym typeface="Symbol"/>
                    </a:rPr>
                    <a:t></a:t>
                  </a:r>
                  <a:r>
                    <a:rPr lang="en-US" b="1" dirty="0" smtClean="0">
                      <a:sym typeface="Symbol"/>
                    </a:rPr>
                    <a:t>max</a:t>
                  </a:r>
                  <a:endParaRPr lang="en-US" sz="2800" b="1" dirty="0"/>
                </a:p>
              </p:txBody>
            </p:sp>
            <p:sp>
              <p:nvSpPr>
                <p:cNvPr id="48" name="Rectangle 47"/>
                <p:cNvSpPr/>
                <p:nvPr/>
              </p:nvSpPr>
              <p:spPr>
                <a:xfrm>
                  <a:off x="2590800" y="1676400"/>
                  <a:ext cx="559769" cy="369332"/>
                </a:xfrm>
                <a:prstGeom prst="rect">
                  <a:avLst/>
                </a:prstGeom>
              </p:spPr>
              <p:txBody>
                <a:bodyPr wrap="none">
                  <a:spAutoFit/>
                </a:bodyPr>
                <a:lstStyle/>
                <a:p>
                  <a:pPr algn="ctr"/>
                  <a:r>
                    <a:rPr lang="en-US" b="1" dirty="0" smtClean="0">
                      <a:sym typeface="Symbol"/>
                    </a:rPr>
                    <a:t>NA</a:t>
                  </a:r>
                  <a:endParaRPr lang="en-US" sz="1400" b="1" dirty="0"/>
                </a:p>
              </p:txBody>
            </p:sp>
          </p:grpSp>
          <p:cxnSp>
            <p:nvCxnSpPr>
              <p:cNvPr id="89" name="Straight Connector 88"/>
              <p:cNvCxnSpPr/>
              <p:nvPr/>
            </p:nvCxnSpPr>
            <p:spPr>
              <a:xfrm>
                <a:off x="1295401" y="2057400"/>
                <a:ext cx="7619999" cy="1588"/>
              </a:xfrm>
              <a:prstGeom prst="line">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prstDash val="lgDash"/>
              </a:ln>
            </p:spPr>
            <p:style>
              <a:lnRef idx="2">
                <a:schemeClr val="accent1"/>
              </a:lnRef>
              <a:fillRef idx="1">
                <a:schemeClr val="lt1"/>
              </a:fillRef>
              <a:effectRef idx="0">
                <a:schemeClr val="accent1"/>
              </a:effectRef>
              <a:fontRef idx="minor">
                <a:schemeClr val="dk1"/>
              </a:fontRef>
            </p:style>
          </p:cxnSp>
        </p:grp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2000"/>
                                        <p:tgtEl>
                                          <p:spTgt spid="39"/>
                                        </p:tgtEl>
                                      </p:cBhvr>
                                    </p:animEffect>
                                  </p:childTnLst>
                                </p:cTn>
                              </p:par>
                            </p:childTnLst>
                          </p:cTn>
                        </p:par>
                        <p:par>
                          <p:cTn id="11" fill="hold">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checkerboard(across)">
                                      <p:cBhvr>
                                        <p:cTn id="14" dur="500"/>
                                        <p:tgtEl>
                                          <p:spTgt spid="34"/>
                                        </p:tgtEl>
                                      </p:cBhvr>
                                    </p:animEffect>
                                  </p:childTnLst>
                                </p:cTn>
                              </p:par>
                              <p:par>
                                <p:cTn id="15" presetID="10" presetClass="entr" presetSubtype="0" fill="hold" nodeType="with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2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22" name="TextBox 21"/>
          <p:cNvSpPr txBox="1"/>
          <p:nvPr/>
        </p:nvSpPr>
        <p:spPr>
          <a:xfrm>
            <a:off x="990600" y="228600"/>
            <a:ext cx="3200400" cy="523220"/>
          </a:xfrm>
          <a:prstGeom prst="rect">
            <a:avLst/>
          </a:prstGeom>
          <a:noFill/>
        </p:spPr>
        <p:txBody>
          <a:bodyPr wrap="square" rtlCol="0">
            <a:spAutoFit/>
          </a:bodyPr>
          <a:lstStyle/>
          <a:p>
            <a:r>
              <a:rPr lang="en-US" sz="2800" b="1" dirty="0" smtClean="0"/>
              <a:t>9. </a:t>
            </a:r>
            <a:r>
              <a:rPr lang="en-US" sz="2800" b="1" u="sng" dirty="0" smtClean="0"/>
              <a:t>“H” section</a:t>
            </a:r>
            <a:endParaRPr lang="en-US" sz="2800" b="1" u="sng" dirty="0"/>
          </a:p>
        </p:txBody>
      </p:sp>
      <p:sp>
        <p:nvSpPr>
          <p:cNvPr id="219" name="Rectangle 218"/>
          <p:cNvSpPr/>
          <p:nvPr/>
        </p:nvSpPr>
        <p:spPr>
          <a:xfrm>
            <a:off x="1066800" y="3591580"/>
            <a:ext cx="2709588" cy="523220"/>
          </a:xfrm>
          <a:prstGeom prst="rect">
            <a:avLst/>
          </a:prstGeom>
        </p:spPr>
        <p:txBody>
          <a:bodyPr wrap="none">
            <a:spAutoFit/>
          </a:bodyPr>
          <a:lstStyle/>
          <a:p>
            <a:r>
              <a:rPr lang="en-US" sz="2800" b="1" dirty="0" smtClean="0"/>
              <a:t>10. </a:t>
            </a:r>
            <a:r>
              <a:rPr lang="en-US" sz="2800" b="1" u="sng" dirty="0" smtClean="0"/>
              <a:t>“T” section</a:t>
            </a:r>
            <a:endParaRPr lang="en-US" sz="2800" b="1" u="sng" dirty="0"/>
          </a:p>
        </p:txBody>
      </p:sp>
      <p:grpSp>
        <p:nvGrpSpPr>
          <p:cNvPr id="47" name="Group 46"/>
          <p:cNvGrpSpPr/>
          <p:nvPr/>
        </p:nvGrpSpPr>
        <p:grpSpPr>
          <a:xfrm>
            <a:off x="1524000" y="1143000"/>
            <a:ext cx="7182527" cy="2286000"/>
            <a:chOff x="1524000" y="1143000"/>
            <a:chExt cx="7182527" cy="2286000"/>
          </a:xfrm>
        </p:grpSpPr>
        <p:cxnSp>
          <p:nvCxnSpPr>
            <p:cNvPr id="71" name="Straight Connector 70"/>
            <p:cNvCxnSpPr>
              <a:stCxn id="27" idx="1"/>
              <a:endCxn id="27" idx="2"/>
            </p:cNvCxnSpPr>
            <p:nvPr/>
          </p:nvCxnSpPr>
          <p:spPr>
            <a:xfrm rot="10800000" flipH="1">
              <a:off x="7173862" y="2532100"/>
              <a:ext cx="696668" cy="20601"/>
            </a:xfrm>
            <a:prstGeom prst="line">
              <a:avLst/>
            </a:prstGeom>
          </p:spPr>
          <p:style>
            <a:lnRef idx="3">
              <a:schemeClr val="accent1"/>
            </a:lnRef>
            <a:fillRef idx="0">
              <a:schemeClr val="accent1"/>
            </a:fillRef>
            <a:effectRef idx="2">
              <a:schemeClr val="accent1"/>
            </a:effectRef>
            <a:fontRef idx="minor">
              <a:schemeClr val="tx1"/>
            </a:fontRef>
          </p:style>
        </p:cxnSp>
        <p:cxnSp>
          <p:nvCxnSpPr>
            <p:cNvPr id="64" name="Straight Connector 63"/>
            <p:cNvCxnSpPr>
              <a:stCxn id="28" idx="1"/>
              <a:endCxn id="28" idx="2"/>
            </p:cNvCxnSpPr>
            <p:nvPr/>
          </p:nvCxnSpPr>
          <p:spPr>
            <a:xfrm rot="10800000" flipH="1" flipV="1">
              <a:off x="7184924" y="2057401"/>
              <a:ext cx="685756" cy="10408"/>
            </a:xfrm>
            <a:prstGeom prst="line">
              <a:avLst/>
            </a:prstGeom>
          </p:spPr>
          <p:style>
            <a:lnRef idx="3">
              <a:schemeClr val="accent1"/>
            </a:lnRef>
            <a:fillRef idx="0">
              <a:schemeClr val="accent1"/>
            </a:fillRef>
            <a:effectRef idx="2">
              <a:schemeClr val="accent1"/>
            </a:effectRef>
            <a:fontRef idx="minor">
              <a:schemeClr val="tx1"/>
            </a:fontRef>
          </p:style>
        </p:cxnSp>
        <p:cxnSp>
          <p:nvCxnSpPr>
            <p:cNvPr id="60" name="Straight Connector 59"/>
            <p:cNvCxnSpPr>
              <a:stCxn id="28" idx="0"/>
              <a:endCxn id="27" idx="0"/>
            </p:cNvCxnSpPr>
            <p:nvPr/>
          </p:nvCxnSpPr>
          <p:spPr>
            <a:xfrm rot="10800000" flipV="1">
              <a:off x="7162000" y="1143149"/>
              <a:ext cx="10547" cy="2285723"/>
            </a:xfrm>
            <a:prstGeom prst="line">
              <a:avLst/>
            </a:prstGeom>
          </p:spPr>
          <p:style>
            <a:lnRef idx="3">
              <a:schemeClr val="accent1"/>
            </a:lnRef>
            <a:fillRef idx="0">
              <a:schemeClr val="accent1"/>
            </a:fillRef>
            <a:effectRef idx="2">
              <a:schemeClr val="accent1"/>
            </a:effectRef>
            <a:fontRef idx="minor">
              <a:schemeClr val="tx1"/>
            </a:fontRef>
          </p:style>
        </p:cxnSp>
        <p:grpSp>
          <p:nvGrpSpPr>
            <p:cNvPr id="46" name="Group 45"/>
            <p:cNvGrpSpPr/>
            <p:nvPr/>
          </p:nvGrpSpPr>
          <p:grpSpPr>
            <a:xfrm>
              <a:off x="1524000" y="1143000"/>
              <a:ext cx="7182527" cy="2286000"/>
              <a:chOff x="1524000" y="1143000"/>
              <a:chExt cx="7182527" cy="2286000"/>
            </a:xfrm>
          </p:grpSpPr>
          <p:grpSp>
            <p:nvGrpSpPr>
              <p:cNvPr id="39" name="Group 38"/>
              <p:cNvGrpSpPr/>
              <p:nvPr/>
            </p:nvGrpSpPr>
            <p:grpSpPr>
              <a:xfrm>
                <a:off x="1524000" y="1143000"/>
                <a:ext cx="7182527" cy="2286000"/>
                <a:chOff x="1524000" y="1143000"/>
                <a:chExt cx="7182527" cy="2286000"/>
              </a:xfrm>
            </p:grpSpPr>
            <p:grpSp>
              <p:nvGrpSpPr>
                <p:cNvPr id="58" name="Group 57"/>
                <p:cNvGrpSpPr/>
                <p:nvPr/>
              </p:nvGrpSpPr>
              <p:grpSpPr>
                <a:xfrm>
                  <a:off x="2209800" y="1143000"/>
                  <a:ext cx="5660924" cy="2286000"/>
                  <a:chOff x="1524000" y="1981200"/>
                  <a:chExt cx="5660924" cy="2286000"/>
                </a:xfrm>
                <a:gradFill>
                  <a:gsLst>
                    <a:gs pos="0">
                      <a:srgbClr val="FFFFFF"/>
                    </a:gs>
                    <a:gs pos="7001">
                      <a:srgbClr val="E6E6E6"/>
                    </a:gs>
                    <a:gs pos="32001">
                      <a:srgbClr val="7D8496"/>
                    </a:gs>
                    <a:gs pos="47000">
                      <a:srgbClr val="E6E6E6"/>
                    </a:gs>
                    <a:gs pos="85001">
                      <a:srgbClr val="7D8496"/>
                    </a:gs>
                    <a:gs pos="100000">
                      <a:srgbClr val="E6E6E6"/>
                    </a:gs>
                  </a:gsLst>
                  <a:lin ang="16200000" scaled="1"/>
                </a:gradFill>
              </p:grpSpPr>
              <p:sp>
                <p:nvSpPr>
                  <p:cNvPr id="19" name="Rectangle 18"/>
                  <p:cNvSpPr/>
                  <p:nvPr/>
                </p:nvSpPr>
                <p:spPr>
                  <a:xfrm>
                    <a:off x="1524000" y="1981200"/>
                    <a:ext cx="457200" cy="2286000"/>
                  </a:xfrm>
                  <a:prstGeom prst="rect">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0" name="Rectangle 19"/>
                  <p:cNvSpPr/>
                  <p:nvPr/>
                </p:nvSpPr>
                <p:spPr>
                  <a:xfrm>
                    <a:off x="3505200" y="1981200"/>
                    <a:ext cx="457200" cy="2286000"/>
                  </a:xfrm>
                  <a:prstGeom prst="rect">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3" name="Rectangle 22"/>
                  <p:cNvSpPr/>
                  <p:nvPr/>
                </p:nvSpPr>
                <p:spPr>
                  <a:xfrm>
                    <a:off x="1981200" y="2895600"/>
                    <a:ext cx="1524000" cy="457200"/>
                  </a:xfrm>
                  <a:prstGeom prst="rect">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 name="Flowchart: Delay 25"/>
                  <p:cNvSpPr/>
                  <p:nvPr/>
                </p:nvSpPr>
                <p:spPr>
                  <a:xfrm>
                    <a:off x="6470855" y="2895601"/>
                    <a:ext cx="387145" cy="457200"/>
                  </a:xfrm>
                  <a:prstGeom prst="flowChartDelay">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rc 26"/>
                  <p:cNvSpPr/>
                  <p:nvPr/>
                </p:nvSpPr>
                <p:spPr>
                  <a:xfrm flipV="1">
                    <a:off x="5791200" y="2514600"/>
                    <a:ext cx="1393723" cy="1752600"/>
                  </a:xfrm>
                  <a:prstGeom prst="arc">
                    <a:avLst>
                      <a:gd name="adj1" fmla="val 16153461"/>
                      <a:gd name="adj2" fmla="val 101629"/>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8" name="Arc 27"/>
                  <p:cNvSpPr/>
                  <p:nvPr/>
                </p:nvSpPr>
                <p:spPr>
                  <a:xfrm>
                    <a:off x="5813324" y="1981201"/>
                    <a:ext cx="1371600" cy="1828799"/>
                  </a:xfrm>
                  <a:prstGeom prst="arc">
                    <a:avLst>
                      <a:gd name="adj1" fmla="val 16153461"/>
                      <a:gd name="adj2" fmla="val 52174"/>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29" name="Straight Connector 28"/>
                  <p:cNvCxnSpPr>
                    <a:stCxn id="20" idx="0"/>
                    <a:endCxn id="28" idx="0"/>
                  </p:cNvCxnSpPr>
                  <p:nvPr/>
                </p:nvCxnSpPr>
                <p:spPr>
                  <a:xfrm rot="16200000" flipH="1">
                    <a:off x="5110198" y="604802"/>
                    <a:ext cx="150" cy="2752946"/>
                  </a:xfrm>
                  <a:prstGeom prst="line">
                    <a:avLst/>
                  </a:prstGeom>
                  <a:grpFill/>
                  <a:ln w="50800">
                    <a:prstDash val="sysDot"/>
                  </a:ln>
                </p:spPr>
                <p:style>
                  <a:lnRef idx="2">
                    <a:schemeClr val="accent1"/>
                  </a:lnRef>
                  <a:fillRef idx="1">
                    <a:schemeClr val="lt1"/>
                  </a:fillRef>
                  <a:effectRef idx="0">
                    <a:schemeClr val="accent1"/>
                  </a:effectRef>
                  <a:fontRef idx="minor">
                    <a:schemeClr val="dk1"/>
                  </a:fontRef>
                </p:style>
              </p:cxnSp>
              <p:cxnSp>
                <p:nvCxnSpPr>
                  <p:cNvPr id="30" name="Straight Connector 29"/>
                  <p:cNvCxnSpPr>
                    <a:endCxn id="28" idx="1"/>
                  </p:cNvCxnSpPr>
                  <p:nvPr/>
                </p:nvCxnSpPr>
                <p:spPr>
                  <a:xfrm>
                    <a:off x="3505200" y="2895601"/>
                    <a:ext cx="2993924" cy="1588"/>
                  </a:xfrm>
                  <a:prstGeom prst="line">
                    <a:avLst/>
                  </a:prstGeom>
                  <a:grpFill/>
                  <a:ln w="50800">
                    <a:prstDash val="sysDot"/>
                  </a:ln>
                </p:spPr>
                <p:style>
                  <a:lnRef idx="2">
                    <a:schemeClr val="accent1"/>
                  </a:lnRef>
                  <a:fillRef idx="1">
                    <a:schemeClr val="lt1"/>
                  </a:fillRef>
                  <a:effectRef idx="0">
                    <a:schemeClr val="accent1"/>
                  </a:effectRef>
                  <a:fontRef idx="minor">
                    <a:schemeClr val="dk1"/>
                  </a:fontRef>
                </p:style>
              </p:cxnSp>
              <p:cxnSp>
                <p:nvCxnSpPr>
                  <p:cNvPr id="31" name="Straight Connector 30"/>
                  <p:cNvCxnSpPr/>
                  <p:nvPr/>
                </p:nvCxnSpPr>
                <p:spPr>
                  <a:xfrm>
                    <a:off x="3429000" y="3352800"/>
                    <a:ext cx="3200400" cy="1588"/>
                  </a:xfrm>
                  <a:prstGeom prst="line">
                    <a:avLst/>
                  </a:prstGeom>
                  <a:grpFill/>
                  <a:ln w="50800">
                    <a:prstDash val="sysDot"/>
                  </a:ln>
                </p:spPr>
                <p:style>
                  <a:lnRef idx="2">
                    <a:schemeClr val="accent1"/>
                  </a:lnRef>
                  <a:fillRef idx="1">
                    <a:schemeClr val="lt1"/>
                  </a:fillRef>
                  <a:effectRef idx="0">
                    <a:schemeClr val="accent1"/>
                  </a:effectRef>
                  <a:fontRef idx="minor">
                    <a:schemeClr val="dk1"/>
                  </a:fontRef>
                </p:style>
              </p:cxnSp>
              <p:cxnSp>
                <p:nvCxnSpPr>
                  <p:cNvPr id="32" name="Straight Connector 31"/>
                  <p:cNvCxnSpPr>
                    <a:stCxn id="20" idx="2"/>
                    <a:endCxn id="27" idx="0"/>
                  </p:cNvCxnSpPr>
                  <p:nvPr/>
                </p:nvCxnSpPr>
                <p:spPr>
                  <a:xfrm rot="5400000" flipH="1" flipV="1">
                    <a:off x="5104935" y="2895937"/>
                    <a:ext cx="127" cy="2742399"/>
                  </a:xfrm>
                  <a:prstGeom prst="line">
                    <a:avLst/>
                  </a:prstGeom>
                  <a:grpFill/>
                  <a:ln w="50800">
                    <a:prstDash val="sysDot"/>
                  </a:ln>
                </p:spPr>
                <p:style>
                  <a:lnRef idx="2">
                    <a:schemeClr val="accent1"/>
                  </a:lnRef>
                  <a:fillRef idx="1">
                    <a:schemeClr val="lt1"/>
                  </a:fillRef>
                  <a:effectRef idx="0">
                    <a:schemeClr val="accent1"/>
                  </a:effectRef>
                  <a:fontRef idx="minor">
                    <a:schemeClr val="dk1"/>
                  </a:fontRef>
                </p:style>
              </p:cxnSp>
            </p:grpSp>
            <p:sp>
              <p:nvSpPr>
                <p:cNvPr id="211" name="Rectangle 210"/>
                <p:cNvSpPr/>
                <p:nvPr/>
              </p:nvSpPr>
              <p:spPr>
                <a:xfrm>
                  <a:off x="7848600" y="1600200"/>
                  <a:ext cx="857927" cy="646331"/>
                </a:xfrm>
                <a:prstGeom prst="rect">
                  <a:avLst/>
                </a:prstGeom>
              </p:spPr>
              <p:txBody>
                <a:bodyPr wrap="none">
                  <a:spAutoFit/>
                </a:bodyPr>
                <a:lstStyle/>
                <a:p>
                  <a:pPr algn="ctr"/>
                  <a:r>
                    <a:rPr lang="en-US" sz="3600" b="1" dirty="0" smtClean="0">
                      <a:sym typeface="Symbol"/>
                    </a:rPr>
                    <a:t></a:t>
                  </a:r>
                  <a:r>
                    <a:rPr lang="en-US" b="1" dirty="0" smtClean="0">
                      <a:sym typeface="Symbol"/>
                    </a:rPr>
                    <a:t>max</a:t>
                  </a:r>
                  <a:endParaRPr lang="en-US" sz="2800" b="1" dirty="0"/>
                </a:p>
              </p:txBody>
            </p:sp>
            <p:cxnSp>
              <p:nvCxnSpPr>
                <p:cNvPr id="55" name="Straight Connector 54"/>
                <p:cNvCxnSpPr/>
                <p:nvPr/>
              </p:nvCxnSpPr>
              <p:spPr>
                <a:xfrm>
                  <a:off x="1524000" y="2286000"/>
                  <a:ext cx="7162800" cy="1588"/>
                </a:xfrm>
                <a:prstGeom prst="line">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prstDash val="lgDash"/>
                </a:ln>
              </p:spPr>
              <p:style>
                <a:lnRef idx="2">
                  <a:schemeClr val="accent1"/>
                </a:lnRef>
                <a:fillRef idx="1">
                  <a:schemeClr val="lt1"/>
                </a:fillRef>
                <a:effectRef idx="0">
                  <a:schemeClr val="accent1"/>
                </a:effectRef>
                <a:fontRef idx="minor">
                  <a:schemeClr val="dk1"/>
                </a:fontRef>
              </p:style>
            </p:cxnSp>
          </p:grpSp>
          <p:sp>
            <p:nvSpPr>
              <p:cNvPr id="42" name="Rectangle 41"/>
              <p:cNvSpPr/>
              <p:nvPr/>
            </p:nvSpPr>
            <p:spPr>
              <a:xfrm>
                <a:off x="1600200" y="1916668"/>
                <a:ext cx="559769" cy="369332"/>
              </a:xfrm>
              <a:prstGeom prst="rect">
                <a:avLst/>
              </a:prstGeom>
            </p:spPr>
            <p:txBody>
              <a:bodyPr wrap="none">
                <a:spAutoFit/>
              </a:bodyPr>
              <a:lstStyle/>
              <a:p>
                <a:pPr algn="ctr"/>
                <a:r>
                  <a:rPr lang="en-US" b="1" dirty="0" smtClean="0">
                    <a:sym typeface="Symbol"/>
                  </a:rPr>
                  <a:t>NA</a:t>
                </a:r>
                <a:endParaRPr lang="en-US" sz="1400" b="1" dirty="0"/>
              </a:p>
            </p:txBody>
          </p:sp>
        </p:grpSp>
      </p:grpSp>
      <p:grpSp>
        <p:nvGrpSpPr>
          <p:cNvPr id="45" name="Group 44"/>
          <p:cNvGrpSpPr/>
          <p:nvPr/>
        </p:nvGrpSpPr>
        <p:grpSpPr>
          <a:xfrm>
            <a:off x="1524000" y="3733800"/>
            <a:ext cx="7620000" cy="2753151"/>
            <a:chOff x="1524000" y="3733800"/>
            <a:chExt cx="7620000" cy="2753151"/>
          </a:xfrm>
        </p:grpSpPr>
        <p:grpSp>
          <p:nvGrpSpPr>
            <p:cNvPr id="40" name="Group 39"/>
            <p:cNvGrpSpPr/>
            <p:nvPr/>
          </p:nvGrpSpPr>
          <p:grpSpPr>
            <a:xfrm>
              <a:off x="1524000" y="3733800"/>
              <a:ext cx="7620000" cy="2753151"/>
              <a:chOff x="1524000" y="3733800"/>
              <a:chExt cx="7620000" cy="2753151"/>
            </a:xfrm>
          </p:grpSpPr>
          <p:grpSp>
            <p:nvGrpSpPr>
              <p:cNvPr id="38" name="Group 37"/>
              <p:cNvGrpSpPr/>
              <p:nvPr/>
            </p:nvGrpSpPr>
            <p:grpSpPr>
              <a:xfrm flipV="1">
                <a:off x="1524000" y="3733800"/>
                <a:ext cx="7620000" cy="2753151"/>
                <a:chOff x="1553952" y="2454232"/>
                <a:chExt cx="7527343" cy="2930147"/>
              </a:xfrm>
            </p:grpSpPr>
            <p:grpSp>
              <p:nvGrpSpPr>
                <p:cNvPr id="48" name="Group 25"/>
                <p:cNvGrpSpPr/>
                <p:nvPr/>
              </p:nvGrpSpPr>
              <p:grpSpPr>
                <a:xfrm flipV="1">
                  <a:off x="2030475" y="2454232"/>
                  <a:ext cx="5811965" cy="2286795"/>
                  <a:chOff x="1695283" y="4114798"/>
                  <a:chExt cx="6239164" cy="2211365"/>
                </a:xfrm>
                <a:gradFill>
                  <a:gsLst>
                    <a:gs pos="0">
                      <a:srgbClr val="FFFFFF"/>
                    </a:gs>
                    <a:gs pos="7001">
                      <a:srgbClr val="E6E6E6"/>
                    </a:gs>
                    <a:gs pos="32001">
                      <a:srgbClr val="7D8496"/>
                    </a:gs>
                    <a:gs pos="47000">
                      <a:srgbClr val="E6E6E6"/>
                    </a:gs>
                    <a:gs pos="85001">
                      <a:srgbClr val="7D8496"/>
                    </a:gs>
                    <a:gs pos="100000">
                      <a:srgbClr val="E6E6E6"/>
                    </a:gs>
                  </a:gsLst>
                  <a:lin ang="5400000" scaled="0"/>
                </a:gradFill>
              </p:grpSpPr>
              <p:grpSp>
                <p:nvGrpSpPr>
                  <p:cNvPr id="49" name="Group 76"/>
                  <p:cNvGrpSpPr/>
                  <p:nvPr/>
                </p:nvGrpSpPr>
                <p:grpSpPr>
                  <a:xfrm>
                    <a:off x="1695283" y="4114798"/>
                    <a:ext cx="5206919" cy="2211365"/>
                    <a:chOff x="1619083" y="4037006"/>
                    <a:chExt cx="5206919" cy="2211365"/>
                  </a:xfrm>
                  <a:grpFill/>
                </p:grpSpPr>
                <p:cxnSp>
                  <p:nvCxnSpPr>
                    <p:cNvPr id="53" name="Straight Connector 52"/>
                    <p:cNvCxnSpPr>
                      <a:stCxn id="57" idx="2"/>
                    </p:cNvCxnSpPr>
                    <p:nvPr/>
                  </p:nvCxnSpPr>
                  <p:spPr>
                    <a:xfrm rot="16200000" flipH="1">
                      <a:off x="4470533" y="4353864"/>
                      <a:ext cx="1536" cy="3787477"/>
                    </a:xfrm>
                    <a:prstGeom prst="line">
                      <a:avLst/>
                    </a:prstGeom>
                    <a:grpFill/>
                    <a:ln w="50800">
                      <a:prstDash val="sysDot"/>
                    </a:ln>
                  </p:spPr>
                  <p:style>
                    <a:lnRef idx="2">
                      <a:schemeClr val="accent1"/>
                    </a:lnRef>
                    <a:fillRef idx="1">
                      <a:schemeClr val="lt1"/>
                    </a:fillRef>
                    <a:effectRef idx="0">
                      <a:schemeClr val="accent1"/>
                    </a:effectRef>
                    <a:fontRef idx="minor">
                      <a:schemeClr val="dk1"/>
                    </a:fontRef>
                  </p:style>
                </p:cxnSp>
                <p:sp>
                  <p:nvSpPr>
                    <p:cNvPr id="54" name="Arc 53"/>
                    <p:cNvSpPr/>
                    <p:nvPr/>
                  </p:nvSpPr>
                  <p:spPr>
                    <a:xfrm>
                      <a:off x="6036984" y="4053084"/>
                      <a:ext cx="789018" cy="736855"/>
                    </a:xfrm>
                    <a:prstGeom prst="arc">
                      <a:avLst>
                        <a:gd name="adj1" fmla="val 16322242"/>
                        <a:gd name="adj2" fmla="val 2143408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56" name="Straight Connector 55"/>
                    <p:cNvCxnSpPr>
                      <a:stCxn id="62" idx="2"/>
                      <a:endCxn id="54" idx="1"/>
                    </p:cNvCxnSpPr>
                    <p:nvPr/>
                  </p:nvCxnSpPr>
                  <p:spPr>
                    <a:xfrm rot="16200000" flipH="1">
                      <a:off x="4516208" y="2506225"/>
                      <a:ext cx="3506" cy="3827065"/>
                    </a:xfrm>
                    <a:prstGeom prst="line">
                      <a:avLst/>
                    </a:prstGeom>
                    <a:grpFill/>
                    <a:ln w="50800">
                      <a:prstDash val="sysDot"/>
                    </a:ln>
                  </p:spPr>
                  <p:style>
                    <a:lnRef idx="2">
                      <a:schemeClr val="accent1"/>
                    </a:lnRef>
                    <a:fillRef idx="1">
                      <a:schemeClr val="lt1"/>
                    </a:fillRef>
                    <a:effectRef idx="0">
                      <a:schemeClr val="accent1"/>
                    </a:effectRef>
                    <a:fontRef idx="minor">
                      <a:schemeClr val="dk1"/>
                    </a:fontRef>
                  </p:style>
                </p:cxnSp>
                <p:sp>
                  <p:nvSpPr>
                    <p:cNvPr id="57" name="Rectangle 56"/>
                    <p:cNvSpPr/>
                    <p:nvPr/>
                  </p:nvSpPr>
                  <p:spPr>
                    <a:xfrm>
                      <a:off x="2388476" y="4341807"/>
                      <a:ext cx="376469" cy="1905795"/>
                    </a:xfrm>
                    <a:prstGeom prst="rect">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59" name="Straight Connector 58"/>
                    <p:cNvCxnSpPr>
                      <a:stCxn id="62" idx="0"/>
                      <a:endCxn id="54" idx="0"/>
                    </p:cNvCxnSpPr>
                    <p:nvPr/>
                  </p:nvCxnSpPr>
                  <p:spPr>
                    <a:xfrm rot="16200000" flipH="1">
                      <a:off x="4516562" y="2124872"/>
                      <a:ext cx="16293" cy="3840561"/>
                    </a:xfrm>
                    <a:prstGeom prst="line">
                      <a:avLst/>
                    </a:prstGeom>
                    <a:grpFill/>
                    <a:ln w="50800">
                      <a:prstDash val="sysDot"/>
                    </a:ln>
                  </p:spPr>
                  <p:style>
                    <a:lnRef idx="2">
                      <a:schemeClr val="accent1"/>
                    </a:lnRef>
                    <a:fillRef idx="1">
                      <a:schemeClr val="lt1"/>
                    </a:fillRef>
                    <a:effectRef idx="0">
                      <a:schemeClr val="accent1"/>
                    </a:effectRef>
                    <a:fontRef idx="minor">
                      <a:schemeClr val="dk1"/>
                    </a:fontRef>
                  </p:style>
                </p:cxnSp>
                <p:cxnSp>
                  <p:nvCxnSpPr>
                    <p:cNvPr id="61" name="Straight Connector 60"/>
                    <p:cNvCxnSpPr>
                      <a:stCxn id="54" idx="0"/>
                    </p:cNvCxnSpPr>
                    <p:nvPr/>
                  </p:nvCxnSpPr>
                  <p:spPr>
                    <a:xfrm rot="10800000" flipV="1">
                      <a:off x="6424379" y="4053300"/>
                      <a:ext cx="20611" cy="2194298"/>
                    </a:xfrm>
                    <a:prstGeom prst="line">
                      <a:avLst/>
                    </a:prstGeom>
                  </p:spPr>
                  <p:style>
                    <a:lnRef idx="3">
                      <a:schemeClr val="accent1"/>
                    </a:lnRef>
                    <a:fillRef idx="0">
                      <a:schemeClr val="accent1"/>
                    </a:fillRef>
                    <a:effectRef idx="2">
                      <a:schemeClr val="accent1"/>
                    </a:effectRef>
                    <a:fontRef idx="minor">
                      <a:schemeClr val="tx1"/>
                    </a:fontRef>
                  </p:style>
                </p:cxnSp>
                <p:sp>
                  <p:nvSpPr>
                    <p:cNvPr id="62" name="Rectangle 61"/>
                    <p:cNvSpPr/>
                    <p:nvPr/>
                  </p:nvSpPr>
                  <p:spPr>
                    <a:xfrm>
                      <a:off x="1619083" y="4037007"/>
                      <a:ext cx="1970691" cy="380998"/>
                    </a:xfrm>
                    <a:prstGeom prst="rect">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grpSp>
                <p:nvGrpSpPr>
                  <p:cNvPr id="50" name="Group 192"/>
                  <p:cNvGrpSpPr/>
                  <p:nvPr/>
                </p:nvGrpSpPr>
                <p:grpSpPr>
                  <a:xfrm>
                    <a:off x="6486647" y="4512176"/>
                    <a:ext cx="1447800" cy="1024477"/>
                    <a:chOff x="6486647" y="4500999"/>
                    <a:chExt cx="1447800" cy="917275"/>
                  </a:xfrm>
                  <a:grpFill/>
                </p:grpSpPr>
                <p:cxnSp>
                  <p:nvCxnSpPr>
                    <p:cNvPr id="51" name="Straight Connector 50"/>
                    <p:cNvCxnSpPr/>
                    <p:nvPr/>
                  </p:nvCxnSpPr>
                  <p:spPr>
                    <a:xfrm rot="10800000" flipH="1">
                      <a:off x="6507693" y="4501000"/>
                      <a:ext cx="738943" cy="14392"/>
                    </a:xfrm>
                    <a:prstGeom prst="line">
                      <a:avLst/>
                    </a:prstGeom>
                    <a:grpFill/>
                    <a:ln>
                      <a:solidFill>
                        <a:srgbClr val="0070C0"/>
                      </a:solidFill>
                    </a:ln>
                  </p:spPr>
                  <p:style>
                    <a:lnRef idx="3">
                      <a:schemeClr val="accent1"/>
                    </a:lnRef>
                    <a:fillRef idx="0">
                      <a:schemeClr val="accent1"/>
                    </a:fillRef>
                    <a:effectRef idx="2">
                      <a:schemeClr val="accent1"/>
                    </a:effectRef>
                    <a:fontRef idx="minor">
                      <a:schemeClr val="tx1"/>
                    </a:fontRef>
                  </p:style>
                </p:cxnSp>
                <p:sp>
                  <p:nvSpPr>
                    <p:cNvPr id="52" name="Arc 51"/>
                    <p:cNvSpPr/>
                    <p:nvPr/>
                  </p:nvSpPr>
                  <p:spPr>
                    <a:xfrm>
                      <a:off x="6486647" y="4500999"/>
                      <a:ext cx="1447800" cy="917275"/>
                    </a:xfrm>
                    <a:prstGeom prst="arc">
                      <a:avLst>
                        <a:gd name="adj1" fmla="val 16203317"/>
                        <a:gd name="adj2" fmla="val 21480885"/>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grpSp>
            </p:grpSp>
            <p:cxnSp>
              <p:nvCxnSpPr>
                <p:cNvPr id="41" name="Straight Connector 40"/>
                <p:cNvCxnSpPr/>
                <p:nvPr/>
              </p:nvCxnSpPr>
              <p:spPr>
                <a:xfrm>
                  <a:off x="1553952" y="3826625"/>
                  <a:ext cx="6858001" cy="1588"/>
                </a:xfrm>
                <a:prstGeom prst="line">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prstDash val="lgDash"/>
                </a:ln>
              </p:spPr>
              <p:style>
                <a:lnRef idx="2">
                  <a:schemeClr val="accent1"/>
                </a:lnRef>
                <a:fillRef idx="1">
                  <a:schemeClr val="lt1"/>
                </a:fillRef>
                <a:effectRef idx="0">
                  <a:schemeClr val="accent1"/>
                </a:effectRef>
                <a:fontRef idx="minor">
                  <a:schemeClr val="dk1"/>
                </a:fontRef>
              </p:style>
            </p:cxnSp>
            <p:sp>
              <p:nvSpPr>
                <p:cNvPr id="43" name="Rectangle 42"/>
                <p:cNvSpPr/>
                <p:nvPr/>
              </p:nvSpPr>
              <p:spPr>
                <a:xfrm>
                  <a:off x="7467600" y="5015047"/>
                  <a:ext cx="1613695" cy="369332"/>
                </a:xfrm>
                <a:prstGeom prst="rect">
                  <a:avLst/>
                </a:prstGeom>
              </p:spPr>
              <p:txBody>
                <a:bodyPr wrap="square">
                  <a:spAutoFit/>
                </a:bodyPr>
                <a:lstStyle/>
                <a:p>
                  <a:pPr algn="ctr"/>
                  <a:endParaRPr lang="en-US" b="1" dirty="0"/>
                </a:p>
              </p:txBody>
            </p:sp>
          </p:grpSp>
          <p:grpSp>
            <p:nvGrpSpPr>
              <p:cNvPr id="74" name="Group 73"/>
              <p:cNvGrpSpPr/>
              <p:nvPr/>
            </p:nvGrpSpPr>
            <p:grpSpPr>
              <a:xfrm>
                <a:off x="6533473" y="4611469"/>
                <a:ext cx="2153327" cy="1865531"/>
                <a:chOff x="6324600" y="4611469"/>
                <a:chExt cx="2153327" cy="1865531"/>
              </a:xfrm>
            </p:grpSpPr>
            <p:sp>
              <p:nvSpPr>
                <p:cNvPr id="212" name="Rectangle 211"/>
                <p:cNvSpPr/>
                <p:nvPr/>
              </p:nvSpPr>
              <p:spPr>
                <a:xfrm>
                  <a:off x="7620000" y="4611469"/>
                  <a:ext cx="857927" cy="646331"/>
                </a:xfrm>
                <a:prstGeom prst="rect">
                  <a:avLst/>
                </a:prstGeom>
              </p:spPr>
              <p:txBody>
                <a:bodyPr wrap="none">
                  <a:spAutoFit/>
                </a:bodyPr>
                <a:lstStyle/>
                <a:p>
                  <a:pPr algn="ctr"/>
                  <a:r>
                    <a:rPr lang="en-US" sz="3600" b="1" dirty="0" smtClean="0">
                      <a:sym typeface="Symbol"/>
                    </a:rPr>
                    <a:t></a:t>
                  </a:r>
                  <a:r>
                    <a:rPr lang="en-US" b="1" dirty="0" smtClean="0">
                      <a:sym typeface="Symbol"/>
                    </a:rPr>
                    <a:t>max</a:t>
                  </a:r>
                  <a:endParaRPr lang="en-US" sz="2800" b="1" dirty="0"/>
                </a:p>
              </p:txBody>
            </p:sp>
            <p:sp>
              <p:nvSpPr>
                <p:cNvPr id="73" name="Freeform 72"/>
                <p:cNvSpPr/>
                <p:nvPr/>
              </p:nvSpPr>
              <p:spPr>
                <a:xfrm rot="5400000">
                  <a:off x="6362700" y="5143500"/>
                  <a:ext cx="1295400" cy="1371600"/>
                </a:xfrm>
                <a:custGeom>
                  <a:avLst/>
                  <a:gdLst>
                    <a:gd name="connsiteX0" fmla="*/ 0 w 1429789"/>
                    <a:gd name="connsiteY0" fmla="*/ 0 h 1379912"/>
                    <a:gd name="connsiteX1" fmla="*/ 548640 w 1429789"/>
                    <a:gd name="connsiteY1" fmla="*/ 399011 h 1379912"/>
                    <a:gd name="connsiteX2" fmla="*/ 1429789 w 1429789"/>
                    <a:gd name="connsiteY2" fmla="*/ 1379912 h 1379912"/>
                    <a:gd name="connsiteX0" fmla="*/ 0 w 1429789"/>
                    <a:gd name="connsiteY0" fmla="*/ 0 h 1379912"/>
                    <a:gd name="connsiteX1" fmla="*/ 548640 w 1429789"/>
                    <a:gd name="connsiteY1" fmla="*/ 399011 h 1379912"/>
                    <a:gd name="connsiteX2" fmla="*/ 1429789 w 1429789"/>
                    <a:gd name="connsiteY2" fmla="*/ 1379912 h 1379912"/>
                    <a:gd name="connsiteX0" fmla="*/ 0 w 1429789"/>
                    <a:gd name="connsiteY0" fmla="*/ 0 h 1379912"/>
                    <a:gd name="connsiteX1" fmla="*/ 548640 w 1429789"/>
                    <a:gd name="connsiteY1" fmla="*/ 399011 h 1379912"/>
                    <a:gd name="connsiteX2" fmla="*/ 1429789 w 1429789"/>
                    <a:gd name="connsiteY2" fmla="*/ 1379912 h 1379912"/>
                    <a:gd name="connsiteX0" fmla="*/ 0 w 1429789"/>
                    <a:gd name="connsiteY0" fmla="*/ 0 h 1379912"/>
                    <a:gd name="connsiteX1" fmla="*/ 548640 w 1429789"/>
                    <a:gd name="connsiteY1" fmla="*/ 399011 h 1379912"/>
                    <a:gd name="connsiteX2" fmla="*/ 1429789 w 1429789"/>
                    <a:gd name="connsiteY2" fmla="*/ 1379912 h 1379912"/>
                    <a:gd name="connsiteX0" fmla="*/ 0 w 1429789"/>
                    <a:gd name="connsiteY0" fmla="*/ 0 h 1379912"/>
                    <a:gd name="connsiteX1" fmla="*/ 866371 w 1429789"/>
                    <a:gd name="connsiteY1" fmla="*/ 782320 h 1379912"/>
                    <a:gd name="connsiteX2" fmla="*/ 1429789 w 1429789"/>
                    <a:gd name="connsiteY2" fmla="*/ 1379912 h 1379912"/>
                    <a:gd name="connsiteX0" fmla="*/ 0 w 1429789"/>
                    <a:gd name="connsiteY0" fmla="*/ 0 h 1379912"/>
                    <a:gd name="connsiteX1" fmla="*/ 866371 w 1429789"/>
                    <a:gd name="connsiteY1" fmla="*/ 782320 h 1379912"/>
                    <a:gd name="connsiteX2" fmla="*/ 1429789 w 1429789"/>
                    <a:gd name="connsiteY2" fmla="*/ 1379912 h 1379912"/>
                    <a:gd name="connsiteX0" fmla="*/ 0 w 1429789"/>
                    <a:gd name="connsiteY0" fmla="*/ 0 h 1379912"/>
                    <a:gd name="connsiteX1" fmla="*/ 866371 w 1429789"/>
                    <a:gd name="connsiteY1" fmla="*/ 782320 h 1379912"/>
                    <a:gd name="connsiteX2" fmla="*/ 1429789 w 1429789"/>
                    <a:gd name="connsiteY2" fmla="*/ 1379912 h 1379912"/>
                    <a:gd name="connsiteX0" fmla="*/ 21830 w 1451619"/>
                    <a:gd name="connsiteY0" fmla="*/ 5205 h 1385117"/>
                    <a:gd name="connsiteX1" fmla="*/ 888201 w 1451619"/>
                    <a:gd name="connsiteY1" fmla="*/ 787525 h 1385117"/>
                    <a:gd name="connsiteX2" fmla="*/ 1451619 w 1451619"/>
                    <a:gd name="connsiteY2" fmla="*/ 1385117 h 1385117"/>
                    <a:gd name="connsiteX0" fmla="*/ 21830 w 1451619"/>
                    <a:gd name="connsiteY0" fmla="*/ 5204 h 1385116"/>
                    <a:gd name="connsiteX1" fmla="*/ 888201 w 1451619"/>
                    <a:gd name="connsiteY1" fmla="*/ 787525 h 1385116"/>
                    <a:gd name="connsiteX2" fmla="*/ 1451619 w 1451619"/>
                    <a:gd name="connsiteY2" fmla="*/ 1385116 h 1385116"/>
                    <a:gd name="connsiteX0" fmla="*/ 21830 w 1451619"/>
                    <a:gd name="connsiteY0" fmla="*/ 5203 h 1385115"/>
                    <a:gd name="connsiteX1" fmla="*/ 888201 w 1451619"/>
                    <a:gd name="connsiteY1" fmla="*/ 787525 h 1385115"/>
                    <a:gd name="connsiteX2" fmla="*/ 1451619 w 1451619"/>
                    <a:gd name="connsiteY2" fmla="*/ 1385115 h 1385115"/>
                    <a:gd name="connsiteX0" fmla="*/ 0 w 1429789"/>
                    <a:gd name="connsiteY0" fmla="*/ 0 h 1379912"/>
                    <a:gd name="connsiteX1" fmla="*/ 866371 w 1429789"/>
                    <a:gd name="connsiteY1" fmla="*/ 782322 h 1379912"/>
                    <a:gd name="connsiteX2" fmla="*/ 1429789 w 1429789"/>
                    <a:gd name="connsiteY2" fmla="*/ 1379912 h 1379912"/>
                    <a:gd name="connsiteX0" fmla="*/ 0 w 1429789"/>
                    <a:gd name="connsiteY0" fmla="*/ 0 h 1379912"/>
                    <a:gd name="connsiteX1" fmla="*/ 866371 w 1429789"/>
                    <a:gd name="connsiteY1" fmla="*/ 782322 h 1379912"/>
                    <a:gd name="connsiteX2" fmla="*/ 1429789 w 1429789"/>
                    <a:gd name="connsiteY2" fmla="*/ 1379912 h 1379912"/>
                    <a:gd name="connsiteX0" fmla="*/ 0 w 1429789"/>
                    <a:gd name="connsiteY0" fmla="*/ 0 h 1379912"/>
                    <a:gd name="connsiteX1" fmla="*/ 866371 w 1429789"/>
                    <a:gd name="connsiteY1" fmla="*/ 782322 h 1379912"/>
                    <a:gd name="connsiteX2" fmla="*/ 1429789 w 1429789"/>
                    <a:gd name="connsiteY2" fmla="*/ 1379912 h 1379912"/>
                  </a:gdLst>
                  <a:ahLst/>
                  <a:cxnLst>
                    <a:cxn ang="0">
                      <a:pos x="connsiteX0" y="connsiteY0"/>
                    </a:cxn>
                    <a:cxn ang="0">
                      <a:pos x="connsiteX1" y="connsiteY1"/>
                    </a:cxn>
                    <a:cxn ang="0">
                      <a:pos x="connsiteX2" y="connsiteY2"/>
                    </a:cxn>
                  </a:cxnLst>
                  <a:rect l="l" t="t" r="r" b="b"/>
                  <a:pathLst>
                    <a:path w="1429789" h="1379912">
                      <a:moveTo>
                        <a:pt x="0" y="0"/>
                      </a:moveTo>
                      <a:cubicBezTo>
                        <a:pt x="155171" y="84513"/>
                        <a:pt x="280014" y="184361"/>
                        <a:pt x="866371" y="782322"/>
                      </a:cubicBezTo>
                      <a:cubicBezTo>
                        <a:pt x="749388" y="679176"/>
                        <a:pt x="1108363" y="1004454"/>
                        <a:pt x="1429789" y="1379912"/>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grpSp>
        </p:grpSp>
        <p:sp>
          <p:nvSpPr>
            <p:cNvPr id="44" name="Rectangle 43"/>
            <p:cNvSpPr/>
            <p:nvPr/>
          </p:nvSpPr>
          <p:spPr>
            <a:xfrm>
              <a:off x="4495800" y="4800600"/>
              <a:ext cx="559769" cy="369332"/>
            </a:xfrm>
            <a:prstGeom prst="rect">
              <a:avLst/>
            </a:prstGeom>
          </p:spPr>
          <p:txBody>
            <a:bodyPr wrap="none">
              <a:spAutoFit/>
            </a:bodyPr>
            <a:lstStyle/>
            <a:p>
              <a:pPr algn="ctr"/>
              <a:r>
                <a:rPr lang="en-US" b="1" dirty="0" smtClean="0">
                  <a:sym typeface="Symbol"/>
                </a:rPr>
                <a:t>NA</a:t>
              </a:r>
              <a:endParaRPr lang="en-US" sz="1400" b="1" dirty="0"/>
            </a:p>
          </p:txBody>
        </p:sp>
      </p:gr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2000"/>
                                        <p:tgtEl>
                                          <p:spTgt spid="47"/>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219"/>
                                        </p:tgtEl>
                                        <p:attrNameLst>
                                          <p:attrName>style.visibility</p:attrName>
                                        </p:attrNameLst>
                                      </p:cBhvr>
                                      <p:to>
                                        <p:strVal val="visible"/>
                                      </p:to>
                                    </p:set>
                                    <p:animEffect transition="in" filter="fade">
                                      <p:cBhvr>
                                        <p:cTn id="14" dur="2000"/>
                                        <p:tgtEl>
                                          <p:spTgt spid="219"/>
                                        </p:tgtEl>
                                      </p:cBhvr>
                                    </p:animEffect>
                                  </p:childTnLst>
                                </p:cTn>
                              </p:par>
                              <p:par>
                                <p:cTn id="15" presetID="10"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350838"/>
            <a:ext cx="7498080" cy="6126162"/>
          </a:xfrm>
        </p:spPr>
        <p:txBody>
          <a:bodyPr>
            <a:normAutofit/>
          </a:bodyPr>
          <a:lstStyle/>
          <a:p>
            <a:pPr algn="ctr"/>
            <a:r>
              <a:rPr lang="en-US" sz="8800" b="1" u="sng" dirty="0" smtClean="0"/>
              <a:t>Numericals</a:t>
            </a:r>
            <a:endParaRPr lang="en-US" sz="8800" b="1" u="sng" dirty="0"/>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676400"/>
            <a:ext cx="7467600" cy="579438"/>
          </a:xfrm>
        </p:spPr>
        <p:txBody>
          <a:bodyPr/>
          <a:lstStyle/>
          <a:p>
            <a:pPr algn="ctr"/>
            <a:r>
              <a:rPr lang="en-US" sz="3200" b="1" u="sng" dirty="0" smtClean="0"/>
              <a:t>Rectangular section sum</a:t>
            </a:r>
            <a:endParaRPr lang="en-US" b="1" u="sng" dirty="0"/>
          </a:p>
        </p:txBody>
      </p:sp>
      <p:sp>
        <p:nvSpPr>
          <p:cNvPr id="3" name="Content Placeholder 2"/>
          <p:cNvSpPr>
            <a:spLocks noGrp="1"/>
          </p:cNvSpPr>
          <p:nvPr>
            <p:ph idx="1"/>
          </p:nvPr>
        </p:nvSpPr>
        <p:spPr>
          <a:xfrm>
            <a:off x="1066800" y="2286000"/>
            <a:ext cx="7772400" cy="2819400"/>
          </a:xfrm>
        </p:spPr>
        <p:txBody>
          <a:bodyPr>
            <a:noAutofit/>
          </a:bodyPr>
          <a:lstStyle/>
          <a:p>
            <a:pPr algn="just">
              <a:buNone/>
            </a:pPr>
            <a:r>
              <a:rPr lang="en-US" sz="2800" b="1" dirty="0" smtClean="0"/>
              <a:t>   </a:t>
            </a:r>
            <a:r>
              <a:rPr lang="en-US" sz="2800" b="1" u="sng" dirty="0" smtClean="0"/>
              <a:t>Example-1:</a:t>
            </a:r>
            <a:r>
              <a:rPr lang="en-US" sz="2800" dirty="0" smtClean="0"/>
              <a:t> Two wooden pieces of a section 100mm X100mm glued to gather to for m a beam cross section 100mm wide and 200mm deep. If the allowable shear stress at glued joint is 0.3 N/mm</a:t>
            </a:r>
            <a:r>
              <a:rPr lang="en-US" sz="2800" b="1" baseline="30000" dirty="0" smtClean="0"/>
              <a:t>2</a:t>
            </a:r>
            <a:r>
              <a:rPr lang="en-US" sz="2800" dirty="0" smtClean="0"/>
              <a:t> what is the shear force the section can carry ? </a:t>
            </a:r>
          </a:p>
          <a:p>
            <a:pPr>
              <a:buNone/>
            </a:pPr>
            <a:endParaRPr lang="en-US" sz="2800" dirty="0"/>
          </a:p>
        </p:txBody>
      </p:sp>
      <p:graphicFrame>
        <p:nvGraphicFramePr>
          <p:cNvPr id="61441" name="Object 1"/>
          <p:cNvGraphicFramePr>
            <a:graphicFrameLocks noChangeAspect="1"/>
          </p:cNvGraphicFramePr>
          <p:nvPr/>
        </p:nvGraphicFramePr>
        <p:xfrm>
          <a:off x="4425950" y="3365500"/>
          <a:ext cx="114300" cy="215900"/>
        </p:xfrm>
        <a:graphic>
          <a:graphicData uri="http://schemas.openxmlformats.org/presentationml/2006/ole">
            <p:oleObj spid="_x0000_s61441" name="Equation" r:id="rId3" imgW="114120" imgH="215640" progId="Equation.3">
              <p:embed/>
            </p:oleObj>
          </a:graphicData>
        </a:graphic>
      </p:graphicFrame>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61441"/>
                                        </p:tgtEl>
                                        <p:attrNameLst>
                                          <p:attrName>style.visibility</p:attrName>
                                        </p:attrNameLst>
                                      </p:cBhvr>
                                      <p:to>
                                        <p:strVal val="visible"/>
                                      </p:to>
                                    </p:set>
                                    <p:animEffect transition="in" filter="fade">
                                      <p:cBhvr>
                                        <p:cTn id="14" dur="2000"/>
                                        <p:tgtEl>
                                          <p:spTgt spid="61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 name="Object 3"/>
          <p:cNvGraphicFramePr>
            <a:graphicFrameLocks noChangeAspect="1"/>
          </p:cNvGraphicFramePr>
          <p:nvPr/>
        </p:nvGraphicFramePr>
        <p:xfrm>
          <a:off x="1084262" y="152400"/>
          <a:ext cx="5621338" cy="6518275"/>
        </p:xfrm>
        <a:graphic>
          <a:graphicData uri="http://schemas.openxmlformats.org/presentationml/2006/ole">
            <p:oleObj spid="_x0000_s35842" name="Equation" r:id="rId3" imgW="3060360" imgH="3987720" progId="Equation.3">
              <p:embed/>
            </p:oleObj>
          </a:graphicData>
        </a:graphic>
      </p:graphicFrame>
      <p:sp>
        <p:nvSpPr>
          <p:cNvPr id="7" name="Rectangle 6"/>
          <p:cNvSpPr/>
          <p:nvPr/>
        </p:nvSpPr>
        <p:spPr>
          <a:xfrm>
            <a:off x="6324600" y="2895600"/>
            <a:ext cx="1524000" cy="365760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p:cNvGrpSpPr/>
          <p:nvPr/>
        </p:nvGrpSpPr>
        <p:grpSpPr>
          <a:xfrm>
            <a:off x="8001000" y="2896394"/>
            <a:ext cx="1098378" cy="3581400"/>
            <a:chOff x="8001000" y="2896394"/>
            <a:chExt cx="1098378" cy="3581400"/>
          </a:xfrm>
        </p:grpSpPr>
        <p:cxnSp>
          <p:nvCxnSpPr>
            <p:cNvPr id="13" name="Straight Arrow Connector 12"/>
            <p:cNvCxnSpPr/>
            <p:nvPr/>
          </p:nvCxnSpPr>
          <p:spPr>
            <a:xfrm rot="5400000">
              <a:off x="6287294" y="4686300"/>
              <a:ext cx="35814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24" name="Rectangle 23"/>
            <p:cNvSpPr/>
            <p:nvPr/>
          </p:nvSpPr>
          <p:spPr>
            <a:xfrm>
              <a:off x="8001000" y="3581400"/>
              <a:ext cx="1098378" cy="400110"/>
            </a:xfrm>
            <a:prstGeom prst="rect">
              <a:avLst/>
            </a:prstGeom>
          </p:spPr>
          <p:txBody>
            <a:bodyPr wrap="none">
              <a:spAutoFit/>
            </a:bodyPr>
            <a:lstStyle/>
            <a:p>
              <a:pPr algn="ctr"/>
              <a:r>
                <a:rPr lang="en-US" sz="2000" b="1" dirty="0" smtClean="0">
                  <a:sym typeface="Symbol"/>
                </a:rPr>
                <a:t>100mm</a:t>
              </a:r>
              <a:endParaRPr lang="en-US" sz="1600" b="1" dirty="0"/>
            </a:p>
          </p:txBody>
        </p:sp>
        <p:sp>
          <p:nvSpPr>
            <p:cNvPr id="26" name="Rectangle 25"/>
            <p:cNvSpPr/>
            <p:nvPr/>
          </p:nvSpPr>
          <p:spPr>
            <a:xfrm>
              <a:off x="8060794" y="5257800"/>
              <a:ext cx="1007006" cy="369332"/>
            </a:xfrm>
            <a:prstGeom prst="rect">
              <a:avLst/>
            </a:prstGeom>
          </p:spPr>
          <p:txBody>
            <a:bodyPr wrap="none">
              <a:spAutoFit/>
            </a:bodyPr>
            <a:lstStyle/>
            <a:p>
              <a:pPr algn="ctr"/>
              <a:r>
                <a:rPr lang="en-US" b="1" dirty="0" smtClean="0">
                  <a:sym typeface="Symbol"/>
                </a:rPr>
                <a:t>100mm</a:t>
              </a:r>
              <a:endParaRPr lang="en-US" sz="1400" b="1" dirty="0"/>
            </a:p>
          </p:txBody>
        </p:sp>
      </p:grpSp>
      <p:grpSp>
        <p:nvGrpSpPr>
          <p:cNvPr id="18" name="Group 17"/>
          <p:cNvGrpSpPr/>
          <p:nvPr/>
        </p:nvGrpSpPr>
        <p:grpSpPr>
          <a:xfrm>
            <a:off x="6248400" y="2286000"/>
            <a:ext cx="1676400" cy="382588"/>
            <a:chOff x="6248400" y="2286000"/>
            <a:chExt cx="1676400" cy="382588"/>
          </a:xfrm>
        </p:grpSpPr>
        <p:cxnSp>
          <p:nvCxnSpPr>
            <p:cNvPr id="14" name="Straight Arrow Connector 13"/>
            <p:cNvCxnSpPr/>
            <p:nvPr/>
          </p:nvCxnSpPr>
          <p:spPr>
            <a:xfrm rot="10800000">
              <a:off x="6248400" y="2667000"/>
              <a:ext cx="16764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27" name="Rectangle 26"/>
            <p:cNvSpPr/>
            <p:nvPr/>
          </p:nvSpPr>
          <p:spPr>
            <a:xfrm>
              <a:off x="6705600" y="2286000"/>
              <a:ext cx="1007006" cy="369332"/>
            </a:xfrm>
            <a:prstGeom prst="rect">
              <a:avLst/>
            </a:prstGeom>
          </p:spPr>
          <p:txBody>
            <a:bodyPr wrap="none">
              <a:spAutoFit/>
            </a:bodyPr>
            <a:lstStyle/>
            <a:p>
              <a:pPr algn="ctr"/>
              <a:r>
                <a:rPr lang="en-US" b="1" dirty="0" smtClean="0">
                  <a:sym typeface="Symbol"/>
                </a:rPr>
                <a:t>100mm</a:t>
              </a:r>
              <a:endParaRPr lang="en-US" sz="1400" b="1" dirty="0"/>
            </a:p>
          </p:txBody>
        </p:sp>
      </p:grpSp>
      <p:grpSp>
        <p:nvGrpSpPr>
          <p:cNvPr id="20" name="Group 19"/>
          <p:cNvGrpSpPr/>
          <p:nvPr/>
        </p:nvGrpSpPr>
        <p:grpSpPr>
          <a:xfrm>
            <a:off x="6858000" y="1295400"/>
            <a:ext cx="2155014" cy="2209800"/>
            <a:chOff x="6858000" y="1295400"/>
            <a:chExt cx="2155014" cy="2209800"/>
          </a:xfrm>
        </p:grpSpPr>
        <p:cxnSp>
          <p:nvCxnSpPr>
            <p:cNvPr id="29" name="Straight Arrow Connector 28"/>
            <p:cNvCxnSpPr/>
            <p:nvPr/>
          </p:nvCxnSpPr>
          <p:spPr>
            <a:xfrm rot="5400000" flipH="1" flipV="1">
              <a:off x="6667500" y="2324100"/>
              <a:ext cx="1676400" cy="685800"/>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30" name="Rectangle 29"/>
            <p:cNvSpPr/>
            <p:nvPr/>
          </p:nvSpPr>
          <p:spPr>
            <a:xfrm>
              <a:off x="6858000" y="1295400"/>
              <a:ext cx="2155014" cy="461665"/>
            </a:xfrm>
            <a:prstGeom prst="rect">
              <a:avLst/>
            </a:prstGeom>
          </p:spPr>
          <p:txBody>
            <a:bodyPr wrap="none">
              <a:spAutoFit/>
            </a:bodyPr>
            <a:lstStyle/>
            <a:p>
              <a:pPr algn="ctr"/>
              <a:r>
                <a:rPr lang="en-US" sz="2400" b="1" u="sng" dirty="0" smtClean="0"/>
                <a:t>wooden piece</a:t>
              </a:r>
              <a:endParaRPr lang="en-US" sz="2400" b="1" u="sng" dirty="0"/>
            </a:p>
          </p:txBody>
        </p:sp>
      </p:grpSp>
      <p:cxnSp>
        <p:nvCxnSpPr>
          <p:cNvPr id="22" name="Straight Connector 21"/>
          <p:cNvCxnSpPr>
            <a:stCxn id="7" idx="1"/>
            <a:endCxn id="7" idx="3"/>
          </p:cNvCxnSpPr>
          <p:nvPr/>
        </p:nvCxnSpPr>
        <p:spPr>
          <a:xfrm rot="10800000" flipH="1">
            <a:off x="6324600" y="4724400"/>
            <a:ext cx="1524000"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childTnLst>
                                </p:cTn>
                              </p:par>
                            </p:childTnLst>
                          </p:cTn>
                        </p:par>
                        <p:par>
                          <p:cTn id="11" fill="hold">
                            <p:stCondLst>
                              <p:cond delay="1000"/>
                            </p:stCondLst>
                            <p:childTnLst>
                              <p:par>
                                <p:cTn id="12" presetID="7" presetClass="entr" presetSubtype="2"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1000" fill="hold"/>
                                        <p:tgtEl>
                                          <p:spTgt spid="20"/>
                                        </p:tgtEl>
                                        <p:attrNameLst>
                                          <p:attrName>ppt_x</p:attrName>
                                        </p:attrNameLst>
                                      </p:cBhvr>
                                      <p:tavLst>
                                        <p:tav tm="0">
                                          <p:val>
                                            <p:strVal val="1+#ppt_w/2"/>
                                          </p:val>
                                        </p:tav>
                                        <p:tav tm="100000">
                                          <p:val>
                                            <p:strVal val="#ppt_x"/>
                                          </p:val>
                                        </p:tav>
                                      </p:tavLst>
                                    </p:anim>
                                    <p:anim calcmode="lin" valueType="num">
                                      <p:cBhvr additive="base">
                                        <p:cTn id="15" dur="1000" fill="hold"/>
                                        <p:tgtEl>
                                          <p:spTgt spid="20"/>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7" presetClass="entr" presetSubtype="2"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1+#ppt_w/2"/>
                                          </p:val>
                                        </p:tav>
                                        <p:tav tm="100000">
                                          <p:val>
                                            <p:strVal val="#ppt_x"/>
                                          </p:val>
                                        </p:tav>
                                      </p:tavLst>
                                    </p:anim>
                                    <p:anim calcmode="lin" valueType="num">
                                      <p:cBhvr additive="base">
                                        <p:cTn id="20" dur="1000" fill="hold"/>
                                        <p:tgtEl>
                                          <p:spTgt spid="18"/>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7" presetClass="entr" presetSubtype="4"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1000" fill="hold"/>
                                        <p:tgtEl>
                                          <p:spTgt spid="19"/>
                                        </p:tgtEl>
                                        <p:attrNameLst>
                                          <p:attrName>ppt_x</p:attrName>
                                        </p:attrNameLst>
                                      </p:cBhvr>
                                      <p:tavLst>
                                        <p:tav tm="0">
                                          <p:val>
                                            <p:strVal val="#ppt_x"/>
                                          </p:val>
                                        </p:tav>
                                        <p:tav tm="100000">
                                          <p:val>
                                            <p:strVal val="#ppt_x"/>
                                          </p:val>
                                        </p:tav>
                                      </p:tavLst>
                                    </p:anim>
                                    <p:anim calcmode="lin" valueType="num">
                                      <p:cBhvr additive="base">
                                        <p:cTn id="25" dur="1000" fill="hold"/>
                                        <p:tgtEl>
                                          <p:spTgt spid="19"/>
                                        </p:tgtEl>
                                        <p:attrNameLst>
                                          <p:attrName>ppt_y</p:attrName>
                                        </p:attrNameLst>
                                      </p:cBhvr>
                                      <p:tavLst>
                                        <p:tav tm="0">
                                          <p:val>
                                            <p:strVal val="1+#ppt_h/2"/>
                                          </p:val>
                                        </p:tav>
                                        <p:tav tm="100000">
                                          <p:val>
                                            <p:strVal val="#ppt_y"/>
                                          </p:val>
                                        </p:tav>
                                      </p:tavLst>
                                    </p:anim>
                                  </p:childTnLst>
                                </p:cTn>
                              </p:par>
                            </p:childTnLst>
                          </p:cTn>
                        </p:par>
                        <p:par>
                          <p:cTn id="26" fill="hold">
                            <p:stCondLst>
                              <p:cond delay="4000"/>
                            </p:stCondLst>
                            <p:childTnLst>
                              <p:par>
                                <p:cTn id="27" presetID="10" presetClass="entr" presetSubtype="0" fill="hold" nodeType="afterEffect">
                                  <p:stCondLst>
                                    <p:cond delay="0"/>
                                  </p:stCondLst>
                                  <p:childTnLst>
                                    <p:set>
                                      <p:cBhvr>
                                        <p:cTn id="28" dur="1" fill="hold">
                                          <p:stCondLst>
                                            <p:cond delay="0"/>
                                          </p:stCondLst>
                                        </p:cTn>
                                        <p:tgtEl>
                                          <p:spTgt spid="2051"/>
                                        </p:tgtEl>
                                        <p:attrNameLst>
                                          <p:attrName>style.visibility</p:attrName>
                                        </p:attrNameLst>
                                      </p:cBhvr>
                                      <p:to>
                                        <p:strVal val="visible"/>
                                      </p:to>
                                    </p:set>
                                    <p:animEffect transition="in" filter="fade">
                                      <p:cBhvr>
                                        <p:cTn id="29"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905000"/>
            <a:ext cx="7467600" cy="579438"/>
          </a:xfrm>
        </p:spPr>
        <p:txBody>
          <a:bodyPr>
            <a:normAutofit/>
          </a:bodyPr>
          <a:lstStyle/>
          <a:p>
            <a:pPr algn="ctr"/>
            <a:r>
              <a:rPr lang="en-US" sz="3200" b="1" u="sng" dirty="0" smtClean="0"/>
              <a:t>Circular section sum</a:t>
            </a:r>
            <a:endParaRPr lang="en-US" sz="3200" b="1" u="sng" dirty="0"/>
          </a:p>
        </p:txBody>
      </p:sp>
      <p:sp>
        <p:nvSpPr>
          <p:cNvPr id="3" name="Content Placeholder 2"/>
          <p:cNvSpPr>
            <a:spLocks noGrp="1"/>
          </p:cNvSpPr>
          <p:nvPr>
            <p:ph idx="1"/>
          </p:nvPr>
        </p:nvSpPr>
        <p:spPr>
          <a:xfrm>
            <a:off x="990600" y="2590800"/>
            <a:ext cx="8077200" cy="2587752"/>
          </a:xfrm>
        </p:spPr>
        <p:txBody>
          <a:bodyPr>
            <a:noAutofit/>
          </a:bodyPr>
          <a:lstStyle/>
          <a:p>
            <a:pPr algn="just">
              <a:buNone/>
            </a:pPr>
            <a:r>
              <a:rPr lang="en-US" sz="2800" b="1" dirty="0" smtClean="0"/>
              <a:t>	</a:t>
            </a:r>
            <a:r>
              <a:rPr lang="en-US" sz="2800" b="1" u="sng" dirty="0" smtClean="0"/>
              <a:t>Example-2:</a:t>
            </a:r>
            <a:r>
              <a:rPr lang="en-US" sz="2800" b="1" dirty="0" smtClean="0"/>
              <a:t> </a:t>
            </a:r>
            <a:r>
              <a:rPr lang="en-US" sz="2800" dirty="0" smtClean="0"/>
              <a:t>A circular a beam of 100mm Diameter is subjected to a Shear force of 12kN, calculate The  value of maximum shear Stress and draw the variation of  shear stress along  the Depth of the beam.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 name="Object 3"/>
          <p:cNvGraphicFramePr>
            <a:graphicFrameLocks noChangeAspect="1"/>
          </p:cNvGraphicFramePr>
          <p:nvPr/>
        </p:nvGraphicFramePr>
        <p:xfrm>
          <a:off x="1447800" y="93663"/>
          <a:ext cx="4572000" cy="6535737"/>
        </p:xfrm>
        <a:graphic>
          <a:graphicData uri="http://schemas.openxmlformats.org/presentationml/2006/ole">
            <p:oleObj spid="_x0000_s36866" name="Equation" r:id="rId3" imgW="2120760" imgH="3301920" progId="Equation.3">
              <p:embed/>
            </p:oleObj>
          </a:graphicData>
        </a:graphic>
      </p:graphicFrame>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891338" y="2057400"/>
            <a:ext cx="2278062" cy="1371600"/>
            <a:chOff x="6891338" y="2057400"/>
            <a:chExt cx="2278062" cy="1371600"/>
          </a:xfrm>
        </p:grpSpPr>
        <p:graphicFrame>
          <p:nvGraphicFramePr>
            <p:cNvPr id="72708" name="Object 4"/>
            <p:cNvGraphicFramePr>
              <a:graphicFrameLocks noChangeAspect="1"/>
            </p:cNvGraphicFramePr>
            <p:nvPr/>
          </p:nvGraphicFramePr>
          <p:xfrm>
            <a:off x="6891338" y="2057400"/>
            <a:ext cx="2278062" cy="525463"/>
          </p:xfrm>
          <a:graphic>
            <a:graphicData uri="http://schemas.openxmlformats.org/presentationml/2006/ole">
              <p:oleObj spid="_x0000_s72708" name="Equation" r:id="rId3" imgW="1320480" imgH="291960" progId="Equation.3">
                <p:embed/>
              </p:oleObj>
            </a:graphicData>
          </a:graphic>
        </p:graphicFrame>
        <p:cxnSp>
          <p:nvCxnSpPr>
            <p:cNvPr id="13" name="Straight Arrow Connector 12"/>
            <p:cNvCxnSpPr/>
            <p:nvPr/>
          </p:nvCxnSpPr>
          <p:spPr>
            <a:xfrm rot="5400000">
              <a:off x="7429500" y="2781300"/>
              <a:ext cx="8382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19" name="Group 18"/>
          <p:cNvGrpSpPr/>
          <p:nvPr/>
        </p:nvGrpSpPr>
        <p:grpSpPr>
          <a:xfrm>
            <a:off x="1219200" y="2362198"/>
            <a:ext cx="6889750" cy="2438402"/>
            <a:chOff x="1219200" y="2362198"/>
            <a:chExt cx="6889750" cy="2438402"/>
          </a:xfrm>
        </p:grpSpPr>
        <p:sp>
          <p:nvSpPr>
            <p:cNvPr id="5" name="Chord 4"/>
            <p:cNvSpPr/>
            <p:nvPr/>
          </p:nvSpPr>
          <p:spPr>
            <a:xfrm flipH="1">
              <a:off x="5257800" y="2362199"/>
              <a:ext cx="2322689" cy="2438401"/>
            </a:xfrm>
            <a:prstGeom prst="chord">
              <a:avLst>
                <a:gd name="adj1" fmla="val 5222671"/>
                <a:gd name="adj2" fmla="val 16373307"/>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Oval 5"/>
            <p:cNvSpPr/>
            <p:nvPr/>
          </p:nvSpPr>
          <p:spPr>
            <a:xfrm>
              <a:off x="1682123" y="2362198"/>
              <a:ext cx="2222030" cy="2438399"/>
            </a:xfrm>
            <a:prstGeom prst="ellipse">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7" name="Straight Connector 6"/>
            <p:cNvCxnSpPr>
              <a:stCxn id="6" idx="0"/>
              <a:endCxn id="5" idx="1"/>
            </p:cNvCxnSpPr>
            <p:nvPr/>
          </p:nvCxnSpPr>
          <p:spPr>
            <a:xfrm rot="16200000" flipH="1">
              <a:off x="4574572" y="580764"/>
              <a:ext cx="1709" cy="3564578"/>
            </a:xfrm>
            <a:prstGeom prst="line">
              <a:avLst/>
            </a:prstGeom>
            <a:ln w="50800">
              <a:prstDash val="sysDot"/>
            </a:ln>
          </p:spPr>
          <p:style>
            <a:lnRef idx="2">
              <a:schemeClr val="accent1"/>
            </a:lnRef>
            <a:fillRef idx="1">
              <a:schemeClr val="lt1"/>
            </a:fillRef>
            <a:effectRef idx="0">
              <a:schemeClr val="accent1"/>
            </a:effectRef>
            <a:fontRef idx="minor">
              <a:schemeClr val="dk1"/>
            </a:fontRef>
          </p:style>
        </p:cxnSp>
        <p:cxnSp>
          <p:nvCxnSpPr>
            <p:cNvPr id="8" name="Straight Connector 7"/>
            <p:cNvCxnSpPr/>
            <p:nvPr/>
          </p:nvCxnSpPr>
          <p:spPr>
            <a:xfrm flipV="1">
              <a:off x="1219200" y="3505200"/>
              <a:ext cx="6889750" cy="23189"/>
            </a:xfrm>
            <a:prstGeom prst="line">
              <a:avLst/>
            </a:prstGeom>
            <a:ln cmpd="sng">
              <a:prstDash val="lgDash"/>
            </a:ln>
          </p:spPr>
          <p:style>
            <a:lnRef idx="2">
              <a:schemeClr val="accent1"/>
            </a:lnRef>
            <a:fillRef idx="1">
              <a:schemeClr val="lt1"/>
            </a:fillRef>
            <a:effectRef idx="0">
              <a:schemeClr val="accent1"/>
            </a:effectRef>
            <a:fontRef idx="minor">
              <a:schemeClr val="dk1"/>
            </a:fontRef>
          </p:style>
        </p:cxnSp>
        <p:cxnSp>
          <p:nvCxnSpPr>
            <p:cNvPr id="9" name="Straight Connector 8"/>
            <p:cNvCxnSpPr>
              <a:stCxn id="6" idx="4"/>
              <a:endCxn id="5" idx="0"/>
            </p:cNvCxnSpPr>
            <p:nvPr/>
          </p:nvCxnSpPr>
          <p:spPr>
            <a:xfrm rot="5400000" flipH="1" flipV="1">
              <a:off x="4573822" y="3018128"/>
              <a:ext cx="1784" cy="3563154"/>
            </a:xfrm>
            <a:prstGeom prst="line">
              <a:avLst/>
            </a:prstGeom>
            <a:ln w="50800">
              <a:prstDash val="sysDot"/>
            </a:ln>
          </p:spPr>
          <p:style>
            <a:lnRef idx="2">
              <a:schemeClr val="accent1"/>
            </a:lnRef>
            <a:fillRef idx="1">
              <a:schemeClr val="lt1"/>
            </a:fillRef>
            <a:effectRef idx="0">
              <a:schemeClr val="accent1"/>
            </a:effectRef>
            <a:fontRef idx="minor">
              <a:schemeClr val="dk1"/>
            </a:fontRef>
          </p:style>
        </p:cxnSp>
        <p:cxnSp>
          <p:nvCxnSpPr>
            <p:cNvPr id="14" name="Straight Arrow Connector 13"/>
            <p:cNvCxnSpPr/>
            <p:nvPr/>
          </p:nvCxnSpPr>
          <p:spPr>
            <a:xfrm rot="5400000" flipH="1" flipV="1">
              <a:off x="2628901" y="2705101"/>
              <a:ext cx="838201" cy="7620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1828800" y="2590800"/>
              <a:ext cx="1542524" cy="381000"/>
            </a:xfrm>
            <a:prstGeom prst="rect">
              <a:avLst/>
            </a:prstGeom>
          </p:spPr>
          <p:txBody>
            <a:bodyPr wrap="square">
              <a:spAutoFit/>
            </a:bodyPr>
            <a:lstStyle/>
            <a:p>
              <a:pPr algn="ctr"/>
              <a:r>
                <a:rPr lang="en-US" b="1" dirty="0" smtClean="0">
                  <a:sym typeface="Symbol"/>
                </a:rPr>
                <a:t>D =100mm</a:t>
              </a:r>
              <a:endParaRPr lang="en-US" sz="1400" b="1" dirty="0"/>
            </a:p>
          </p:txBody>
        </p:sp>
        <p:sp>
          <p:nvSpPr>
            <p:cNvPr id="18" name="Rectangle 17"/>
            <p:cNvSpPr/>
            <p:nvPr/>
          </p:nvSpPr>
          <p:spPr>
            <a:xfrm>
              <a:off x="4292115" y="3200400"/>
              <a:ext cx="559769" cy="369332"/>
            </a:xfrm>
            <a:prstGeom prst="rect">
              <a:avLst/>
            </a:prstGeom>
          </p:spPr>
          <p:txBody>
            <a:bodyPr wrap="none">
              <a:spAutoFit/>
            </a:bodyPr>
            <a:lstStyle/>
            <a:p>
              <a:pPr algn="ctr"/>
              <a:r>
                <a:rPr lang="en-US" b="1" dirty="0" smtClean="0">
                  <a:sym typeface="Symbol"/>
                </a:rPr>
                <a:t>NA</a:t>
              </a:r>
              <a:endParaRPr lang="en-US" sz="1400" b="1" dirty="0"/>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7" presetClass="entr" presetSubtype="2" fill="hold" nodeType="afterEffect">
                                  <p:stCondLst>
                                    <p:cond delay="50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1000" fill="hold"/>
                                        <p:tgtEl>
                                          <p:spTgt spid="20"/>
                                        </p:tgtEl>
                                        <p:attrNameLst>
                                          <p:attrName>ppt_x</p:attrName>
                                        </p:attrNameLst>
                                      </p:cBhvr>
                                      <p:tavLst>
                                        <p:tav tm="0">
                                          <p:val>
                                            <p:strVal val="1+#ppt_w/2"/>
                                          </p:val>
                                        </p:tav>
                                        <p:tav tm="100000">
                                          <p:val>
                                            <p:strVal val="#ppt_x"/>
                                          </p:val>
                                        </p:tav>
                                      </p:tavLst>
                                    </p:anim>
                                    <p:anim calcmode="lin" valueType="num">
                                      <p:cBhvr additive="base">
                                        <p:cTn id="14"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79120"/>
            <a:ext cx="7498080" cy="716280"/>
          </a:xfrm>
        </p:spPr>
        <p:txBody>
          <a:bodyPr>
            <a:normAutofit/>
          </a:bodyPr>
          <a:lstStyle/>
          <a:p>
            <a:pPr algn="ctr"/>
            <a:r>
              <a:rPr lang="en-US" sz="4000" b="1" u="sng" dirty="0" smtClean="0">
                <a:effectLst/>
              </a:rPr>
              <a:t>Presented by:-</a:t>
            </a:r>
            <a:endParaRPr lang="en-US" sz="4000" b="1" u="sng" dirty="0">
              <a:effectLst/>
            </a:endParaRPr>
          </a:p>
        </p:txBody>
      </p:sp>
      <p:sp>
        <p:nvSpPr>
          <p:cNvPr id="3" name="Subtitle 2"/>
          <p:cNvSpPr>
            <a:spLocks noGrp="1"/>
          </p:cNvSpPr>
          <p:nvPr>
            <p:ph sz="half" idx="1"/>
          </p:nvPr>
        </p:nvSpPr>
        <p:spPr>
          <a:xfrm>
            <a:off x="990600" y="1524000"/>
            <a:ext cx="4267200" cy="4663440"/>
          </a:xfrm>
        </p:spPr>
        <p:txBody>
          <a:bodyPr>
            <a:normAutofit/>
          </a:bodyPr>
          <a:lstStyle/>
          <a:p>
            <a:pPr>
              <a:buNone/>
            </a:pPr>
            <a:r>
              <a:rPr lang="en-US" b="1" u="sng" dirty="0" smtClean="0"/>
              <a:t>Name  </a:t>
            </a:r>
          </a:p>
          <a:p>
            <a:pPr>
              <a:buFont typeface="Wingdings" pitchFamily="2" charset="2"/>
              <a:buChar char="Ø"/>
            </a:pPr>
            <a:r>
              <a:rPr lang="en-US" dirty="0" err="1" smtClean="0"/>
              <a:t>Arvindsai</a:t>
            </a:r>
            <a:endParaRPr lang="en-US" dirty="0" smtClean="0"/>
          </a:p>
          <a:p>
            <a:pPr>
              <a:buFont typeface="Wingdings" pitchFamily="2" charset="2"/>
              <a:buChar char="Ø"/>
            </a:pPr>
            <a:endParaRPr lang="en-US" dirty="0" smtClean="0"/>
          </a:p>
          <a:p>
            <a:pPr>
              <a:buFont typeface="Wingdings" pitchFamily="2" charset="2"/>
              <a:buChar char="Ø"/>
            </a:pPr>
            <a:r>
              <a:rPr lang="en-US" dirty="0" smtClean="0"/>
              <a:t>Dhaval  Chavda</a:t>
            </a:r>
          </a:p>
          <a:p>
            <a:pPr>
              <a:buFont typeface="Wingdings" pitchFamily="2" charset="2"/>
              <a:buChar char="Ø"/>
            </a:pPr>
            <a:endParaRPr lang="en-US" dirty="0" smtClean="0"/>
          </a:p>
          <a:p>
            <a:pPr>
              <a:buFont typeface="Wingdings" pitchFamily="2" charset="2"/>
              <a:buChar char="Ø"/>
            </a:pPr>
            <a:r>
              <a:rPr lang="en-US" smtClean="0"/>
              <a:t>Fahim</a:t>
            </a:r>
            <a:r>
              <a:rPr lang="en-US" dirty="0" smtClean="0"/>
              <a:t> Patel </a:t>
            </a:r>
          </a:p>
          <a:p>
            <a:pPr>
              <a:buFont typeface="Wingdings" pitchFamily="2" charset="2"/>
              <a:buChar char="Ø"/>
            </a:pPr>
            <a:endParaRPr lang="en-US" dirty="0" smtClean="0"/>
          </a:p>
          <a:p>
            <a:pPr>
              <a:buFont typeface="Wingdings" pitchFamily="2" charset="2"/>
              <a:buChar char="Ø"/>
            </a:pPr>
            <a:r>
              <a:rPr lang="en-US" dirty="0" smtClean="0"/>
              <a:t>Navazhushen Patel 	                       </a:t>
            </a:r>
            <a:endParaRPr lang="en-US" dirty="0"/>
          </a:p>
        </p:txBody>
      </p:sp>
      <p:sp>
        <p:nvSpPr>
          <p:cNvPr id="4" name="Content Placeholder 3"/>
          <p:cNvSpPr>
            <a:spLocks noGrp="1"/>
          </p:cNvSpPr>
          <p:nvPr>
            <p:ph sz="half" idx="2"/>
          </p:nvPr>
        </p:nvSpPr>
        <p:spPr>
          <a:xfrm>
            <a:off x="5276088" y="1524000"/>
            <a:ext cx="3867912" cy="4663440"/>
          </a:xfrm>
        </p:spPr>
        <p:txBody>
          <a:bodyPr>
            <a:normAutofit/>
          </a:bodyPr>
          <a:lstStyle/>
          <a:p>
            <a:pPr>
              <a:buNone/>
            </a:pPr>
            <a:r>
              <a:rPr lang="en-US" b="1" u="sng" dirty="0" smtClean="0"/>
              <a:t>Enrollment no.</a:t>
            </a:r>
          </a:p>
          <a:p>
            <a:pPr>
              <a:buNone/>
            </a:pPr>
            <a:r>
              <a:rPr lang="en-US" dirty="0" smtClean="0"/>
              <a:t>130454106002</a:t>
            </a:r>
          </a:p>
          <a:p>
            <a:pPr>
              <a:buNone/>
            </a:pPr>
            <a:endParaRPr lang="en-US" dirty="0" smtClean="0"/>
          </a:p>
          <a:p>
            <a:pPr>
              <a:buNone/>
            </a:pPr>
            <a:r>
              <a:rPr lang="en-US" dirty="0" smtClean="0"/>
              <a:t>130454106001</a:t>
            </a:r>
          </a:p>
          <a:p>
            <a:pPr>
              <a:buNone/>
            </a:pPr>
            <a:endParaRPr lang="en-US" dirty="0" smtClean="0"/>
          </a:p>
          <a:p>
            <a:pPr>
              <a:buNone/>
            </a:pPr>
            <a:r>
              <a:rPr lang="en-US" dirty="0" smtClean="0"/>
              <a:t>140453106005</a:t>
            </a:r>
          </a:p>
          <a:p>
            <a:pPr>
              <a:buNone/>
            </a:pPr>
            <a:endParaRPr lang="en-US" dirty="0" smtClean="0"/>
          </a:p>
          <a:p>
            <a:pPr>
              <a:buNone/>
            </a:pPr>
            <a:r>
              <a:rPr lang="en-US" dirty="0" smtClean="0"/>
              <a:t>140453106008</a:t>
            </a:r>
            <a:endParaRPr lang="en-US" dirty="0"/>
          </a:p>
        </p:txBody>
      </p:sp>
    </p:spTree>
  </p:cSld>
  <p:clrMapOvr>
    <a:masterClrMapping/>
  </p:clrMapOvr>
  <p:transition spd="med" advTm="5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par>
                                <p:cTn id="11" presetID="26" presetClass="entr" presetSubtype="0" fill="hold" grpId="1" nodeType="withEffect">
                                  <p:stCondLst>
                                    <p:cond delay="1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par>
                                <p:cTn id="27" presetID="26" presetClass="entr" presetSubtype="0" fill="hold" grpId="1" nodeType="withEffect">
                                  <p:stCondLst>
                                    <p:cond delay="150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down)">
                                      <p:cBhvr>
                                        <p:cTn id="29" dur="580">
                                          <p:stCondLst>
                                            <p:cond delay="0"/>
                                          </p:stCondLst>
                                        </p:cTn>
                                        <p:tgtEl>
                                          <p:spTgt spid="3">
                                            <p:txEl>
                                              <p:pRg st="1" end="1"/>
                                            </p:txEl>
                                          </p:spTgt>
                                        </p:tgtEl>
                                      </p:cBhvr>
                                    </p:animEffect>
                                    <p:anim calcmode="lin" valueType="num">
                                      <p:cBhvr>
                                        <p:cTn id="30"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xEl>
                                              <p:pRg st="1" end="1"/>
                                            </p:txEl>
                                          </p:spTgt>
                                        </p:tgtEl>
                                      </p:cBhvr>
                                      <p:to x="100000" y="60000"/>
                                    </p:animScale>
                                    <p:animScale>
                                      <p:cBhvr>
                                        <p:cTn id="36" dur="166" decel="50000">
                                          <p:stCondLst>
                                            <p:cond delay="676"/>
                                          </p:stCondLst>
                                        </p:cTn>
                                        <p:tgtEl>
                                          <p:spTgt spid="3">
                                            <p:txEl>
                                              <p:pRg st="1" end="1"/>
                                            </p:txEl>
                                          </p:spTgt>
                                        </p:tgtEl>
                                      </p:cBhvr>
                                      <p:to x="100000" y="100000"/>
                                    </p:animScale>
                                    <p:animScale>
                                      <p:cBhvr>
                                        <p:cTn id="37" dur="26">
                                          <p:stCondLst>
                                            <p:cond delay="1312"/>
                                          </p:stCondLst>
                                        </p:cTn>
                                        <p:tgtEl>
                                          <p:spTgt spid="3">
                                            <p:txEl>
                                              <p:pRg st="1" end="1"/>
                                            </p:txEl>
                                          </p:spTgt>
                                        </p:tgtEl>
                                      </p:cBhvr>
                                      <p:to x="100000" y="80000"/>
                                    </p:animScale>
                                    <p:animScale>
                                      <p:cBhvr>
                                        <p:cTn id="38" dur="166" decel="50000">
                                          <p:stCondLst>
                                            <p:cond delay="1338"/>
                                          </p:stCondLst>
                                        </p:cTn>
                                        <p:tgtEl>
                                          <p:spTgt spid="3">
                                            <p:txEl>
                                              <p:pRg st="1" end="1"/>
                                            </p:txEl>
                                          </p:spTgt>
                                        </p:tgtEl>
                                      </p:cBhvr>
                                      <p:to x="100000" y="100000"/>
                                    </p:animScale>
                                    <p:animScale>
                                      <p:cBhvr>
                                        <p:cTn id="39" dur="26">
                                          <p:stCondLst>
                                            <p:cond delay="1642"/>
                                          </p:stCondLst>
                                        </p:cTn>
                                        <p:tgtEl>
                                          <p:spTgt spid="3">
                                            <p:txEl>
                                              <p:pRg st="1" end="1"/>
                                            </p:txEl>
                                          </p:spTgt>
                                        </p:tgtEl>
                                      </p:cBhvr>
                                      <p:to x="100000" y="90000"/>
                                    </p:animScale>
                                    <p:animScale>
                                      <p:cBhvr>
                                        <p:cTn id="40" dur="166" decel="50000">
                                          <p:stCondLst>
                                            <p:cond delay="1668"/>
                                          </p:stCondLst>
                                        </p:cTn>
                                        <p:tgtEl>
                                          <p:spTgt spid="3">
                                            <p:txEl>
                                              <p:pRg st="1" end="1"/>
                                            </p:txEl>
                                          </p:spTgt>
                                        </p:tgtEl>
                                      </p:cBhvr>
                                      <p:to x="100000" y="100000"/>
                                    </p:animScale>
                                    <p:animScale>
                                      <p:cBhvr>
                                        <p:cTn id="41" dur="26">
                                          <p:stCondLst>
                                            <p:cond delay="1808"/>
                                          </p:stCondLst>
                                        </p:cTn>
                                        <p:tgtEl>
                                          <p:spTgt spid="3">
                                            <p:txEl>
                                              <p:pRg st="1" end="1"/>
                                            </p:txEl>
                                          </p:spTgt>
                                        </p:tgtEl>
                                      </p:cBhvr>
                                      <p:to x="100000" y="95000"/>
                                    </p:animScale>
                                    <p:animScale>
                                      <p:cBhvr>
                                        <p:cTn id="42" dur="166" decel="50000">
                                          <p:stCondLst>
                                            <p:cond delay="1834"/>
                                          </p:stCondLst>
                                        </p:cTn>
                                        <p:tgtEl>
                                          <p:spTgt spid="3">
                                            <p:txEl>
                                              <p:pRg st="1" end="1"/>
                                            </p:txEl>
                                          </p:spTgt>
                                        </p:tgtEl>
                                      </p:cBhvr>
                                      <p:to x="100000" y="100000"/>
                                    </p:animScale>
                                  </p:childTnLst>
                                </p:cTn>
                              </p:par>
                              <p:par>
                                <p:cTn id="43" presetID="26" presetClass="entr" presetSubtype="0" fill="hold" grpId="1" nodeType="withEffect">
                                  <p:stCondLst>
                                    <p:cond delay="150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wipe(down)">
                                      <p:cBhvr>
                                        <p:cTn id="45" dur="580">
                                          <p:stCondLst>
                                            <p:cond delay="0"/>
                                          </p:stCondLst>
                                        </p:cTn>
                                        <p:tgtEl>
                                          <p:spTgt spid="3">
                                            <p:txEl>
                                              <p:pRg st="3" end="3"/>
                                            </p:txEl>
                                          </p:spTgt>
                                        </p:tgtEl>
                                      </p:cBhvr>
                                    </p:animEffect>
                                    <p:anim calcmode="lin" valueType="num">
                                      <p:cBhvr>
                                        <p:cTn id="4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3">
                                            <p:txEl>
                                              <p:pRg st="3" end="3"/>
                                            </p:txEl>
                                          </p:spTgt>
                                        </p:tgtEl>
                                      </p:cBhvr>
                                      <p:to x="100000" y="60000"/>
                                    </p:animScale>
                                    <p:animScale>
                                      <p:cBhvr>
                                        <p:cTn id="52" dur="166" decel="50000">
                                          <p:stCondLst>
                                            <p:cond delay="676"/>
                                          </p:stCondLst>
                                        </p:cTn>
                                        <p:tgtEl>
                                          <p:spTgt spid="3">
                                            <p:txEl>
                                              <p:pRg st="3" end="3"/>
                                            </p:txEl>
                                          </p:spTgt>
                                        </p:tgtEl>
                                      </p:cBhvr>
                                      <p:to x="100000" y="100000"/>
                                    </p:animScale>
                                    <p:animScale>
                                      <p:cBhvr>
                                        <p:cTn id="53" dur="26">
                                          <p:stCondLst>
                                            <p:cond delay="1312"/>
                                          </p:stCondLst>
                                        </p:cTn>
                                        <p:tgtEl>
                                          <p:spTgt spid="3">
                                            <p:txEl>
                                              <p:pRg st="3" end="3"/>
                                            </p:txEl>
                                          </p:spTgt>
                                        </p:tgtEl>
                                      </p:cBhvr>
                                      <p:to x="100000" y="80000"/>
                                    </p:animScale>
                                    <p:animScale>
                                      <p:cBhvr>
                                        <p:cTn id="54" dur="166" decel="50000">
                                          <p:stCondLst>
                                            <p:cond delay="1338"/>
                                          </p:stCondLst>
                                        </p:cTn>
                                        <p:tgtEl>
                                          <p:spTgt spid="3">
                                            <p:txEl>
                                              <p:pRg st="3" end="3"/>
                                            </p:txEl>
                                          </p:spTgt>
                                        </p:tgtEl>
                                      </p:cBhvr>
                                      <p:to x="100000" y="100000"/>
                                    </p:animScale>
                                    <p:animScale>
                                      <p:cBhvr>
                                        <p:cTn id="55" dur="26">
                                          <p:stCondLst>
                                            <p:cond delay="1642"/>
                                          </p:stCondLst>
                                        </p:cTn>
                                        <p:tgtEl>
                                          <p:spTgt spid="3">
                                            <p:txEl>
                                              <p:pRg st="3" end="3"/>
                                            </p:txEl>
                                          </p:spTgt>
                                        </p:tgtEl>
                                      </p:cBhvr>
                                      <p:to x="100000" y="90000"/>
                                    </p:animScale>
                                    <p:animScale>
                                      <p:cBhvr>
                                        <p:cTn id="56" dur="166" decel="50000">
                                          <p:stCondLst>
                                            <p:cond delay="1668"/>
                                          </p:stCondLst>
                                        </p:cTn>
                                        <p:tgtEl>
                                          <p:spTgt spid="3">
                                            <p:txEl>
                                              <p:pRg st="3" end="3"/>
                                            </p:txEl>
                                          </p:spTgt>
                                        </p:tgtEl>
                                      </p:cBhvr>
                                      <p:to x="100000" y="100000"/>
                                    </p:animScale>
                                    <p:animScale>
                                      <p:cBhvr>
                                        <p:cTn id="57" dur="26">
                                          <p:stCondLst>
                                            <p:cond delay="1808"/>
                                          </p:stCondLst>
                                        </p:cTn>
                                        <p:tgtEl>
                                          <p:spTgt spid="3">
                                            <p:txEl>
                                              <p:pRg st="3" end="3"/>
                                            </p:txEl>
                                          </p:spTgt>
                                        </p:tgtEl>
                                      </p:cBhvr>
                                      <p:to x="100000" y="95000"/>
                                    </p:animScale>
                                    <p:animScale>
                                      <p:cBhvr>
                                        <p:cTn id="58" dur="166" decel="50000">
                                          <p:stCondLst>
                                            <p:cond delay="1834"/>
                                          </p:stCondLst>
                                        </p:cTn>
                                        <p:tgtEl>
                                          <p:spTgt spid="3">
                                            <p:txEl>
                                              <p:pRg st="3" end="3"/>
                                            </p:txEl>
                                          </p:spTgt>
                                        </p:tgtEl>
                                      </p:cBhvr>
                                      <p:to x="100000" y="100000"/>
                                    </p:animScale>
                                  </p:childTnLst>
                                </p:cTn>
                              </p:par>
                              <p:par>
                                <p:cTn id="59" presetID="26" presetClass="entr" presetSubtype="0" fill="hold" grpId="1" nodeType="withEffect">
                                  <p:stCondLst>
                                    <p:cond delay="1500"/>
                                  </p:stCondLst>
                                  <p:childTnLst>
                                    <p:set>
                                      <p:cBhvr>
                                        <p:cTn id="60" dur="1" fill="hold">
                                          <p:stCondLst>
                                            <p:cond delay="0"/>
                                          </p:stCondLst>
                                        </p:cTn>
                                        <p:tgtEl>
                                          <p:spTgt spid="3">
                                            <p:txEl>
                                              <p:pRg st="5" end="5"/>
                                            </p:txEl>
                                          </p:spTgt>
                                        </p:tgtEl>
                                        <p:attrNameLst>
                                          <p:attrName>style.visibility</p:attrName>
                                        </p:attrNameLst>
                                      </p:cBhvr>
                                      <p:to>
                                        <p:strVal val="visible"/>
                                      </p:to>
                                    </p:set>
                                    <p:animEffect transition="in" filter="wipe(down)">
                                      <p:cBhvr>
                                        <p:cTn id="61" dur="580">
                                          <p:stCondLst>
                                            <p:cond delay="0"/>
                                          </p:stCondLst>
                                        </p:cTn>
                                        <p:tgtEl>
                                          <p:spTgt spid="3">
                                            <p:txEl>
                                              <p:pRg st="5" end="5"/>
                                            </p:txEl>
                                          </p:spTgt>
                                        </p:tgtEl>
                                      </p:cBhvr>
                                    </p:animEffect>
                                    <p:anim calcmode="lin" valueType="num">
                                      <p:cBhvr>
                                        <p:cTn id="6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5" end="5"/>
                                            </p:txEl>
                                          </p:spTgt>
                                        </p:tgtEl>
                                      </p:cBhvr>
                                      <p:to x="100000" y="60000"/>
                                    </p:animScale>
                                    <p:animScale>
                                      <p:cBhvr>
                                        <p:cTn id="68" dur="166" decel="50000">
                                          <p:stCondLst>
                                            <p:cond delay="676"/>
                                          </p:stCondLst>
                                        </p:cTn>
                                        <p:tgtEl>
                                          <p:spTgt spid="3">
                                            <p:txEl>
                                              <p:pRg st="5" end="5"/>
                                            </p:txEl>
                                          </p:spTgt>
                                        </p:tgtEl>
                                      </p:cBhvr>
                                      <p:to x="100000" y="100000"/>
                                    </p:animScale>
                                    <p:animScale>
                                      <p:cBhvr>
                                        <p:cTn id="69" dur="26">
                                          <p:stCondLst>
                                            <p:cond delay="1312"/>
                                          </p:stCondLst>
                                        </p:cTn>
                                        <p:tgtEl>
                                          <p:spTgt spid="3">
                                            <p:txEl>
                                              <p:pRg st="5" end="5"/>
                                            </p:txEl>
                                          </p:spTgt>
                                        </p:tgtEl>
                                      </p:cBhvr>
                                      <p:to x="100000" y="80000"/>
                                    </p:animScale>
                                    <p:animScale>
                                      <p:cBhvr>
                                        <p:cTn id="70" dur="166" decel="50000">
                                          <p:stCondLst>
                                            <p:cond delay="1338"/>
                                          </p:stCondLst>
                                        </p:cTn>
                                        <p:tgtEl>
                                          <p:spTgt spid="3">
                                            <p:txEl>
                                              <p:pRg st="5" end="5"/>
                                            </p:txEl>
                                          </p:spTgt>
                                        </p:tgtEl>
                                      </p:cBhvr>
                                      <p:to x="100000" y="100000"/>
                                    </p:animScale>
                                    <p:animScale>
                                      <p:cBhvr>
                                        <p:cTn id="71" dur="26">
                                          <p:stCondLst>
                                            <p:cond delay="1642"/>
                                          </p:stCondLst>
                                        </p:cTn>
                                        <p:tgtEl>
                                          <p:spTgt spid="3">
                                            <p:txEl>
                                              <p:pRg st="5" end="5"/>
                                            </p:txEl>
                                          </p:spTgt>
                                        </p:tgtEl>
                                      </p:cBhvr>
                                      <p:to x="100000" y="90000"/>
                                    </p:animScale>
                                    <p:animScale>
                                      <p:cBhvr>
                                        <p:cTn id="72" dur="166" decel="50000">
                                          <p:stCondLst>
                                            <p:cond delay="1668"/>
                                          </p:stCondLst>
                                        </p:cTn>
                                        <p:tgtEl>
                                          <p:spTgt spid="3">
                                            <p:txEl>
                                              <p:pRg st="5" end="5"/>
                                            </p:txEl>
                                          </p:spTgt>
                                        </p:tgtEl>
                                      </p:cBhvr>
                                      <p:to x="100000" y="100000"/>
                                    </p:animScale>
                                    <p:animScale>
                                      <p:cBhvr>
                                        <p:cTn id="73" dur="26">
                                          <p:stCondLst>
                                            <p:cond delay="1808"/>
                                          </p:stCondLst>
                                        </p:cTn>
                                        <p:tgtEl>
                                          <p:spTgt spid="3">
                                            <p:txEl>
                                              <p:pRg st="5" end="5"/>
                                            </p:txEl>
                                          </p:spTgt>
                                        </p:tgtEl>
                                      </p:cBhvr>
                                      <p:to x="100000" y="95000"/>
                                    </p:animScale>
                                    <p:animScale>
                                      <p:cBhvr>
                                        <p:cTn id="74" dur="166" decel="50000">
                                          <p:stCondLst>
                                            <p:cond delay="1834"/>
                                          </p:stCondLst>
                                        </p:cTn>
                                        <p:tgtEl>
                                          <p:spTgt spid="3">
                                            <p:txEl>
                                              <p:pRg st="5" end="5"/>
                                            </p:txEl>
                                          </p:spTgt>
                                        </p:tgtEl>
                                      </p:cBhvr>
                                      <p:to x="100000" y="100000"/>
                                    </p:animScale>
                                  </p:childTnLst>
                                </p:cTn>
                              </p:par>
                              <p:par>
                                <p:cTn id="75" presetID="26" presetClass="entr" presetSubtype="0" fill="hold" grpId="1" nodeType="withEffect">
                                  <p:stCondLst>
                                    <p:cond delay="1500"/>
                                  </p:stCondLst>
                                  <p:childTnLst>
                                    <p:set>
                                      <p:cBhvr>
                                        <p:cTn id="76" dur="1" fill="hold">
                                          <p:stCondLst>
                                            <p:cond delay="0"/>
                                          </p:stCondLst>
                                        </p:cTn>
                                        <p:tgtEl>
                                          <p:spTgt spid="3">
                                            <p:txEl>
                                              <p:pRg st="7" end="7"/>
                                            </p:txEl>
                                          </p:spTgt>
                                        </p:tgtEl>
                                        <p:attrNameLst>
                                          <p:attrName>style.visibility</p:attrName>
                                        </p:attrNameLst>
                                      </p:cBhvr>
                                      <p:to>
                                        <p:strVal val="visible"/>
                                      </p:to>
                                    </p:set>
                                    <p:animEffect transition="in" filter="wipe(down)">
                                      <p:cBhvr>
                                        <p:cTn id="77" dur="580">
                                          <p:stCondLst>
                                            <p:cond delay="0"/>
                                          </p:stCondLst>
                                        </p:cTn>
                                        <p:tgtEl>
                                          <p:spTgt spid="3">
                                            <p:txEl>
                                              <p:pRg st="7" end="7"/>
                                            </p:txEl>
                                          </p:spTgt>
                                        </p:tgtEl>
                                      </p:cBhvr>
                                    </p:animEffect>
                                    <p:anim calcmode="lin" valueType="num">
                                      <p:cBhvr>
                                        <p:cTn id="78"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3">
                                            <p:txEl>
                                              <p:pRg st="7" end="7"/>
                                            </p:txEl>
                                          </p:spTgt>
                                        </p:tgtEl>
                                      </p:cBhvr>
                                      <p:to x="100000" y="60000"/>
                                    </p:animScale>
                                    <p:animScale>
                                      <p:cBhvr>
                                        <p:cTn id="84" dur="166" decel="50000">
                                          <p:stCondLst>
                                            <p:cond delay="676"/>
                                          </p:stCondLst>
                                        </p:cTn>
                                        <p:tgtEl>
                                          <p:spTgt spid="3">
                                            <p:txEl>
                                              <p:pRg st="7" end="7"/>
                                            </p:txEl>
                                          </p:spTgt>
                                        </p:tgtEl>
                                      </p:cBhvr>
                                      <p:to x="100000" y="100000"/>
                                    </p:animScale>
                                    <p:animScale>
                                      <p:cBhvr>
                                        <p:cTn id="85" dur="26">
                                          <p:stCondLst>
                                            <p:cond delay="1312"/>
                                          </p:stCondLst>
                                        </p:cTn>
                                        <p:tgtEl>
                                          <p:spTgt spid="3">
                                            <p:txEl>
                                              <p:pRg st="7" end="7"/>
                                            </p:txEl>
                                          </p:spTgt>
                                        </p:tgtEl>
                                      </p:cBhvr>
                                      <p:to x="100000" y="80000"/>
                                    </p:animScale>
                                    <p:animScale>
                                      <p:cBhvr>
                                        <p:cTn id="86" dur="166" decel="50000">
                                          <p:stCondLst>
                                            <p:cond delay="1338"/>
                                          </p:stCondLst>
                                        </p:cTn>
                                        <p:tgtEl>
                                          <p:spTgt spid="3">
                                            <p:txEl>
                                              <p:pRg st="7" end="7"/>
                                            </p:txEl>
                                          </p:spTgt>
                                        </p:tgtEl>
                                      </p:cBhvr>
                                      <p:to x="100000" y="100000"/>
                                    </p:animScale>
                                    <p:animScale>
                                      <p:cBhvr>
                                        <p:cTn id="87" dur="26">
                                          <p:stCondLst>
                                            <p:cond delay="1642"/>
                                          </p:stCondLst>
                                        </p:cTn>
                                        <p:tgtEl>
                                          <p:spTgt spid="3">
                                            <p:txEl>
                                              <p:pRg st="7" end="7"/>
                                            </p:txEl>
                                          </p:spTgt>
                                        </p:tgtEl>
                                      </p:cBhvr>
                                      <p:to x="100000" y="90000"/>
                                    </p:animScale>
                                    <p:animScale>
                                      <p:cBhvr>
                                        <p:cTn id="88" dur="166" decel="50000">
                                          <p:stCondLst>
                                            <p:cond delay="1668"/>
                                          </p:stCondLst>
                                        </p:cTn>
                                        <p:tgtEl>
                                          <p:spTgt spid="3">
                                            <p:txEl>
                                              <p:pRg st="7" end="7"/>
                                            </p:txEl>
                                          </p:spTgt>
                                        </p:tgtEl>
                                      </p:cBhvr>
                                      <p:to x="100000" y="100000"/>
                                    </p:animScale>
                                    <p:animScale>
                                      <p:cBhvr>
                                        <p:cTn id="89" dur="26">
                                          <p:stCondLst>
                                            <p:cond delay="1808"/>
                                          </p:stCondLst>
                                        </p:cTn>
                                        <p:tgtEl>
                                          <p:spTgt spid="3">
                                            <p:txEl>
                                              <p:pRg st="7" end="7"/>
                                            </p:txEl>
                                          </p:spTgt>
                                        </p:tgtEl>
                                      </p:cBhvr>
                                      <p:to x="100000" y="95000"/>
                                    </p:animScale>
                                    <p:animScale>
                                      <p:cBhvr>
                                        <p:cTn id="90" dur="166" decel="50000">
                                          <p:stCondLst>
                                            <p:cond delay="1834"/>
                                          </p:stCondLst>
                                        </p:cTn>
                                        <p:tgtEl>
                                          <p:spTgt spid="3">
                                            <p:txEl>
                                              <p:pRg st="7" end="7"/>
                                            </p:txEl>
                                          </p:spTgt>
                                        </p:tgtEl>
                                      </p:cBhvr>
                                      <p:to x="100000" y="100000"/>
                                    </p:animScale>
                                  </p:childTnLst>
                                </p:cTn>
                              </p:par>
                              <p:par>
                                <p:cTn id="91" presetID="26" presetClass="entr" presetSubtype="0" fill="hold" grpId="0" nodeType="withEffect">
                                  <p:stCondLst>
                                    <p:cond delay="1500"/>
                                  </p:stCondLst>
                                  <p:childTnLst>
                                    <p:set>
                                      <p:cBhvr>
                                        <p:cTn id="92" dur="1" fill="hold">
                                          <p:stCondLst>
                                            <p:cond delay="0"/>
                                          </p:stCondLst>
                                        </p:cTn>
                                        <p:tgtEl>
                                          <p:spTgt spid="4">
                                            <p:txEl>
                                              <p:pRg st="0" end="0"/>
                                            </p:txEl>
                                          </p:spTgt>
                                        </p:tgtEl>
                                        <p:attrNameLst>
                                          <p:attrName>style.visibility</p:attrName>
                                        </p:attrNameLst>
                                      </p:cBhvr>
                                      <p:to>
                                        <p:strVal val="visible"/>
                                      </p:to>
                                    </p:set>
                                    <p:animEffect transition="in" filter="wipe(down)">
                                      <p:cBhvr>
                                        <p:cTn id="93" dur="580">
                                          <p:stCondLst>
                                            <p:cond delay="0"/>
                                          </p:stCondLst>
                                        </p:cTn>
                                        <p:tgtEl>
                                          <p:spTgt spid="4">
                                            <p:txEl>
                                              <p:pRg st="0" end="0"/>
                                            </p:txEl>
                                          </p:spTgt>
                                        </p:tgtEl>
                                      </p:cBhvr>
                                    </p:animEffect>
                                    <p:anim calcmode="lin" valueType="num">
                                      <p:cBhvr>
                                        <p:cTn id="9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4">
                                            <p:txEl>
                                              <p:pRg st="0" end="0"/>
                                            </p:txEl>
                                          </p:spTgt>
                                        </p:tgtEl>
                                      </p:cBhvr>
                                      <p:to x="100000" y="60000"/>
                                    </p:animScale>
                                    <p:animScale>
                                      <p:cBhvr>
                                        <p:cTn id="100" dur="166" decel="50000">
                                          <p:stCondLst>
                                            <p:cond delay="676"/>
                                          </p:stCondLst>
                                        </p:cTn>
                                        <p:tgtEl>
                                          <p:spTgt spid="4">
                                            <p:txEl>
                                              <p:pRg st="0" end="0"/>
                                            </p:txEl>
                                          </p:spTgt>
                                        </p:tgtEl>
                                      </p:cBhvr>
                                      <p:to x="100000" y="100000"/>
                                    </p:animScale>
                                    <p:animScale>
                                      <p:cBhvr>
                                        <p:cTn id="101" dur="26">
                                          <p:stCondLst>
                                            <p:cond delay="1312"/>
                                          </p:stCondLst>
                                        </p:cTn>
                                        <p:tgtEl>
                                          <p:spTgt spid="4">
                                            <p:txEl>
                                              <p:pRg st="0" end="0"/>
                                            </p:txEl>
                                          </p:spTgt>
                                        </p:tgtEl>
                                      </p:cBhvr>
                                      <p:to x="100000" y="80000"/>
                                    </p:animScale>
                                    <p:animScale>
                                      <p:cBhvr>
                                        <p:cTn id="102" dur="166" decel="50000">
                                          <p:stCondLst>
                                            <p:cond delay="1338"/>
                                          </p:stCondLst>
                                        </p:cTn>
                                        <p:tgtEl>
                                          <p:spTgt spid="4">
                                            <p:txEl>
                                              <p:pRg st="0" end="0"/>
                                            </p:txEl>
                                          </p:spTgt>
                                        </p:tgtEl>
                                      </p:cBhvr>
                                      <p:to x="100000" y="100000"/>
                                    </p:animScale>
                                    <p:animScale>
                                      <p:cBhvr>
                                        <p:cTn id="103" dur="26">
                                          <p:stCondLst>
                                            <p:cond delay="1642"/>
                                          </p:stCondLst>
                                        </p:cTn>
                                        <p:tgtEl>
                                          <p:spTgt spid="4">
                                            <p:txEl>
                                              <p:pRg st="0" end="0"/>
                                            </p:txEl>
                                          </p:spTgt>
                                        </p:tgtEl>
                                      </p:cBhvr>
                                      <p:to x="100000" y="90000"/>
                                    </p:animScale>
                                    <p:animScale>
                                      <p:cBhvr>
                                        <p:cTn id="104" dur="166" decel="50000">
                                          <p:stCondLst>
                                            <p:cond delay="1668"/>
                                          </p:stCondLst>
                                        </p:cTn>
                                        <p:tgtEl>
                                          <p:spTgt spid="4">
                                            <p:txEl>
                                              <p:pRg st="0" end="0"/>
                                            </p:txEl>
                                          </p:spTgt>
                                        </p:tgtEl>
                                      </p:cBhvr>
                                      <p:to x="100000" y="100000"/>
                                    </p:animScale>
                                    <p:animScale>
                                      <p:cBhvr>
                                        <p:cTn id="105" dur="26">
                                          <p:stCondLst>
                                            <p:cond delay="1808"/>
                                          </p:stCondLst>
                                        </p:cTn>
                                        <p:tgtEl>
                                          <p:spTgt spid="4">
                                            <p:txEl>
                                              <p:pRg st="0" end="0"/>
                                            </p:txEl>
                                          </p:spTgt>
                                        </p:tgtEl>
                                      </p:cBhvr>
                                      <p:to x="100000" y="95000"/>
                                    </p:animScale>
                                    <p:animScale>
                                      <p:cBhvr>
                                        <p:cTn id="106" dur="166" decel="50000">
                                          <p:stCondLst>
                                            <p:cond delay="1834"/>
                                          </p:stCondLst>
                                        </p:cTn>
                                        <p:tgtEl>
                                          <p:spTgt spid="4">
                                            <p:txEl>
                                              <p:pRg st="0" end="0"/>
                                            </p:txEl>
                                          </p:spTgt>
                                        </p:tgtEl>
                                      </p:cBhvr>
                                      <p:to x="100000" y="100000"/>
                                    </p:animScale>
                                  </p:childTnLst>
                                </p:cTn>
                              </p:par>
                              <p:par>
                                <p:cTn id="107" presetID="26" presetClass="entr" presetSubtype="0" fill="hold" grpId="0" nodeType="withEffect">
                                  <p:stCondLst>
                                    <p:cond delay="1500"/>
                                  </p:stCondLst>
                                  <p:childTnLst>
                                    <p:set>
                                      <p:cBhvr>
                                        <p:cTn id="108" dur="1" fill="hold">
                                          <p:stCondLst>
                                            <p:cond delay="0"/>
                                          </p:stCondLst>
                                        </p:cTn>
                                        <p:tgtEl>
                                          <p:spTgt spid="4">
                                            <p:txEl>
                                              <p:pRg st="1" end="1"/>
                                            </p:txEl>
                                          </p:spTgt>
                                        </p:tgtEl>
                                        <p:attrNameLst>
                                          <p:attrName>style.visibility</p:attrName>
                                        </p:attrNameLst>
                                      </p:cBhvr>
                                      <p:to>
                                        <p:strVal val="visible"/>
                                      </p:to>
                                    </p:set>
                                    <p:animEffect transition="in" filter="wipe(down)">
                                      <p:cBhvr>
                                        <p:cTn id="109" dur="580">
                                          <p:stCondLst>
                                            <p:cond delay="0"/>
                                          </p:stCondLst>
                                        </p:cTn>
                                        <p:tgtEl>
                                          <p:spTgt spid="4">
                                            <p:txEl>
                                              <p:pRg st="1" end="1"/>
                                            </p:txEl>
                                          </p:spTgt>
                                        </p:tgtEl>
                                      </p:cBhvr>
                                    </p:animEffect>
                                    <p:anim calcmode="lin" valueType="num">
                                      <p:cBhvr>
                                        <p:cTn id="110"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4">
                                            <p:txEl>
                                              <p:pRg st="1" end="1"/>
                                            </p:txEl>
                                          </p:spTgt>
                                        </p:tgtEl>
                                      </p:cBhvr>
                                      <p:to x="100000" y="60000"/>
                                    </p:animScale>
                                    <p:animScale>
                                      <p:cBhvr>
                                        <p:cTn id="116" dur="166" decel="50000">
                                          <p:stCondLst>
                                            <p:cond delay="676"/>
                                          </p:stCondLst>
                                        </p:cTn>
                                        <p:tgtEl>
                                          <p:spTgt spid="4">
                                            <p:txEl>
                                              <p:pRg st="1" end="1"/>
                                            </p:txEl>
                                          </p:spTgt>
                                        </p:tgtEl>
                                      </p:cBhvr>
                                      <p:to x="100000" y="100000"/>
                                    </p:animScale>
                                    <p:animScale>
                                      <p:cBhvr>
                                        <p:cTn id="117" dur="26">
                                          <p:stCondLst>
                                            <p:cond delay="1312"/>
                                          </p:stCondLst>
                                        </p:cTn>
                                        <p:tgtEl>
                                          <p:spTgt spid="4">
                                            <p:txEl>
                                              <p:pRg st="1" end="1"/>
                                            </p:txEl>
                                          </p:spTgt>
                                        </p:tgtEl>
                                      </p:cBhvr>
                                      <p:to x="100000" y="80000"/>
                                    </p:animScale>
                                    <p:animScale>
                                      <p:cBhvr>
                                        <p:cTn id="118" dur="166" decel="50000">
                                          <p:stCondLst>
                                            <p:cond delay="1338"/>
                                          </p:stCondLst>
                                        </p:cTn>
                                        <p:tgtEl>
                                          <p:spTgt spid="4">
                                            <p:txEl>
                                              <p:pRg st="1" end="1"/>
                                            </p:txEl>
                                          </p:spTgt>
                                        </p:tgtEl>
                                      </p:cBhvr>
                                      <p:to x="100000" y="100000"/>
                                    </p:animScale>
                                    <p:animScale>
                                      <p:cBhvr>
                                        <p:cTn id="119" dur="26">
                                          <p:stCondLst>
                                            <p:cond delay="1642"/>
                                          </p:stCondLst>
                                        </p:cTn>
                                        <p:tgtEl>
                                          <p:spTgt spid="4">
                                            <p:txEl>
                                              <p:pRg st="1" end="1"/>
                                            </p:txEl>
                                          </p:spTgt>
                                        </p:tgtEl>
                                      </p:cBhvr>
                                      <p:to x="100000" y="90000"/>
                                    </p:animScale>
                                    <p:animScale>
                                      <p:cBhvr>
                                        <p:cTn id="120" dur="166" decel="50000">
                                          <p:stCondLst>
                                            <p:cond delay="1668"/>
                                          </p:stCondLst>
                                        </p:cTn>
                                        <p:tgtEl>
                                          <p:spTgt spid="4">
                                            <p:txEl>
                                              <p:pRg st="1" end="1"/>
                                            </p:txEl>
                                          </p:spTgt>
                                        </p:tgtEl>
                                      </p:cBhvr>
                                      <p:to x="100000" y="100000"/>
                                    </p:animScale>
                                    <p:animScale>
                                      <p:cBhvr>
                                        <p:cTn id="121" dur="26">
                                          <p:stCondLst>
                                            <p:cond delay="1808"/>
                                          </p:stCondLst>
                                        </p:cTn>
                                        <p:tgtEl>
                                          <p:spTgt spid="4">
                                            <p:txEl>
                                              <p:pRg st="1" end="1"/>
                                            </p:txEl>
                                          </p:spTgt>
                                        </p:tgtEl>
                                      </p:cBhvr>
                                      <p:to x="100000" y="95000"/>
                                    </p:animScale>
                                    <p:animScale>
                                      <p:cBhvr>
                                        <p:cTn id="122" dur="166" decel="50000">
                                          <p:stCondLst>
                                            <p:cond delay="1834"/>
                                          </p:stCondLst>
                                        </p:cTn>
                                        <p:tgtEl>
                                          <p:spTgt spid="4">
                                            <p:txEl>
                                              <p:pRg st="1" end="1"/>
                                            </p:txEl>
                                          </p:spTgt>
                                        </p:tgtEl>
                                      </p:cBhvr>
                                      <p:to x="100000" y="100000"/>
                                    </p:animScale>
                                  </p:childTnLst>
                                </p:cTn>
                              </p:par>
                              <p:par>
                                <p:cTn id="123" presetID="26" presetClass="entr" presetSubtype="0" fill="hold" grpId="0" nodeType="withEffect">
                                  <p:stCondLst>
                                    <p:cond delay="1500"/>
                                  </p:stCondLst>
                                  <p:childTnLst>
                                    <p:set>
                                      <p:cBhvr>
                                        <p:cTn id="124" dur="1" fill="hold">
                                          <p:stCondLst>
                                            <p:cond delay="0"/>
                                          </p:stCondLst>
                                        </p:cTn>
                                        <p:tgtEl>
                                          <p:spTgt spid="4">
                                            <p:txEl>
                                              <p:pRg st="3" end="3"/>
                                            </p:txEl>
                                          </p:spTgt>
                                        </p:tgtEl>
                                        <p:attrNameLst>
                                          <p:attrName>style.visibility</p:attrName>
                                        </p:attrNameLst>
                                      </p:cBhvr>
                                      <p:to>
                                        <p:strVal val="visible"/>
                                      </p:to>
                                    </p:set>
                                    <p:animEffect transition="in" filter="wipe(down)">
                                      <p:cBhvr>
                                        <p:cTn id="125" dur="580">
                                          <p:stCondLst>
                                            <p:cond delay="0"/>
                                          </p:stCondLst>
                                        </p:cTn>
                                        <p:tgtEl>
                                          <p:spTgt spid="4">
                                            <p:txEl>
                                              <p:pRg st="3" end="3"/>
                                            </p:txEl>
                                          </p:spTgt>
                                        </p:tgtEl>
                                      </p:cBhvr>
                                    </p:animEffect>
                                    <p:anim calcmode="lin" valueType="num">
                                      <p:cBhvr>
                                        <p:cTn id="126"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131" dur="26">
                                          <p:stCondLst>
                                            <p:cond delay="650"/>
                                          </p:stCondLst>
                                        </p:cTn>
                                        <p:tgtEl>
                                          <p:spTgt spid="4">
                                            <p:txEl>
                                              <p:pRg st="3" end="3"/>
                                            </p:txEl>
                                          </p:spTgt>
                                        </p:tgtEl>
                                      </p:cBhvr>
                                      <p:to x="100000" y="60000"/>
                                    </p:animScale>
                                    <p:animScale>
                                      <p:cBhvr>
                                        <p:cTn id="132" dur="166" decel="50000">
                                          <p:stCondLst>
                                            <p:cond delay="676"/>
                                          </p:stCondLst>
                                        </p:cTn>
                                        <p:tgtEl>
                                          <p:spTgt spid="4">
                                            <p:txEl>
                                              <p:pRg st="3" end="3"/>
                                            </p:txEl>
                                          </p:spTgt>
                                        </p:tgtEl>
                                      </p:cBhvr>
                                      <p:to x="100000" y="100000"/>
                                    </p:animScale>
                                    <p:animScale>
                                      <p:cBhvr>
                                        <p:cTn id="133" dur="26">
                                          <p:stCondLst>
                                            <p:cond delay="1312"/>
                                          </p:stCondLst>
                                        </p:cTn>
                                        <p:tgtEl>
                                          <p:spTgt spid="4">
                                            <p:txEl>
                                              <p:pRg st="3" end="3"/>
                                            </p:txEl>
                                          </p:spTgt>
                                        </p:tgtEl>
                                      </p:cBhvr>
                                      <p:to x="100000" y="80000"/>
                                    </p:animScale>
                                    <p:animScale>
                                      <p:cBhvr>
                                        <p:cTn id="134" dur="166" decel="50000">
                                          <p:stCondLst>
                                            <p:cond delay="1338"/>
                                          </p:stCondLst>
                                        </p:cTn>
                                        <p:tgtEl>
                                          <p:spTgt spid="4">
                                            <p:txEl>
                                              <p:pRg st="3" end="3"/>
                                            </p:txEl>
                                          </p:spTgt>
                                        </p:tgtEl>
                                      </p:cBhvr>
                                      <p:to x="100000" y="100000"/>
                                    </p:animScale>
                                    <p:animScale>
                                      <p:cBhvr>
                                        <p:cTn id="135" dur="26">
                                          <p:stCondLst>
                                            <p:cond delay="1642"/>
                                          </p:stCondLst>
                                        </p:cTn>
                                        <p:tgtEl>
                                          <p:spTgt spid="4">
                                            <p:txEl>
                                              <p:pRg st="3" end="3"/>
                                            </p:txEl>
                                          </p:spTgt>
                                        </p:tgtEl>
                                      </p:cBhvr>
                                      <p:to x="100000" y="90000"/>
                                    </p:animScale>
                                    <p:animScale>
                                      <p:cBhvr>
                                        <p:cTn id="136" dur="166" decel="50000">
                                          <p:stCondLst>
                                            <p:cond delay="1668"/>
                                          </p:stCondLst>
                                        </p:cTn>
                                        <p:tgtEl>
                                          <p:spTgt spid="4">
                                            <p:txEl>
                                              <p:pRg st="3" end="3"/>
                                            </p:txEl>
                                          </p:spTgt>
                                        </p:tgtEl>
                                      </p:cBhvr>
                                      <p:to x="100000" y="100000"/>
                                    </p:animScale>
                                    <p:animScale>
                                      <p:cBhvr>
                                        <p:cTn id="137" dur="26">
                                          <p:stCondLst>
                                            <p:cond delay="1808"/>
                                          </p:stCondLst>
                                        </p:cTn>
                                        <p:tgtEl>
                                          <p:spTgt spid="4">
                                            <p:txEl>
                                              <p:pRg st="3" end="3"/>
                                            </p:txEl>
                                          </p:spTgt>
                                        </p:tgtEl>
                                      </p:cBhvr>
                                      <p:to x="100000" y="95000"/>
                                    </p:animScale>
                                    <p:animScale>
                                      <p:cBhvr>
                                        <p:cTn id="138" dur="166" decel="50000">
                                          <p:stCondLst>
                                            <p:cond delay="1834"/>
                                          </p:stCondLst>
                                        </p:cTn>
                                        <p:tgtEl>
                                          <p:spTgt spid="4">
                                            <p:txEl>
                                              <p:pRg st="3" end="3"/>
                                            </p:txEl>
                                          </p:spTgt>
                                        </p:tgtEl>
                                      </p:cBhvr>
                                      <p:to x="100000" y="100000"/>
                                    </p:animScale>
                                  </p:childTnLst>
                                </p:cTn>
                              </p:par>
                              <p:par>
                                <p:cTn id="139" presetID="26" presetClass="entr" presetSubtype="0" fill="hold" grpId="0" nodeType="withEffect">
                                  <p:stCondLst>
                                    <p:cond delay="1500"/>
                                  </p:stCondLst>
                                  <p:childTnLst>
                                    <p:set>
                                      <p:cBhvr>
                                        <p:cTn id="140" dur="1" fill="hold">
                                          <p:stCondLst>
                                            <p:cond delay="0"/>
                                          </p:stCondLst>
                                        </p:cTn>
                                        <p:tgtEl>
                                          <p:spTgt spid="4">
                                            <p:txEl>
                                              <p:pRg st="5" end="5"/>
                                            </p:txEl>
                                          </p:spTgt>
                                        </p:tgtEl>
                                        <p:attrNameLst>
                                          <p:attrName>style.visibility</p:attrName>
                                        </p:attrNameLst>
                                      </p:cBhvr>
                                      <p:to>
                                        <p:strVal val="visible"/>
                                      </p:to>
                                    </p:set>
                                    <p:animEffect transition="in" filter="wipe(down)">
                                      <p:cBhvr>
                                        <p:cTn id="141" dur="580">
                                          <p:stCondLst>
                                            <p:cond delay="0"/>
                                          </p:stCondLst>
                                        </p:cTn>
                                        <p:tgtEl>
                                          <p:spTgt spid="4">
                                            <p:txEl>
                                              <p:pRg st="5" end="5"/>
                                            </p:txEl>
                                          </p:spTgt>
                                        </p:tgtEl>
                                      </p:cBhvr>
                                    </p:animEffect>
                                    <p:anim calcmode="lin" valueType="num">
                                      <p:cBhvr>
                                        <p:cTn id="142"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147" dur="26">
                                          <p:stCondLst>
                                            <p:cond delay="650"/>
                                          </p:stCondLst>
                                        </p:cTn>
                                        <p:tgtEl>
                                          <p:spTgt spid="4">
                                            <p:txEl>
                                              <p:pRg st="5" end="5"/>
                                            </p:txEl>
                                          </p:spTgt>
                                        </p:tgtEl>
                                      </p:cBhvr>
                                      <p:to x="100000" y="60000"/>
                                    </p:animScale>
                                    <p:animScale>
                                      <p:cBhvr>
                                        <p:cTn id="148" dur="166" decel="50000">
                                          <p:stCondLst>
                                            <p:cond delay="676"/>
                                          </p:stCondLst>
                                        </p:cTn>
                                        <p:tgtEl>
                                          <p:spTgt spid="4">
                                            <p:txEl>
                                              <p:pRg st="5" end="5"/>
                                            </p:txEl>
                                          </p:spTgt>
                                        </p:tgtEl>
                                      </p:cBhvr>
                                      <p:to x="100000" y="100000"/>
                                    </p:animScale>
                                    <p:animScale>
                                      <p:cBhvr>
                                        <p:cTn id="149" dur="26">
                                          <p:stCondLst>
                                            <p:cond delay="1312"/>
                                          </p:stCondLst>
                                        </p:cTn>
                                        <p:tgtEl>
                                          <p:spTgt spid="4">
                                            <p:txEl>
                                              <p:pRg st="5" end="5"/>
                                            </p:txEl>
                                          </p:spTgt>
                                        </p:tgtEl>
                                      </p:cBhvr>
                                      <p:to x="100000" y="80000"/>
                                    </p:animScale>
                                    <p:animScale>
                                      <p:cBhvr>
                                        <p:cTn id="150" dur="166" decel="50000">
                                          <p:stCondLst>
                                            <p:cond delay="1338"/>
                                          </p:stCondLst>
                                        </p:cTn>
                                        <p:tgtEl>
                                          <p:spTgt spid="4">
                                            <p:txEl>
                                              <p:pRg st="5" end="5"/>
                                            </p:txEl>
                                          </p:spTgt>
                                        </p:tgtEl>
                                      </p:cBhvr>
                                      <p:to x="100000" y="100000"/>
                                    </p:animScale>
                                    <p:animScale>
                                      <p:cBhvr>
                                        <p:cTn id="151" dur="26">
                                          <p:stCondLst>
                                            <p:cond delay="1642"/>
                                          </p:stCondLst>
                                        </p:cTn>
                                        <p:tgtEl>
                                          <p:spTgt spid="4">
                                            <p:txEl>
                                              <p:pRg st="5" end="5"/>
                                            </p:txEl>
                                          </p:spTgt>
                                        </p:tgtEl>
                                      </p:cBhvr>
                                      <p:to x="100000" y="90000"/>
                                    </p:animScale>
                                    <p:animScale>
                                      <p:cBhvr>
                                        <p:cTn id="152" dur="166" decel="50000">
                                          <p:stCondLst>
                                            <p:cond delay="1668"/>
                                          </p:stCondLst>
                                        </p:cTn>
                                        <p:tgtEl>
                                          <p:spTgt spid="4">
                                            <p:txEl>
                                              <p:pRg st="5" end="5"/>
                                            </p:txEl>
                                          </p:spTgt>
                                        </p:tgtEl>
                                      </p:cBhvr>
                                      <p:to x="100000" y="100000"/>
                                    </p:animScale>
                                    <p:animScale>
                                      <p:cBhvr>
                                        <p:cTn id="153" dur="26">
                                          <p:stCondLst>
                                            <p:cond delay="1808"/>
                                          </p:stCondLst>
                                        </p:cTn>
                                        <p:tgtEl>
                                          <p:spTgt spid="4">
                                            <p:txEl>
                                              <p:pRg st="5" end="5"/>
                                            </p:txEl>
                                          </p:spTgt>
                                        </p:tgtEl>
                                      </p:cBhvr>
                                      <p:to x="100000" y="95000"/>
                                    </p:animScale>
                                    <p:animScale>
                                      <p:cBhvr>
                                        <p:cTn id="154" dur="166" decel="50000">
                                          <p:stCondLst>
                                            <p:cond delay="1834"/>
                                          </p:stCondLst>
                                        </p:cTn>
                                        <p:tgtEl>
                                          <p:spTgt spid="4">
                                            <p:txEl>
                                              <p:pRg st="5" end="5"/>
                                            </p:txEl>
                                          </p:spTgt>
                                        </p:tgtEl>
                                      </p:cBhvr>
                                      <p:to x="100000" y="100000"/>
                                    </p:animScale>
                                  </p:childTnLst>
                                </p:cTn>
                              </p:par>
                              <p:par>
                                <p:cTn id="155" presetID="26" presetClass="entr" presetSubtype="0" fill="hold" grpId="0" nodeType="withEffect">
                                  <p:stCondLst>
                                    <p:cond delay="1500"/>
                                  </p:stCondLst>
                                  <p:childTnLst>
                                    <p:set>
                                      <p:cBhvr>
                                        <p:cTn id="156" dur="1" fill="hold">
                                          <p:stCondLst>
                                            <p:cond delay="0"/>
                                          </p:stCondLst>
                                        </p:cTn>
                                        <p:tgtEl>
                                          <p:spTgt spid="4">
                                            <p:txEl>
                                              <p:pRg st="7" end="7"/>
                                            </p:txEl>
                                          </p:spTgt>
                                        </p:tgtEl>
                                        <p:attrNameLst>
                                          <p:attrName>style.visibility</p:attrName>
                                        </p:attrNameLst>
                                      </p:cBhvr>
                                      <p:to>
                                        <p:strVal val="visible"/>
                                      </p:to>
                                    </p:set>
                                    <p:animEffect transition="in" filter="wipe(down)">
                                      <p:cBhvr>
                                        <p:cTn id="157" dur="580">
                                          <p:stCondLst>
                                            <p:cond delay="0"/>
                                          </p:stCondLst>
                                        </p:cTn>
                                        <p:tgtEl>
                                          <p:spTgt spid="4">
                                            <p:txEl>
                                              <p:pRg st="7" end="7"/>
                                            </p:txEl>
                                          </p:spTgt>
                                        </p:tgtEl>
                                      </p:cBhvr>
                                    </p:animEffect>
                                    <p:anim calcmode="lin" valueType="num">
                                      <p:cBhvr>
                                        <p:cTn id="158" dur="1822"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159" dur="664"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160" dur="664" tmFilter="0, 0; 0.125,0.2665; 0.25,0.4; 0.375,0.465; 0.5,0.5;  0.625,0.535; 0.75,0.6; 0.875,0.7335; 1,1">
                                          <p:stCondLst>
                                            <p:cond delay="664"/>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161" dur="332" tmFilter="0, 0; 0.125,0.2665; 0.25,0.4; 0.375,0.465; 0.5,0.5;  0.625,0.535; 0.75,0.6; 0.875,0.7335; 1,1">
                                          <p:stCondLst>
                                            <p:cond delay="1324"/>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162" dur="164" tmFilter="0, 0; 0.125,0.2665; 0.25,0.4; 0.375,0.465; 0.5,0.5;  0.625,0.535; 0.75,0.6; 0.875,0.7335; 1,1">
                                          <p:stCondLst>
                                            <p:cond delay="1656"/>
                                          </p:stCondLst>
                                        </p:cTn>
                                        <p:tgtEl>
                                          <p:spTgt spid="4">
                                            <p:txEl>
                                              <p:pRg st="7" end="7"/>
                                            </p:txEl>
                                          </p:spTgt>
                                        </p:tgtEl>
                                        <p:attrNameLst>
                                          <p:attrName>ppt_y</p:attrName>
                                        </p:attrNameLst>
                                      </p:cBhvr>
                                      <p:tavLst>
                                        <p:tav tm="0" fmla="#ppt_y-sin(pi*$)/81">
                                          <p:val>
                                            <p:fltVal val="0"/>
                                          </p:val>
                                        </p:tav>
                                        <p:tav tm="100000">
                                          <p:val>
                                            <p:fltVal val="1"/>
                                          </p:val>
                                        </p:tav>
                                      </p:tavLst>
                                    </p:anim>
                                    <p:animScale>
                                      <p:cBhvr>
                                        <p:cTn id="163" dur="26">
                                          <p:stCondLst>
                                            <p:cond delay="650"/>
                                          </p:stCondLst>
                                        </p:cTn>
                                        <p:tgtEl>
                                          <p:spTgt spid="4">
                                            <p:txEl>
                                              <p:pRg st="7" end="7"/>
                                            </p:txEl>
                                          </p:spTgt>
                                        </p:tgtEl>
                                      </p:cBhvr>
                                      <p:to x="100000" y="60000"/>
                                    </p:animScale>
                                    <p:animScale>
                                      <p:cBhvr>
                                        <p:cTn id="164" dur="166" decel="50000">
                                          <p:stCondLst>
                                            <p:cond delay="676"/>
                                          </p:stCondLst>
                                        </p:cTn>
                                        <p:tgtEl>
                                          <p:spTgt spid="4">
                                            <p:txEl>
                                              <p:pRg st="7" end="7"/>
                                            </p:txEl>
                                          </p:spTgt>
                                        </p:tgtEl>
                                      </p:cBhvr>
                                      <p:to x="100000" y="100000"/>
                                    </p:animScale>
                                    <p:animScale>
                                      <p:cBhvr>
                                        <p:cTn id="165" dur="26">
                                          <p:stCondLst>
                                            <p:cond delay="1312"/>
                                          </p:stCondLst>
                                        </p:cTn>
                                        <p:tgtEl>
                                          <p:spTgt spid="4">
                                            <p:txEl>
                                              <p:pRg st="7" end="7"/>
                                            </p:txEl>
                                          </p:spTgt>
                                        </p:tgtEl>
                                      </p:cBhvr>
                                      <p:to x="100000" y="80000"/>
                                    </p:animScale>
                                    <p:animScale>
                                      <p:cBhvr>
                                        <p:cTn id="166" dur="166" decel="50000">
                                          <p:stCondLst>
                                            <p:cond delay="1338"/>
                                          </p:stCondLst>
                                        </p:cTn>
                                        <p:tgtEl>
                                          <p:spTgt spid="4">
                                            <p:txEl>
                                              <p:pRg st="7" end="7"/>
                                            </p:txEl>
                                          </p:spTgt>
                                        </p:tgtEl>
                                      </p:cBhvr>
                                      <p:to x="100000" y="100000"/>
                                    </p:animScale>
                                    <p:animScale>
                                      <p:cBhvr>
                                        <p:cTn id="167" dur="26">
                                          <p:stCondLst>
                                            <p:cond delay="1642"/>
                                          </p:stCondLst>
                                        </p:cTn>
                                        <p:tgtEl>
                                          <p:spTgt spid="4">
                                            <p:txEl>
                                              <p:pRg st="7" end="7"/>
                                            </p:txEl>
                                          </p:spTgt>
                                        </p:tgtEl>
                                      </p:cBhvr>
                                      <p:to x="100000" y="90000"/>
                                    </p:animScale>
                                    <p:animScale>
                                      <p:cBhvr>
                                        <p:cTn id="168" dur="166" decel="50000">
                                          <p:stCondLst>
                                            <p:cond delay="1668"/>
                                          </p:stCondLst>
                                        </p:cTn>
                                        <p:tgtEl>
                                          <p:spTgt spid="4">
                                            <p:txEl>
                                              <p:pRg st="7" end="7"/>
                                            </p:txEl>
                                          </p:spTgt>
                                        </p:tgtEl>
                                      </p:cBhvr>
                                      <p:to x="100000" y="100000"/>
                                    </p:animScale>
                                    <p:animScale>
                                      <p:cBhvr>
                                        <p:cTn id="169" dur="26">
                                          <p:stCondLst>
                                            <p:cond delay="1808"/>
                                          </p:stCondLst>
                                        </p:cTn>
                                        <p:tgtEl>
                                          <p:spTgt spid="4">
                                            <p:txEl>
                                              <p:pRg st="7" end="7"/>
                                            </p:txEl>
                                          </p:spTgt>
                                        </p:tgtEl>
                                      </p:cBhvr>
                                      <p:to x="100000" y="95000"/>
                                    </p:animScale>
                                    <p:animScale>
                                      <p:cBhvr>
                                        <p:cTn id="170" dur="166" decel="50000">
                                          <p:stCondLst>
                                            <p:cond delay="1834"/>
                                          </p:stCondLst>
                                        </p:cTn>
                                        <p:tgtEl>
                                          <p:spTgt spid="4">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build="p"/>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066800"/>
            <a:ext cx="7467600" cy="579438"/>
          </a:xfrm>
        </p:spPr>
        <p:txBody>
          <a:bodyPr>
            <a:normAutofit/>
          </a:bodyPr>
          <a:lstStyle/>
          <a:p>
            <a:pPr algn="ctr"/>
            <a:r>
              <a:rPr lang="en-US" sz="3200" b="1" u="sng" dirty="0" smtClean="0"/>
              <a:t>I section sum</a:t>
            </a:r>
            <a:endParaRPr lang="en-US" sz="3200" b="1" u="sng" dirty="0"/>
          </a:p>
        </p:txBody>
      </p:sp>
      <p:sp>
        <p:nvSpPr>
          <p:cNvPr id="3" name="Content Placeholder 2"/>
          <p:cNvSpPr>
            <a:spLocks noGrp="1"/>
          </p:cNvSpPr>
          <p:nvPr>
            <p:ph idx="1"/>
          </p:nvPr>
        </p:nvSpPr>
        <p:spPr>
          <a:xfrm>
            <a:off x="1143000" y="1752600"/>
            <a:ext cx="7772400" cy="4343400"/>
          </a:xfrm>
        </p:spPr>
        <p:txBody>
          <a:bodyPr>
            <a:noAutofit/>
          </a:bodyPr>
          <a:lstStyle/>
          <a:p>
            <a:pPr marL="273050" indent="-47625" algn="just">
              <a:buNone/>
              <a:tabLst>
                <a:tab pos="404813" algn="l"/>
                <a:tab pos="465138" algn="l"/>
              </a:tabLst>
            </a:pPr>
            <a:r>
              <a:rPr lang="en-US" sz="2800" b="1" u="sng" dirty="0" smtClean="0"/>
              <a:t>Example-3:</a:t>
            </a:r>
            <a:r>
              <a:rPr lang="en-US" sz="2800" dirty="0" smtClean="0"/>
              <a:t> A rolled steel joist of I section overall 300 mm deep X 100mm wide has flange and web of 10 mm thickness. If permissible shear stress is limited to 100N/mm</a:t>
            </a:r>
            <a:r>
              <a:rPr lang="en-US" sz="2800" b="1" baseline="30000" dirty="0" smtClean="0"/>
              <a:t>2</a:t>
            </a:r>
            <a:r>
              <a:rPr lang="en-US" sz="2800" dirty="0" smtClean="0"/>
              <a:t>, find the value of uniformly distributed load the section can carry over a  simply supported span of 6m.</a:t>
            </a:r>
          </a:p>
          <a:p>
            <a:pPr algn="just"/>
            <a:r>
              <a:rPr lang="en-US" sz="2800" dirty="0" smtClean="0"/>
              <a:t>Sketch the shear stress distribution across the section giving value at the point of maximum shear force.</a:t>
            </a:r>
          </a:p>
        </p:txBody>
      </p: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838200" y="2064428"/>
            <a:ext cx="8143875" cy="3117172"/>
            <a:chOff x="838200" y="2064428"/>
            <a:chExt cx="8143875" cy="3117172"/>
          </a:xfrm>
        </p:grpSpPr>
        <p:sp>
          <p:nvSpPr>
            <p:cNvPr id="14" name="Arc 13"/>
            <p:cNvSpPr/>
            <p:nvPr/>
          </p:nvSpPr>
          <p:spPr>
            <a:xfrm rot="5400000">
              <a:off x="5362575" y="4300660"/>
              <a:ext cx="838200" cy="914400"/>
            </a:xfrm>
            <a:prstGeom prst="arc">
              <a:avLst>
                <a:gd name="adj1" fmla="val 16200000"/>
                <a:gd name="adj2" fmla="val 21409114"/>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0" scaled="1"/>
              <a:tileRect/>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2" name="Group 2"/>
            <p:cNvGrpSpPr/>
            <p:nvPr/>
          </p:nvGrpSpPr>
          <p:grpSpPr>
            <a:xfrm>
              <a:off x="1968627" y="2586160"/>
              <a:ext cx="6022848" cy="2595440"/>
              <a:chOff x="1907208" y="4037008"/>
              <a:chExt cx="6022848" cy="2595440"/>
            </a:xfrm>
          </p:grpSpPr>
          <p:cxnSp>
            <p:nvCxnSpPr>
              <p:cNvPr id="5" name="Straight Connector 4"/>
              <p:cNvCxnSpPr>
                <a:stCxn id="13" idx="2"/>
                <a:endCxn id="8" idx="0"/>
              </p:cNvCxnSpPr>
              <p:nvPr/>
            </p:nvCxnSpPr>
            <p:spPr>
              <a:xfrm rot="16200000" flipH="1">
                <a:off x="4313182" y="3010934"/>
                <a:ext cx="3" cy="2814145"/>
              </a:xfrm>
              <a:prstGeom prst="line">
                <a:avLst/>
              </a:prstGeom>
              <a:ln w="50800">
                <a:prstDash val="sysDot"/>
              </a:ln>
            </p:spPr>
            <p:style>
              <a:lnRef idx="2">
                <a:schemeClr val="accent1"/>
              </a:lnRef>
              <a:fillRef idx="1">
                <a:schemeClr val="lt1"/>
              </a:fillRef>
              <a:effectRef idx="0">
                <a:schemeClr val="accent1"/>
              </a:effectRef>
              <a:fontRef idx="minor">
                <a:schemeClr val="dk1"/>
              </a:fontRef>
            </p:style>
          </p:cxnSp>
          <p:sp>
            <p:nvSpPr>
              <p:cNvPr id="6" name="Rectangle 5"/>
              <p:cNvSpPr/>
              <p:nvPr/>
            </p:nvSpPr>
            <p:spPr>
              <a:xfrm>
                <a:off x="1907208" y="6248400"/>
                <a:ext cx="1984248" cy="384048"/>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0" scaled="1"/>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 name="Arc 6"/>
              <p:cNvSpPr/>
              <p:nvPr/>
            </p:nvSpPr>
            <p:spPr>
              <a:xfrm>
                <a:off x="5312238" y="4037008"/>
                <a:ext cx="789018" cy="862440"/>
              </a:xfrm>
              <a:prstGeom prst="arc">
                <a:avLst>
                  <a:gd name="adj1" fmla="val 16200000"/>
                  <a:gd name="adj2" fmla="val 21504156"/>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1"/>
                <a:tileRect/>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 name="Freeform 7"/>
              <p:cNvSpPr/>
              <p:nvPr/>
            </p:nvSpPr>
            <p:spPr>
              <a:xfrm>
                <a:off x="5720256" y="4418009"/>
                <a:ext cx="2209800" cy="1828800"/>
              </a:xfrm>
              <a:custGeom>
                <a:avLst/>
                <a:gdLst>
                  <a:gd name="connsiteX0" fmla="*/ 0 w 1652752"/>
                  <a:gd name="connsiteY0" fmla="*/ 0 h 1828800"/>
                  <a:gd name="connsiteX1" fmla="*/ 826376 w 1652752"/>
                  <a:gd name="connsiteY1" fmla="*/ 0 h 1828800"/>
                  <a:gd name="connsiteX2" fmla="*/ 1559018 w 1652752"/>
                  <a:gd name="connsiteY2" fmla="*/ 491410 h 1828800"/>
                  <a:gd name="connsiteX3" fmla="*/ 1559017 w 1652752"/>
                  <a:gd name="connsiteY3" fmla="*/ 1337393 h 1828800"/>
                  <a:gd name="connsiteX4" fmla="*/ 826373 w 1652752"/>
                  <a:gd name="connsiteY4" fmla="*/ 1828800 h 1828800"/>
                  <a:gd name="connsiteX5" fmla="*/ 0 w 1652752"/>
                  <a:gd name="connsiteY5" fmla="*/ 1828800 h 1828800"/>
                  <a:gd name="connsiteX6" fmla="*/ 0 w 1652752"/>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2752" h="1828800">
                    <a:moveTo>
                      <a:pt x="0" y="0"/>
                    </a:moveTo>
                    <a:lnTo>
                      <a:pt x="826376" y="0"/>
                    </a:lnTo>
                    <a:cubicBezTo>
                      <a:pt x="1134251" y="0"/>
                      <a:pt x="1416599" y="189382"/>
                      <a:pt x="1559018" y="491410"/>
                    </a:cubicBezTo>
                    <a:cubicBezTo>
                      <a:pt x="1683996" y="756450"/>
                      <a:pt x="1683995" y="1072353"/>
                      <a:pt x="1559017" y="1337393"/>
                    </a:cubicBezTo>
                    <a:cubicBezTo>
                      <a:pt x="1416597" y="1639421"/>
                      <a:pt x="1134248" y="1828801"/>
                      <a:pt x="826373" y="1828800"/>
                    </a:cubicBezTo>
                    <a:lnTo>
                      <a:pt x="0" y="1828800"/>
                    </a:ln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1"/>
                <a:tileRect/>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p:nvSpPr>
            <p:spPr>
              <a:xfrm>
                <a:off x="2732165" y="4341807"/>
                <a:ext cx="397291" cy="1904999"/>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1"/>
                <a:tileRect/>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12" name="Straight Connector 11"/>
              <p:cNvCxnSpPr>
                <a:endCxn id="8" idx="5"/>
              </p:cNvCxnSpPr>
              <p:nvPr/>
            </p:nvCxnSpPr>
            <p:spPr>
              <a:xfrm flipV="1">
                <a:off x="2443656" y="6246809"/>
                <a:ext cx="3276600" cy="1594"/>
              </a:xfrm>
              <a:prstGeom prst="line">
                <a:avLst/>
              </a:prstGeom>
              <a:ln w="50800">
                <a:prstDash val="sysDot"/>
              </a:ln>
            </p:spPr>
            <p:style>
              <a:lnRef idx="2">
                <a:schemeClr val="accent1"/>
              </a:lnRef>
              <a:fillRef idx="1">
                <a:schemeClr val="lt1"/>
              </a:fillRef>
              <a:effectRef idx="0">
                <a:schemeClr val="accent1"/>
              </a:effectRef>
              <a:fontRef idx="minor">
                <a:schemeClr val="dk1"/>
              </a:fontRef>
            </p:style>
          </p:cxnSp>
          <p:sp>
            <p:nvSpPr>
              <p:cNvPr id="13" name="Rectangle 12"/>
              <p:cNvSpPr/>
              <p:nvPr/>
            </p:nvSpPr>
            <p:spPr>
              <a:xfrm>
                <a:off x="1920766" y="4037008"/>
                <a:ext cx="1970690" cy="380998"/>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0" scaled="1"/>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cxnSp>
          <p:nvCxnSpPr>
            <p:cNvPr id="16" name="Straight Connector 15"/>
            <p:cNvCxnSpPr/>
            <p:nvPr/>
          </p:nvCxnSpPr>
          <p:spPr>
            <a:xfrm flipV="1">
              <a:off x="2505075" y="5176417"/>
              <a:ext cx="3223665" cy="544"/>
            </a:xfrm>
            <a:prstGeom prst="line">
              <a:avLst/>
            </a:prstGeom>
            <a:ln w="50800">
              <a:prstDash val="sysDot"/>
            </a:ln>
          </p:spPr>
          <p:style>
            <a:lnRef idx="2">
              <a:schemeClr val="accent1"/>
            </a:lnRef>
            <a:fillRef idx="1">
              <a:schemeClr val="lt1"/>
            </a:fillRef>
            <a:effectRef idx="0">
              <a:schemeClr val="accent1"/>
            </a:effectRef>
            <a:fontRef idx="minor">
              <a:schemeClr val="dk1"/>
            </a:fontRef>
          </p:style>
        </p:cxnSp>
        <p:cxnSp>
          <p:nvCxnSpPr>
            <p:cNvPr id="42" name="Straight Connector 41"/>
            <p:cNvCxnSpPr>
              <a:stCxn id="7" idx="0"/>
              <a:endCxn id="14" idx="2"/>
            </p:cNvCxnSpPr>
            <p:nvPr/>
          </p:nvCxnSpPr>
          <p:spPr>
            <a:xfrm rot="10800000" flipH="1" flipV="1">
              <a:off x="5768166" y="2586159"/>
              <a:ext cx="36773" cy="2590257"/>
            </a:xfrm>
            <a:prstGeom prst="line">
              <a:avLst/>
            </a:prstGeom>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a:off x="1209675" y="3881560"/>
              <a:ext cx="7772400" cy="1588"/>
            </a:xfrm>
            <a:prstGeom prst="line">
              <a:avLst/>
            </a:prstGeom>
            <a:ln cmpd="sng">
              <a:prstDash val="lgDash"/>
            </a:ln>
          </p:spPr>
          <p:style>
            <a:lnRef idx="2">
              <a:schemeClr val="accent1"/>
            </a:lnRef>
            <a:fillRef idx="1">
              <a:schemeClr val="lt1"/>
            </a:fillRef>
            <a:effectRef idx="0">
              <a:schemeClr val="accent1"/>
            </a:effectRef>
            <a:fontRef idx="minor">
              <a:schemeClr val="dk1"/>
            </a:fontRef>
          </p:style>
        </p:cxnSp>
        <p:cxnSp>
          <p:nvCxnSpPr>
            <p:cNvPr id="60" name="Straight Arrow Connector 59"/>
            <p:cNvCxnSpPr/>
            <p:nvPr/>
          </p:nvCxnSpPr>
          <p:spPr>
            <a:xfrm>
              <a:off x="1971675" y="2432172"/>
              <a:ext cx="19812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63" name="Straight Arrow Connector 62"/>
            <p:cNvCxnSpPr/>
            <p:nvPr/>
          </p:nvCxnSpPr>
          <p:spPr>
            <a:xfrm rot="5400000" flipH="1" flipV="1">
              <a:off x="2808683" y="3881163"/>
              <a:ext cx="2591594" cy="1589"/>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66" name="Straight Arrow Connector 65"/>
            <p:cNvCxnSpPr/>
            <p:nvPr/>
          </p:nvCxnSpPr>
          <p:spPr>
            <a:xfrm rot="5400000" flipH="1" flipV="1">
              <a:off x="1627981" y="2775866"/>
              <a:ext cx="3810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80" name="Straight Arrow Connector 79"/>
            <p:cNvCxnSpPr/>
            <p:nvPr/>
          </p:nvCxnSpPr>
          <p:spPr>
            <a:xfrm rot="5400000" flipH="1" flipV="1">
              <a:off x="1246981" y="4529260"/>
              <a:ext cx="1296194" cy="794"/>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86" name="Rectangle 85"/>
            <p:cNvSpPr/>
            <p:nvPr/>
          </p:nvSpPr>
          <p:spPr>
            <a:xfrm>
              <a:off x="2260069" y="2064428"/>
              <a:ext cx="1007006" cy="369332"/>
            </a:xfrm>
            <a:prstGeom prst="rect">
              <a:avLst/>
            </a:prstGeom>
          </p:spPr>
          <p:txBody>
            <a:bodyPr wrap="none">
              <a:spAutoFit/>
            </a:bodyPr>
            <a:lstStyle/>
            <a:p>
              <a:pPr algn="ctr"/>
              <a:r>
                <a:rPr lang="en-US" b="1" dirty="0" smtClean="0">
                  <a:sym typeface="Symbol"/>
                </a:rPr>
                <a:t>100mm</a:t>
              </a:r>
              <a:endParaRPr lang="en-US" sz="1400" b="1" dirty="0"/>
            </a:p>
          </p:txBody>
        </p:sp>
        <p:sp>
          <p:nvSpPr>
            <p:cNvPr id="87" name="Rectangle 86"/>
            <p:cNvSpPr/>
            <p:nvPr/>
          </p:nvSpPr>
          <p:spPr>
            <a:xfrm>
              <a:off x="4088869" y="3348160"/>
              <a:ext cx="1007006" cy="369332"/>
            </a:xfrm>
            <a:prstGeom prst="rect">
              <a:avLst/>
            </a:prstGeom>
          </p:spPr>
          <p:txBody>
            <a:bodyPr wrap="square">
              <a:spAutoFit/>
            </a:bodyPr>
            <a:lstStyle/>
            <a:p>
              <a:pPr algn="ctr"/>
              <a:r>
                <a:rPr lang="en-US" b="1" dirty="0" smtClean="0">
                  <a:sym typeface="Symbol"/>
                </a:rPr>
                <a:t>300mm</a:t>
              </a:r>
              <a:endParaRPr lang="en-US" sz="1400" b="1" dirty="0"/>
            </a:p>
          </p:txBody>
        </p:sp>
        <p:sp>
          <p:nvSpPr>
            <p:cNvPr id="88" name="Rectangle 87"/>
            <p:cNvSpPr/>
            <p:nvPr/>
          </p:nvSpPr>
          <p:spPr>
            <a:xfrm>
              <a:off x="981075" y="2586160"/>
              <a:ext cx="838200" cy="338554"/>
            </a:xfrm>
            <a:prstGeom prst="rect">
              <a:avLst/>
            </a:prstGeom>
          </p:spPr>
          <p:txBody>
            <a:bodyPr wrap="square">
              <a:spAutoFit/>
            </a:bodyPr>
            <a:lstStyle/>
            <a:p>
              <a:pPr algn="ctr"/>
              <a:r>
                <a:rPr lang="en-US" sz="1600" b="1" dirty="0" smtClean="0">
                  <a:sym typeface="Symbol"/>
                </a:rPr>
                <a:t>10mm</a:t>
              </a:r>
              <a:endParaRPr lang="en-US" sz="1200" b="1" dirty="0"/>
            </a:p>
          </p:txBody>
        </p:sp>
        <p:graphicFrame>
          <p:nvGraphicFramePr>
            <p:cNvPr id="70661" name="Object 5"/>
            <p:cNvGraphicFramePr>
              <a:graphicFrameLocks noChangeAspect="1"/>
            </p:cNvGraphicFramePr>
            <p:nvPr/>
          </p:nvGraphicFramePr>
          <p:xfrm>
            <a:off x="838200" y="3881560"/>
            <a:ext cx="1109663" cy="812800"/>
          </p:xfrm>
          <a:graphic>
            <a:graphicData uri="http://schemas.openxmlformats.org/presentationml/2006/ole">
              <p:oleObj spid="_x0000_s76805" name="Equation" r:id="rId4" imgW="406080" imgH="253800" progId="Equation.3">
                <p:embed/>
              </p:oleObj>
            </a:graphicData>
          </a:graphic>
        </p:graphicFrame>
        <p:cxnSp>
          <p:nvCxnSpPr>
            <p:cNvPr id="26" name="Straight Connector 25"/>
            <p:cNvCxnSpPr/>
            <p:nvPr/>
          </p:nvCxnSpPr>
          <p:spPr>
            <a:xfrm rot="16200000" flipH="1">
              <a:off x="4221098" y="1098737"/>
              <a:ext cx="3" cy="2974849"/>
            </a:xfrm>
            <a:prstGeom prst="line">
              <a:avLst/>
            </a:prstGeom>
            <a:ln w="50800">
              <a:prstDash val="sysDot"/>
            </a:ln>
          </p:spPr>
          <p:style>
            <a:lnRef idx="2">
              <a:schemeClr val="accent1"/>
            </a:lnRef>
            <a:fillRef idx="1">
              <a:schemeClr val="lt1"/>
            </a:fillRef>
            <a:effectRef idx="0">
              <a:schemeClr val="accent1"/>
            </a:effectRef>
            <a:fontRef idx="minor">
              <a:schemeClr val="dk1"/>
            </a:fontRef>
          </p:style>
        </p:cxnSp>
        <p:grpSp>
          <p:nvGrpSpPr>
            <p:cNvPr id="34" name="Group 33"/>
            <p:cNvGrpSpPr/>
            <p:nvPr/>
          </p:nvGrpSpPr>
          <p:grpSpPr>
            <a:xfrm>
              <a:off x="2505075" y="3195760"/>
              <a:ext cx="990600" cy="338554"/>
              <a:chOff x="2590800" y="3048000"/>
              <a:chExt cx="990600" cy="338554"/>
            </a:xfrm>
          </p:grpSpPr>
          <p:cxnSp>
            <p:nvCxnSpPr>
              <p:cNvPr id="51" name="Straight Arrow Connector 50"/>
              <p:cNvCxnSpPr/>
              <p:nvPr/>
            </p:nvCxnSpPr>
            <p:spPr>
              <a:xfrm>
                <a:off x="2590800" y="3200400"/>
                <a:ext cx="304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10800000">
                <a:off x="3276600" y="3200400"/>
                <a:ext cx="304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2743200" y="3048000"/>
                <a:ext cx="609600" cy="338554"/>
              </a:xfrm>
              <a:prstGeom prst="rect">
                <a:avLst/>
              </a:prstGeom>
            </p:spPr>
            <p:txBody>
              <a:bodyPr wrap="square">
                <a:spAutoFit/>
              </a:bodyPr>
              <a:lstStyle/>
              <a:p>
                <a:pPr algn="ctr"/>
                <a:r>
                  <a:rPr lang="en-US" sz="1600" b="1" dirty="0" smtClean="0">
                    <a:sym typeface="Symbol"/>
                  </a:rPr>
                  <a:t>10</a:t>
                </a:r>
                <a:endParaRPr lang="en-US" sz="1200" b="1" dirty="0"/>
              </a:p>
            </p:txBody>
          </p:sp>
        </p:grpSp>
        <p:sp>
          <p:nvSpPr>
            <p:cNvPr id="64" name="Rectangle 63"/>
            <p:cNvSpPr/>
            <p:nvPr/>
          </p:nvSpPr>
          <p:spPr>
            <a:xfrm>
              <a:off x="1666875" y="3512228"/>
              <a:ext cx="559769" cy="369332"/>
            </a:xfrm>
            <a:prstGeom prst="rect">
              <a:avLst/>
            </a:prstGeom>
          </p:spPr>
          <p:txBody>
            <a:bodyPr wrap="none">
              <a:spAutoFit/>
            </a:bodyPr>
            <a:lstStyle/>
            <a:p>
              <a:pPr algn="ctr"/>
              <a:r>
                <a:rPr lang="en-US" b="1" dirty="0" smtClean="0">
                  <a:sym typeface="Symbol"/>
                </a:rPr>
                <a:t>NA</a:t>
              </a:r>
              <a:endParaRPr lang="en-US" sz="1400" b="1" dirty="0"/>
            </a:p>
          </p:txBody>
        </p:sp>
      </p:grpSp>
      <p:graphicFrame>
        <p:nvGraphicFramePr>
          <p:cNvPr id="70657" name="Object 1"/>
          <p:cNvGraphicFramePr>
            <a:graphicFrameLocks noChangeAspect="1"/>
          </p:cNvGraphicFramePr>
          <p:nvPr/>
        </p:nvGraphicFramePr>
        <p:xfrm>
          <a:off x="5868988" y="1447800"/>
          <a:ext cx="1801812" cy="504825"/>
        </p:xfrm>
        <a:graphic>
          <a:graphicData uri="http://schemas.openxmlformats.org/presentationml/2006/ole">
            <p:oleObj spid="_x0000_s76802" name="Equation" r:id="rId5" imgW="1231560" imgH="279360" progId="Equation.3">
              <p:embed/>
            </p:oleObj>
          </a:graphicData>
        </a:graphic>
      </p:graphicFrame>
      <p:graphicFrame>
        <p:nvGraphicFramePr>
          <p:cNvPr id="70659" name="Object 3"/>
          <p:cNvGraphicFramePr>
            <a:graphicFrameLocks noChangeAspect="1"/>
          </p:cNvGraphicFramePr>
          <p:nvPr/>
        </p:nvGraphicFramePr>
        <p:xfrm>
          <a:off x="6745288" y="1966913"/>
          <a:ext cx="2435225" cy="623887"/>
        </p:xfrm>
        <a:graphic>
          <a:graphicData uri="http://schemas.openxmlformats.org/presentationml/2006/ole">
            <p:oleObj spid="_x0000_s76803" name="Equation" r:id="rId6" imgW="1269720" imgH="304560" progId="Equation.3">
              <p:embed/>
            </p:oleObj>
          </a:graphicData>
        </a:graphic>
      </p:graphicFrame>
      <p:graphicFrame>
        <p:nvGraphicFramePr>
          <p:cNvPr id="70660" name="Object 4"/>
          <p:cNvGraphicFramePr>
            <a:graphicFrameLocks noChangeAspect="1"/>
          </p:cNvGraphicFramePr>
          <p:nvPr/>
        </p:nvGraphicFramePr>
        <p:xfrm>
          <a:off x="7262813" y="4714875"/>
          <a:ext cx="1835150" cy="466725"/>
        </p:xfrm>
        <a:graphic>
          <a:graphicData uri="http://schemas.openxmlformats.org/presentationml/2006/ole">
            <p:oleObj spid="_x0000_s76804" name="Equation" r:id="rId7" imgW="1168200" imgH="291960" progId="Equation.3">
              <p:embed/>
            </p:oleObj>
          </a:graphicData>
        </a:graphic>
      </p:graphicFrame>
      <p:cxnSp>
        <p:nvCxnSpPr>
          <p:cNvPr id="30" name="Straight Arrow Connector 29"/>
          <p:cNvCxnSpPr/>
          <p:nvPr/>
        </p:nvCxnSpPr>
        <p:spPr>
          <a:xfrm rot="5400000">
            <a:off x="5905500" y="2324100"/>
            <a:ext cx="91440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a:xfrm rot="16200000" flipV="1">
            <a:off x="7647384" y="4378051"/>
            <a:ext cx="915194" cy="746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a:endCxn id="8" idx="1"/>
          </p:cNvCxnSpPr>
          <p:nvPr/>
        </p:nvCxnSpPr>
        <p:spPr>
          <a:xfrm rot="10800000" flipV="1">
            <a:off x="6886575" y="2662359"/>
            <a:ext cx="1104900" cy="30480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900" decel="100000" fill="hold"/>
                                        <p:tgtEl>
                                          <p:spTgt spid="4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7" presetClass="entr" presetSubtype="2" fill="hold" nodeType="afterEffect">
                                  <p:stCondLst>
                                    <p:cond delay="50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1000" fill="hold"/>
                                        <p:tgtEl>
                                          <p:spTgt spid="30"/>
                                        </p:tgtEl>
                                        <p:attrNameLst>
                                          <p:attrName>ppt_x</p:attrName>
                                        </p:attrNameLst>
                                      </p:cBhvr>
                                      <p:tavLst>
                                        <p:tav tm="0">
                                          <p:val>
                                            <p:strVal val="1+#ppt_w/2"/>
                                          </p:val>
                                        </p:tav>
                                        <p:tav tm="100000">
                                          <p:val>
                                            <p:strVal val="#ppt_x"/>
                                          </p:val>
                                        </p:tav>
                                      </p:tavLst>
                                    </p:anim>
                                    <p:anim calcmode="lin" valueType="num">
                                      <p:cBhvr additive="base">
                                        <p:cTn id="15" dur="1000" fill="hold"/>
                                        <p:tgtEl>
                                          <p:spTgt spid="30"/>
                                        </p:tgtEl>
                                        <p:attrNameLst>
                                          <p:attrName>ppt_y</p:attrName>
                                        </p:attrNameLst>
                                      </p:cBhvr>
                                      <p:tavLst>
                                        <p:tav tm="0">
                                          <p:val>
                                            <p:strVal val="#ppt_y"/>
                                          </p:val>
                                        </p:tav>
                                        <p:tav tm="100000">
                                          <p:val>
                                            <p:strVal val="#ppt_y"/>
                                          </p:val>
                                        </p:tav>
                                      </p:tavLst>
                                    </p:anim>
                                  </p:childTnLst>
                                </p:cTn>
                              </p:par>
                              <p:par>
                                <p:cTn id="16" presetID="7" presetClass="entr" presetSubtype="2" fill="hold" nodeType="withEffect">
                                  <p:stCondLst>
                                    <p:cond delay="500"/>
                                  </p:stCondLst>
                                  <p:childTnLst>
                                    <p:set>
                                      <p:cBhvr>
                                        <p:cTn id="17" dur="1" fill="hold">
                                          <p:stCondLst>
                                            <p:cond delay="0"/>
                                          </p:stCondLst>
                                        </p:cTn>
                                        <p:tgtEl>
                                          <p:spTgt spid="70657"/>
                                        </p:tgtEl>
                                        <p:attrNameLst>
                                          <p:attrName>style.visibility</p:attrName>
                                        </p:attrNameLst>
                                      </p:cBhvr>
                                      <p:to>
                                        <p:strVal val="visible"/>
                                      </p:to>
                                    </p:set>
                                    <p:anim calcmode="lin" valueType="num">
                                      <p:cBhvr additive="base">
                                        <p:cTn id="18" dur="1000" fill="hold"/>
                                        <p:tgtEl>
                                          <p:spTgt spid="70657"/>
                                        </p:tgtEl>
                                        <p:attrNameLst>
                                          <p:attrName>ppt_x</p:attrName>
                                        </p:attrNameLst>
                                      </p:cBhvr>
                                      <p:tavLst>
                                        <p:tav tm="0">
                                          <p:val>
                                            <p:strVal val="1+#ppt_w/2"/>
                                          </p:val>
                                        </p:tav>
                                        <p:tav tm="100000">
                                          <p:val>
                                            <p:strVal val="#ppt_x"/>
                                          </p:val>
                                        </p:tav>
                                      </p:tavLst>
                                    </p:anim>
                                    <p:anim calcmode="lin" valueType="num">
                                      <p:cBhvr additive="base">
                                        <p:cTn id="19" dur="1000" fill="hold"/>
                                        <p:tgtEl>
                                          <p:spTgt spid="70657"/>
                                        </p:tgtEl>
                                        <p:attrNameLst>
                                          <p:attrName>ppt_y</p:attrName>
                                        </p:attrNameLst>
                                      </p:cBhvr>
                                      <p:tavLst>
                                        <p:tav tm="0">
                                          <p:val>
                                            <p:strVal val="#ppt_y"/>
                                          </p:val>
                                        </p:tav>
                                        <p:tav tm="100000">
                                          <p:val>
                                            <p:strVal val="#ppt_y"/>
                                          </p:val>
                                        </p:tav>
                                      </p:tavLst>
                                    </p:anim>
                                  </p:childTnLst>
                                </p:cTn>
                              </p:par>
                            </p:childTnLst>
                          </p:cTn>
                        </p:par>
                        <p:par>
                          <p:cTn id="20" fill="hold">
                            <p:stCondLst>
                              <p:cond delay="2500"/>
                            </p:stCondLst>
                            <p:childTnLst>
                              <p:par>
                                <p:cTn id="21" presetID="7" presetClass="entr" presetSubtype="2" fill="hold" nodeType="afterEffect">
                                  <p:stCondLst>
                                    <p:cond delay="50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1000" fill="hold"/>
                                        <p:tgtEl>
                                          <p:spTgt spid="40"/>
                                        </p:tgtEl>
                                        <p:attrNameLst>
                                          <p:attrName>ppt_x</p:attrName>
                                        </p:attrNameLst>
                                      </p:cBhvr>
                                      <p:tavLst>
                                        <p:tav tm="0">
                                          <p:val>
                                            <p:strVal val="1+#ppt_w/2"/>
                                          </p:val>
                                        </p:tav>
                                        <p:tav tm="100000">
                                          <p:val>
                                            <p:strVal val="#ppt_x"/>
                                          </p:val>
                                        </p:tav>
                                      </p:tavLst>
                                    </p:anim>
                                    <p:anim calcmode="lin" valueType="num">
                                      <p:cBhvr additive="base">
                                        <p:cTn id="24" dur="1000" fill="hold"/>
                                        <p:tgtEl>
                                          <p:spTgt spid="40"/>
                                        </p:tgtEl>
                                        <p:attrNameLst>
                                          <p:attrName>ppt_y</p:attrName>
                                        </p:attrNameLst>
                                      </p:cBhvr>
                                      <p:tavLst>
                                        <p:tav tm="0">
                                          <p:val>
                                            <p:strVal val="#ppt_y"/>
                                          </p:val>
                                        </p:tav>
                                        <p:tav tm="100000">
                                          <p:val>
                                            <p:strVal val="#ppt_y"/>
                                          </p:val>
                                        </p:tav>
                                      </p:tavLst>
                                    </p:anim>
                                  </p:childTnLst>
                                </p:cTn>
                              </p:par>
                              <p:par>
                                <p:cTn id="25" presetID="7" presetClass="entr" presetSubtype="2" fill="hold" nodeType="withEffect">
                                  <p:stCondLst>
                                    <p:cond delay="500"/>
                                  </p:stCondLst>
                                  <p:childTnLst>
                                    <p:set>
                                      <p:cBhvr>
                                        <p:cTn id="26" dur="1" fill="hold">
                                          <p:stCondLst>
                                            <p:cond delay="0"/>
                                          </p:stCondLst>
                                        </p:cTn>
                                        <p:tgtEl>
                                          <p:spTgt spid="70659"/>
                                        </p:tgtEl>
                                        <p:attrNameLst>
                                          <p:attrName>style.visibility</p:attrName>
                                        </p:attrNameLst>
                                      </p:cBhvr>
                                      <p:to>
                                        <p:strVal val="visible"/>
                                      </p:to>
                                    </p:set>
                                    <p:anim calcmode="lin" valueType="num">
                                      <p:cBhvr additive="base">
                                        <p:cTn id="27" dur="1000" fill="hold"/>
                                        <p:tgtEl>
                                          <p:spTgt spid="70659"/>
                                        </p:tgtEl>
                                        <p:attrNameLst>
                                          <p:attrName>ppt_x</p:attrName>
                                        </p:attrNameLst>
                                      </p:cBhvr>
                                      <p:tavLst>
                                        <p:tav tm="0">
                                          <p:val>
                                            <p:strVal val="1+#ppt_w/2"/>
                                          </p:val>
                                        </p:tav>
                                        <p:tav tm="100000">
                                          <p:val>
                                            <p:strVal val="#ppt_x"/>
                                          </p:val>
                                        </p:tav>
                                      </p:tavLst>
                                    </p:anim>
                                    <p:anim calcmode="lin" valueType="num">
                                      <p:cBhvr additive="base">
                                        <p:cTn id="28" dur="1000" fill="hold"/>
                                        <p:tgtEl>
                                          <p:spTgt spid="70659"/>
                                        </p:tgtEl>
                                        <p:attrNameLst>
                                          <p:attrName>ppt_y</p:attrName>
                                        </p:attrNameLst>
                                      </p:cBhvr>
                                      <p:tavLst>
                                        <p:tav tm="0">
                                          <p:val>
                                            <p:strVal val="#ppt_y"/>
                                          </p:val>
                                        </p:tav>
                                        <p:tav tm="100000">
                                          <p:val>
                                            <p:strVal val="#ppt_y"/>
                                          </p:val>
                                        </p:tav>
                                      </p:tavLst>
                                    </p:anim>
                                  </p:childTnLst>
                                </p:cTn>
                              </p:par>
                            </p:childTnLst>
                          </p:cTn>
                        </p:par>
                        <p:par>
                          <p:cTn id="29" fill="hold">
                            <p:stCondLst>
                              <p:cond delay="4000"/>
                            </p:stCondLst>
                            <p:childTnLst>
                              <p:par>
                                <p:cTn id="30" presetID="7" presetClass="entr" presetSubtype="2" fill="hold" nodeType="afterEffect">
                                  <p:stCondLst>
                                    <p:cond delay="500"/>
                                  </p:stCondLst>
                                  <p:childTnLst>
                                    <p:set>
                                      <p:cBhvr>
                                        <p:cTn id="31" dur="1" fill="hold">
                                          <p:stCondLst>
                                            <p:cond delay="0"/>
                                          </p:stCondLst>
                                        </p:cTn>
                                        <p:tgtEl>
                                          <p:spTgt spid="70660"/>
                                        </p:tgtEl>
                                        <p:attrNameLst>
                                          <p:attrName>style.visibility</p:attrName>
                                        </p:attrNameLst>
                                      </p:cBhvr>
                                      <p:to>
                                        <p:strVal val="visible"/>
                                      </p:to>
                                    </p:set>
                                    <p:anim calcmode="lin" valueType="num">
                                      <p:cBhvr additive="base">
                                        <p:cTn id="32" dur="1000" fill="hold"/>
                                        <p:tgtEl>
                                          <p:spTgt spid="70660"/>
                                        </p:tgtEl>
                                        <p:attrNameLst>
                                          <p:attrName>ppt_x</p:attrName>
                                        </p:attrNameLst>
                                      </p:cBhvr>
                                      <p:tavLst>
                                        <p:tav tm="0">
                                          <p:val>
                                            <p:strVal val="1+#ppt_w/2"/>
                                          </p:val>
                                        </p:tav>
                                        <p:tav tm="100000">
                                          <p:val>
                                            <p:strVal val="#ppt_x"/>
                                          </p:val>
                                        </p:tav>
                                      </p:tavLst>
                                    </p:anim>
                                    <p:anim calcmode="lin" valueType="num">
                                      <p:cBhvr additive="base">
                                        <p:cTn id="33" dur="1000" fill="hold"/>
                                        <p:tgtEl>
                                          <p:spTgt spid="70660"/>
                                        </p:tgtEl>
                                        <p:attrNameLst>
                                          <p:attrName>ppt_y</p:attrName>
                                        </p:attrNameLst>
                                      </p:cBhvr>
                                      <p:tavLst>
                                        <p:tav tm="0">
                                          <p:val>
                                            <p:strVal val="#ppt_y"/>
                                          </p:val>
                                        </p:tav>
                                        <p:tav tm="100000">
                                          <p:val>
                                            <p:strVal val="#ppt_y"/>
                                          </p:val>
                                        </p:tav>
                                      </p:tavLst>
                                    </p:anim>
                                  </p:childTnLst>
                                </p:cTn>
                              </p:par>
                              <p:par>
                                <p:cTn id="34" presetID="7" presetClass="entr" presetSubtype="2" fill="hold" nodeType="withEffect">
                                  <p:stCondLst>
                                    <p:cond delay="50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1+#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7" name="Object 3"/>
          <p:cNvGraphicFramePr>
            <a:graphicFrameLocks noChangeAspect="1"/>
          </p:cNvGraphicFramePr>
          <p:nvPr/>
        </p:nvGraphicFramePr>
        <p:xfrm>
          <a:off x="1143000" y="347663"/>
          <a:ext cx="7696200" cy="6315075"/>
        </p:xfrm>
        <a:graphic>
          <a:graphicData uri="http://schemas.openxmlformats.org/presentationml/2006/ole">
            <p:oleObj spid="_x0000_s37890" name="Equation" r:id="rId3" imgW="3568680" imgH="3695400" progId="Equation.3">
              <p:embed/>
            </p:oleObj>
          </a:graphicData>
        </a:graphic>
      </p:graphicFrame>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1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9" name="Object 3"/>
          <p:cNvGraphicFramePr>
            <a:graphicFrameLocks noChangeAspect="1"/>
          </p:cNvGraphicFramePr>
          <p:nvPr/>
        </p:nvGraphicFramePr>
        <p:xfrm>
          <a:off x="1371600" y="304800"/>
          <a:ext cx="7135812" cy="5910262"/>
        </p:xfrm>
        <a:graphic>
          <a:graphicData uri="http://schemas.openxmlformats.org/presentationml/2006/ole">
            <p:oleObj spid="_x0000_s38914" name="Equation" r:id="rId3" imgW="3111480" imgH="3492360" progId="Equation.3">
              <p:embed/>
            </p:oleObj>
          </a:graphicData>
        </a:graphic>
      </p:graphicFrame>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28800"/>
            <a:ext cx="7467600" cy="579438"/>
          </a:xfrm>
        </p:spPr>
        <p:txBody>
          <a:bodyPr>
            <a:normAutofit/>
          </a:bodyPr>
          <a:lstStyle/>
          <a:p>
            <a:pPr algn="ctr"/>
            <a:r>
              <a:rPr lang="en-US" sz="3200" b="1" u="sng" dirty="0" smtClean="0"/>
              <a:t>Triangular section sum</a:t>
            </a:r>
            <a:endParaRPr lang="en-US" sz="3200" b="1" u="sng" dirty="0"/>
          </a:p>
        </p:txBody>
      </p:sp>
      <p:sp>
        <p:nvSpPr>
          <p:cNvPr id="3" name="Content Placeholder 2"/>
          <p:cNvSpPr>
            <a:spLocks noGrp="1"/>
          </p:cNvSpPr>
          <p:nvPr>
            <p:ph idx="1"/>
          </p:nvPr>
        </p:nvSpPr>
        <p:spPr>
          <a:xfrm>
            <a:off x="990600" y="2438400"/>
            <a:ext cx="8077200" cy="2743200"/>
          </a:xfrm>
        </p:spPr>
        <p:txBody>
          <a:bodyPr>
            <a:noAutofit/>
          </a:bodyPr>
          <a:lstStyle/>
          <a:p>
            <a:pPr algn="just">
              <a:buNone/>
            </a:pPr>
            <a:r>
              <a:rPr lang="en-US" sz="2800" b="1" dirty="0" smtClean="0"/>
              <a:t>   </a:t>
            </a:r>
            <a:r>
              <a:rPr lang="en-US" sz="2800" b="1" u="sng" dirty="0" smtClean="0"/>
              <a:t>Example-4:</a:t>
            </a:r>
            <a:r>
              <a:rPr lang="en-US" sz="2800" dirty="0" smtClean="0"/>
              <a:t> A beam of triangular section having  base width 150mm and height 200mm is subjected to a shear force of 20kN the value of maximum shear stress and draw shear stress distribution diagram.</a:t>
            </a:r>
          </a:p>
        </p:txBody>
      </p:sp>
    </p:spTree>
  </p:cSld>
  <p:clrMapOvr>
    <a:masterClrMapping/>
  </p:clrMapOvr>
  <p:transition spd="med">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1295400" y="228600"/>
          <a:ext cx="6127750" cy="5375275"/>
        </p:xfrm>
        <a:graphic>
          <a:graphicData uri="http://schemas.openxmlformats.org/presentationml/2006/ole">
            <p:oleObj spid="_x0000_s39938" name="Equation" r:id="rId3" imgW="2616120" imgH="2793960" progId="Equation.3">
              <p:embed/>
            </p:oleObj>
          </a:graphicData>
        </a:graphic>
      </p:graphicFrame>
    </p:spTree>
  </p:cSld>
  <p:clrMapOvr>
    <a:masterClrMapping/>
  </p:clrMapOvr>
  <p:transition spd="med">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6934200" y="2067580"/>
            <a:ext cx="2286000" cy="646331"/>
          </a:xfrm>
          <a:prstGeom prst="rect">
            <a:avLst/>
          </a:prstGeom>
        </p:spPr>
        <p:txBody>
          <a:bodyPr wrap="square">
            <a:spAutoFit/>
          </a:bodyPr>
          <a:lstStyle/>
          <a:p>
            <a:pPr algn="ctr"/>
            <a:r>
              <a:rPr lang="en-US" sz="3600" b="1" dirty="0" smtClean="0">
                <a:sym typeface="Symbol"/>
              </a:rPr>
              <a:t></a:t>
            </a:r>
            <a:r>
              <a:rPr lang="en-US" sz="2000" b="1" dirty="0" smtClean="0">
                <a:sym typeface="Symbol"/>
              </a:rPr>
              <a:t>max=2</a:t>
            </a:r>
            <a:r>
              <a:rPr lang="en-US" sz="2000" b="1" dirty="0" smtClean="0"/>
              <a:t>N/mm</a:t>
            </a:r>
            <a:r>
              <a:rPr lang="en-US" sz="2000" b="1" baseline="30000" dirty="0" smtClean="0"/>
              <a:t>2</a:t>
            </a:r>
            <a:endParaRPr lang="en-US" sz="2000" b="1" dirty="0"/>
          </a:p>
        </p:txBody>
      </p:sp>
      <p:sp>
        <p:nvSpPr>
          <p:cNvPr id="52" name="Rectangle 51"/>
          <p:cNvSpPr/>
          <p:nvPr/>
        </p:nvSpPr>
        <p:spPr>
          <a:xfrm>
            <a:off x="6858000" y="3886200"/>
            <a:ext cx="2438400" cy="707886"/>
          </a:xfrm>
          <a:prstGeom prst="rect">
            <a:avLst/>
          </a:prstGeom>
        </p:spPr>
        <p:txBody>
          <a:bodyPr wrap="square">
            <a:spAutoFit/>
          </a:bodyPr>
          <a:lstStyle/>
          <a:p>
            <a:pPr algn="ctr"/>
            <a:r>
              <a:rPr lang="en-US" sz="4000" b="1" dirty="0" smtClean="0">
                <a:sym typeface="Symbol"/>
              </a:rPr>
              <a:t></a:t>
            </a:r>
            <a:r>
              <a:rPr lang="en-US" b="1" dirty="0" smtClean="0">
                <a:sym typeface="Symbol"/>
              </a:rPr>
              <a:t>avg=</a:t>
            </a:r>
            <a:r>
              <a:rPr lang="en-US" sz="2000" b="1" dirty="0" smtClean="0">
                <a:sym typeface="Symbol"/>
              </a:rPr>
              <a:t>1.33</a:t>
            </a:r>
            <a:r>
              <a:rPr lang="en-US" sz="2000" b="1" dirty="0" smtClean="0"/>
              <a:t>N/mm</a:t>
            </a:r>
            <a:r>
              <a:rPr lang="en-US" sz="2000" b="1" baseline="30000" dirty="0" smtClean="0"/>
              <a:t>2</a:t>
            </a:r>
            <a:endParaRPr lang="en-US" sz="2000" b="1" dirty="0" smtClean="0"/>
          </a:p>
        </p:txBody>
      </p:sp>
      <p:cxnSp>
        <p:nvCxnSpPr>
          <p:cNvPr id="24" name="Straight Arrow Connector 23"/>
          <p:cNvCxnSpPr>
            <a:stCxn id="51" idx="2"/>
          </p:cNvCxnSpPr>
          <p:nvPr/>
        </p:nvCxnSpPr>
        <p:spPr>
          <a:xfrm rot="5400000">
            <a:off x="7491057" y="2461856"/>
            <a:ext cx="334088" cy="83819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rot="10800000">
            <a:off x="7162800" y="3657601"/>
            <a:ext cx="990600" cy="49666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23" name="Group 22"/>
          <p:cNvGrpSpPr/>
          <p:nvPr/>
        </p:nvGrpSpPr>
        <p:grpSpPr>
          <a:xfrm>
            <a:off x="914400" y="2133600"/>
            <a:ext cx="6934200" cy="2807732"/>
            <a:chOff x="914400" y="2133600"/>
            <a:chExt cx="6934200" cy="2807732"/>
          </a:xfrm>
        </p:grpSpPr>
        <p:grpSp>
          <p:nvGrpSpPr>
            <p:cNvPr id="16" name="Group 15"/>
            <p:cNvGrpSpPr/>
            <p:nvPr/>
          </p:nvGrpSpPr>
          <p:grpSpPr>
            <a:xfrm>
              <a:off x="1295400" y="2133600"/>
              <a:ext cx="6553200" cy="2221992"/>
              <a:chOff x="1472568" y="1066800"/>
              <a:chExt cx="5438706" cy="1752600"/>
            </a:xfrm>
            <a:gradFill>
              <a:gsLst>
                <a:gs pos="0">
                  <a:srgbClr val="FFFFFF"/>
                </a:gs>
                <a:gs pos="7001">
                  <a:srgbClr val="E6E6E6"/>
                </a:gs>
                <a:gs pos="32001">
                  <a:srgbClr val="7D8496"/>
                </a:gs>
                <a:gs pos="47000">
                  <a:srgbClr val="E6E6E6"/>
                </a:gs>
                <a:gs pos="85001">
                  <a:srgbClr val="7D8496"/>
                </a:gs>
                <a:gs pos="100000">
                  <a:srgbClr val="E6E6E6"/>
                </a:gs>
              </a:gsLst>
              <a:lin ang="5400000" scaled="0"/>
            </a:gradFill>
          </p:grpSpPr>
          <p:sp>
            <p:nvSpPr>
              <p:cNvPr id="17" name="Chord 16"/>
              <p:cNvSpPr/>
              <p:nvPr/>
            </p:nvSpPr>
            <p:spPr>
              <a:xfrm flipH="1">
                <a:off x="5014051" y="1066800"/>
                <a:ext cx="1356289" cy="1752600"/>
              </a:xfrm>
              <a:prstGeom prst="chord">
                <a:avLst>
                  <a:gd name="adj1" fmla="val 5222671"/>
                  <a:gd name="adj2" fmla="val 16373307"/>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Isosceles Triangle 17"/>
              <p:cNvSpPr/>
              <p:nvPr/>
            </p:nvSpPr>
            <p:spPr>
              <a:xfrm>
                <a:off x="1973763" y="1066800"/>
                <a:ext cx="1828800" cy="1752600"/>
              </a:xfrm>
              <a:prstGeom prst="triangle">
                <a:avLst>
                  <a:gd name="adj" fmla="val 49999"/>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cxnSp>
            <p:nvCxnSpPr>
              <p:cNvPr id="19" name="Straight Connector 18"/>
              <p:cNvCxnSpPr>
                <a:stCxn id="18" idx="0"/>
                <a:endCxn id="17" idx="1"/>
              </p:cNvCxnSpPr>
              <p:nvPr/>
            </p:nvCxnSpPr>
            <p:spPr>
              <a:xfrm rot="16200000" flipH="1">
                <a:off x="4265935" y="-310991"/>
                <a:ext cx="2055" cy="2757637"/>
              </a:xfrm>
              <a:prstGeom prst="line">
                <a:avLst/>
              </a:prstGeom>
              <a:grpFill/>
              <a:ln w="50800">
                <a:prstDash val="sysDot"/>
              </a:ln>
            </p:spPr>
            <p:style>
              <a:lnRef idx="2">
                <a:schemeClr val="accent1"/>
              </a:lnRef>
              <a:fillRef idx="1">
                <a:schemeClr val="lt1"/>
              </a:fillRef>
              <a:effectRef idx="0">
                <a:schemeClr val="accent1"/>
              </a:effectRef>
              <a:fontRef idx="minor">
                <a:schemeClr val="dk1"/>
              </a:fontRef>
            </p:style>
          </p:cxnSp>
          <p:cxnSp>
            <p:nvCxnSpPr>
              <p:cNvPr id="20" name="Straight Connector 19"/>
              <p:cNvCxnSpPr/>
              <p:nvPr/>
            </p:nvCxnSpPr>
            <p:spPr>
              <a:xfrm flipV="1">
                <a:off x="1472568" y="2268858"/>
                <a:ext cx="5438706" cy="17143"/>
              </a:xfrm>
              <a:prstGeom prst="line">
                <a:avLst/>
              </a:prstGeom>
              <a:grpFill/>
              <a:ln>
                <a:prstDash val="lgDash"/>
              </a:ln>
            </p:spPr>
            <p:style>
              <a:lnRef idx="2">
                <a:schemeClr val="accent1"/>
              </a:lnRef>
              <a:fillRef idx="1">
                <a:schemeClr val="lt1"/>
              </a:fillRef>
              <a:effectRef idx="0">
                <a:schemeClr val="accent1"/>
              </a:effectRef>
              <a:fontRef idx="minor">
                <a:schemeClr val="dk1"/>
              </a:fontRef>
            </p:style>
          </p:cxnSp>
          <p:cxnSp>
            <p:nvCxnSpPr>
              <p:cNvPr id="21" name="Straight Connector 20"/>
              <p:cNvCxnSpPr>
                <a:stCxn id="18" idx="4"/>
                <a:endCxn id="17" idx="0"/>
              </p:cNvCxnSpPr>
              <p:nvPr/>
            </p:nvCxnSpPr>
            <p:spPr>
              <a:xfrm rot="5400000" flipH="1" flipV="1">
                <a:off x="4722559" y="1897252"/>
                <a:ext cx="2151" cy="1842145"/>
              </a:xfrm>
              <a:prstGeom prst="line">
                <a:avLst/>
              </a:prstGeom>
              <a:grpFill/>
              <a:ln w="50800">
                <a:prstDash val="sysDot"/>
              </a:ln>
            </p:spPr>
            <p:style>
              <a:lnRef idx="2">
                <a:schemeClr val="accent1"/>
              </a:lnRef>
              <a:fillRef idx="1">
                <a:schemeClr val="lt1"/>
              </a:fillRef>
              <a:effectRef idx="0">
                <a:schemeClr val="accent1"/>
              </a:effectRef>
              <a:fontRef idx="minor">
                <a:schemeClr val="dk1"/>
              </a:fontRef>
            </p:style>
          </p:cxnSp>
        </p:grpSp>
        <p:cxnSp>
          <p:nvCxnSpPr>
            <p:cNvPr id="22" name="Straight Arrow Connector 21"/>
            <p:cNvCxnSpPr/>
            <p:nvPr/>
          </p:nvCxnSpPr>
          <p:spPr>
            <a:xfrm rot="5400000" flipH="1" flipV="1">
              <a:off x="797249" y="3247841"/>
              <a:ext cx="2209800" cy="5702"/>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p:nvPr/>
          </p:nvCxnSpPr>
          <p:spPr>
            <a:xfrm rot="10800000">
              <a:off x="1828801" y="4572000"/>
              <a:ext cx="2285998"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29" name="Rectangle 28"/>
            <p:cNvSpPr/>
            <p:nvPr/>
          </p:nvSpPr>
          <p:spPr>
            <a:xfrm>
              <a:off x="914400" y="2743200"/>
              <a:ext cx="1007007" cy="369332"/>
            </a:xfrm>
            <a:prstGeom prst="rect">
              <a:avLst/>
            </a:prstGeom>
          </p:spPr>
          <p:txBody>
            <a:bodyPr wrap="none">
              <a:spAutoFit/>
            </a:bodyPr>
            <a:lstStyle/>
            <a:p>
              <a:r>
                <a:rPr lang="en-US" b="1" dirty="0" smtClean="0"/>
                <a:t>200mm</a:t>
              </a:r>
              <a:endParaRPr lang="en-US" b="1" dirty="0"/>
            </a:p>
          </p:txBody>
        </p:sp>
        <p:sp>
          <p:nvSpPr>
            <p:cNvPr id="30" name="Rectangle 29"/>
            <p:cNvSpPr/>
            <p:nvPr/>
          </p:nvSpPr>
          <p:spPr>
            <a:xfrm>
              <a:off x="2514600" y="4572000"/>
              <a:ext cx="1007007" cy="369332"/>
            </a:xfrm>
            <a:prstGeom prst="rect">
              <a:avLst/>
            </a:prstGeom>
          </p:spPr>
          <p:txBody>
            <a:bodyPr wrap="none">
              <a:spAutoFit/>
            </a:bodyPr>
            <a:lstStyle/>
            <a:p>
              <a:r>
                <a:rPr lang="en-US" b="1" dirty="0" smtClean="0"/>
                <a:t>150mm</a:t>
              </a:r>
              <a:endParaRPr lang="en-US" b="1" dirty="0"/>
            </a:p>
          </p:txBody>
        </p:sp>
        <p:sp>
          <p:nvSpPr>
            <p:cNvPr id="31" name="Rectangle 30"/>
            <p:cNvSpPr/>
            <p:nvPr/>
          </p:nvSpPr>
          <p:spPr>
            <a:xfrm>
              <a:off x="3657600" y="2286000"/>
              <a:ext cx="685800" cy="523220"/>
            </a:xfrm>
            <a:prstGeom prst="rect">
              <a:avLst/>
            </a:prstGeom>
          </p:spPr>
          <p:txBody>
            <a:bodyPr wrap="square">
              <a:spAutoFit/>
            </a:bodyPr>
            <a:lstStyle/>
            <a:p>
              <a:pPr algn="ctr"/>
              <a:r>
                <a:rPr lang="en-US" sz="2800" dirty="0" smtClean="0">
                  <a:sym typeface="Symbol"/>
                </a:rPr>
                <a:t>h/2</a:t>
              </a:r>
              <a:endParaRPr lang="en-US" sz="2800" b="1" dirty="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endParaRPr>
            </a:p>
          </p:txBody>
        </p:sp>
        <p:cxnSp>
          <p:nvCxnSpPr>
            <p:cNvPr id="32" name="Straight Connector 31"/>
            <p:cNvCxnSpPr/>
            <p:nvPr/>
          </p:nvCxnSpPr>
          <p:spPr>
            <a:xfrm>
              <a:off x="2514600" y="3048000"/>
              <a:ext cx="4648200" cy="1588"/>
            </a:xfrm>
            <a:prstGeom prst="line">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50800">
              <a:prstDash val="sysDot"/>
            </a:ln>
          </p:spPr>
          <p:style>
            <a:lnRef idx="2">
              <a:schemeClr val="accent1"/>
            </a:lnRef>
            <a:fillRef idx="1">
              <a:schemeClr val="lt1"/>
            </a:fillRef>
            <a:effectRef idx="0">
              <a:schemeClr val="accent1"/>
            </a:effectRef>
            <a:fontRef idx="minor">
              <a:schemeClr val="dk1"/>
            </a:fontRef>
          </p:style>
        </p:cxnSp>
        <p:cxnSp>
          <p:nvCxnSpPr>
            <p:cNvPr id="35" name="Straight Arrow Connector 34"/>
            <p:cNvCxnSpPr/>
            <p:nvPr/>
          </p:nvCxnSpPr>
          <p:spPr>
            <a:xfrm rot="5400000" flipH="1" flipV="1">
              <a:off x="3962797" y="2591197"/>
              <a:ext cx="915194"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43" name="Rectangle 42"/>
            <p:cNvSpPr/>
            <p:nvPr/>
          </p:nvSpPr>
          <p:spPr>
            <a:xfrm>
              <a:off x="3886200" y="3124200"/>
              <a:ext cx="800219" cy="461665"/>
            </a:xfrm>
            <a:prstGeom prst="rect">
              <a:avLst/>
            </a:prstGeom>
          </p:spPr>
          <p:txBody>
            <a:bodyPr wrap="none">
              <a:spAutoFit/>
            </a:bodyPr>
            <a:lstStyle/>
            <a:p>
              <a:pPr algn="ctr"/>
              <a:r>
                <a:rPr lang="en-US" sz="2400" dirty="0" smtClean="0">
                  <a:sym typeface="Symbol"/>
                </a:rPr>
                <a:t>2/3.h</a:t>
              </a:r>
              <a:endParaRPr lang="en-US" sz="2400" b="1" dirty="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endParaRPr>
            </a:p>
          </p:txBody>
        </p:sp>
        <p:cxnSp>
          <p:nvCxnSpPr>
            <p:cNvPr id="44" name="Straight Arrow Connector 43"/>
            <p:cNvCxnSpPr/>
            <p:nvPr/>
          </p:nvCxnSpPr>
          <p:spPr>
            <a:xfrm rot="5400000" flipH="1" flipV="1">
              <a:off x="4038203" y="2895997"/>
              <a:ext cx="1524794"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41" name="Rectangle 40"/>
            <p:cNvSpPr/>
            <p:nvPr/>
          </p:nvSpPr>
          <p:spPr>
            <a:xfrm>
              <a:off x="1295400" y="3352800"/>
              <a:ext cx="559770" cy="369332"/>
            </a:xfrm>
            <a:prstGeom prst="rect">
              <a:avLst/>
            </a:prstGeom>
          </p:spPr>
          <p:txBody>
            <a:bodyPr wrap="none">
              <a:spAutoFit/>
            </a:bodyPr>
            <a:lstStyle/>
            <a:p>
              <a:pPr algn="ctr"/>
              <a:r>
                <a:rPr lang="en-US" b="1" dirty="0" smtClean="0">
                  <a:sym typeface="Symbol"/>
                </a:rPr>
                <a:t>NA</a:t>
              </a:r>
              <a:endParaRPr lang="en-US" sz="1400" b="1" dirty="0"/>
            </a:p>
          </p:txBody>
        </p:sp>
      </p:grpSp>
    </p:spTree>
  </p:cSld>
  <p:clrMapOvr>
    <a:masterClrMapping/>
  </p:clrMapOvr>
  <p:transition spd="med">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par>
                          <p:cTn id="10" fill="hold">
                            <p:stCondLst>
                              <p:cond delay="1000"/>
                            </p:stCondLst>
                            <p:childTnLst>
                              <p:par>
                                <p:cTn id="11" presetID="7" presetClass="entr" presetSubtype="2"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1000" fill="hold"/>
                                        <p:tgtEl>
                                          <p:spTgt spid="24"/>
                                        </p:tgtEl>
                                        <p:attrNameLst>
                                          <p:attrName>ppt_x</p:attrName>
                                        </p:attrNameLst>
                                      </p:cBhvr>
                                      <p:tavLst>
                                        <p:tav tm="0">
                                          <p:val>
                                            <p:strVal val="1+#ppt_w/2"/>
                                          </p:val>
                                        </p:tav>
                                        <p:tav tm="100000">
                                          <p:val>
                                            <p:strVal val="#ppt_x"/>
                                          </p:val>
                                        </p:tav>
                                      </p:tavLst>
                                    </p:anim>
                                    <p:anim calcmode="lin" valueType="num">
                                      <p:cBhvr additive="base">
                                        <p:cTn id="14" dur="1000" fill="hold"/>
                                        <p:tgtEl>
                                          <p:spTgt spid="24"/>
                                        </p:tgtEl>
                                        <p:attrNameLst>
                                          <p:attrName>ppt_y</p:attrName>
                                        </p:attrNameLst>
                                      </p:cBhvr>
                                      <p:tavLst>
                                        <p:tav tm="0">
                                          <p:val>
                                            <p:strVal val="#ppt_y"/>
                                          </p:val>
                                        </p:tav>
                                        <p:tav tm="100000">
                                          <p:val>
                                            <p:strVal val="#ppt_y"/>
                                          </p:val>
                                        </p:tav>
                                      </p:tavLst>
                                    </p:anim>
                                  </p:childTnLst>
                                </p:cTn>
                              </p:par>
                              <p:par>
                                <p:cTn id="15" presetID="7" presetClass="entr" presetSubtype="2"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additive="base">
                                        <p:cTn id="17" dur="1000" fill="hold"/>
                                        <p:tgtEl>
                                          <p:spTgt spid="51"/>
                                        </p:tgtEl>
                                        <p:attrNameLst>
                                          <p:attrName>ppt_x</p:attrName>
                                        </p:attrNameLst>
                                      </p:cBhvr>
                                      <p:tavLst>
                                        <p:tav tm="0">
                                          <p:val>
                                            <p:strVal val="1+#ppt_w/2"/>
                                          </p:val>
                                        </p:tav>
                                        <p:tav tm="100000">
                                          <p:val>
                                            <p:strVal val="#ppt_x"/>
                                          </p:val>
                                        </p:tav>
                                      </p:tavLst>
                                    </p:anim>
                                    <p:anim calcmode="lin" valueType="num">
                                      <p:cBhvr additive="base">
                                        <p:cTn id="18" dur="1000" fill="hold"/>
                                        <p:tgtEl>
                                          <p:spTgt spid="51"/>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7" presetClass="entr" presetSubtype="2"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1000" fill="hold"/>
                                        <p:tgtEl>
                                          <p:spTgt spid="27"/>
                                        </p:tgtEl>
                                        <p:attrNameLst>
                                          <p:attrName>ppt_x</p:attrName>
                                        </p:attrNameLst>
                                      </p:cBhvr>
                                      <p:tavLst>
                                        <p:tav tm="0">
                                          <p:val>
                                            <p:strVal val="1+#ppt_w/2"/>
                                          </p:val>
                                        </p:tav>
                                        <p:tav tm="100000">
                                          <p:val>
                                            <p:strVal val="#ppt_x"/>
                                          </p:val>
                                        </p:tav>
                                      </p:tavLst>
                                    </p:anim>
                                    <p:anim calcmode="lin" valueType="num">
                                      <p:cBhvr additive="base">
                                        <p:cTn id="23" dur="1000" fill="hold"/>
                                        <p:tgtEl>
                                          <p:spTgt spid="27"/>
                                        </p:tgtEl>
                                        <p:attrNameLst>
                                          <p:attrName>ppt_y</p:attrName>
                                        </p:attrNameLst>
                                      </p:cBhvr>
                                      <p:tavLst>
                                        <p:tav tm="0">
                                          <p:val>
                                            <p:strVal val="#ppt_y"/>
                                          </p:val>
                                        </p:tav>
                                        <p:tav tm="100000">
                                          <p:val>
                                            <p:strVal val="#ppt_y"/>
                                          </p:val>
                                        </p:tav>
                                      </p:tavLst>
                                    </p:anim>
                                  </p:childTnLst>
                                </p:cTn>
                              </p:par>
                              <p:par>
                                <p:cTn id="24" presetID="7" presetClass="entr" presetSubtype="2" fill="hold" grpId="0" nodeType="withEffect">
                                  <p:stCondLst>
                                    <p:cond delay="0"/>
                                  </p:stCondLst>
                                  <p:childTnLst>
                                    <p:set>
                                      <p:cBhvr>
                                        <p:cTn id="25" dur="1" fill="hold">
                                          <p:stCondLst>
                                            <p:cond delay="0"/>
                                          </p:stCondLst>
                                        </p:cTn>
                                        <p:tgtEl>
                                          <p:spTgt spid="52"/>
                                        </p:tgtEl>
                                        <p:attrNameLst>
                                          <p:attrName>style.visibility</p:attrName>
                                        </p:attrNameLst>
                                      </p:cBhvr>
                                      <p:to>
                                        <p:strVal val="visible"/>
                                      </p:to>
                                    </p:set>
                                    <p:anim calcmode="lin" valueType="num">
                                      <p:cBhvr additive="base">
                                        <p:cTn id="26" dur="1000" fill="hold"/>
                                        <p:tgtEl>
                                          <p:spTgt spid="52"/>
                                        </p:tgtEl>
                                        <p:attrNameLst>
                                          <p:attrName>ppt_x</p:attrName>
                                        </p:attrNameLst>
                                      </p:cBhvr>
                                      <p:tavLst>
                                        <p:tav tm="0">
                                          <p:val>
                                            <p:strVal val="1+#ppt_w/2"/>
                                          </p:val>
                                        </p:tav>
                                        <p:tav tm="100000">
                                          <p:val>
                                            <p:strVal val="#ppt_x"/>
                                          </p:val>
                                        </p:tav>
                                      </p:tavLst>
                                    </p:anim>
                                    <p:anim calcmode="lin" valueType="num">
                                      <p:cBhvr additive="base">
                                        <p:cTn id="27" dur="10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467600" cy="579438"/>
          </a:xfrm>
        </p:spPr>
        <p:txBody>
          <a:bodyPr>
            <a:noAutofit/>
          </a:bodyPr>
          <a:lstStyle/>
          <a:p>
            <a:pPr algn="ctr"/>
            <a:r>
              <a:rPr lang="en-US" sz="3200" b="1" u="sng" dirty="0" smtClean="0"/>
              <a:t>Cross section sum</a:t>
            </a:r>
            <a:endParaRPr lang="en-US" sz="3200" b="1" u="sng" dirty="0"/>
          </a:p>
        </p:txBody>
      </p:sp>
      <p:sp>
        <p:nvSpPr>
          <p:cNvPr id="3" name="Content Placeholder 2"/>
          <p:cNvSpPr>
            <a:spLocks noGrp="1"/>
          </p:cNvSpPr>
          <p:nvPr>
            <p:ph idx="1"/>
          </p:nvPr>
        </p:nvSpPr>
        <p:spPr>
          <a:xfrm>
            <a:off x="914400" y="762000"/>
            <a:ext cx="8077200" cy="2286000"/>
          </a:xfrm>
        </p:spPr>
        <p:txBody>
          <a:bodyPr>
            <a:normAutofit/>
          </a:bodyPr>
          <a:lstStyle/>
          <a:p>
            <a:pPr algn="just">
              <a:buNone/>
            </a:pPr>
            <a:r>
              <a:rPr lang="en-US" b="1" dirty="0" smtClean="0"/>
              <a:t>	</a:t>
            </a:r>
            <a:r>
              <a:rPr lang="en-US" sz="2800" b="1" u="sng" dirty="0" smtClean="0"/>
              <a:t>Example-5:</a:t>
            </a:r>
            <a:r>
              <a:rPr lang="en-US" sz="2800" dirty="0" smtClean="0"/>
              <a:t> FIG Shows a beam cross section subjected to shearing force of 200kN. Determine the shearing stress at neutral axis and at a-a level. Sketch the shear stress distribution across the section. </a:t>
            </a:r>
          </a:p>
        </p:txBody>
      </p:sp>
      <p:grpSp>
        <p:nvGrpSpPr>
          <p:cNvPr id="25" name="Group 24"/>
          <p:cNvGrpSpPr/>
          <p:nvPr/>
        </p:nvGrpSpPr>
        <p:grpSpPr>
          <a:xfrm>
            <a:off x="1812394" y="3135868"/>
            <a:ext cx="5960006" cy="3188732"/>
            <a:chOff x="1752600" y="2743200"/>
            <a:chExt cx="5960006" cy="3188732"/>
          </a:xfrm>
        </p:grpSpPr>
        <p:sp>
          <p:nvSpPr>
            <p:cNvPr id="29" name="Rectangle 28"/>
            <p:cNvSpPr/>
            <p:nvPr/>
          </p:nvSpPr>
          <p:spPr>
            <a:xfrm>
              <a:off x="4301231" y="5562600"/>
              <a:ext cx="880369" cy="369332"/>
            </a:xfrm>
            <a:prstGeom prst="rect">
              <a:avLst/>
            </a:prstGeom>
          </p:spPr>
          <p:txBody>
            <a:bodyPr wrap="none">
              <a:spAutoFit/>
            </a:bodyPr>
            <a:lstStyle/>
            <a:p>
              <a:pPr algn="ctr"/>
              <a:r>
                <a:rPr lang="en-US" b="1" dirty="0" smtClean="0">
                  <a:sym typeface="Symbol"/>
                </a:rPr>
                <a:t>50mm</a:t>
              </a:r>
              <a:endParaRPr lang="en-US" sz="1400" b="1" dirty="0"/>
            </a:p>
          </p:txBody>
        </p:sp>
        <p:grpSp>
          <p:nvGrpSpPr>
            <p:cNvPr id="53" name="Group 52"/>
            <p:cNvGrpSpPr/>
            <p:nvPr/>
          </p:nvGrpSpPr>
          <p:grpSpPr>
            <a:xfrm>
              <a:off x="1752600" y="2743200"/>
              <a:ext cx="5960006" cy="2820988"/>
              <a:chOff x="1752600" y="3657600"/>
              <a:chExt cx="5960006" cy="2820988"/>
            </a:xfrm>
          </p:grpSpPr>
          <p:sp>
            <p:nvSpPr>
              <p:cNvPr id="5" name="Cross 4"/>
              <p:cNvSpPr/>
              <p:nvPr/>
            </p:nvSpPr>
            <p:spPr>
              <a:xfrm>
                <a:off x="3505200" y="3886200"/>
                <a:ext cx="2362200" cy="2438400"/>
              </a:xfrm>
              <a:prstGeom prst="plus">
                <a:avLst>
                  <a:gd name="adj" fmla="val 36949"/>
                </a:avLst>
              </a:prstGeom>
              <a:gradFill>
                <a:gsLst>
                  <a:gs pos="0">
                    <a:srgbClr val="FFFFFF"/>
                  </a:gs>
                  <a:gs pos="7001">
                    <a:srgbClr val="E6E6E6"/>
                  </a:gs>
                  <a:gs pos="32001">
                    <a:srgbClr val="7D8496"/>
                  </a:gs>
                  <a:gs pos="47000">
                    <a:srgbClr val="E6E6E6"/>
                  </a:gs>
                  <a:gs pos="85001">
                    <a:srgbClr val="7D8496"/>
                  </a:gs>
                  <a:gs pos="100000">
                    <a:srgbClr val="E6E6E6"/>
                  </a:gs>
                </a:gsLst>
                <a:lin ang="0" scaled="1"/>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6" name="Straight Arrow Connector 5"/>
              <p:cNvCxnSpPr/>
              <p:nvPr/>
            </p:nvCxnSpPr>
            <p:spPr>
              <a:xfrm rot="10800000">
                <a:off x="3581400" y="4038600"/>
                <a:ext cx="7620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0" name="Straight Arrow Connector 9"/>
              <p:cNvCxnSpPr/>
              <p:nvPr/>
            </p:nvCxnSpPr>
            <p:spPr>
              <a:xfrm rot="10800000">
                <a:off x="5106194" y="4038600"/>
                <a:ext cx="761206"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rot="10800000">
                <a:off x="4419600" y="6477000"/>
                <a:ext cx="6096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2743200" y="5105400"/>
                <a:ext cx="3962400" cy="1588"/>
              </a:xfrm>
              <a:prstGeom prst="line">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prstDash val="lgDash"/>
              </a:ln>
            </p:spPr>
            <p:style>
              <a:lnRef idx="2">
                <a:schemeClr val="accent1"/>
              </a:lnRef>
              <a:fillRef idx="1">
                <a:schemeClr val="lt1"/>
              </a:fillRef>
              <a:effectRef idx="0">
                <a:schemeClr val="accent1"/>
              </a:effectRef>
              <a:fontRef idx="minor">
                <a:schemeClr val="dk1"/>
              </a:fontRef>
            </p:style>
          </p:cxnSp>
          <p:cxnSp>
            <p:nvCxnSpPr>
              <p:cNvPr id="15" name="Straight Connector 14"/>
              <p:cNvCxnSpPr/>
              <p:nvPr/>
            </p:nvCxnSpPr>
            <p:spPr>
              <a:xfrm rot="5400000" flipH="1" flipV="1">
                <a:off x="3276203" y="5028803"/>
                <a:ext cx="2743200" cy="794"/>
              </a:xfrm>
              <a:prstGeom prst="line">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prstDash val="lgDash"/>
              </a:ln>
            </p:spPr>
            <p:style>
              <a:lnRef idx="2">
                <a:schemeClr val="accent1"/>
              </a:lnRef>
              <a:fillRef idx="1">
                <a:schemeClr val="lt1"/>
              </a:fillRef>
              <a:effectRef idx="0">
                <a:schemeClr val="accent1"/>
              </a:effectRef>
              <a:fontRef idx="minor">
                <a:schemeClr val="dk1"/>
              </a:fontRef>
            </p:style>
          </p:cxnSp>
          <p:sp>
            <p:nvSpPr>
              <p:cNvPr id="27" name="Rectangle 26"/>
              <p:cNvSpPr/>
              <p:nvPr/>
            </p:nvSpPr>
            <p:spPr>
              <a:xfrm>
                <a:off x="4953000" y="4114800"/>
                <a:ext cx="1007006" cy="369332"/>
              </a:xfrm>
              <a:prstGeom prst="rect">
                <a:avLst/>
              </a:prstGeom>
            </p:spPr>
            <p:txBody>
              <a:bodyPr wrap="none">
                <a:spAutoFit/>
              </a:bodyPr>
              <a:lstStyle/>
              <a:p>
                <a:pPr algn="ctr"/>
                <a:r>
                  <a:rPr lang="en-US" b="1" dirty="0" smtClean="0">
                    <a:sym typeface="Symbol"/>
                  </a:rPr>
                  <a:t>100mm</a:t>
                </a:r>
                <a:endParaRPr lang="en-US" sz="1400" b="1" dirty="0"/>
              </a:p>
            </p:txBody>
          </p:sp>
          <p:sp>
            <p:nvSpPr>
              <p:cNvPr id="28" name="Rectangle 27"/>
              <p:cNvSpPr/>
              <p:nvPr/>
            </p:nvSpPr>
            <p:spPr>
              <a:xfrm>
                <a:off x="3352800" y="4114800"/>
                <a:ext cx="1007006" cy="369332"/>
              </a:xfrm>
              <a:prstGeom prst="rect">
                <a:avLst/>
              </a:prstGeom>
            </p:spPr>
            <p:txBody>
              <a:bodyPr wrap="none">
                <a:spAutoFit/>
              </a:bodyPr>
              <a:lstStyle/>
              <a:p>
                <a:pPr algn="ctr"/>
                <a:r>
                  <a:rPr lang="en-US" b="1" dirty="0" smtClean="0">
                    <a:sym typeface="Symbol"/>
                  </a:rPr>
                  <a:t>100mm</a:t>
                </a:r>
                <a:endParaRPr lang="en-US" sz="1400" b="1" dirty="0"/>
              </a:p>
            </p:txBody>
          </p:sp>
          <p:cxnSp>
            <p:nvCxnSpPr>
              <p:cNvPr id="30" name="Straight Arrow Connector 29"/>
              <p:cNvCxnSpPr/>
              <p:nvPr/>
            </p:nvCxnSpPr>
            <p:spPr>
              <a:xfrm rot="5400000">
                <a:off x="5829697" y="4304903"/>
                <a:ext cx="838200" cy="794"/>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34" name="Rectangle 33"/>
              <p:cNvSpPr/>
              <p:nvPr/>
            </p:nvSpPr>
            <p:spPr>
              <a:xfrm>
                <a:off x="6324600" y="4191000"/>
                <a:ext cx="1007006" cy="369332"/>
              </a:xfrm>
              <a:prstGeom prst="rect">
                <a:avLst/>
              </a:prstGeom>
            </p:spPr>
            <p:txBody>
              <a:bodyPr wrap="none">
                <a:spAutoFit/>
              </a:bodyPr>
              <a:lstStyle/>
              <a:p>
                <a:pPr algn="ctr"/>
                <a:r>
                  <a:rPr lang="en-US" b="1" dirty="0" smtClean="0">
                    <a:sym typeface="Symbol"/>
                  </a:rPr>
                  <a:t>100mm</a:t>
                </a:r>
                <a:endParaRPr lang="en-US" sz="1400" b="1" dirty="0"/>
              </a:p>
            </p:txBody>
          </p:sp>
          <p:cxnSp>
            <p:nvCxnSpPr>
              <p:cNvPr id="40" name="Straight Arrow Connector 39"/>
              <p:cNvCxnSpPr/>
              <p:nvPr/>
            </p:nvCxnSpPr>
            <p:spPr>
              <a:xfrm rot="5400000">
                <a:off x="5868194" y="5105400"/>
                <a:ext cx="761206" cy="794"/>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43" name="Straight Arrow Connector 42"/>
              <p:cNvCxnSpPr/>
              <p:nvPr/>
            </p:nvCxnSpPr>
            <p:spPr>
              <a:xfrm rot="5400000">
                <a:off x="5791994" y="5866606"/>
                <a:ext cx="913606" cy="794"/>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44" name="Rectangle 43"/>
              <p:cNvSpPr/>
              <p:nvPr/>
            </p:nvSpPr>
            <p:spPr>
              <a:xfrm>
                <a:off x="6705600" y="4953000"/>
                <a:ext cx="1007006" cy="369332"/>
              </a:xfrm>
              <a:prstGeom prst="rect">
                <a:avLst/>
              </a:prstGeom>
            </p:spPr>
            <p:txBody>
              <a:bodyPr wrap="none">
                <a:spAutoFit/>
              </a:bodyPr>
              <a:lstStyle/>
              <a:p>
                <a:pPr algn="ctr"/>
                <a:r>
                  <a:rPr lang="en-US" b="1" dirty="0" smtClean="0">
                    <a:sym typeface="Symbol"/>
                  </a:rPr>
                  <a:t>100mm</a:t>
                </a:r>
                <a:endParaRPr lang="en-US" sz="1400" b="1" dirty="0"/>
              </a:p>
            </p:txBody>
          </p:sp>
          <p:sp>
            <p:nvSpPr>
              <p:cNvPr id="45" name="Rectangle 44"/>
              <p:cNvSpPr/>
              <p:nvPr/>
            </p:nvSpPr>
            <p:spPr>
              <a:xfrm>
                <a:off x="6400800" y="5715000"/>
                <a:ext cx="1007006" cy="369332"/>
              </a:xfrm>
              <a:prstGeom prst="rect">
                <a:avLst/>
              </a:prstGeom>
            </p:spPr>
            <p:txBody>
              <a:bodyPr wrap="none">
                <a:spAutoFit/>
              </a:bodyPr>
              <a:lstStyle/>
              <a:p>
                <a:pPr algn="ctr"/>
                <a:r>
                  <a:rPr lang="en-US" b="1" dirty="0" smtClean="0">
                    <a:sym typeface="Symbol"/>
                  </a:rPr>
                  <a:t>100mm</a:t>
                </a:r>
                <a:endParaRPr lang="en-US" sz="1400" b="1" dirty="0"/>
              </a:p>
            </p:txBody>
          </p:sp>
          <p:sp>
            <p:nvSpPr>
              <p:cNvPr id="46" name="Rectangle 45"/>
              <p:cNvSpPr/>
              <p:nvPr/>
            </p:nvSpPr>
            <p:spPr>
              <a:xfrm>
                <a:off x="1752600" y="5105400"/>
                <a:ext cx="880369" cy="369332"/>
              </a:xfrm>
              <a:prstGeom prst="rect">
                <a:avLst/>
              </a:prstGeom>
            </p:spPr>
            <p:txBody>
              <a:bodyPr wrap="none">
                <a:spAutoFit/>
              </a:bodyPr>
              <a:lstStyle/>
              <a:p>
                <a:pPr algn="ctr"/>
                <a:r>
                  <a:rPr lang="en-US" b="1" dirty="0" smtClean="0">
                    <a:sym typeface="Symbol"/>
                  </a:rPr>
                  <a:t>50mm</a:t>
                </a:r>
                <a:endParaRPr lang="en-US" sz="1400" b="1" dirty="0"/>
              </a:p>
            </p:txBody>
          </p:sp>
          <p:sp>
            <p:nvSpPr>
              <p:cNvPr id="47" name="Rectangle 46"/>
              <p:cNvSpPr/>
              <p:nvPr/>
            </p:nvSpPr>
            <p:spPr>
              <a:xfrm>
                <a:off x="1752600" y="4736068"/>
                <a:ext cx="880369" cy="369332"/>
              </a:xfrm>
              <a:prstGeom prst="rect">
                <a:avLst/>
              </a:prstGeom>
            </p:spPr>
            <p:txBody>
              <a:bodyPr wrap="none">
                <a:spAutoFit/>
              </a:bodyPr>
              <a:lstStyle/>
              <a:p>
                <a:pPr algn="ctr"/>
                <a:r>
                  <a:rPr lang="en-US" b="1" dirty="0" smtClean="0">
                    <a:sym typeface="Symbol"/>
                  </a:rPr>
                  <a:t>50mm</a:t>
                </a:r>
                <a:endParaRPr lang="en-US" sz="1400" b="1" dirty="0"/>
              </a:p>
            </p:txBody>
          </p:sp>
          <p:cxnSp>
            <p:nvCxnSpPr>
              <p:cNvPr id="49" name="Straight Arrow Connector 48"/>
              <p:cNvCxnSpPr/>
              <p:nvPr/>
            </p:nvCxnSpPr>
            <p:spPr>
              <a:xfrm rot="5400000">
                <a:off x="2781697" y="4914503"/>
                <a:ext cx="381000" cy="794"/>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51" name="Straight Arrow Connector 50"/>
              <p:cNvCxnSpPr/>
              <p:nvPr/>
            </p:nvCxnSpPr>
            <p:spPr>
              <a:xfrm rot="5400000">
                <a:off x="2781697" y="5295503"/>
                <a:ext cx="381000" cy="794"/>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52" name="Rectangle 51"/>
              <p:cNvSpPr/>
              <p:nvPr/>
            </p:nvSpPr>
            <p:spPr>
              <a:xfrm>
                <a:off x="3048000" y="4724400"/>
                <a:ext cx="330540" cy="307777"/>
              </a:xfrm>
              <a:prstGeom prst="rect">
                <a:avLst/>
              </a:prstGeom>
            </p:spPr>
            <p:txBody>
              <a:bodyPr wrap="none">
                <a:spAutoFit/>
              </a:bodyPr>
              <a:lstStyle/>
              <a:p>
                <a:pPr algn="ctr"/>
                <a:r>
                  <a:rPr lang="en-US" sz="1400" b="1" dirty="0" smtClean="0"/>
                  <a:t>X</a:t>
                </a:r>
                <a:endParaRPr lang="en-US" sz="1400" b="1" dirty="0"/>
              </a:p>
            </p:txBody>
          </p:sp>
        </p:gr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1349375" y="304800"/>
          <a:ext cx="4670425" cy="6096000"/>
        </p:xfrm>
        <a:graphic>
          <a:graphicData uri="http://schemas.openxmlformats.org/presentationml/2006/ole">
            <p:oleObj spid="_x0000_s40962" name="Equation" r:id="rId3" imgW="2527200" imgH="3479760" progId="Equation.3">
              <p:embed/>
            </p:oleObj>
          </a:graphicData>
        </a:graphic>
      </p:graphicFrame>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1143000" y="358775"/>
          <a:ext cx="6019800" cy="5813425"/>
        </p:xfrm>
        <a:graphic>
          <a:graphicData uri="http://schemas.openxmlformats.org/presentationml/2006/ole">
            <p:oleObj spid="_x0000_s41986" name="Equation" r:id="rId3" imgW="2705040" imgH="2920680" progId="Equation.3">
              <p:embed/>
            </p:oleObj>
          </a:graphicData>
        </a:graphic>
      </p:graphicFrame>
    </p:spTree>
  </p:cSld>
  <p:clrMapOvr>
    <a:masterClrMapping/>
  </p:clrMapOvr>
  <p:transition spd="med">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914400"/>
            <a:ext cx="8077200" cy="1143000"/>
          </a:xfrm>
        </p:spPr>
        <p:txBody>
          <a:bodyPr>
            <a:normAutofit/>
          </a:bodyPr>
          <a:lstStyle/>
          <a:p>
            <a:pPr algn="ctr"/>
            <a:r>
              <a:rPr lang="en-US" sz="4000" b="1" u="sng" dirty="0" smtClean="0">
                <a:effectLst/>
              </a:rPr>
              <a:t>Topics To Be Covered</a:t>
            </a:r>
            <a:endParaRPr lang="en-US" sz="4000" dirty="0">
              <a:effectLst/>
            </a:endParaRPr>
          </a:p>
        </p:txBody>
      </p:sp>
      <p:sp>
        <p:nvSpPr>
          <p:cNvPr id="6" name="Content Placeholder 5"/>
          <p:cNvSpPr>
            <a:spLocks noGrp="1"/>
          </p:cNvSpPr>
          <p:nvPr>
            <p:ph idx="1"/>
          </p:nvPr>
        </p:nvSpPr>
        <p:spPr>
          <a:xfrm>
            <a:off x="990600" y="2057400"/>
            <a:ext cx="8153400" cy="3429000"/>
          </a:xfrm>
        </p:spPr>
        <p:txBody>
          <a:bodyPr>
            <a:normAutofit/>
          </a:bodyPr>
          <a:lstStyle/>
          <a:p>
            <a:pPr marL="596646" indent="-514350">
              <a:buFont typeface="+mj-lt"/>
              <a:buAutoNum type="arabicPeriod"/>
            </a:pPr>
            <a:r>
              <a:rPr lang="en-US" u="sng" dirty="0" smtClean="0"/>
              <a:t>S</a:t>
            </a:r>
            <a:r>
              <a:rPr lang="en-US" dirty="0" smtClean="0"/>
              <a:t>hear Force</a:t>
            </a:r>
          </a:p>
          <a:p>
            <a:pPr marL="596646" indent="-514350">
              <a:buFont typeface="+mj-lt"/>
              <a:buAutoNum type="arabicPeriod"/>
            </a:pPr>
            <a:r>
              <a:rPr lang="en-US" dirty="0" smtClean="0"/>
              <a:t>Shear Stresses In Beams</a:t>
            </a:r>
          </a:p>
          <a:p>
            <a:pPr marL="596646" indent="-514350">
              <a:buFont typeface="+mj-lt"/>
              <a:buAutoNum type="arabicPeriod"/>
            </a:pPr>
            <a:r>
              <a:rPr lang="en-US" dirty="0" smtClean="0"/>
              <a:t>Horizontal Shear Stress</a:t>
            </a:r>
          </a:p>
          <a:p>
            <a:pPr marL="596646" indent="-514350">
              <a:buFont typeface="+mj-lt"/>
              <a:buAutoNum type="arabicPeriod"/>
            </a:pPr>
            <a:r>
              <a:rPr lang="en-US" dirty="0" smtClean="0"/>
              <a:t>Derivation Of Formula </a:t>
            </a:r>
          </a:p>
          <a:p>
            <a:pPr marL="596646" indent="-514350">
              <a:buFont typeface="+mj-lt"/>
              <a:buAutoNum type="arabicPeriod"/>
            </a:pPr>
            <a:r>
              <a:rPr lang="en-US" dirty="0" smtClean="0"/>
              <a:t>Shear Stress Distribution Diagram</a:t>
            </a:r>
          </a:p>
          <a:p>
            <a:pPr marL="596646" indent="-514350">
              <a:buFont typeface="+mj-lt"/>
              <a:buAutoNum type="arabicPeriod"/>
            </a:pPr>
            <a:r>
              <a:rPr lang="en-US" dirty="0" smtClean="0"/>
              <a:t>Numericals</a:t>
            </a:r>
            <a:endParaRPr lang="en-US" dirty="0"/>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anim calcmode="lin" valueType="num">
                                      <p:cBhvr>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7" presetClass="entr" presetSubtype="0" fill="hold"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anim calcmode="lin" valueType="num">
                                      <p:cBhvr>
                                        <p:cTn id="2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7" presetClass="entr" presetSubtype="0"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anim calcmode="lin" valueType="num">
                                      <p:cBhvr>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7" presetClass="entr" presetSubtype="0" fill="hold" nodeType="after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500"/>
                                        <p:tgtEl>
                                          <p:spTgt spid="6">
                                            <p:txEl>
                                              <p:pRg st="3" end="3"/>
                                            </p:txEl>
                                          </p:spTgt>
                                        </p:tgtEl>
                                      </p:cBhvr>
                                    </p:animEffect>
                                    <p:anim calcmode="lin" valueType="num">
                                      <p:cBhvr>
                                        <p:cTn id="3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7" presetClass="entr" presetSubtype="0" fill="hold"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anim calcmode="lin" valueType="num">
                                      <p:cBhvr>
                                        <p:cTn id="38"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9" dur="5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47" presetClass="entr" presetSubtype="0" fill="hold" nodeType="after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Effect transition="in" filter="fade">
                                      <p:cBhvr>
                                        <p:cTn id="43" dur="500"/>
                                        <p:tgtEl>
                                          <p:spTgt spid="6">
                                            <p:txEl>
                                              <p:pRg st="5" end="5"/>
                                            </p:txEl>
                                          </p:spTgt>
                                        </p:tgtEl>
                                      </p:cBhvr>
                                    </p:animEffect>
                                    <p:anim calcmode="lin" valueType="num">
                                      <p:cBhvr>
                                        <p:cTn id="44"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5" dur="5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p:nvPr/>
        </p:nvSpPr>
        <p:spPr>
          <a:xfrm>
            <a:off x="7631490" y="3569732"/>
            <a:ext cx="1512510" cy="369332"/>
          </a:xfrm>
          <a:prstGeom prst="rect">
            <a:avLst/>
          </a:prstGeom>
          <a:ln>
            <a:solidFill>
              <a:schemeClr val="bg1"/>
            </a:solidFill>
          </a:ln>
        </p:spPr>
        <p:txBody>
          <a:bodyPr wrap="square">
            <a:spAutoFit/>
          </a:bodyPr>
          <a:lstStyle/>
          <a:p>
            <a:pPr algn="ctr"/>
            <a:r>
              <a:rPr lang="en-US" b="1" dirty="0" smtClean="0">
                <a:sym typeface="Symbol"/>
              </a:rPr>
              <a:t>5.03</a:t>
            </a:r>
            <a:r>
              <a:rPr lang="en-US" b="1" dirty="0" smtClean="0"/>
              <a:t>N/mm</a:t>
            </a:r>
            <a:r>
              <a:rPr lang="en-US" b="1" baseline="30000" dirty="0" smtClean="0"/>
              <a:t>2</a:t>
            </a:r>
            <a:endParaRPr lang="en-US" b="1" dirty="0"/>
          </a:p>
        </p:txBody>
      </p:sp>
      <p:sp>
        <p:nvSpPr>
          <p:cNvPr id="111" name="Rectangle 110"/>
          <p:cNvSpPr/>
          <p:nvPr/>
        </p:nvSpPr>
        <p:spPr>
          <a:xfrm>
            <a:off x="7693656" y="1916668"/>
            <a:ext cx="1526544" cy="369332"/>
          </a:xfrm>
          <a:prstGeom prst="rect">
            <a:avLst/>
          </a:prstGeom>
        </p:spPr>
        <p:txBody>
          <a:bodyPr wrap="none">
            <a:spAutoFit/>
          </a:bodyPr>
          <a:lstStyle/>
          <a:p>
            <a:pPr algn="ctr"/>
            <a:r>
              <a:rPr lang="en-US" b="1" dirty="0" smtClean="0">
                <a:sym typeface="Symbol"/>
              </a:rPr>
              <a:t>15.48</a:t>
            </a:r>
            <a:r>
              <a:rPr lang="en-US" b="1" dirty="0" smtClean="0"/>
              <a:t>N/mm</a:t>
            </a:r>
            <a:r>
              <a:rPr lang="en-US" b="1" baseline="30000" dirty="0" smtClean="0"/>
              <a:t>2</a:t>
            </a:r>
            <a:endParaRPr lang="en-US" b="1" dirty="0"/>
          </a:p>
        </p:txBody>
      </p:sp>
      <p:sp>
        <p:nvSpPr>
          <p:cNvPr id="112" name="Rectangle 111"/>
          <p:cNvSpPr/>
          <p:nvPr/>
        </p:nvSpPr>
        <p:spPr>
          <a:xfrm>
            <a:off x="7391400" y="4659868"/>
            <a:ext cx="1401080" cy="369332"/>
          </a:xfrm>
          <a:prstGeom prst="rect">
            <a:avLst/>
          </a:prstGeom>
        </p:spPr>
        <p:txBody>
          <a:bodyPr wrap="none">
            <a:spAutoFit/>
          </a:bodyPr>
          <a:lstStyle/>
          <a:p>
            <a:r>
              <a:rPr lang="en-US" b="1" dirty="0" smtClean="0">
                <a:sym typeface="Symbol"/>
              </a:rPr>
              <a:t>3.09</a:t>
            </a:r>
            <a:r>
              <a:rPr lang="en-US" b="1" dirty="0" smtClean="0"/>
              <a:t>N/mm</a:t>
            </a:r>
            <a:r>
              <a:rPr lang="en-US" b="1" baseline="30000" dirty="0" smtClean="0"/>
              <a:t>2</a:t>
            </a:r>
            <a:endParaRPr lang="en-US" dirty="0"/>
          </a:p>
        </p:txBody>
      </p:sp>
      <p:cxnSp>
        <p:nvCxnSpPr>
          <p:cNvPr id="120" name="Elbow Connector 119"/>
          <p:cNvCxnSpPr/>
          <p:nvPr/>
        </p:nvCxnSpPr>
        <p:spPr>
          <a:xfrm rot="5400000">
            <a:off x="7813551" y="2253815"/>
            <a:ext cx="545068" cy="738503"/>
          </a:xfrm>
          <a:prstGeom prst="bentConnector2">
            <a:avLst/>
          </a:prstGeom>
          <a:ln>
            <a:tailEnd type="arrow"/>
          </a:ln>
        </p:spPr>
        <p:style>
          <a:lnRef idx="3">
            <a:schemeClr val="dk1"/>
          </a:lnRef>
          <a:fillRef idx="0">
            <a:schemeClr val="dk1"/>
          </a:fillRef>
          <a:effectRef idx="2">
            <a:schemeClr val="dk1"/>
          </a:effectRef>
          <a:fontRef idx="minor">
            <a:schemeClr val="tx1"/>
          </a:fontRef>
        </p:style>
      </p:cxnSp>
      <p:cxnSp>
        <p:nvCxnSpPr>
          <p:cNvPr id="116" name="Elbow Connector 115"/>
          <p:cNvCxnSpPr>
            <a:endCxn id="42" idx="3"/>
          </p:cNvCxnSpPr>
          <p:nvPr/>
        </p:nvCxnSpPr>
        <p:spPr>
          <a:xfrm rot="10800000">
            <a:off x="7406062" y="3211117"/>
            <a:ext cx="1052139" cy="347901"/>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grpSp>
        <p:nvGrpSpPr>
          <p:cNvPr id="44" name="Group 43"/>
          <p:cNvGrpSpPr/>
          <p:nvPr/>
        </p:nvGrpSpPr>
        <p:grpSpPr>
          <a:xfrm>
            <a:off x="987959" y="1600199"/>
            <a:ext cx="7241641" cy="3493533"/>
            <a:chOff x="987959" y="1600199"/>
            <a:chExt cx="7241641" cy="3493533"/>
          </a:xfrm>
        </p:grpSpPr>
        <p:grpSp>
          <p:nvGrpSpPr>
            <p:cNvPr id="43" name="Group 42"/>
            <p:cNvGrpSpPr/>
            <p:nvPr/>
          </p:nvGrpSpPr>
          <p:grpSpPr>
            <a:xfrm>
              <a:off x="987959" y="1600199"/>
              <a:ext cx="6639355" cy="3493533"/>
              <a:chOff x="987959" y="1600199"/>
              <a:chExt cx="6639355" cy="3493533"/>
            </a:xfrm>
          </p:grpSpPr>
          <p:sp>
            <p:nvSpPr>
              <p:cNvPr id="41" name="Arc 40"/>
              <p:cNvSpPr/>
              <p:nvPr/>
            </p:nvSpPr>
            <p:spPr>
              <a:xfrm flipV="1">
                <a:off x="6332438" y="2576513"/>
                <a:ext cx="1269455" cy="1952625"/>
              </a:xfrm>
              <a:prstGeom prst="arc">
                <a:avLst>
                  <a:gd name="adj1" fmla="val 16113567"/>
                  <a:gd name="adj2" fmla="val 21593216"/>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4" name="Arc 23"/>
              <p:cNvSpPr/>
              <p:nvPr/>
            </p:nvSpPr>
            <p:spPr>
              <a:xfrm>
                <a:off x="6183091" y="1947865"/>
                <a:ext cx="1444223" cy="2014536"/>
              </a:xfrm>
              <a:prstGeom prst="arc">
                <a:avLst>
                  <a:gd name="adj1" fmla="val 16298502"/>
                  <a:gd name="adj2" fmla="val 21331018"/>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2" name="Flowchart: Delay 41"/>
              <p:cNvSpPr/>
              <p:nvPr/>
            </p:nvSpPr>
            <p:spPr>
              <a:xfrm>
                <a:off x="6929829" y="2869406"/>
                <a:ext cx="476232" cy="683419"/>
              </a:xfrm>
              <a:prstGeom prst="flowChartDelay">
                <a:avLst/>
              </a:prstGeom>
              <a:gradFill>
                <a:gsLst>
                  <a:gs pos="0">
                    <a:srgbClr val="FFFFFF"/>
                  </a:gs>
                  <a:gs pos="7001">
                    <a:srgbClr val="E6E6E6"/>
                  </a:gs>
                  <a:gs pos="32001">
                    <a:srgbClr val="7D8496"/>
                  </a:gs>
                  <a:gs pos="47000">
                    <a:srgbClr val="E6E6E6"/>
                  </a:gs>
                  <a:gs pos="85001">
                    <a:srgbClr val="7D8496"/>
                  </a:gs>
                  <a:gs pos="100000">
                    <a:srgbClr val="E6E6E6"/>
                  </a:gs>
                </a:gsLst>
                <a:lin ang="0" scaled="1"/>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ross 4"/>
              <p:cNvSpPr/>
              <p:nvPr/>
            </p:nvSpPr>
            <p:spPr>
              <a:xfrm>
                <a:off x="2033393" y="1929571"/>
                <a:ext cx="2506875" cy="2642429"/>
              </a:xfrm>
              <a:prstGeom prst="plus">
                <a:avLst>
                  <a:gd name="adj" fmla="val 38416"/>
                </a:avLst>
              </a:prstGeom>
              <a:gradFill>
                <a:gsLst>
                  <a:gs pos="0">
                    <a:srgbClr val="FFFFFF"/>
                  </a:gs>
                  <a:gs pos="7001">
                    <a:srgbClr val="E6E6E6"/>
                  </a:gs>
                  <a:gs pos="32001">
                    <a:srgbClr val="7D8496"/>
                  </a:gs>
                  <a:gs pos="47000">
                    <a:srgbClr val="E6E6E6"/>
                  </a:gs>
                  <a:gs pos="85001">
                    <a:srgbClr val="7D8496"/>
                  </a:gs>
                  <a:gs pos="100000">
                    <a:srgbClr val="E6E6E6"/>
                  </a:gs>
                </a:gsLst>
                <a:lin ang="0" scaled="1"/>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6" name="Straight Arrow Connector 5"/>
              <p:cNvCxnSpPr/>
              <p:nvPr/>
            </p:nvCxnSpPr>
            <p:spPr>
              <a:xfrm rot="10800000">
                <a:off x="2225381" y="2208039"/>
                <a:ext cx="716338" cy="1759"/>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7" name="Straight Arrow Connector 6"/>
              <p:cNvCxnSpPr/>
              <p:nvPr/>
            </p:nvCxnSpPr>
            <p:spPr>
              <a:xfrm rot="10800000">
                <a:off x="3644183" y="2209800"/>
                <a:ext cx="715592" cy="1759"/>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8" name="Straight Arrow Connector 7"/>
              <p:cNvCxnSpPr/>
              <p:nvPr/>
            </p:nvCxnSpPr>
            <p:spPr>
              <a:xfrm rot="10800000">
                <a:off x="2972119" y="4722641"/>
                <a:ext cx="573071" cy="1759"/>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rot="5400000" flipH="1" flipV="1">
                <a:off x="1751414" y="3118852"/>
                <a:ext cx="3038051" cy="746"/>
              </a:xfrm>
              <a:prstGeom prst="line">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prstDash val="lgDash"/>
              </a:ln>
            </p:spPr>
            <p:style>
              <a:lnRef idx="2">
                <a:schemeClr val="accent1"/>
              </a:lnRef>
              <a:fillRef idx="1">
                <a:schemeClr val="lt1"/>
              </a:fillRef>
              <a:effectRef idx="0">
                <a:schemeClr val="accent1"/>
              </a:effectRef>
              <a:fontRef idx="minor">
                <a:schemeClr val="dk1"/>
              </a:fontRef>
            </p:style>
          </p:cxnSp>
          <p:sp>
            <p:nvSpPr>
              <p:cNvPr id="11" name="Rectangle 10"/>
              <p:cNvSpPr/>
              <p:nvPr/>
            </p:nvSpPr>
            <p:spPr>
              <a:xfrm>
                <a:off x="3569509" y="2257971"/>
                <a:ext cx="946663" cy="409029"/>
              </a:xfrm>
              <a:prstGeom prst="rect">
                <a:avLst/>
              </a:prstGeom>
            </p:spPr>
            <p:txBody>
              <a:bodyPr wrap="none">
                <a:spAutoFit/>
              </a:bodyPr>
              <a:lstStyle/>
              <a:p>
                <a:pPr algn="ctr"/>
                <a:r>
                  <a:rPr lang="en-US" b="1" dirty="0" smtClean="0">
                    <a:sym typeface="Symbol"/>
                  </a:rPr>
                  <a:t>100mm</a:t>
                </a:r>
                <a:endParaRPr lang="en-US" sz="1400" b="1" dirty="0"/>
              </a:p>
            </p:txBody>
          </p:sp>
          <p:sp>
            <p:nvSpPr>
              <p:cNvPr id="12" name="Rectangle 11"/>
              <p:cNvSpPr/>
              <p:nvPr/>
            </p:nvSpPr>
            <p:spPr>
              <a:xfrm>
                <a:off x="2076033" y="2257971"/>
                <a:ext cx="946663" cy="409029"/>
              </a:xfrm>
              <a:prstGeom prst="rect">
                <a:avLst/>
              </a:prstGeom>
            </p:spPr>
            <p:txBody>
              <a:bodyPr wrap="none">
                <a:spAutoFit/>
              </a:bodyPr>
              <a:lstStyle/>
              <a:p>
                <a:pPr algn="ctr"/>
                <a:r>
                  <a:rPr lang="en-US" b="1" dirty="0" smtClean="0">
                    <a:sym typeface="Symbol"/>
                  </a:rPr>
                  <a:t>100mm</a:t>
                </a:r>
                <a:endParaRPr lang="en-US" sz="1400" b="1" dirty="0"/>
              </a:p>
            </p:txBody>
          </p:sp>
          <p:cxnSp>
            <p:nvCxnSpPr>
              <p:cNvPr id="13" name="Straight Arrow Connector 12"/>
              <p:cNvCxnSpPr/>
              <p:nvPr/>
            </p:nvCxnSpPr>
            <p:spPr>
              <a:xfrm rot="16200000" flipH="1">
                <a:off x="4448916" y="2426731"/>
                <a:ext cx="1066796" cy="1"/>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14" name="Rectangle 13"/>
              <p:cNvSpPr/>
              <p:nvPr/>
            </p:nvSpPr>
            <p:spPr>
              <a:xfrm>
                <a:off x="5058847" y="2190932"/>
                <a:ext cx="946663" cy="646331"/>
              </a:xfrm>
              <a:prstGeom prst="rect">
                <a:avLst/>
              </a:prstGeom>
            </p:spPr>
            <p:txBody>
              <a:bodyPr wrap="square">
                <a:spAutoFit/>
              </a:bodyPr>
              <a:lstStyle/>
              <a:p>
                <a:pPr algn="ctr"/>
                <a:r>
                  <a:rPr lang="en-US" b="1" dirty="0" smtClean="0">
                    <a:sym typeface="Symbol"/>
                  </a:rPr>
                  <a:t>100mm</a:t>
                </a:r>
                <a:endParaRPr lang="en-US" sz="1400" b="1" dirty="0"/>
              </a:p>
            </p:txBody>
          </p:sp>
          <p:cxnSp>
            <p:nvCxnSpPr>
              <p:cNvPr id="15" name="Straight Arrow Connector 14"/>
              <p:cNvCxnSpPr/>
              <p:nvPr/>
            </p:nvCxnSpPr>
            <p:spPr>
              <a:xfrm rot="16200000" flipH="1">
                <a:off x="4613946" y="3252301"/>
                <a:ext cx="741634" cy="4899"/>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rot="5400000">
                <a:off x="4481684" y="4046706"/>
                <a:ext cx="1011804" cy="746"/>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17" name="Rectangle 16"/>
              <p:cNvSpPr/>
              <p:nvPr/>
            </p:nvSpPr>
            <p:spPr>
              <a:xfrm>
                <a:off x="4945671" y="2895600"/>
                <a:ext cx="946663" cy="409029"/>
              </a:xfrm>
              <a:prstGeom prst="rect">
                <a:avLst/>
              </a:prstGeom>
            </p:spPr>
            <p:txBody>
              <a:bodyPr wrap="none">
                <a:spAutoFit/>
              </a:bodyPr>
              <a:lstStyle/>
              <a:p>
                <a:pPr algn="ctr"/>
                <a:r>
                  <a:rPr lang="en-US" b="1" dirty="0" smtClean="0">
                    <a:sym typeface="Symbol"/>
                  </a:rPr>
                  <a:t>100mm</a:t>
                </a:r>
                <a:endParaRPr lang="en-US" sz="1400" b="1" dirty="0"/>
              </a:p>
            </p:txBody>
          </p:sp>
          <p:sp>
            <p:nvSpPr>
              <p:cNvPr id="18" name="Rectangle 17"/>
              <p:cNvSpPr/>
              <p:nvPr/>
            </p:nvSpPr>
            <p:spPr>
              <a:xfrm>
                <a:off x="5130480" y="3878738"/>
                <a:ext cx="946663" cy="409029"/>
              </a:xfrm>
              <a:prstGeom prst="rect">
                <a:avLst/>
              </a:prstGeom>
            </p:spPr>
            <p:txBody>
              <a:bodyPr wrap="none">
                <a:spAutoFit/>
              </a:bodyPr>
              <a:lstStyle/>
              <a:p>
                <a:pPr algn="ctr"/>
                <a:r>
                  <a:rPr lang="en-US" b="1" dirty="0" smtClean="0">
                    <a:sym typeface="Symbol"/>
                  </a:rPr>
                  <a:t>100mm</a:t>
                </a:r>
                <a:endParaRPr lang="en-US" sz="1400" b="1" dirty="0"/>
              </a:p>
            </p:txBody>
          </p:sp>
          <p:sp>
            <p:nvSpPr>
              <p:cNvPr id="19" name="Rectangle 18"/>
              <p:cNvSpPr/>
              <p:nvPr/>
            </p:nvSpPr>
            <p:spPr>
              <a:xfrm>
                <a:off x="987959" y="3203616"/>
                <a:ext cx="827614" cy="409029"/>
              </a:xfrm>
              <a:prstGeom prst="rect">
                <a:avLst/>
              </a:prstGeom>
            </p:spPr>
            <p:txBody>
              <a:bodyPr wrap="none">
                <a:spAutoFit/>
              </a:bodyPr>
              <a:lstStyle/>
              <a:p>
                <a:pPr algn="ctr"/>
                <a:r>
                  <a:rPr lang="en-US" b="1" dirty="0" smtClean="0">
                    <a:sym typeface="Symbol"/>
                  </a:rPr>
                  <a:t>50mm</a:t>
                </a:r>
                <a:endParaRPr lang="en-US" sz="1400" b="1" dirty="0"/>
              </a:p>
            </p:txBody>
          </p:sp>
          <p:sp>
            <p:nvSpPr>
              <p:cNvPr id="20" name="Rectangle 19"/>
              <p:cNvSpPr/>
              <p:nvPr/>
            </p:nvSpPr>
            <p:spPr>
              <a:xfrm>
                <a:off x="993203" y="2794586"/>
                <a:ext cx="827614" cy="409029"/>
              </a:xfrm>
              <a:prstGeom prst="rect">
                <a:avLst/>
              </a:prstGeom>
            </p:spPr>
            <p:txBody>
              <a:bodyPr wrap="none">
                <a:spAutoFit/>
              </a:bodyPr>
              <a:lstStyle/>
              <a:p>
                <a:pPr algn="ctr"/>
                <a:r>
                  <a:rPr lang="en-US" b="1" dirty="0" smtClean="0">
                    <a:sym typeface="Symbol"/>
                  </a:rPr>
                  <a:t>50mm</a:t>
                </a:r>
                <a:endParaRPr lang="en-US" sz="1400" b="1" dirty="0"/>
              </a:p>
            </p:txBody>
          </p:sp>
          <p:cxnSp>
            <p:nvCxnSpPr>
              <p:cNvPr id="21" name="Straight Arrow Connector 20"/>
              <p:cNvCxnSpPr/>
              <p:nvPr/>
            </p:nvCxnSpPr>
            <p:spPr>
              <a:xfrm rot="5400000">
                <a:off x="1696356" y="2992267"/>
                <a:ext cx="421952" cy="746"/>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22" name="Straight Arrow Connector 21"/>
              <p:cNvCxnSpPr/>
              <p:nvPr/>
            </p:nvCxnSpPr>
            <p:spPr>
              <a:xfrm rot="5400000">
                <a:off x="1696356" y="3414218"/>
                <a:ext cx="421952" cy="746"/>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23" name="Rectangle 22"/>
              <p:cNvSpPr/>
              <p:nvPr/>
            </p:nvSpPr>
            <p:spPr>
              <a:xfrm>
                <a:off x="1978592" y="2781664"/>
                <a:ext cx="310733" cy="340858"/>
              </a:xfrm>
              <a:prstGeom prst="rect">
                <a:avLst/>
              </a:prstGeom>
            </p:spPr>
            <p:txBody>
              <a:bodyPr wrap="none">
                <a:spAutoFit/>
              </a:bodyPr>
              <a:lstStyle/>
              <a:p>
                <a:pPr algn="ctr"/>
                <a:r>
                  <a:rPr lang="en-US" sz="1400" b="1" dirty="0" smtClean="0"/>
                  <a:t>X</a:t>
                </a:r>
                <a:endParaRPr lang="en-US" sz="1400" b="1" dirty="0"/>
              </a:p>
            </p:txBody>
          </p:sp>
          <p:cxnSp>
            <p:nvCxnSpPr>
              <p:cNvPr id="26" name="Straight Connector 25"/>
              <p:cNvCxnSpPr/>
              <p:nvPr/>
            </p:nvCxnSpPr>
            <p:spPr>
              <a:xfrm>
                <a:off x="3238782" y="1905000"/>
                <a:ext cx="3694689" cy="43634"/>
              </a:xfrm>
              <a:prstGeom prst="line">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50800">
                <a:prstDash val="sysDot"/>
              </a:ln>
            </p:spPr>
            <p:style>
              <a:lnRef idx="2">
                <a:schemeClr val="accent1"/>
              </a:lnRef>
              <a:fillRef idx="1">
                <a:schemeClr val="lt1"/>
              </a:fillRef>
              <a:effectRef idx="0">
                <a:schemeClr val="accent1"/>
              </a:effectRef>
              <a:fontRef idx="minor">
                <a:schemeClr val="dk1"/>
              </a:fontRef>
            </p:style>
          </p:cxnSp>
          <p:cxnSp>
            <p:nvCxnSpPr>
              <p:cNvPr id="27" name="Straight Connector 26"/>
              <p:cNvCxnSpPr/>
              <p:nvPr/>
            </p:nvCxnSpPr>
            <p:spPr>
              <a:xfrm flipV="1">
                <a:off x="4465594" y="2871441"/>
                <a:ext cx="2941135" cy="24159"/>
              </a:xfrm>
              <a:prstGeom prst="line">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50800">
                <a:prstDash val="sysDot"/>
              </a:ln>
            </p:spPr>
            <p:style>
              <a:lnRef idx="2">
                <a:schemeClr val="accent1"/>
              </a:lnRef>
              <a:fillRef idx="1">
                <a:schemeClr val="lt1"/>
              </a:fillRef>
              <a:effectRef idx="0">
                <a:schemeClr val="accent1"/>
              </a:effectRef>
              <a:fontRef idx="minor">
                <a:schemeClr val="dk1"/>
              </a:fontRef>
            </p:style>
          </p:cxnSp>
          <p:cxnSp>
            <p:nvCxnSpPr>
              <p:cNvPr id="28" name="Straight Connector 27"/>
              <p:cNvCxnSpPr/>
              <p:nvPr/>
            </p:nvCxnSpPr>
            <p:spPr>
              <a:xfrm flipV="1">
                <a:off x="4465594" y="3554860"/>
                <a:ext cx="2860900" cy="26540"/>
              </a:xfrm>
              <a:prstGeom prst="line">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50800">
                <a:prstDash val="sysDot"/>
              </a:ln>
            </p:spPr>
            <p:style>
              <a:lnRef idx="2">
                <a:schemeClr val="accent1"/>
              </a:lnRef>
              <a:fillRef idx="1">
                <a:schemeClr val="lt1"/>
              </a:fillRef>
              <a:effectRef idx="0">
                <a:schemeClr val="accent1"/>
              </a:effectRef>
              <a:fontRef idx="minor">
                <a:schemeClr val="dk1"/>
              </a:fontRef>
            </p:style>
          </p:cxnSp>
          <p:cxnSp>
            <p:nvCxnSpPr>
              <p:cNvPr id="37" name="Straight Connector 36"/>
              <p:cNvCxnSpPr>
                <a:stCxn id="5" idx="2"/>
                <a:endCxn id="41" idx="0"/>
              </p:cNvCxnSpPr>
              <p:nvPr/>
            </p:nvCxnSpPr>
            <p:spPr>
              <a:xfrm rot="5400000" flipH="1" flipV="1">
                <a:off x="5093195" y="2722072"/>
                <a:ext cx="43564" cy="3656291"/>
              </a:xfrm>
              <a:prstGeom prst="line">
                <a:avLst/>
              </a:prstGeom>
              <a:ln w="50800">
                <a:prstDash val="sysDot"/>
              </a:ln>
            </p:spPr>
            <p:style>
              <a:lnRef idx="2">
                <a:schemeClr val="accent1"/>
              </a:lnRef>
              <a:fillRef idx="1">
                <a:schemeClr val="lt1"/>
              </a:fillRef>
              <a:effectRef idx="0">
                <a:schemeClr val="accent1"/>
              </a:effectRef>
              <a:fontRef idx="minor">
                <a:schemeClr val="dk1"/>
              </a:fontRef>
            </p:style>
          </p:cxnSp>
          <p:cxnSp>
            <p:nvCxnSpPr>
              <p:cNvPr id="58" name="Straight Connector 57"/>
              <p:cNvCxnSpPr>
                <a:endCxn id="24" idx="2"/>
              </p:cNvCxnSpPr>
              <p:nvPr/>
            </p:nvCxnSpPr>
            <p:spPr>
              <a:xfrm>
                <a:off x="6897795" y="2895601"/>
                <a:ext cx="728334" cy="1851"/>
              </a:xfrm>
              <a:prstGeom prst="line">
                <a:avLst/>
              </a:prstGeom>
            </p:spPr>
            <p:style>
              <a:lnRef idx="3">
                <a:schemeClr val="accent1"/>
              </a:lnRef>
              <a:fillRef idx="0">
                <a:schemeClr val="accent1"/>
              </a:fillRef>
              <a:effectRef idx="2">
                <a:schemeClr val="accent1"/>
              </a:effectRef>
              <a:fontRef idx="minor">
                <a:schemeClr val="tx1"/>
              </a:fontRef>
            </p:style>
          </p:cxnSp>
          <p:cxnSp>
            <p:nvCxnSpPr>
              <p:cNvPr id="59" name="Straight Connector 58"/>
              <p:cNvCxnSpPr>
                <a:endCxn id="41" idx="2"/>
              </p:cNvCxnSpPr>
              <p:nvPr/>
            </p:nvCxnSpPr>
            <p:spPr>
              <a:xfrm>
                <a:off x="6929829" y="3552825"/>
                <a:ext cx="672063" cy="1276"/>
              </a:xfrm>
              <a:prstGeom prst="line">
                <a:avLst/>
              </a:prstGeom>
            </p:spPr>
            <p:style>
              <a:lnRef idx="3">
                <a:schemeClr val="accent1"/>
              </a:lnRef>
              <a:fillRef idx="0">
                <a:schemeClr val="accent1"/>
              </a:fillRef>
              <a:effectRef idx="2">
                <a:schemeClr val="accent1"/>
              </a:effectRef>
              <a:fontRef idx="minor">
                <a:schemeClr val="tx1"/>
              </a:fontRef>
            </p:style>
          </p:cxnSp>
          <p:cxnSp>
            <p:nvCxnSpPr>
              <p:cNvPr id="77" name="Straight Connector 76"/>
              <p:cNvCxnSpPr>
                <a:stCxn id="24" idx="0"/>
                <a:endCxn id="41" idx="0"/>
              </p:cNvCxnSpPr>
              <p:nvPr/>
            </p:nvCxnSpPr>
            <p:spPr>
              <a:xfrm rot="10800000" flipH="1" flipV="1">
                <a:off x="6933471" y="1948636"/>
                <a:ext cx="9650" cy="2579799"/>
              </a:xfrm>
              <a:prstGeom prst="line">
                <a:avLst/>
              </a:prstGeom>
            </p:spPr>
            <p:style>
              <a:lnRef idx="3">
                <a:schemeClr val="accent1"/>
              </a:lnRef>
              <a:fillRef idx="0">
                <a:schemeClr val="accent1"/>
              </a:fillRef>
              <a:effectRef idx="2">
                <a:schemeClr val="accent1"/>
              </a:effectRef>
              <a:fontRef idx="minor">
                <a:schemeClr val="tx1"/>
              </a:fontRef>
            </p:style>
          </p:cxnSp>
          <p:sp>
            <p:nvSpPr>
              <p:cNvPr id="126" name="Rectangle 125"/>
              <p:cNvSpPr/>
              <p:nvPr/>
            </p:nvSpPr>
            <p:spPr>
              <a:xfrm>
                <a:off x="2854804" y="4724400"/>
                <a:ext cx="862736" cy="369332"/>
              </a:xfrm>
              <a:prstGeom prst="rect">
                <a:avLst/>
              </a:prstGeom>
            </p:spPr>
            <p:txBody>
              <a:bodyPr wrap="none">
                <a:spAutoFit/>
              </a:bodyPr>
              <a:lstStyle/>
              <a:p>
                <a:pPr algn="ctr"/>
                <a:r>
                  <a:rPr lang="en-US" b="1" dirty="0" smtClean="0">
                    <a:sym typeface="Symbol"/>
                  </a:rPr>
                  <a:t>50mm</a:t>
                </a:r>
                <a:endParaRPr lang="en-US" sz="1400" b="1" dirty="0"/>
              </a:p>
            </p:txBody>
          </p:sp>
          <p:sp>
            <p:nvSpPr>
              <p:cNvPr id="71" name="Rectangle 70"/>
              <p:cNvSpPr/>
              <p:nvPr/>
            </p:nvSpPr>
            <p:spPr>
              <a:xfrm>
                <a:off x="3276600" y="2907268"/>
                <a:ext cx="559769" cy="369332"/>
              </a:xfrm>
              <a:prstGeom prst="rect">
                <a:avLst/>
              </a:prstGeom>
            </p:spPr>
            <p:txBody>
              <a:bodyPr wrap="none">
                <a:spAutoFit/>
              </a:bodyPr>
              <a:lstStyle/>
              <a:p>
                <a:pPr algn="ctr"/>
                <a:r>
                  <a:rPr lang="en-US" b="1" dirty="0" smtClean="0">
                    <a:sym typeface="Symbol"/>
                  </a:rPr>
                  <a:t>NA</a:t>
                </a:r>
                <a:endParaRPr lang="en-US" sz="1400" b="1" dirty="0"/>
              </a:p>
            </p:txBody>
          </p:sp>
        </p:grpSp>
        <p:cxnSp>
          <p:nvCxnSpPr>
            <p:cNvPr id="9" name="Straight Connector 8"/>
            <p:cNvCxnSpPr/>
            <p:nvPr/>
          </p:nvCxnSpPr>
          <p:spPr>
            <a:xfrm>
              <a:off x="1508956" y="3200400"/>
              <a:ext cx="6720644" cy="1588"/>
            </a:xfrm>
            <a:prstGeom prst="line">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prstDash val="lgDash"/>
            </a:ln>
          </p:spPr>
          <p:style>
            <a:lnRef idx="2">
              <a:schemeClr val="accent1"/>
            </a:lnRef>
            <a:fillRef idx="1">
              <a:schemeClr val="lt1"/>
            </a:fillRef>
            <a:effectRef idx="0">
              <a:schemeClr val="accent1"/>
            </a:effectRef>
            <a:fontRef idx="minor">
              <a:schemeClr val="dk1"/>
            </a:fontRef>
          </p:style>
        </p:cxnSp>
      </p:grpSp>
      <p:cxnSp>
        <p:nvCxnSpPr>
          <p:cNvPr id="66" name="Elbow Connector 115"/>
          <p:cNvCxnSpPr/>
          <p:nvPr/>
        </p:nvCxnSpPr>
        <p:spPr>
          <a:xfrm rot="16200000" flipV="1">
            <a:off x="7174180" y="3646220"/>
            <a:ext cx="990600" cy="860960"/>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3000"/>
                                        <p:tgtEl>
                                          <p:spTgt spid="44"/>
                                        </p:tgtEl>
                                      </p:cBhvr>
                                    </p:animEffect>
                                  </p:childTnLst>
                                </p:cTn>
                              </p:par>
                            </p:childTnLst>
                          </p:cTn>
                        </p:par>
                        <p:par>
                          <p:cTn id="8" fill="hold">
                            <p:stCondLst>
                              <p:cond delay="3000"/>
                            </p:stCondLst>
                            <p:childTnLst>
                              <p:par>
                                <p:cTn id="9" presetID="7" presetClass="entr" presetSubtype="2"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 calcmode="lin" valueType="num">
                                      <p:cBhvr additive="base">
                                        <p:cTn id="11" dur="1000" fill="hold"/>
                                        <p:tgtEl>
                                          <p:spTgt spid="120"/>
                                        </p:tgtEl>
                                        <p:attrNameLst>
                                          <p:attrName>ppt_x</p:attrName>
                                        </p:attrNameLst>
                                      </p:cBhvr>
                                      <p:tavLst>
                                        <p:tav tm="0">
                                          <p:val>
                                            <p:strVal val="1+#ppt_w/2"/>
                                          </p:val>
                                        </p:tav>
                                        <p:tav tm="100000">
                                          <p:val>
                                            <p:strVal val="#ppt_x"/>
                                          </p:val>
                                        </p:tav>
                                      </p:tavLst>
                                    </p:anim>
                                    <p:anim calcmode="lin" valueType="num">
                                      <p:cBhvr additive="base">
                                        <p:cTn id="12" dur="1000" fill="hold"/>
                                        <p:tgtEl>
                                          <p:spTgt spid="120"/>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7" presetClass="entr" presetSubtype="2" fill="hold" grpId="0" nodeType="afterEffect">
                                  <p:stCondLst>
                                    <p:cond delay="0"/>
                                  </p:stCondLst>
                                  <p:childTnLst>
                                    <p:set>
                                      <p:cBhvr>
                                        <p:cTn id="15" dur="1" fill="hold">
                                          <p:stCondLst>
                                            <p:cond delay="0"/>
                                          </p:stCondLst>
                                        </p:cTn>
                                        <p:tgtEl>
                                          <p:spTgt spid="111"/>
                                        </p:tgtEl>
                                        <p:attrNameLst>
                                          <p:attrName>style.visibility</p:attrName>
                                        </p:attrNameLst>
                                      </p:cBhvr>
                                      <p:to>
                                        <p:strVal val="visible"/>
                                      </p:to>
                                    </p:set>
                                    <p:anim calcmode="lin" valueType="num">
                                      <p:cBhvr additive="base">
                                        <p:cTn id="16" dur="1000" fill="hold"/>
                                        <p:tgtEl>
                                          <p:spTgt spid="111"/>
                                        </p:tgtEl>
                                        <p:attrNameLst>
                                          <p:attrName>ppt_x</p:attrName>
                                        </p:attrNameLst>
                                      </p:cBhvr>
                                      <p:tavLst>
                                        <p:tav tm="0">
                                          <p:val>
                                            <p:strVal val="1+#ppt_w/2"/>
                                          </p:val>
                                        </p:tav>
                                        <p:tav tm="100000">
                                          <p:val>
                                            <p:strVal val="#ppt_x"/>
                                          </p:val>
                                        </p:tav>
                                      </p:tavLst>
                                    </p:anim>
                                    <p:anim calcmode="lin" valueType="num">
                                      <p:cBhvr additive="base">
                                        <p:cTn id="17" dur="1000" fill="hold"/>
                                        <p:tgtEl>
                                          <p:spTgt spid="111"/>
                                        </p:tgtEl>
                                        <p:attrNameLst>
                                          <p:attrName>ppt_y</p:attrName>
                                        </p:attrNameLst>
                                      </p:cBhvr>
                                      <p:tavLst>
                                        <p:tav tm="0">
                                          <p:val>
                                            <p:strVal val="#ppt_y"/>
                                          </p:val>
                                        </p:tav>
                                        <p:tav tm="100000">
                                          <p:val>
                                            <p:strVal val="#ppt_y"/>
                                          </p:val>
                                        </p:tav>
                                      </p:tavLst>
                                    </p:anim>
                                  </p:childTnLst>
                                </p:cTn>
                              </p:par>
                            </p:childTnLst>
                          </p:cTn>
                        </p:par>
                        <p:par>
                          <p:cTn id="18" fill="hold">
                            <p:stCondLst>
                              <p:cond delay="5000"/>
                            </p:stCondLst>
                            <p:childTnLst>
                              <p:par>
                                <p:cTn id="19" presetID="7" presetClass="entr" presetSubtype="2" fill="hold" nodeType="afterEffect">
                                  <p:stCondLst>
                                    <p:cond delay="0"/>
                                  </p:stCondLst>
                                  <p:childTnLst>
                                    <p:set>
                                      <p:cBhvr>
                                        <p:cTn id="20" dur="1" fill="hold">
                                          <p:stCondLst>
                                            <p:cond delay="0"/>
                                          </p:stCondLst>
                                        </p:cTn>
                                        <p:tgtEl>
                                          <p:spTgt spid="116"/>
                                        </p:tgtEl>
                                        <p:attrNameLst>
                                          <p:attrName>style.visibility</p:attrName>
                                        </p:attrNameLst>
                                      </p:cBhvr>
                                      <p:to>
                                        <p:strVal val="visible"/>
                                      </p:to>
                                    </p:set>
                                    <p:anim calcmode="lin" valueType="num">
                                      <p:cBhvr additive="base">
                                        <p:cTn id="21" dur="1000" fill="hold"/>
                                        <p:tgtEl>
                                          <p:spTgt spid="116"/>
                                        </p:tgtEl>
                                        <p:attrNameLst>
                                          <p:attrName>ppt_x</p:attrName>
                                        </p:attrNameLst>
                                      </p:cBhvr>
                                      <p:tavLst>
                                        <p:tav tm="0">
                                          <p:val>
                                            <p:strVal val="1+#ppt_w/2"/>
                                          </p:val>
                                        </p:tav>
                                        <p:tav tm="100000">
                                          <p:val>
                                            <p:strVal val="#ppt_x"/>
                                          </p:val>
                                        </p:tav>
                                      </p:tavLst>
                                    </p:anim>
                                    <p:anim calcmode="lin" valueType="num">
                                      <p:cBhvr additive="base">
                                        <p:cTn id="22" dur="1000" fill="hold"/>
                                        <p:tgtEl>
                                          <p:spTgt spid="116"/>
                                        </p:tgtEl>
                                        <p:attrNameLst>
                                          <p:attrName>ppt_y</p:attrName>
                                        </p:attrNameLst>
                                      </p:cBhvr>
                                      <p:tavLst>
                                        <p:tav tm="0">
                                          <p:val>
                                            <p:strVal val="#ppt_y"/>
                                          </p:val>
                                        </p:tav>
                                        <p:tav tm="100000">
                                          <p:val>
                                            <p:strVal val="#ppt_y"/>
                                          </p:val>
                                        </p:tav>
                                      </p:tavLst>
                                    </p:anim>
                                  </p:childTnLst>
                                </p:cTn>
                              </p:par>
                            </p:childTnLst>
                          </p:cTn>
                        </p:par>
                        <p:par>
                          <p:cTn id="23" fill="hold">
                            <p:stCondLst>
                              <p:cond delay="6000"/>
                            </p:stCondLst>
                            <p:childTnLst>
                              <p:par>
                                <p:cTn id="24" presetID="7" presetClass="entr" presetSubtype="2" fill="hold" grpId="0" nodeType="afterEffect">
                                  <p:stCondLst>
                                    <p:cond delay="0"/>
                                  </p:stCondLst>
                                  <p:childTnLst>
                                    <p:set>
                                      <p:cBhvr>
                                        <p:cTn id="25" dur="1" fill="hold">
                                          <p:stCondLst>
                                            <p:cond delay="0"/>
                                          </p:stCondLst>
                                        </p:cTn>
                                        <p:tgtEl>
                                          <p:spTgt spid="108"/>
                                        </p:tgtEl>
                                        <p:attrNameLst>
                                          <p:attrName>style.visibility</p:attrName>
                                        </p:attrNameLst>
                                      </p:cBhvr>
                                      <p:to>
                                        <p:strVal val="visible"/>
                                      </p:to>
                                    </p:set>
                                    <p:anim calcmode="lin" valueType="num">
                                      <p:cBhvr additive="base">
                                        <p:cTn id="26" dur="1000" fill="hold"/>
                                        <p:tgtEl>
                                          <p:spTgt spid="108"/>
                                        </p:tgtEl>
                                        <p:attrNameLst>
                                          <p:attrName>ppt_x</p:attrName>
                                        </p:attrNameLst>
                                      </p:cBhvr>
                                      <p:tavLst>
                                        <p:tav tm="0">
                                          <p:val>
                                            <p:strVal val="1+#ppt_w/2"/>
                                          </p:val>
                                        </p:tav>
                                        <p:tav tm="100000">
                                          <p:val>
                                            <p:strVal val="#ppt_x"/>
                                          </p:val>
                                        </p:tav>
                                      </p:tavLst>
                                    </p:anim>
                                    <p:anim calcmode="lin" valueType="num">
                                      <p:cBhvr additive="base">
                                        <p:cTn id="27" dur="1000" fill="hold"/>
                                        <p:tgtEl>
                                          <p:spTgt spid="108"/>
                                        </p:tgtEl>
                                        <p:attrNameLst>
                                          <p:attrName>ppt_y</p:attrName>
                                        </p:attrNameLst>
                                      </p:cBhvr>
                                      <p:tavLst>
                                        <p:tav tm="0">
                                          <p:val>
                                            <p:strVal val="#ppt_y"/>
                                          </p:val>
                                        </p:tav>
                                        <p:tav tm="100000">
                                          <p:val>
                                            <p:strVal val="#ppt_y"/>
                                          </p:val>
                                        </p:tav>
                                      </p:tavLst>
                                    </p:anim>
                                  </p:childTnLst>
                                </p:cTn>
                              </p:par>
                            </p:childTnLst>
                          </p:cTn>
                        </p:par>
                        <p:par>
                          <p:cTn id="28" fill="hold">
                            <p:stCondLst>
                              <p:cond delay="7000"/>
                            </p:stCondLst>
                            <p:childTnLst>
                              <p:par>
                                <p:cTn id="29" presetID="7" presetClass="entr" presetSubtype="4"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ppt_x"/>
                                          </p:val>
                                        </p:tav>
                                        <p:tav tm="100000">
                                          <p:val>
                                            <p:strVal val="#ppt_x"/>
                                          </p:val>
                                        </p:tav>
                                      </p:tavLst>
                                    </p:anim>
                                    <p:anim calcmode="lin" valueType="num">
                                      <p:cBhvr additive="base">
                                        <p:cTn id="32" dur="1000" fill="hold"/>
                                        <p:tgtEl>
                                          <p:spTgt spid="66"/>
                                        </p:tgtEl>
                                        <p:attrNameLst>
                                          <p:attrName>ppt_y</p:attrName>
                                        </p:attrNameLst>
                                      </p:cBhvr>
                                      <p:tavLst>
                                        <p:tav tm="0">
                                          <p:val>
                                            <p:strVal val="1+#ppt_h/2"/>
                                          </p:val>
                                        </p:tav>
                                        <p:tav tm="100000">
                                          <p:val>
                                            <p:strVal val="#ppt_y"/>
                                          </p:val>
                                        </p:tav>
                                      </p:tavLst>
                                    </p:anim>
                                  </p:childTnLst>
                                </p:cTn>
                              </p:par>
                            </p:childTnLst>
                          </p:cTn>
                        </p:par>
                        <p:par>
                          <p:cTn id="33" fill="hold">
                            <p:stCondLst>
                              <p:cond delay="8000"/>
                            </p:stCondLst>
                            <p:childTnLst>
                              <p:par>
                                <p:cTn id="34" presetID="7" presetClass="entr" presetSubtype="2" fill="hold" grpId="0" nodeType="afterEffect">
                                  <p:stCondLst>
                                    <p:cond delay="0"/>
                                  </p:stCondLst>
                                  <p:childTnLst>
                                    <p:set>
                                      <p:cBhvr>
                                        <p:cTn id="35" dur="1" fill="hold">
                                          <p:stCondLst>
                                            <p:cond delay="0"/>
                                          </p:stCondLst>
                                        </p:cTn>
                                        <p:tgtEl>
                                          <p:spTgt spid="112"/>
                                        </p:tgtEl>
                                        <p:attrNameLst>
                                          <p:attrName>style.visibility</p:attrName>
                                        </p:attrNameLst>
                                      </p:cBhvr>
                                      <p:to>
                                        <p:strVal val="visible"/>
                                      </p:to>
                                    </p:set>
                                    <p:anim calcmode="lin" valueType="num">
                                      <p:cBhvr additive="base">
                                        <p:cTn id="36" dur="1000" fill="hold"/>
                                        <p:tgtEl>
                                          <p:spTgt spid="112"/>
                                        </p:tgtEl>
                                        <p:attrNameLst>
                                          <p:attrName>ppt_x</p:attrName>
                                        </p:attrNameLst>
                                      </p:cBhvr>
                                      <p:tavLst>
                                        <p:tav tm="0">
                                          <p:val>
                                            <p:strVal val="1+#ppt_w/2"/>
                                          </p:val>
                                        </p:tav>
                                        <p:tav tm="100000">
                                          <p:val>
                                            <p:strVal val="#ppt_x"/>
                                          </p:val>
                                        </p:tav>
                                      </p:tavLst>
                                    </p:anim>
                                    <p:anim calcmode="lin" valueType="num">
                                      <p:cBhvr additive="base">
                                        <p:cTn id="37" dur="1000" fill="hold"/>
                                        <p:tgtEl>
                                          <p:spTgt spid="1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1" grpId="0"/>
      <p:bldP spid="1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00" y="152400"/>
            <a:ext cx="7467600" cy="579438"/>
          </a:xfrm>
        </p:spPr>
        <p:txBody>
          <a:bodyPr>
            <a:noAutofit/>
          </a:bodyPr>
          <a:lstStyle/>
          <a:p>
            <a:pPr algn="ctr"/>
            <a:r>
              <a:rPr lang="en-US" sz="3200" b="1" u="sng" dirty="0" smtClean="0"/>
              <a:t>Inverted T section sum</a:t>
            </a:r>
            <a:endParaRPr lang="en-US" sz="3200" b="1" u="sng" dirty="0"/>
          </a:p>
        </p:txBody>
      </p:sp>
      <p:sp>
        <p:nvSpPr>
          <p:cNvPr id="5" name="Content Placeholder 4"/>
          <p:cNvSpPr>
            <a:spLocks noGrp="1"/>
          </p:cNvSpPr>
          <p:nvPr>
            <p:ph idx="1"/>
          </p:nvPr>
        </p:nvSpPr>
        <p:spPr>
          <a:xfrm>
            <a:off x="609600" y="685800"/>
            <a:ext cx="8534400" cy="1828800"/>
          </a:xfrm>
        </p:spPr>
        <p:txBody>
          <a:bodyPr>
            <a:normAutofit/>
          </a:bodyPr>
          <a:lstStyle/>
          <a:p>
            <a:pPr algn="just">
              <a:buNone/>
            </a:pPr>
            <a:r>
              <a:rPr lang="en-US" sz="2800" b="1" dirty="0" smtClean="0"/>
              <a:t>	</a:t>
            </a:r>
            <a:r>
              <a:rPr lang="en-US" sz="2800" b="1" u="sng" dirty="0" smtClean="0"/>
              <a:t>Example-6:</a:t>
            </a:r>
            <a:r>
              <a:rPr lang="en-US" sz="2800" b="1" dirty="0" smtClean="0"/>
              <a:t> </a:t>
            </a:r>
            <a:r>
              <a:rPr lang="en-US" sz="2800" dirty="0" smtClean="0"/>
              <a:t>Shows the cross section of a beam which is subjected to a vertical shearing force of 12kN.find the ratio the maximum shear stress to the mean shear stress.</a:t>
            </a:r>
          </a:p>
        </p:txBody>
      </p:sp>
      <p:grpSp>
        <p:nvGrpSpPr>
          <p:cNvPr id="17" name="Group 16"/>
          <p:cNvGrpSpPr/>
          <p:nvPr/>
        </p:nvGrpSpPr>
        <p:grpSpPr>
          <a:xfrm>
            <a:off x="2514600" y="2362200"/>
            <a:ext cx="3581400" cy="3810000"/>
            <a:chOff x="2514600" y="2362200"/>
            <a:chExt cx="3581400" cy="3810000"/>
          </a:xfrm>
        </p:grpSpPr>
        <p:sp>
          <p:nvSpPr>
            <p:cNvPr id="25" name="Rectangle 24"/>
            <p:cNvSpPr/>
            <p:nvPr/>
          </p:nvSpPr>
          <p:spPr>
            <a:xfrm>
              <a:off x="4453631" y="5802868"/>
              <a:ext cx="880369" cy="369332"/>
            </a:xfrm>
            <a:prstGeom prst="rect">
              <a:avLst/>
            </a:prstGeom>
          </p:spPr>
          <p:txBody>
            <a:bodyPr wrap="none">
              <a:spAutoFit/>
            </a:bodyPr>
            <a:lstStyle/>
            <a:p>
              <a:pPr algn="ctr"/>
              <a:r>
                <a:rPr lang="en-US" b="1" dirty="0" smtClean="0">
                  <a:sym typeface="Symbol"/>
                </a:rPr>
                <a:t>60mm</a:t>
              </a:r>
              <a:endParaRPr lang="en-US" sz="1400" b="1" dirty="0"/>
            </a:p>
          </p:txBody>
        </p:sp>
        <p:grpSp>
          <p:nvGrpSpPr>
            <p:cNvPr id="32" name="Group 31"/>
            <p:cNvGrpSpPr/>
            <p:nvPr/>
          </p:nvGrpSpPr>
          <p:grpSpPr>
            <a:xfrm>
              <a:off x="2514600" y="2362200"/>
              <a:ext cx="3581400" cy="3352800"/>
              <a:chOff x="2590800" y="2590800"/>
              <a:chExt cx="3048000" cy="3125788"/>
            </a:xfrm>
            <a:gradFill>
              <a:gsLst>
                <a:gs pos="0">
                  <a:srgbClr val="FFFFFF"/>
                </a:gs>
                <a:gs pos="7001">
                  <a:srgbClr val="E6E6E6"/>
                </a:gs>
                <a:gs pos="32001">
                  <a:srgbClr val="7D8496"/>
                </a:gs>
                <a:gs pos="47000">
                  <a:srgbClr val="E6E6E6"/>
                </a:gs>
                <a:gs pos="85001">
                  <a:srgbClr val="7D8496"/>
                </a:gs>
                <a:gs pos="100000">
                  <a:srgbClr val="E6E6E6"/>
                </a:gs>
              </a:gsLst>
              <a:lin ang="5400000" scaled="1"/>
            </a:gradFill>
          </p:grpSpPr>
          <p:cxnSp>
            <p:nvCxnSpPr>
              <p:cNvPr id="16" name="Straight Arrow Connector 15"/>
              <p:cNvCxnSpPr/>
              <p:nvPr/>
            </p:nvCxnSpPr>
            <p:spPr>
              <a:xfrm>
                <a:off x="3657600" y="5715000"/>
                <a:ext cx="19812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grpSp>
            <p:nvGrpSpPr>
              <p:cNvPr id="31" name="Group 30"/>
              <p:cNvGrpSpPr/>
              <p:nvPr/>
            </p:nvGrpSpPr>
            <p:grpSpPr>
              <a:xfrm>
                <a:off x="3505200" y="2590800"/>
                <a:ext cx="2123884" cy="3048000"/>
                <a:chOff x="5486400" y="2667000"/>
                <a:chExt cx="2123884" cy="3048000"/>
              </a:xfrm>
              <a:grpFill/>
            </p:grpSpPr>
            <p:sp>
              <p:nvSpPr>
                <p:cNvPr id="7" name="Rectangle 6"/>
                <p:cNvSpPr/>
                <p:nvPr/>
              </p:nvSpPr>
              <p:spPr>
                <a:xfrm>
                  <a:off x="5639594" y="5257800"/>
                  <a:ext cx="1970690" cy="380998"/>
                </a:xfrm>
                <a:prstGeom prst="rect">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p:nvSpPr>
              <p:spPr>
                <a:xfrm rot="16200000">
                  <a:off x="5606748" y="4071446"/>
                  <a:ext cx="1970690" cy="380998"/>
                </a:xfrm>
                <a:prstGeom prst="rect">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10" name="Straight Arrow Connector 9"/>
                <p:cNvCxnSpPr/>
                <p:nvPr/>
              </p:nvCxnSpPr>
              <p:spPr>
                <a:xfrm rot="10800000">
                  <a:off x="6384587" y="3124200"/>
                  <a:ext cx="4572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rot="5400000" flipH="1" flipV="1">
                  <a:off x="4496593" y="4267201"/>
                  <a:ext cx="1981202"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rot="5400000" flipH="1" flipV="1">
                  <a:off x="5258197" y="5485209"/>
                  <a:ext cx="457994"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24" name="Rectangle 23"/>
                <p:cNvSpPr/>
                <p:nvPr/>
              </p:nvSpPr>
              <p:spPr>
                <a:xfrm>
                  <a:off x="6207024" y="2667000"/>
                  <a:ext cx="880370" cy="369332"/>
                </a:xfrm>
                <a:prstGeom prst="rect">
                  <a:avLst/>
                </a:prstGeom>
                <a:noFill/>
              </p:spPr>
              <p:txBody>
                <a:bodyPr wrap="none">
                  <a:spAutoFit/>
                </a:bodyPr>
                <a:lstStyle/>
                <a:p>
                  <a:pPr algn="ctr"/>
                  <a:r>
                    <a:rPr lang="en-US" b="1" dirty="0" smtClean="0">
                      <a:sym typeface="Symbol"/>
                    </a:rPr>
                    <a:t>20mm</a:t>
                  </a:r>
                  <a:endParaRPr lang="en-US" sz="1400" b="1" dirty="0"/>
                </a:p>
              </p:txBody>
            </p:sp>
          </p:grpSp>
          <p:sp>
            <p:nvSpPr>
              <p:cNvPr id="26" name="Rectangle 25"/>
              <p:cNvSpPr/>
              <p:nvPr/>
            </p:nvSpPr>
            <p:spPr>
              <a:xfrm>
                <a:off x="2590800" y="3962400"/>
                <a:ext cx="880369" cy="369332"/>
              </a:xfrm>
              <a:prstGeom prst="rect">
                <a:avLst/>
              </a:prstGeom>
              <a:noFill/>
            </p:spPr>
            <p:txBody>
              <a:bodyPr wrap="none">
                <a:spAutoFit/>
              </a:bodyPr>
              <a:lstStyle/>
              <a:p>
                <a:pPr algn="ctr"/>
                <a:r>
                  <a:rPr lang="en-US" b="1" dirty="0" smtClean="0">
                    <a:sym typeface="Symbol"/>
                  </a:rPr>
                  <a:t>60mm</a:t>
                </a:r>
                <a:endParaRPr lang="en-US" sz="1400" b="1" dirty="0"/>
              </a:p>
            </p:txBody>
          </p:sp>
          <p:sp>
            <p:nvSpPr>
              <p:cNvPr id="29" name="Rectangle 28"/>
              <p:cNvSpPr/>
              <p:nvPr/>
            </p:nvSpPr>
            <p:spPr>
              <a:xfrm>
                <a:off x="2590800" y="5181601"/>
                <a:ext cx="907915" cy="344325"/>
              </a:xfrm>
              <a:prstGeom prst="rect">
                <a:avLst/>
              </a:prstGeom>
              <a:noFill/>
            </p:spPr>
            <p:txBody>
              <a:bodyPr wrap="square">
                <a:spAutoFit/>
              </a:bodyPr>
              <a:lstStyle/>
              <a:p>
                <a:pPr algn="ctr"/>
                <a:r>
                  <a:rPr lang="en-US" b="1" dirty="0" smtClean="0">
                    <a:sym typeface="Symbol"/>
                  </a:rPr>
                  <a:t>20mm</a:t>
                </a:r>
                <a:endParaRPr lang="en-US" sz="1400" b="1" dirty="0"/>
              </a:p>
            </p:txBody>
          </p:sp>
        </p:grpSp>
      </p:gr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1" name="Object 3"/>
          <p:cNvGraphicFramePr>
            <a:graphicFrameLocks noChangeAspect="1"/>
          </p:cNvGraphicFramePr>
          <p:nvPr/>
        </p:nvGraphicFramePr>
        <p:xfrm>
          <a:off x="1219200" y="171450"/>
          <a:ext cx="7620000" cy="6457950"/>
        </p:xfrm>
        <a:graphic>
          <a:graphicData uri="http://schemas.openxmlformats.org/presentationml/2006/ole">
            <p:oleObj spid="_x0000_s43010" name="Equation" r:id="rId3" imgW="4394160" imgH="3390840" progId="Equation.3">
              <p:embed/>
            </p:oleObj>
          </a:graphicData>
        </a:graphic>
      </p:graphicFrame>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1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1066800" y="304800"/>
          <a:ext cx="6743700" cy="6248400"/>
        </p:xfrm>
        <a:graphic>
          <a:graphicData uri="http://schemas.openxmlformats.org/presentationml/2006/ole">
            <p:oleObj spid="_x0000_s44034" name="Equation" r:id="rId3" imgW="3479760" imgH="3060360" progId="Equation.3">
              <p:embed/>
            </p:oleObj>
          </a:graphicData>
        </a:graphic>
      </p:graphicFrame>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7073945" y="1676400"/>
            <a:ext cx="2070055" cy="646331"/>
          </a:xfrm>
          <a:prstGeom prst="rect">
            <a:avLst/>
          </a:prstGeom>
        </p:spPr>
        <p:txBody>
          <a:bodyPr wrap="none">
            <a:spAutoFit/>
          </a:bodyPr>
          <a:lstStyle/>
          <a:p>
            <a:pPr algn="ctr"/>
            <a:r>
              <a:rPr lang="en-US" sz="3600" b="1" dirty="0" smtClean="0">
                <a:sym typeface="Symbol"/>
              </a:rPr>
              <a:t></a:t>
            </a:r>
            <a:r>
              <a:rPr lang="en-US" b="1" dirty="0" smtClean="0">
                <a:sym typeface="Symbol"/>
              </a:rPr>
              <a:t>max=</a:t>
            </a:r>
            <a:r>
              <a:rPr lang="en-US" b="1" dirty="0" smtClean="0"/>
              <a:t>11.29MPA</a:t>
            </a:r>
            <a:endParaRPr lang="en-US" b="1" dirty="0"/>
          </a:p>
        </p:txBody>
      </p:sp>
      <p:cxnSp>
        <p:nvCxnSpPr>
          <p:cNvPr id="77" name="Straight Arrow Connector 76"/>
          <p:cNvCxnSpPr/>
          <p:nvPr/>
        </p:nvCxnSpPr>
        <p:spPr>
          <a:xfrm rot="5400000">
            <a:off x="7464985" y="2766907"/>
            <a:ext cx="1426709" cy="5070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0" name="Rectangle 79"/>
          <p:cNvSpPr/>
          <p:nvPr/>
        </p:nvSpPr>
        <p:spPr>
          <a:xfrm>
            <a:off x="7467600" y="4676493"/>
            <a:ext cx="1613695" cy="707886"/>
          </a:xfrm>
          <a:prstGeom prst="rect">
            <a:avLst/>
          </a:prstGeom>
        </p:spPr>
        <p:txBody>
          <a:bodyPr wrap="square">
            <a:spAutoFit/>
          </a:bodyPr>
          <a:lstStyle/>
          <a:p>
            <a:pPr algn="ctr"/>
            <a:r>
              <a:rPr lang="en-US" sz="4000" b="1" dirty="0" smtClean="0">
                <a:sym typeface="Symbol"/>
              </a:rPr>
              <a:t></a:t>
            </a:r>
            <a:r>
              <a:rPr lang="en-US" sz="1400" b="1" dirty="0" smtClean="0">
                <a:sym typeface="Symbol"/>
              </a:rPr>
              <a:t>avg</a:t>
            </a:r>
            <a:r>
              <a:rPr lang="en-US" b="1" dirty="0" smtClean="0">
                <a:sym typeface="Symbol"/>
              </a:rPr>
              <a:t>=</a:t>
            </a:r>
            <a:r>
              <a:rPr lang="en-US" b="1" dirty="0" smtClean="0"/>
              <a:t>5 MPA</a:t>
            </a:r>
            <a:endParaRPr lang="en-US" b="1" dirty="0"/>
          </a:p>
        </p:txBody>
      </p:sp>
      <p:cxnSp>
        <p:nvCxnSpPr>
          <p:cNvPr id="81" name="Straight Arrow Connector 80"/>
          <p:cNvCxnSpPr/>
          <p:nvPr/>
        </p:nvCxnSpPr>
        <p:spPr>
          <a:xfrm rot="10800000">
            <a:off x="7315201" y="4343401"/>
            <a:ext cx="811879" cy="47382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5" name="Straight Arrow Connector 84"/>
          <p:cNvCxnSpPr/>
          <p:nvPr/>
        </p:nvCxnSpPr>
        <p:spPr>
          <a:xfrm rot="16200000" flipV="1">
            <a:off x="6573888" y="4788036"/>
            <a:ext cx="1020620" cy="2569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3" name="Rectangle 92"/>
          <p:cNvSpPr/>
          <p:nvPr/>
        </p:nvSpPr>
        <p:spPr>
          <a:xfrm>
            <a:off x="6324600" y="5257800"/>
            <a:ext cx="1990353" cy="646331"/>
          </a:xfrm>
          <a:prstGeom prst="rect">
            <a:avLst/>
          </a:prstGeom>
        </p:spPr>
        <p:txBody>
          <a:bodyPr wrap="none">
            <a:spAutoFit/>
          </a:bodyPr>
          <a:lstStyle/>
          <a:p>
            <a:pPr algn="ctr"/>
            <a:r>
              <a:rPr lang="en-US" sz="3600" b="1" dirty="0" smtClean="0">
                <a:sym typeface="Symbol"/>
              </a:rPr>
              <a:t></a:t>
            </a:r>
            <a:r>
              <a:rPr lang="en-US" sz="1200" b="1" dirty="0" smtClean="0">
                <a:sym typeface="Symbol"/>
              </a:rPr>
              <a:t>min </a:t>
            </a:r>
            <a:r>
              <a:rPr lang="en-US" sz="2000" b="1" dirty="0" smtClean="0">
                <a:sym typeface="Symbol"/>
              </a:rPr>
              <a:t>=</a:t>
            </a:r>
            <a:r>
              <a:rPr lang="en-US" sz="2000" b="1" dirty="0" smtClean="0"/>
              <a:t>2.21 MPA</a:t>
            </a:r>
            <a:endParaRPr lang="en-US" sz="1200" b="1" dirty="0"/>
          </a:p>
        </p:txBody>
      </p:sp>
      <p:grpSp>
        <p:nvGrpSpPr>
          <p:cNvPr id="39" name="Group 38"/>
          <p:cNvGrpSpPr/>
          <p:nvPr/>
        </p:nvGrpSpPr>
        <p:grpSpPr>
          <a:xfrm>
            <a:off x="1020346" y="1921625"/>
            <a:ext cx="7391607" cy="2973388"/>
            <a:chOff x="1020346" y="1921625"/>
            <a:chExt cx="7391607" cy="2973388"/>
          </a:xfrm>
        </p:grpSpPr>
        <p:grpSp>
          <p:nvGrpSpPr>
            <p:cNvPr id="43" name="Group 42"/>
            <p:cNvGrpSpPr/>
            <p:nvPr/>
          </p:nvGrpSpPr>
          <p:grpSpPr>
            <a:xfrm>
              <a:off x="1020346" y="1921625"/>
              <a:ext cx="6855200" cy="2973388"/>
              <a:chOff x="1219200" y="1828800"/>
              <a:chExt cx="6855200" cy="2973388"/>
            </a:xfrm>
          </p:grpSpPr>
          <p:grpSp>
            <p:nvGrpSpPr>
              <p:cNvPr id="15" name="Group 14"/>
              <p:cNvGrpSpPr/>
              <p:nvPr/>
            </p:nvGrpSpPr>
            <p:grpSpPr>
              <a:xfrm>
                <a:off x="1219200" y="1828800"/>
                <a:ext cx="2915731" cy="2973388"/>
                <a:chOff x="2590800" y="2743200"/>
                <a:chExt cx="2915731" cy="2973388"/>
              </a:xfrm>
            </p:grpSpPr>
            <p:cxnSp>
              <p:nvCxnSpPr>
                <p:cNvPr id="16" name="Straight Arrow Connector 15"/>
                <p:cNvCxnSpPr/>
                <p:nvPr/>
              </p:nvCxnSpPr>
              <p:spPr>
                <a:xfrm>
                  <a:off x="3601531" y="5715000"/>
                  <a:ext cx="19050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grpSp>
              <p:nvGrpSpPr>
                <p:cNvPr id="17" name="Group 30"/>
                <p:cNvGrpSpPr/>
                <p:nvPr/>
              </p:nvGrpSpPr>
              <p:grpSpPr>
                <a:xfrm>
                  <a:off x="3505200" y="2743200"/>
                  <a:ext cx="1413976" cy="2895600"/>
                  <a:chOff x="5486400" y="2819400"/>
                  <a:chExt cx="1413976" cy="2895600"/>
                </a:xfrm>
              </p:grpSpPr>
              <p:cxnSp>
                <p:nvCxnSpPr>
                  <p:cNvPr id="22" name="Straight Arrow Connector 21"/>
                  <p:cNvCxnSpPr/>
                  <p:nvPr/>
                </p:nvCxnSpPr>
                <p:spPr>
                  <a:xfrm rot="10800000">
                    <a:off x="6248606" y="3200400"/>
                    <a:ext cx="4572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rot="5400000" flipH="1" flipV="1">
                    <a:off x="4496593" y="4267201"/>
                    <a:ext cx="1981202"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rot="5400000" flipH="1" flipV="1">
                    <a:off x="5258197" y="5485209"/>
                    <a:ext cx="457994"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25" name="Rectangle 24"/>
                  <p:cNvSpPr/>
                  <p:nvPr/>
                </p:nvSpPr>
                <p:spPr>
                  <a:xfrm>
                    <a:off x="6020006" y="2819400"/>
                    <a:ext cx="880370" cy="369332"/>
                  </a:xfrm>
                  <a:prstGeom prst="rect">
                    <a:avLst/>
                  </a:prstGeom>
                </p:spPr>
                <p:txBody>
                  <a:bodyPr wrap="none">
                    <a:spAutoFit/>
                  </a:bodyPr>
                  <a:lstStyle/>
                  <a:p>
                    <a:pPr algn="ctr"/>
                    <a:r>
                      <a:rPr lang="en-US" b="1" dirty="0" smtClean="0">
                        <a:sym typeface="Symbol"/>
                      </a:rPr>
                      <a:t>20mm</a:t>
                    </a:r>
                    <a:endParaRPr lang="en-US" sz="1400" b="1" dirty="0"/>
                  </a:p>
                </p:txBody>
              </p:sp>
            </p:grpSp>
            <p:sp>
              <p:nvSpPr>
                <p:cNvPr id="18" name="Rectangle 17"/>
                <p:cNvSpPr/>
                <p:nvPr/>
              </p:nvSpPr>
              <p:spPr>
                <a:xfrm>
                  <a:off x="2590800" y="3962400"/>
                  <a:ext cx="880369" cy="369332"/>
                </a:xfrm>
                <a:prstGeom prst="rect">
                  <a:avLst/>
                </a:prstGeom>
              </p:spPr>
              <p:txBody>
                <a:bodyPr wrap="none">
                  <a:spAutoFit/>
                </a:bodyPr>
                <a:lstStyle/>
                <a:p>
                  <a:pPr algn="ctr"/>
                  <a:r>
                    <a:rPr lang="en-US" b="1" dirty="0" smtClean="0">
                      <a:sym typeface="Symbol"/>
                    </a:rPr>
                    <a:t>60mm</a:t>
                  </a:r>
                  <a:endParaRPr lang="en-US" sz="1400" b="1" dirty="0"/>
                </a:p>
              </p:txBody>
            </p:sp>
            <p:sp>
              <p:nvSpPr>
                <p:cNvPr id="19" name="Rectangle 18"/>
                <p:cNvSpPr/>
                <p:nvPr/>
              </p:nvSpPr>
              <p:spPr>
                <a:xfrm>
                  <a:off x="2590800" y="5181600"/>
                  <a:ext cx="880369" cy="369332"/>
                </a:xfrm>
                <a:prstGeom prst="rect">
                  <a:avLst/>
                </a:prstGeom>
              </p:spPr>
              <p:txBody>
                <a:bodyPr wrap="none">
                  <a:spAutoFit/>
                </a:bodyPr>
                <a:lstStyle/>
                <a:p>
                  <a:pPr algn="ctr"/>
                  <a:r>
                    <a:rPr lang="en-US" b="1" dirty="0" smtClean="0">
                      <a:sym typeface="Symbol"/>
                    </a:rPr>
                    <a:t>20mm</a:t>
                  </a:r>
                  <a:endParaRPr lang="en-US" sz="1400" b="1" dirty="0"/>
                </a:p>
              </p:txBody>
            </p:sp>
          </p:grpSp>
          <p:grpSp>
            <p:nvGrpSpPr>
              <p:cNvPr id="26" name="Group 25"/>
              <p:cNvGrpSpPr/>
              <p:nvPr/>
            </p:nvGrpSpPr>
            <p:grpSpPr>
              <a:xfrm flipV="1">
                <a:off x="2229327" y="2361405"/>
                <a:ext cx="5845073" cy="2286796"/>
                <a:chOff x="1695283" y="4114798"/>
                <a:chExt cx="6274706" cy="2211365"/>
              </a:xfrm>
              <a:gradFill>
                <a:gsLst>
                  <a:gs pos="0">
                    <a:srgbClr val="FFFFFF"/>
                  </a:gs>
                  <a:gs pos="7001">
                    <a:srgbClr val="E6E6E6"/>
                  </a:gs>
                  <a:gs pos="32001">
                    <a:srgbClr val="7D8496"/>
                  </a:gs>
                  <a:gs pos="47000">
                    <a:srgbClr val="E6E6E6"/>
                  </a:gs>
                  <a:gs pos="85001">
                    <a:srgbClr val="7D8496"/>
                  </a:gs>
                  <a:gs pos="100000">
                    <a:srgbClr val="E6E6E6"/>
                  </a:gs>
                </a:gsLst>
                <a:lin ang="5400000" scaled="0"/>
              </a:gradFill>
            </p:grpSpPr>
            <p:grpSp>
              <p:nvGrpSpPr>
                <p:cNvPr id="27" name="Group 76"/>
                <p:cNvGrpSpPr/>
                <p:nvPr/>
              </p:nvGrpSpPr>
              <p:grpSpPr>
                <a:xfrm>
                  <a:off x="1695283" y="4114798"/>
                  <a:ext cx="5206919" cy="2211365"/>
                  <a:chOff x="1619083" y="4037006"/>
                  <a:chExt cx="5206919" cy="2211365"/>
                </a:xfrm>
                <a:grpFill/>
              </p:grpSpPr>
              <p:cxnSp>
                <p:nvCxnSpPr>
                  <p:cNvPr id="37" name="Straight Connector 36"/>
                  <p:cNvCxnSpPr>
                    <a:stCxn id="34" idx="2"/>
                  </p:cNvCxnSpPr>
                  <p:nvPr/>
                </p:nvCxnSpPr>
                <p:spPr>
                  <a:xfrm rot="16200000" flipH="1">
                    <a:off x="4470533" y="4353864"/>
                    <a:ext cx="1536" cy="3787477"/>
                  </a:xfrm>
                  <a:prstGeom prst="line">
                    <a:avLst/>
                  </a:prstGeom>
                  <a:grpFill/>
                  <a:ln w="50800">
                    <a:prstDash val="sysDot"/>
                  </a:ln>
                </p:spPr>
                <p:style>
                  <a:lnRef idx="2">
                    <a:schemeClr val="accent1"/>
                  </a:lnRef>
                  <a:fillRef idx="1">
                    <a:schemeClr val="lt1"/>
                  </a:fillRef>
                  <a:effectRef idx="0">
                    <a:schemeClr val="accent1"/>
                  </a:effectRef>
                  <a:fontRef idx="minor">
                    <a:schemeClr val="dk1"/>
                  </a:fontRef>
                </p:style>
              </p:cxnSp>
              <p:sp>
                <p:nvSpPr>
                  <p:cNvPr id="33" name="Arc 32"/>
                  <p:cNvSpPr/>
                  <p:nvPr/>
                </p:nvSpPr>
                <p:spPr>
                  <a:xfrm>
                    <a:off x="6036984" y="4053084"/>
                    <a:ext cx="789018" cy="736855"/>
                  </a:xfrm>
                  <a:prstGeom prst="arc">
                    <a:avLst>
                      <a:gd name="adj1" fmla="val 16200000"/>
                      <a:gd name="adj2" fmla="val 28100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32" name="Straight Connector 31"/>
                  <p:cNvCxnSpPr>
                    <a:stCxn id="38" idx="2"/>
                    <a:endCxn id="33" idx="1"/>
                  </p:cNvCxnSpPr>
                  <p:nvPr/>
                </p:nvCxnSpPr>
                <p:spPr>
                  <a:xfrm rot="16200000" flipH="1">
                    <a:off x="4516208" y="2506225"/>
                    <a:ext cx="3506" cy="3827064"/>
                  </a:xfrm>
                  <a:prstGeom prst="line">
                    <a:avLst/>
                  </a:prstGeom>
                  <a:grpFill/>
                  <a:ln w="50800">
                    <a:prstDash val="sysDot"/>
                  </a:ln>
                </p:spPr>
                <p:style>
                  <a:lnRef idx="2">
                    <a:schemeClr val="accent1"/>
                  </a:lnRef>
                  <a:fillRef idx="1">
                    <a:schemeClr val="lt1"/>
                  </a:fillRef>
                  <a:effectRef idx="0">
                    <a:schemeClr val="accent1"/>
                  </a:effectRef>
                  <a:fontRef idx="minor">
                    <a:schemeClr val="dk1"/>
                  </a:fontRef>
                </p:style>
              </p:cxnSp>
              <p:sp>
                <p:nvSpPr>
                  <p:cNvPr id="34" name="Rectangle 33"/>
                  <p:cNvSpPr/>
                  <p:nvPr/>
                </p:nvSpPr>
                <p:spPr>
                  <a:xfrm>
                    <a:off x="2388476" y="4341807"/>
                    <a:ext cx="376469" cy="1905795"/>
                  </a:xfrm>
                  <a:prstGeom prst="rect">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35" name="Straight Connector 34"/>
                  <p:cNvCxnSpPr>
                    <a:stCxn id="38" idx="0"/>
                    <a:endCxn id="33" idx="0"/>
                  </p:cNvCxnSpPr>
                  <p:nvPr/>
                </p:nvCxnSpPr>
                <p:spPr>
                  <a:xfrm rot="16200000" flipH="1">
                    <a:off x="4509922" y="2131513"/>
                    <a:ext cx="16077" cy="3827064"/>
                  </a:xfrm>
                  <a:prstGeom prst="line">
                    <a:avLst/>
                  </a:prstGeom>
                  <a:grpFill/>
                  <a:ln w="50800">
                    <a:prstDash val="sysDot"/>
                  </a:ln>
                </p:spPr>
                <p:style>
                  <a:lnRef idx="2">
                    <a:schemeClr val="accent1"/>
                  </a:lnRef>
                  <a:fillRef idx="1">
                    <a:schemeClr val="lt1"/>
                  </a:fillRef>
                  <a:effectRef idx="0">
                    <a:schemeClr val="accent1"/>
                  </a:effectRef>
                  <a:fontRef idx="minor">
                    <a:schemeClr val="dk1"/>
                  </a:fontRef>
                </p:style>
              </p:cxnSp>
              <p:cxnSp>
                <p:nvCxnSpPr>
                  <p:cNvPr id="36" name="Straight Connector 35"/>
                  <p:cNvCxnSpPr>
                    <a:stCxn id="33" idx="0"/>
                  </p:cNvCxnSpPr>
                  <p:nvPr/>
                </p:nvCxnSpPr>
                <p:spPr>
                  <a:xfrm rot="10800000" flipV="1">
                    <a:off x="6424379" y="4053083"/>
                    <a:ext cx="7116" cy="2194515"/>
                  </a:xfrm>
                  <a:prstGeom prst="line">
                    <a:avLst/>
                  </a:prstGeom>
                </p:spPr>
                <p:style>
                  <a:lnRef idx="3">
                    <a:schemeClr val="accent1"/>
                  </a:lnRef>
                  <a:fillRef idx="0">
                    <a:schemeClr val="accent1"/>
                  </a:fillRef>
                  <a:effectRef idx="2">
                    <a:schemeClr val="accent1"/>
                  </a:effectRef>
                  <a:fontRef idx="minor">
                    <a:schemeClr val="tx1"/>
                  </a:fontRef>
                </p:style>
              </p:cxnSp>
              <p:sp>
                <p:nvSpPr>
                  <p:cNvPr id="38" name="Rectangle 37"/>
                  <p:cNvSpPr/>
                  <p:nvPr/>
                </p:nvSpPr>
                <p:spPr>
                  <a:xfrm>
                    <a:off x="1619083" y="4037007"/>
                    <a:ext cx="1970691" cy="380998"/>
                  </a:xfrm>
                  <a:prstGeom prst="rect">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grpSp>
              <p:nvGrpSpPr>
                <p:cNvPr id="28" name="Group 192"/>
                <p:cNvGrpSpPr/>
                <p:nvPr/>
              </p:nvGrpSpPr>
              <p:grpSpPr>
                <a:xfrm>
                  <a:off x="6507692" y="4483230"/>
                  <a:ext cx="1462297" cy="1024488"/>
                  <a:chOff x="6507692" y="4475035"/>
                  <a:chExt cx="1462297" cy="917275"/>
                </a:xfrm>
                <a:grpFill/>
              </p:grpSpPr>
              <p:cxnSp>
                <p:nvCxnSpPr>
                  <p:cNvPr id="30" name="Straight Connector 29"/>
                  <p:cNvCxnSpPr/>
                  <p:nvPr/>
                </p:nvCxnSpPr>
                <p:spPr>
                  <a:xfrm rot="10800000" flipH="1">
                    <a:off x="6507693" y="4475037"/>
                    <a:ext cx="738943" cy="14392"/>
                  </a:xfrm>
                  <a:prstGeom prst="line">
                    <a:avLst/>
                  </a:prstGeom>
                  <a:grpFill/>
                  <a:ln>
                    <a:solidFill>
                      <a:srgbClr val="0070C0"/>
                    </a:solidFill>
                  </a:ln>
                </p:spPr>
                <p:style>
                  <a:lnRef idx="3">
                    <a:schemeClr val="accent1"/>
                  </a:lnRef>
                  <a:fillRef idx="0">
                    <a:schemeClr val="accent1"/>
                  </a:fillRef>
                  <a:effectRef idx="2">
                    <a:schemeClr val="accent1"/>
                  </a:effectRef>
                  <a:fontRef idx="minor">
                    <a:schemeClr val="tx1"/>
                  </a:fontRef>
                </p:style>
              </p:cxnSp>
              <p:sp>
                <p:nvSpPr>
                  <p:cNvPr id="29" name="Arc 28"/>
                  <p:cNvSpPr/>
                  <p:nvPr/>
                </p:nvSpPr>
                <p:spPr>
                  <a:xfrm>
                    <a:off x="6522189" y="4475035"/>
                    <a:ext cx="1447800" cy="917275"/>
                  </a:xfrm>
                  <a:prstGeom prst="arc">
                    <a:avLst>
                      <a:gd name="adj1" fmla="val 16203317"/>
                      <a:gd name="adj2" fmla="val 21480885"/>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grpSp>
          </p:grpSp>
        </p:grpSp>
        <p:cxnSp>
          <p:nvCxnSpPr>
            <p:cNvPr id="58" name="Straight Connector 57"/>
            <p:cNvCxnSpPr/>
            <p:nvPr/>
          </p:nvCxnSpPr>
          <p:spPr>
            <a:xfrm>
              <a:off x="1553952" y="3826625"/>
              <a:ext cx="6858001" cy="1588"/>
            </a:xfrm>
            <a:prstGeom prst="line">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prstDash val="lgDash"/>
            </a:ln>
          </p:spPr>
          <p:style>
            <a:lnRef idx="2">
              <a:schemeClr val="accent1"/>
            </a:lnRef>
            <a:fillRef idx="1">
              <a:schemeClr val="lt1"/>
            </a:fillRef>
            <a:effectRef idx="0">
              <a:schemeClr val="accent1"/>
            </a:effectRef>
            <a:fontRef idx="minor">
              <a:schemeClr val="dk1"/>
            </a:fontRef>
          </p:style>
        </p:cxnSp>
        <p:sp>
          <p:nvSpPr>
            <p:cNvPr id="73" name="Freeform 72"/>
            <p:cNvSpPr/>
            <p:nvPr/>
          </p:nvSpPr>
          <p:spPr>
            <a:xfrm>
              <a:off x="6477000" y="2438401"/>
              <a:ext cx="1371600" cy="1371600"/>
            </a:xfrm>
            <a:custGeom>
              <a:avLst/>
              <a:gdLst>
                <a:gd name="connsiteX0" fmla="*/ 0 w 1429789"/>
                <a:gd name="connsiteY0" fmla="*/ 0 h 1379912"/>
                <a:gd name="connsiteX1" fmla="*/ 548640 w 1429789"/>
                <a:gd name="connsiteY1" fmla="*/ 399011 h 1379912"/>
                <a:gd name="connsiteX2" fmla="*/ 1429789 w 1429789"/>
                <a:gd name="connsiteY2" fmla="*/ 1379912 h 1379912"/>
                <a:gd name="connsiteX0" fmla="*/ 0 w 1429789"/>
                <a:gd name="connsiteY0" fmla="*/ 0 h 1379912"/>
                <a:gd name="connsiteX1" fmla="*/ 548640 w 1429789"/>
                <a:gd name="connsiteY1" fmla="*/ 399011 h 1379912"/>
                <a:gd name="connsiteX2" fmla="*/ 1429789 w 1429789"/>
                <a:gd name="connsiteY2" fmla="*/ 1379912 h 1379912"/>
                <a:gd name="connsiteX0" fmla="*/ 0 w 1429789"/>
                <a:gd name="connsiteY0" fmla="*/ 0 h 1379912"/>
                <a:gd name="connsiteX1" fmla="*/ 548640 w 1429789"/>
                <a:gd name="connsiteY1" fmla="*/ 399011 h 1379912"/>
                <a:gd name="connsiteX2" fmla="*/ 1429789 w 1429789"/>
                <a:gd name="connsiteY2" fmla="*/ 1379912 h 1379912"/>
                <a:gd name="connsiteX0" fmla="*/ 0 w 1429789"/>
                <a:gd name="connsiteY0" fmla="*/ 0 h 1379912"/>
                <a:gd name="connsiteX1" fmla="*/ 548640 w 1429789"/>
                <a:gd name="connsiteY1" fmla="*/ 399011 h 1379912"/>
                <a:gd name="connsiteX2" fmla="*/ 1429789 w 1429789"/>
                <a:gd name="connsiteY2" fmla="*/ 1379912 h 1379912"/>
                <a:gd name="connsiteX0" fmla="*/ 0 w 1429789"/>
                <a:gd name="connsiteY0" fmla="*/ 0 h 1379912"/>
                <a:gd name="connsiteX1" fmla="*/ 866371 w 1429789"/>
                <a:gd name="connsiteY1" fmla="*/ 782320 h 1379912"/>
                <a:gd name="connsiteX2" fmla="*/ 1429789 w 1429789"/>
                <a:gd name="connsiteY2" fmla="*/ 1379912 h 1379912"/>
                <a:gd name="connsiteX0" fmla="*/ 0 w 1429789"/>
                <a:gd name="connsiteY0" fmla="*/ 0 h 1379912"/>
                <a:gd name="connsiteX1" fmla="*/ 866371 w 1429789"/>
                <a:gd name="connsiteY1" fmla="*/ 782320 h 1379912"/>
                <a:gd name="connsiteX2" fmla="*/ 1429789 w 1429789"/>
                <a:gd name="connsiteY2" fmla="*/ 1379912 h 1379912"/>
                <a:gd name="connsiteX0" fmla="*/ 0 w 1429789"/>
                <a:gd name="connsiteY0" fmla="*/ 0 h 1379912"/>
                <a:gd name="connsiteX1" fmla="*/ 866371 w 1429789"/>
                <a:gd name="connsiteY1" fmla="*/ 782320 h 1379912"/>
                <a:gd name="connsiteX2" fmla="*/ 1429789 w 1429789"/>
                <a:gd name="connsiteY2" fmla="*/ 1379912 h 1379912"/>
                <a:gd name="connsiteX0" fmla="*/ 21830 w 1451619"/>
                <a:gd name="connsiteY0" fmla="*/ 5205 h 1385117"/>
                <a:gd name="connsiteX1" fmla="*/ 888201 w 1451619"/>
                <a:gd name="connsiteY1" fmla="*/ 787525 h 1385117"/>
                <a:gd name="connsiteX2" fmla="*/ 1451619 w 1451619"/>
                <a:gd name="connsiteY2" fmla="*/ 1385117 h 1385117"/>
                <a:gd name="connsiteX0" fmla="*/ 21830 w 1451619"/>
                <a:gd name="connsiteY0" fmla="*/ 5204 h 1385116"/>
                <a:gd name="connsiteX1" fmla="*/ 888201 w 1451619"/>
                <a:gd name="connsiteY1" fmla="*/ 787525 h 1385116"/>
                <a:gd name="connsiteX2" fmla="*/ 1451619 w 1451619"/>
                <a:gd name="connsiteY2" fmla="*/ 1385116 h 1385116"/>
                <a:gd name="connsiteX0" fmla="*/ 21830 w 1451619"/>
                <a:gd name="connsiteY0" fmla="*/ 5203 h 1385115"/>
                <a:gd name="connsiteX1" fmla="*/ 888201 w 1451619"/>
                <a:gd name="connsiteY1" fmla="*/ 787525 h 1385115"/>
                <a:gd name="connsiteX2" fmla="*/ 1451619 w 1451619"/>
                <a:gd name="connsiteY2" fmla="*/ 1385115 h 1385115"/>
                <a:gd name="connsiteX0" fmla="*/ 0 w 1429789"/>
                <a:gd name="connsiteY0" fmla="*/ 0 h 1379912"/>
                <a:gd name="connsiteX1" fmla="*/ 866371 w 1429789"/>
                <a:gd name="connsiteY1" fmla="*/ 782322 h 1379912"/>
                <a:gd name="connsiteX2" fmla="*/ 1429789 w 1429789"/>
                <a:gd name="connsiteY2" fmla="*/ 1379912 h 1379912"/>
                <a:gd name="connsiteX0" fmla="*/ 0 w 1429789"/>
                <a:gd name="connsiteY0" fmla="*/ 0 h 1379912"/>
                <a:gd name="connsiteX1" fmla="*/ 866371 w 1429789"/>
                <a:gd name="connsiteY1" fmla="*/ 782322 h 1379912"/>
                <a:gd name="connsiteX2" fmla="*/ 1429789 w 1429789"/>
                <a:gd name="connsiteY2" fmla="*/ 1379912 h 1379912"/>
                <a:gd name="connsiteX0" fmla="*/ 0 w 1429789"/>
                <a:gd name="connsiteY0" fmla="*/ 0 h 1379912"/>
                <a:gd name="connsiteX1" fmla="*/ 866371 w 1429789"/>
                <a:gd name="connsiteY1" fmla="*/ 782322 h 1379912"/>
                <a:gd name="connsiteX2" fmla="*/ 1429789 w 1429789"/>
                <a:gd name="connsiteY2" fmla="*/ 1379912 h 1379912"/>
              </a:gdLst>
              <a:ahLst/>
              <a:cxnLst>
                <a:cxn ang="0">
                  <a:pos x="connsiteX0" y="connsiteY0"/>
                </a:cxn>
                <a:cxn ang="0">
                  <a:pos x="connsiteX1" y="connsiteY1"/>
                </a:cxn>
                <a:cxn ang="0">
                  <a:pos x="connsiteX2" y="connsiteY2"/>
                </a:cxn>
              </a:cxnLst>
              <a:rect l="l" t="t" r="r" b="b"/>
              <a:pathLst>
                <a:path w="1429789" h="1379912">
                  <a:moveTo>
                    <a:pt x="0" y="0"/>
                  </a:moveTo>
                  <a:cubicBezTo>
                    <a:pt x="155171" y="84513"/>
                    <a:pt x="280014" y="184361"/>
                    <a:pt x="866371" y="782322"/>
                  </a:cubicBezTo>
                  <a:cubicBezTo>
                    <a:pt x="749388" y="679176"/>
                    <a:pt x="1108363" y="1004454"/>
                    <a:pt x="1429789" y="1379912"/>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127" name="Rectangle 126"/>
            <p:cNvSpPr/>
            <p:nvPr/>
          </p:nvSpPr>
          <p:spPr>
            <a:xfrm>
              <a:off x="2133600" y="3516868"/>
              <a:ext cx="559769" cy="369332"/>
            </a:xfrm>
            <a:prstGeom prst="rect">
              <a:avLst/>
            </a:prstGeom>
          </p:spPr>
          <p:txBody>
            <a:bodyPr wrap="none">
              <a:spAutoFit/>
            </a:bodyPr>
            <a:lstStyle/>
            <a:p>
              <a:pPr algn="ctr"/>
              <a:r>
                <a:rPr lang="en-US" b="1" dirty="0" smtClean="0">
                  <a:sym typeface="Symbol"/>
                </a:rPr>
                <a:t>NA</a:t>
              </a:r>
              <a:endParaRPr lang="en-US" sz="1400" b="1" dirty="0"/>
            </a:p>
          </p:txBody>
        </p:sp>
      </p:gr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000"/>
                                        <p:tgtEl>
                                          <p:spTgt spid="39"/>
                                        </p:tgtEl>
                                      </p:cBhvr>
                                    </p:animEffect>
                                    <p:anim calcmode="lin" valueType="num">
                                      <p:cBhvr>
                                        <p:cTn id="8" dur="2000" fill="hold"/>
                                        <p:tgtEl>
                                          <p:spTgt spid="39"/>
                                        </p:tgtEl>
                                        <p:attrNameLst>
                                          <p:attrName>ppt_x</p:attrName>
                                        </p:attrNameLst>
                                      </p:cBhvr>
                                      <p:tavLst>
                                        <p:tav tm="0">
                                          <p:val>
                                            <p:strVal val="#ppt_x"/>
                                          </p:val>
                                        </p:tav>
                                        <p:tav tm="100000">
                                          <p:val>
                                            <p:strVal val="#ppt_x"/>
                                          </p:val>
                                        </p:tav>
                                      </p:tavLst>
                                    </p:anim>
                                    <p:anim calcmode="lin" valueType="num">
                                      <p:cBhvr>
                                        <p:cTn id="9" dur="1800" decel="100000" fill="hold"/>
                                        <p:tgtEl>
                                          <p:spTgt spid="39"/>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39"/>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7" presetClass="entr" presetSubtype="2" fill="hold" nodeType="afterEffect">
                                  <p:stCondLst>
                                    <p:cond delay="0"/>
                                  </p:stCondLst>
                                  <p:childTnLst>
                                    <p:set>
                                      <p:cBhvr>
                                        <p:cTn id="13" dur="1" fill="hold">
                                          <p:stCondLst>
                                            <p:cond delay="0"/>
                                          </p:stCondLst>
                                        </p:cTn>
                                        <p:tgtEl>
                                          <p:spTgt spid="77"/>
                                        </p:tgtEl>
                                        <p:attrNameLst>
                                          <p:attrName>style.visibility</p:attrName>
                                        </p:attrNameLst>
                                      </p:cBhvr>
                                      <p:to>
                                        <p:strVal val="visible"/>
                                      </p:to>
                                    </p:set>
                                    <p:anim calcmode="lin" valueType="num">
                                      <p:cBhvr additive="base">
                                        <p:cTn id="14" dur="1000" fill="hold"/>
                                        <p:tgtEl>
                                          <p:spTgt spid="77"/>
                                        </p:tgtEl>
                                        <p:attrNameLst>
                                          <p:attrName>ppt_x</p:attrName>
                                        </p:attrNameLst>
                                      </p:cBhvr>
                                      <p:tavLst>
                                        <p:tav tm="0">
                                          <p:val>
                                            <p:strVal val="1+#ppt_w/2"/>
                                          </p:val>
                                        </p:tav>
                                        <p:tav tm="100000">
                                          <p:val>
                                            <p:strVal val="#ppt_x"/>
                                          </p:val>
                                        </p:tav>
                                      </p:tavLst>
                                    </p:anim>
                                    <p:anim calcmode="lin" valueType="num">
                                      <p:cBhvr additive="base">
                                        <p:cTn id="15" dur="1000" fill="hold"/>
                                        <p:tgtEl>
                                          <p:spTgt spid="77"/>
                                        </p:tgtEl>
                                        <p:attrNameLst>
                                          <p:attrName>ppt_y</p:attrName>
                                        </p:attrNameLst>
                                      </p:cBhvr>
                                      <p:tavLst>
                                        <p:tav tm="0">
                                          <p:val>
                                            <p:strVal val="#ppt_y"/>
                                          </p:val>
                                        </p:tav>
                                        <p:tav tm="100000">
                                          <p:val>
                                            <p:strVal val="#ppt_y"/>
                                          </p:val>
                                        </p:tav>
                                      </p:tavLst>
                                    </p:anim>
                                  </p:childTnLst>
                                </p:cTn>
                              </p:par>
                            </p:childTnLst>
                          </p:cTn>
                        </p:par>
                        <p:par>
                          <p:cTn id="16" fill="hold">
                            <p:stCondLst>
                              <p:cond delay="3000"/>
                            </p:stCondLst>
                            <p:childTnLst>
                              <p:par>
                                <p:cTn id="17" presetID="7" presetClass="entr" presetSubtype="2"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additive="base">
                                        <p:cTn id="19" dur="1000" fill="hold"/>
                                        <p:tgtEl>
                                          <p:spTgt spid="57"/>
                                        </p:tgtEl>
                                        <p:attrNameLst>
                                          <p:attrName>ppt_x</p:attrName>
                                        </p:attrNameLst>
                                      </p:cBhvr>
                                      <p:tavLst>
                                        <p:tav tm="0">
                                          <p:val>
                                            <p:strVal val="1+#ppt_w/2"/>
                                          </p:val>
                                        </p:tav>
                                        <p:tav tm="100000">
                                          <p:val>
                                            <p:strVal val="#ppt_x"/>
                                          </p:val>
                                        </p:tav>
                                      </p:tavLst>
                                    </p:anim>
                                    <p:anim calcmode="lin" valueType="num">
                                      <p:cBhvr additive="base">
                                        <p:cTn id="20" dur="1000" fill="hold"/>
                                        <p:tgtEl>
                                          <p:spTgt spid="57"/>
                                        </p:tgtEl>
                                        <p:attrNameLst>
                                          <p:attrName>ppt_y</p:attrName>
                                        </p:attrNameLst>
                                      </p:cBhvr>
                                      <p:tavLst>
                                        <p:tav tm="0">
                                          <p:val>
                                            <p:strVal val="#ppt_y"/>
                                          </p:val>
                                        </p:tav>
                                        <p:tav tm="100000">
                                          <p:val>
                                            <p:strVal val="#ppt_y"/>
                                          </p:val>
                                        </p:tav>
                                      </p:tavLst>
                                    </p:anim>
                                  </p:childTnLst>
                                </p:cTn>
                              </p:par>
                            </p:childTnLst>
                          </p:cTn>
                        </p:par>
                        <p:par>
                          <p:cTn id="21" fill="hold">
                            <p:stCondLst>
                              <p:cond delay="4000"/>
                            </p:stCondLst>
                            <p:childTnLst>
                              <p:par>
                                <p:cTn id="22" presetID="7"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 calcmode="lin" valueType="num">
                                      <p:cBhvr additive="base">
                                        <p:cTn id="24" dur="1000" fill="hold"/>
                                        <p:tgtEl>
                                          <p:spTgt spid="81"/>
                                        </p:tgtEl>
                                        <p:attrNameLst>
                                          <p:attrName>ppt_x</p:attrName>
                                        </p:attrNameLst>
                                      </p:cBhvr>
                                      <p:tavLst>
                                        <p:tav tm="0">
                                          <p:val>
                                            <p:strVal val="1+#ppt_w/2"/>
                                          </p:val>
                                        </p:tav>
                                        <p:tav tm="100000">
                                          <p:val>
                                            <p:strVal val="#ppt_x"/>
                                          </p:val>
                                        </p:tav>
                                      </p:tavLst>
                                    </p:anim>
                                    <p:anim calcmode="lin" valueType="num">
                                      <p:cBhvr additive="base">
                                        <p:cTn id="25" dur="1000" fill="hold"/>
                                        <p:tgtEl>
                                          <p:spTgt spid="81"/>
                                        </p:tgtEl>
                                        <p:attrNameLst>
                                          <p:attrName>ppt_y</p:attrName>
                                        </p:attrNameLst>
                                      </p:cBhvr>
                                      <p:tavLst>
                                        <p:tav tm="0">
                                          <p:val>
                                            <p:strVal val="#ppt_y"/>
                                          </p:val>
                                        </p:tav>
                                        <p:tav tm="100000">
                                          <p:val>
                                            <p:strVal val="#ppt_y"/>
                                          </p:val>
                                        </p:tav>
                                      </p:tavLst>
                                    </p:anim>
                                  </p:childTnLst>
                                </p:cTn>
                              </p:par>
                            </p:childTnLst>
                          </p:cTn>
                        </p:par>
                        <p:par>
                          <p:cTn id="26" fill="hold">
                            <p:stCondLst>
                              <p:cond delay="5000"/>
                            </p:stCondLst>
                            <p:childTnLst>
                              <p:par>
                                <p:cTn id="27" presetID="7" presetClass="entr" presetSubtype="2" fill="hold" grpId="0" nodeType="afterEffect">
                                  <p:stCondLst>
                                    <p:cond delay="0"/>
                                  </p:stCondLst>
                                  <p:childTnLst>
                                    <p:set>
                                      <p:cBhvr>
                                        <p:cTn id="28" dur="1" fill="hold">
                                          <p:stCondLst>
                                            <p:cond delay="0"/>
                                          </p:stCondLst>
                                        </p:cTn>
                                        <p:tgtEl>
                                          <p:spTgt spid="80"/>
                                        </p:tgtEl>
                                        <p:attrNameLst>
                                          <p:attrName>style.visibility</p:attrName>
                                        </p:attrNameLst>
                                      </p:cBhvr>
                                      <p:to>
                                        <p:strVal val="visible"/>
                                      </p:to>
                                    </p:set>
                                    <p:anim calcmode="lin" valueType="num">
                                      <p:cBhvr additive="base">
                                        <p:cTn id="29" dur="1000" fill="hold"/>
                                        <p:tgtEl>
                                          <p:spTgt spid="80"/>
                                        </p:tgtEl>
                                        <p:attrNameLst>
                                          <p:attrName>ppt_x</p:attrName>
                                        </p:attrNameLst>
                                      </p:cBhvr>
                                      <p:tavLst>
                                        <p:tav tm="0">
                                          <p:val>
                                            <p:strVal val="1+#ppt_w/2"/>
                                          </p:val>
                                        </p:tav>
                                        <p:tav tm="100000">
                                          <p:val>
                                            <p:strVal val="#ppt_x"/>
                                          </p:val>
                                        </p:tav>
                                      </p:tavLst>
                                    </p:anim>
                                    <p:anim calcmode="lin" valueType="num">
                                      <p:cBhvr additive="base">
                                        <p:cTn id="30" dur="1000" fill="hold"/>
                                        <p:tgtEl>
                                          <p:spTgt spid="80"/>
                                        </p:tgtEl>
                                        <p:attrNameLst>
                                          <p:attrName>ppt_y</p:attrName>
                                        </p:attrNameLst>
                                      </p:cBhvr>
                                      <p:tavLst>
                                        <p:tav tm="0">
                                          <p:val>
                                            <p:strVal val="#ppt_y"/>
                                          </p:val>
                                        </p:tav>
                                        <p:tav tm="100000">
                                          <p:val>
                                            <p:strVal val="#ppt_y"/>
                                          </p:val>
                                        </p:tav>
                                      </p:tavLst>
                                    </p:anim>
                                  </p:childTnLst>
                                </p:cTn>
                              </p:par>
                            </p:childTnLst>
                          </p:cTn>
                        </p:par>
                        <p:par>
                          <p:cTn id="31" fill="hold">
                            <p:stCondLst>
                              <p:cond delay="6000"/>
                            </p:stCondLst>
                            <p:childTnLst>
                              <p:par>
                                <p:cTn id="32" presetID="7" presetClass="entr" presetSubtype="4" fill="hold" nodeType="afterEffect">
                                  <p:stCondLst>
                                    <p:cond delay="0"/>
                                  </p:stCondLst>
                                  <p:childTnLst>
                                    <p:set>
                                      <p:cBhvr>
                                        <p:cTn id="33" dur="1" fill="hold">
                                          <p:stCondLst>
                                            <p:cond delay="0"/>
                                          </p:stCondLst>
                                        </p:cTn>
                                        <p:tgtEl>
                                          <p:spTgt spid="85"/>
                                        </p:tgtEl>
                                        <p:attrNameLst>
                                          <p:attrName>style.visibility</p:attrName>
                                        </p:attrNameLst>
                                      </p:cBhvr>
                                      <p:to>
                                        <p:strVal val="visible"/>
                                      </p:to>
                                    </p:set>
                                    <p:anim calcmode="lin" valueType="num">
                                      <p:cBhvr additive="base">
                                        <p:cTn id="34" dur="1000" fill="hold"/>
                                        <p:tgtEl>
                                          <p:spTgt spid="85"/>
                                        </p:tgtEl>
                                        <p:attrNameLst>
                                          <p:attrName>ppt_x</p:attrName>
                                        </p:attrNameLst>
                                      </p:cBhvr>
                                      <p:tavLst>
                                        <p:tav tm="0">
                                          <p:val>
                                            <p:strVal val="#ppt_x"/>
                                          </p:val>
                                        </p:tav>
                                        <p:tav tm="100000">
                                          <p:val>
                                            <p:strVal val="#ppt_x"/>
                                          </p:val>
                                        </p:tav>
                                      </p:tavLst>
                                    </p:anim>
                                    <p:anim calcmode="lin" valueType="num">
                                      <p:cBhvr additive="base">
                                        <p:cTn id="35" dur="1000" fill="hold"/>
                                        <p:tgtEl>
                                          <p:spTgt spid="85"/>
                                        </p:tgtEl>
                                        <p:attrNameLst>
                                          <p:attrName>ppt_y</p:attrName>
                                        </p:attrNameLst>
                                      </p:cBhvr>
                                      <p:tavLst>
                                        <p:tav tm="0">
                                          <p:val>
                                            <p:strVal val="1+#ppt_h/2"/>
                                          </p:val>
                                        </p:tav>
                                        <p:tav tm="100000">
                                          <p:val>
                                            <p:strVal val="#ppt_y"/>
                                          </p:val>
                                        </p:tav>
                                      </p:tavLst>
                                    </p:anim>
                                  </p:childTnLst>
                                </p:cTn>
                              </p:par>
                            </p:childTnLst>
                          </p:cTn>
                        </p:par>
                        <p:par>
                          <p:cTn id="36" fill="hold">
                            <p:stCondLst>
                              <p:cond delay="7000"/>
                            </p:stCondLst>
                            <p:childTnLst>
                              <p:par>
                                <p:cTn id="37" presetID="7" presetClass="entr" presetSubtype="2"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 calcmode="lin" valueType="num">
                                      <p:cBhvr additive="base">
                                        <p:cTn id="39" dur="1000" fill="hold"/>
                                        <p:tgtEl>
                                          <p:spTgt spid="93"/>
                                        </p:tgtEl>
                                        <p:attrNameLst>
                                          <p:attrName>ppt_x</p:attrName>
                                        </p:attrNameLst>
                                      </p:cBhvr>
                                      <p:tavLst>
                                        <p:tav tm="0">
                                          <p:val>
                                            <p:strVal val="1+#ppt_w/2"/>
                                          </p:val>
                                        </p:tav>
                                        <p:tav tm="100000">
                                          <p:val>
                                            <p:strVal val="#ppt_x"/>
                                          </p:val>
                                        </p:tav>
                                      </p:tavLst>
                                    </p:anim>
                                    <p:anim calcmode="lin" valueType="num">
                                      <p:cBhvr additive="base">
                                        <p:cTn id="40" dur="1000" fill="hold"/>
                                        <p:tgtEl>
                                          <p:spTgt spid="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80" grpId="0"/>
      <p:bldP spid="9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133600"/>
            <a:ext cx="7467600" cy="579438"/>
          </a:xfrm>
        </p:spPr>
        <p:txBody>
          <a:bodyPr>
            <a:normAutofit fontScale="90000"/>
          </a:bodyPr>
          <a:lstStyle/>
          <a:p>
            <a:pPr algn="ctr"/>
            <a:r>
              <a:rPr lang="en-US" b="1" u="sng" dirty="0" smtClean="0"/>
              <a:t>L section sum</a:t>
            </a:r>
            <a:endParaRPr lang="en-US" b="1" u="sng" dirty="0"/>
          </a:p>
        </p:txBody>
      </p:sp>
      <p:sp>
        <p:nvSpPr>
          <p:cNvPr id="3" name="Content Placeholder 2"/>
          <p:cNvSpPr>
            <a:spLocks noGrp="1"/>
          </p:cNvSpPr>
          <p:nvPr>
            <p:ph idx="1"/>
          </p:nvPr>
        </p:nvSpPr>
        <p:spPr>
          <a:xfrm>
            <a:off x="990600" y="2743200"/>
            <a:ext cx="8077200" cy="1371600"/>
          </a:xfrm>
        </p:spPr>
        <p:txBody>
          <a:bodyPr>
            <a:normAutofit fontScale="92500"/>
          </a:bodyPr>
          <a:lstStyle/>
          <a:p>
            <a:pPr algn="just">
              <a:buNone/>
            </a:pPr>
            <a:r>
              <a:rPr lang="en-US" sz="2800" b="1" dirty="0" smtClean="0"/>
              <a:t>   </a:t>
            </a:r>
            <a:r>
              <a:rPr lang="en-US" sz="2800" b="1" u="sng" dirty="0" smtClean="0"/>
              <a:t>Example-7:</a:t>
            </a:r>
            <a:r>
              <a:rPr lang="en-US" sz="2800" b="1" dirty="0" smtClean="0"/>
              <a:t> </a:t>
            </a:r>
            <a:r>
              <a:rPr lang="en-US" sz="2800" dirty="0" smtClean="0"/>
              <a:t>An L section 10mm X 2mm show in the fig. is subjected to a shear force F. Find the value Of shear force F  if max. shear stress developed is 5N/mm</a:t>
            </a:r>
            <a:r>
              <a:rPr lang="en-US" sz="2800" b="1" baseline="30000" dirty="0" smtClean="0"/>
              <a:t>2.</a:t>
            </a:r>
            <a:endParaRPr lang="en-US" sz="2800" dirty="0" smtClean="0"/>
          </a:p>
          <a:p>
            <a:endParaRPr lang="en-US" sz="2800" dirty="0"/>
          </a:p>
        </p:txBody>
      </p:sp>
    </p:spTree>
  </p:cSld>
  <p:clrMapOvr>
    <a:masterClrMapping/>
  </p:clrMapOvr>
  <p:transition spd="med">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9" name="Object 3"/>
          <p:cNvGraphicFramePr>
            <a:graphicFrameLocks noChangeAspect="1"/>
          </p:cNvGraphicFramePr>
          <p:nvPr/>
        </p:nvGraphicFramePr>
        <p:xfrm>
          <a:off x="1066800" y="192088"/>
          <a:ext cx="5181600" cy="6513512"/>
        </p:xfrm>
        <a:graphic>
          <a:graphicData uri="http://schemas.openxmlformats.org/presentationml/2006/ole">
            <p:oleObj spid="_x0000_s45058" name="Equation" r:id="rId3" imgW="3213000" imgH="4051080" progId="Equation.3">
              <p:embed/>
            </p:oleObj>
          </a:graphicData>
        </a:graphic>
      </p:graphicFrame>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1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52599" y="1688068"/>
            <a:ext cx="6858001" cy="4103132"/>
            <a:chOff x="1524000" y="2297668"/>
            <a:chExt cx="6858001" cy="4103132"/>
          </a:xfrm>
        </p:grpSpPr>
        <p:sp>
          <p:nvSpPr>
            <p:cNvPr id="5" name="L-Shape 4"/>
            <p:cNvSpPr/>
            <p:nvPr/>
          </p:nvSpPr>
          <p:spPr>
            <a:xfrm rot="5400000">
              <a:off x="3314700" y="2857500"/>
              <a:ext cx="3048000" cy="2971800"/>
            </a:xfrm>
            <a:prstGeom prst="corner">
              <a:avLst>
                <a:gd name="adj1" fmla="val 20350"/>
                <a:gd name="adj2" fmla="val 19231"/>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1524000" y="4038600"/>
              <a:ext cx="6858001" cy="1588"/>
            </a:xfrm>
            <a:prstGeom prst="line">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prstDash val="lgDash"/>
            </a:ln>
          </p:spPr>
          <p:style>
            <a:lnRef idx="2">
              <a:schemeClr val="accent1"/>
            </a:lnRef>
            <a:fillRef idx="1">
              <a:schemeClr val="lt1"/>
            </a:fillRef>
            <a:effectRef idx="0">
              <a:schemeClr val="accent1"/>
            </a:effectRef>
            <a:fontRef idx="minor">
              <a:schemeClr val="dk1"/>
            </a:fontRef>
          </p:style>
        </p:cxnSp>
        <p:sp>
          <p:nvSpPr>
            <p:cNvPr id="7" name="Rectangle 6"/>
            <p:cNvSpPr/>
            <p:nvPr/>
          </p:nvSpPr>
          <p:spPr>
            <a:xfrm>
              <a:off x="6561468" y="2971800"/>
              <a:ext cx="753732" cy="369332"/>
            </a:xfrm>
            <a:prstGeom prst="rect">
              <a:avLst/>
            </a:prstGeom>
          </p:spPr>
          <p:txBody>
            <a:bodyPr wrap="none">
              <a:spAutoFit/>
            </a:bodyPr>
            <a:lstStyle/>
            <a:p>
              <a:pPr algn="ctr"/>
              <a:r>
                <a:rPr lang="en-US" b="1" dirty="0" smtClean="0">
                  <a:sym typeface="Symbol"/>
                </a:rPr>
                <a:t>2mm</a:t>
              </a:r>
              <a:endParaRPr lang="en-US" sz="1400" b="1" dirty="0"/>
            </a:p>
          </p:txBody>
        </p:sp>
        <p:sp>
          <p:nvSpPr>
            <p:cNvPr id="8" name="Rectangle 7"/>
            <p:cNvSpPr/>
            <p:nvPr/>
          </p:nvSpPr>
          <p:spPr>
            <a:xfrm>
              <a:off x="3276600" y="6031468"/>
              <a:ext cx="753732" cy="369332"/>
            </a:xfrm>
            <a:prstGeom prst="rect">
              <a:avLst/>
            </a:prstGeom>
          </p:spPr>
          <p:txBody>
            <a:bodyPr wrap="none">
              <a:spAutoFit/>
            </a:bodyPr>
            <a:lstStyle/>
            <a:p>
              <a:pPr algn="ctr"/>
              <a:r>
                <a:rPr lang="en-US" b="1" dirty="0" smtClean="0">
                  <a:sym typeface="Symbol"/>
                </a:rPr>
                <a:t>2mm</a:t>
              </a:r>
              <a:endParaRPr lang="en-US" sz="1400" b="1" dirty="0"/>
            </a:p>
          </p:txBody>
        </p:sp>
        <p:sp>
          <p:nvSpPr>
            <p:cNvPr id="9" name="Rectangle 8"/>
            <p:cNvSpPr/>
            <p:nvPr/>
          </p:nvSpPr>
          <p:spPr>
            <a:xfrm>
              <a:off x="4419600" y="2297668"/>
              <a:ext cx="880369" cy="369332"/>
            </a:xfrm>
            <a:prstGeom prst="rect">
              <a:avLst/>
            </a:prstGeom>
          </p:spPr>
          <p:txBody>
            <a:bodyPr wrap="none">
              <a:spAutoFit/>
            </a:bodyPr>
            <a:lstStyle/>
            <a:p>
              <a:r>
                <a:rPr lang="en-US" b="1" dirty="0" smtClean="0">
                  <a:sym typeface="Symbol"/>
                </a:rPr>
                <a:t>10mm</a:t>
              </a:r>
              <a:endParaRPr lang="en-US" dirty="0"/>
            </a:p>
          </p:txBody>
        </p:sp>
        <p:sp>
          <p:nvSpPr>
            <p:cNvPr id="10" name="Rectangle 9"/>
            <p:cNvSpPr/>
            <p:nvPr/>
          </p:nvSpPr>
          <p:spPr>
            <a:xfrm>
              <a:off x="2057400" y="4495800"/>
              <a:ext cx="880369" cy="369332"/>
            </a:xfrm>
            <a:prstGeom prst="rect">
              <a:avLst/>
            </a:prstGeom>
          </p:spPr>
          <p:txBody>
            <a:bodyPr wrap="none">
              <a:spAutoFit/>
            </a:bodyPr>
            <a:lstStyle/>
            <a:p>
              <a:r>
                <a:rPr lang="en-US" b="1" dirty="0" smtClean="0">
                  <a:sym typeface="Symbol"/>
                </a:rPr>
                <a:t>10mm</a:t>
              </a:r>
              <a:endParaRPr lang="en-US" dirty="0"/>
            </a:p>
          </p:txBody>
        </p:sp>
        <p:cxnSp>
          <p:nvCxnSpPr>
            <p:cNvPr id="11" name="Straight Arrow Connector 10"/>
            <p:cNvCxnSpPr/>
            <p:nvPr/>
          </p:nvCxnSpPr>
          <p:spPr>
            <a:xfrm rot="5400000" flipH="1" flipV="1">
              <a:off x="1523206" y="4343400"/>
              <a:ext cx="30480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rot="10800000" flipH="1" flipV="1">
              <a:off x="3338152" y="2665411"/>
              <a:ext cx="30480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rot="5400000" flipH="1" flipV="1">
              <a:off x="4344194" y="4952206"/>
              <a:ext cx="18288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p:nvPr/>
          </p:nvCxnSpPr>
          <p:spPr>
            <a:xfrm rot="5400000" flipH="1" flipV="1">
              <a:off x="6249194" y="3123406"/>
              <a:ext cx="6096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graphicFrame>
          <p:nvGraphicFramePr>
            <p:cNvPr id="15" name="Object 1"/>
            <p:cNvGraphicFramePr>
              <a:graphicFrameLocks noChangeAspect="1"/>
            </p:cNvGraphicFramePr>
            <p:nvPr/>
          </p:nvGraphicFramePr>
          <p:xfrm>
            <a:off x="5334000" y="4800600"/>
            <a:ext cx="1828800" cy="671512"/>
          </p:xfrm>
          <a:graphic>
            <a:graphicData uri="http://schemas.openxmlformats.org/presentationml/2006/ole">
              <p:oleObj spid="_x0000_s92162" name="Equation" r:id="rId3" imgW="888840" imgH="355320" progId="Equation.3">
                <p:embed/>
              </p:oleObj>
            </a:graphicData>
          </a:graphic>
        </p:graphicFrame>
        <p:cxnSp>
          <p:nvCxnSpPr>
            <p:cNvPr id="16" name="Straight Arrow Connector 15"/>
            <p:cNvCxnSpPr/>
            <p:nvPr/>
          </p:nvCxnSpPr>
          <p:spPr>
            <a:xfrm rot="5400000" flipH="1" flipV="1">
              <a:off x="2133203" y="3428603"/>
              <a:ext cx="1219200" cy="794"/>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17" name="Rectangle 16"/>
            <p:cNvSpPr/>
            <p:nvPr/>
          </p:nvSpPr>
          <p:spPr>
            <a:xfrm>
              <a:off x="1673676" y="3288268"/>
              <a:ext cx="1069524" cy="369332"/>
            </a:xfrm>
            <a:prstGeom prst="rect">
              <a:avLst/>
            </a:prstGeom>
          </p:spPr>
          <p:txBody>
            <a:bodyPr wrap="none">
              <a:spAutoFit/>
            </a:bodyPr>
            <a:lstStyle/>
            <a:p>
              <a:r>
                <a:rPr lang="en-US" b="1" dirty="0" smtClean="0">
                  <a:sym typeface="Symbol"/>
                </a:rPr>
                <a:t>3.23mm</a:t>
              </a:r>
              <a:endParaRPr lang="en-US" dirty="0"/>
            </a:p>
          </p:txBody>
        </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1074738" y="212725"/>
          <a:ext cx="5630862" cy="5824538"/>
        </p:xfrm>
        <a:graphic>
          <a:graphicData uri="http://schemas.openxmlformats.org/presentationml/2006/ole">
            <p:oleObj spid="_x0000_s46082" name="Equation" r:id="rId3" imgW="2869920" imgH="2869920" progId="Equation.3">
              <p:embed/>
            </p:oleObj>
          </a:graphicData>
        </a:graphic>
      </p:graphicFrame>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467600" cy="579438"/>
          </a:xfrm>
        </p:spPr>
        <p:txBody>
          <a:bodyPr>
            <a:normAutofit/>
          </a:bodyPr>
          <a:lstStyle/>
          <a:p>
            <a:pPr algn="ctr"/>
            <a:r>
              <a:rPr lang="en-US" sz="3200" b="1" u="sng" dirty="0" smtClean="0"/>
              <a:t>Tee section sum</a:t>
            </a:r>
            <a:endParaRPr lang="en-US" sz="3200" dirty="0"/>
          </a:p>
        </p:txBody>
      </p:sp>
      <p:sp>
        <p:nvSpPr>
          <p:cNvPr id="3" name="Content Placeholder 2"/>
          <p:cNvSpPr>
            <a:spLocks noGrp="1"/>
          </p:cNvSpPr>
          <p:nvPr>
            <p:ph idx="1"/>
          </p:nvPr>
        </p:nvSpPr>
        <p:spPr>
          <a:xfrm>
            <a:off x="762000" y="838200"/>
            <a:ext cx="8305800" cy="1905000"/>
          </a:xfrm>
        </p:spPr>
        <p:txBody>
          <a:bodyPr>
            <a:normAutofit/>
          </a:bodyPr>
          <a:lstStyle/>
          <a:p>
            <a:pPr algn="just">
              <a:buNone/>
            </a:pPr>
            <a:r>
              <a:rPr lang="en-US" sz="2800" b="1" dirty="0" smtClean="0"/>
              <a:t>   </a:t>
            </a:r>
            <a:r>
              <a:rPr lang="en-US" sz="2800" b="1" u="sng" dirty="0" smtClean="0"/>
              <a:t>Example-8:</a:t>
            </a:r>
            <a:r>
              <a:rPr lang="en-US" sz="2800" b="1" dirty="0" smtClean="0"/>
              <a:t> </a:t>
            </a:r>
            <a:r>
              <a:rPr lang="en-US" sz="2800" dirty="0" smtClean="0"/>
              <a:t>A beam is having and subjected to load as shown in fig. Draw shear stress distribution diagram across the section at point of maximum shear force, indication value at all important points.</a:t>
            </a:r>
            <a:endParaRPr lang="en-US" sz="2800" dirty="0"/>
          </a:p>
        </p:txBody>
      </p:sp>
      <p:cxnSp>
        <p:nvCxnSpPr>
          <p:cNvPr id="36" name="Straight Arrow Connector 35"/>
          <p:cNvCxnSpPr/>
          <p:nvPr/>
        </p:nvCxnSpPr>
        <p:spPr>
          <a:xfrm rot="5400000">
            <a:off x="4537212" y="4029630"/>
            <a:ext cx="983974" cy="211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2" name="Rectangle 41"/>
          <p:cNvSpPr/>
          <p:nvPr/>
        </p:nvSpPr>
        <p:spPr>
          <a:xfrm>
            <a:off x="4495799" y="3048000"/>
            <a:ext cx="1124026" cy="461666"/>
          </a:xfrm>
          <a:prstGeom prst="rect">
            <a:avLst/>
          </a:prstGeom>
        </p:spPr>
        <p:txBody>
          <a:bodyPr wrap="none">
            <a:spAutoFit/>
          </a:bodyPr>
          <a:lstStyle/>
          <a:p>
            <a:pPr algn="ctr"/>
            <a:r>
              <a:rPr lang="en-US" sz="2400" b="1" dirty="0" smtClean="0">
                <a:sym typeface="Symbol"/>
              </a:rPr>
              <a:t>100kN</a:t>
            </a:r>
            <a:endParaRPr lang="en-US" sz="2400" b="1" dirty="0"/>
          </a:p>
        </p:txBody>
      </p:sp>
      <p:grpSp>
        <p:nvGrpSpPr>
          <p:cNvPr id="78" name="Group 77"/>
          <p:cNvGrpSpPr/>
          <p:nvPr/>
        </p:nvGrpSpPr>
        <p:grpSpPr>
          <a:xfrm>
            <a:off x="1016002" y="4184373"/>
            <a:ext cx="7902858" cy="1378227"/>
            <a:chOff x="1016002" y="4184373"/>
            <a:chExt cx="7902858" cy="1378227"/>
          </a:xfrm>
        </p:grpSpPr>
        <p:sp>
          <p:nvSpPr>
            <p:cNvPr id="43" name="Rectangle 42"/>
            <p:cNvSpPr/>
            <p:nvPr/>
          </p:nvSpPr>
          <p:spPr>
            <a:xfrm>
              <a:off x="1191261" y="4184373"/>
              <a:ext cx="490318" cy="381000"/>
            </a:xfrm>
            <a:prstGeom prst="rect">
              <a:avLst/>
            </a:prstGeom>
          </p:spPr>
          <p:txBody>
            <a:bodyPr wrap="square">
              <a:spAutoFit/>
            </a:bodyPr>
            <a:lstStyle/>
            <a:p>
              <a:pPr algn="ctr"/>
              <a:r>
                <a:rPr lang="en-US" b="1" dirty="0" smtClean="0">
                  <a:sym typeface="Symbol"/>
                </a:rPr>
                <a:t>A</a:t>
              </a:r>
              <a:endParaRPr lang="en-US" b="1" dirty="0"/>
            </a:p>
          </p:txBody>
        </p:sp>
        <p:grpSp>
          <p:nvGrpSpPr>
            <p:cNvPr id="77" name="Group 76"/>
            <p:cNvGrpSpPr/>
            <p:nvPr/>
          </p:nvGrpSpPr>
          <p:grpSpPr>
            <a:xfrm>
              <a:off x="1016002" y="4184374"/>
              <a:ext cx="7902858" cy="1378226"/>
              <a:chOff x="1016002" y="4184374"/>
              <a:chExt cx="7902858" cy="1378226"/>
            </a:xfrm>
          </p:grpSpPr>
          <p:grpSp>
            <p:nvGrpSpPr>
              <p:cNvPr id="63" name="Group 62"/>
              <p:cNvGrpSpPr/>
              <p:nvPr/>
            </p:nvGrpSpPr>
            <p:grpSpPr>
              <a:xfrm>
                <a:off x="1016002" y="4572003"/>
                <a:ext cx="7899398" cy="990597"/>
                <a:chOff x="1016002" y="4572003"/>
                <a:chExt cx="7899398" cy="990597"/>
              </a:xfrm>
            </p:grpSpPr>
            <p:cxnSp>
              <p:nvCxnSpPr>
                <p:cNvPr id="15" name="Straight Connector 14"/>
                <p:cNvCxnSpPr>
                  <a:stCxn id="8" idx="2"/>
                </p:cNvCxnSpPr>
                <p:nvPr/>
              </p:nvCxnSpPr>
              <p:spPr>
                <a:xfrm rot="5400000">
                  <a:off x="970171" y="5389769"/>
                  <a:ext cx="218661" cy="126999"/>
                </a:xfrm>
                <a:prstGeom prst="line">
                  <a:avLst/>
                </a:prstGeom>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1143000" y="4572003"/>
                  <a:ext cx="7719626" cy="771935"/>
                  <a:chOff x="1143000" y="4572003"/>
                  <a:chExt cx="7719626" cy="771935"/>
                </a:xfrm>
              </p:grpSpPr>
              <p:cxnSp>
                <p:nvCxnSpPr>
                  <p:cNvPr id="7" name="Straight Connector 6"/>
                  <p:cNvCxnSpPr>
                    <a:stCxn id="8" idx="0"/>
                  </p:cNvCxnSpPr>
                  <p:nvPr/>
                </p:nvCxnSpPr>
                <p:spPr>
                  <a:xfrm rot="5400000" flipH="1" flipV="1">
                    <a:off x="4989269" y="1033493"/>
                    <a:ext cx="6623" cy="7083643"/>
                  </a:xfrm>
                  <a:prstGeom prst="line">
                    <a:avLst/>
                  </a:prstGeom>
                </p:spPr>
                <p:style>
                  <a:lnRef idx="3">
                    <a:schemeClr val="accent1"/>
                  </a:lnRef>
                  <a:fillRef idx="0">
                    <a:schemeClr val="accent1"/>
                  </a:fillRef>
                  <a:effectRef idx="2">
                    <a:schemeClr val="accent1"/>
                  </a:effectRef>
                  <a:fontRef idx="minor">
                    <a:schemeClr val="tx1"/>
                  </a:fontRef>
                </p:style>
              </p:cxnSp>
              <p:sp>
                <p:nvSpPr>
                  <p:cNvPr id="8" name="Isosceles Triangle 7"/>
                  <p:cNvSpPr/>
                  <p:nvPr/>
                </p:nvSpPr>
                <p:spPr>
                  <a:xfrm>
                    <a:off x="1143000" y="4578625"/>
                    <a:ext cx="615518" cy="765313"/>
                  </a:xfrm>
                  <a:prstGeom prst="triangle">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8247108" y="4578625"/>
                    <a:ext cx="615518" cy="765313"/>
                  </a:xfrm>
                  <a:prstGeom prst="ellipse">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3" name="Straight Connector 12"/>
                <p:cNvCxnSpPr/>
                <p:nvPr/>
              </p:nvCxnSpPr>
              <p:spPr>
                <a:xfrm rot="10800000" flipV="1">
                  <a:off x="8118138" y="5334000"/>
                  <a:ext cx="797262" cy="9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3"/>
                </p:cNvCxnSpPr>
                <p:nvPr/>
              </p:nvCxnSpPr>
              <p:spPr>
                <a:xfrm rot="5400000">
                  <a:off x="1267063" y="5372276"/>
                  <a:ext cx="212035" cy="1553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8" idx="4"/>
                </p:cNvCxnSpPr>
                <p:nvPr/>
              </p:nvCxnSpPr>
              <p:spPr>
                <a:xfrm rot="5400000">
                  <a:off x="1572248" y="5376330"/>
                  <a:ext cx="218662" cy="1538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7994256" y="5350683"/>
                  <a:ext cx="218661" cy="205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8170082" y="5350683"/>
                  <a:ext cx="218661" cy="205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8398683" y="5350683"/>
                  <a:ext cx="218661" cy="205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8627283" y="5350683"/>
                  <a:ext cx="218661" cy="205173"/>
                </a:xfrm>
                <a:prstGeom prst="line">
                  <a:avLst/>
                </a:prstGeom>
              </p:spPr>
              <p:style>
                <a:lnRef idx="1">
                  <a:schemeClr val="accent1"/>
                </a:lnRef>
                <a:fillRef idx="0">
                  <a:schemeClr val="accent1"/>
                </a:fillRef>
                <a:effectRef idx="0">
                  <a:schemeClr val="accent1"/>
                </a:effectRef>
                <a:fontRef idx="minor">
                  <a:schemeClr val="tx1"/>
                </a:fontRef>
              </p:style>
            </p:cxnSp>
          </p:grpSp>
          <p:sp>
            <p:nvSpPr>
              <p:cNvPr id="44" name="Rectangle 43"/>
              <p:cNvSpPr/>
              <p:nvPr/>
            </p:nvSpPr>
            <p:spPr>
              <a:xfrm>
                <a:off x="8452282" y="4184374"/>
                <a:ext cx="466578" cy="369332"/>
              </a:xfrm>
              <a:prstGeom prst="rect">
                <a:avLst/>
              </a:prstGeom>
            </p:spPr>
            <p:txBody>
              <a:bodyPr wrap="square">
                <a:spAutoFit/>
              </a:bodyPr>
              <a:lstStyle/>
              <a:p>
                <a:pPr algn="ctr"/>
                <a:r>
                  <a:rPr lang="en-US" b="1" dirty="0" smtClean="0">
                    <a:sym typeface="Symbol"/>
                  </a:rPr>
                  <a:t>B</a:t>
                </a:r>
                <a:endParaRPr lang="en-US" b="1" dirty="0"/>
              </a:p>
            </p:txBody>
          </p:sp>
        </p:grpSp>
      </p:grpSp>
      <p:grpSp>
        <p:nvGrpSpPr>
          <p:cNvPr id="62" name="Group 61"/>
          <p:cNvGrpSpPr/>
          <p:nvPr/>
        </p:nvGrpSpPr>
        <p:grpSpPr>
          <a:xfrm>
            <a:off x="1447800" y="4522675"/>
            <a:ext cx="7086600" cy="914590"/>
            <a:chOff x="1447800" y="4522675"/>
            <a:chExt cx="7086600" cy="914590"/>
          </a:xfrm>
        </p:grpSpPr>
        <p:cxnSp>
          <p:nvCxnSpPr>
            <p:cNvPr id="46" name="Straight Connector 45"/>
            <p:cNvCxnSpPr/>
            <p:nvPr/>
          </p:nvCxnSpPr>
          <p:spPr>
            <a:xfrm rot="5400000">
              <a:off x="4645484" y="4904273"/>
              <a:ext cx="765313" cy="2117"/>
            </a:xfrm>
            <a:prstGeom prst="line">
              <a:avLst/>
            </a:prstGeom>
          </p:spPr>
          <p:style>
            <a:lnRef idx="3">
              <a:schemeClr val="accent1"/>
            </a:lnRef>
            <a:fillRef idx="0">
              <a:schemeClr val="accent1"/>
            </a:fillRef>
            <a:effectRef idx="2">
              <a:schemeClr val="accent1"/>
            </a:effectRef>
            <a:fontRef idx="minor">
              <a:schemeClr val="tx1"/>
            </a:fontRef>
          </p:style>
        </p:cxnSp>
        <p:grpSp>
          <p:nvGrpSpPr>
            <p:cNvPr id="59" name="Group 58"/>
            <p:cNvGrpSpPr/>
            <p:nvPr/>
          </p:nvGrpSpPr>
          <p:grpSpPr>
            <a:xfrm>
              <a:off x="1447800" y="4953000"/>
              <a:ext cx="7086600" cy="484265"/>
              <a:chOff x="1447800" y="4953000"/>
              <a:chExt cx="7086600" cy="484265"/>
            </a:xfrm>
          </p:grpSpPr>
          <p:sp>
            <p:nvSpPr>
              <p:cNvPr id="49" name="Rectangle 48"/>
              <p:cNvSpPr/>
              <p:nvPr/>
            </p:nvSpPr>
            <p:spPr>
              <a:xfrm>
                <a:off x="2997200" y="4958858"/>
                <a:ext cx="649537" cy="461666"/>
              </a:xfrm>
              <a:prstGeom prst="rect">
                <a:avLst/>
              </a:prstGeom>
            </p:spPr>
            <p:txBody>
              <a:bodyPr wrap="none">
                <a:spAutoFit/>
              </a:bodyPr>
              <a:lstStyle/>
              <a:p>
                <a:pPr algn="ctr"/>
                <a:r>
                  <a:rPr lang="en-US" sz="2400" b="1" dirty="0" smtClean="0">
                    <a:sym typeface="Symbol"/>
                  </a:rPr>
                  <a:t>3m</a:t>
                </a:r>
                <a:endParaRPr lang="en-US" sz="2000" b="1" dirty="0"/>
              </a:p>
            </p:txBody>
          </p:sp>
          <p:sp>
            <p:nvSpPr>
              <p:cNvPr id="50" name="Rectangle 49"/>
              <p:cNvSpPr/>
              <p:nvPr/>
            </p:nvSpPr>
            <p:spPr>
              <a:xfrm>
                <a:off x="6225664" y="4975599"/>
                <a:ext cx="649537" cy="461666"/>
              </a:xfrm>
              <a:prstGeom prst="rect">
                <a:avLst/>
              </a:prstGeom>
            </p:spPr>
            <p:txBody>
              <a:bodyPr wrap="none">
                <a:spAutoFit/>
              </a:bodyPr>
              <a:lstStyle/>
              <a:p>
                <a:pPr algn="ctr"/>
                <a:r>
                  <a:rPr lang="en-US" sz="2400" b="1" dirty="0" smtClean="0"/>
                  <a:t>3m</a:t>
                </a:r>
                <a:endParaRPr lang="en-US" sz="2400" b="1" dirty="0"/>
              </a:p>
            </p:txBody>
          </p:sp>
          <p:cxnSp>
            <p:nvCxnSpPr>
              <p:cNvPr id="55" name="Straight Arrow Connector 54"/>
              <p:cNvCxnSpPr/>
              <p:nvPr/>
            </p:nvCxnSpPr>
            <p:spPr>
              <a:xfrm>
                <a:off x="5029200" y="4953000"/>
                <a:ext cx="35052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57" name="Straight Arrow Connector 56"/>
              <p:cNvCxnSpPr/>
              <p:nvPr/>
            </p:nvCxnSpPr>
            <p:spPr>
              <a:xfrm>
                <a:off x="1447800" y="4953000"/>
                <a:ext cx="35814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grpSp>
      </p:gr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2000"/>
                                        <p:tgtEl>
                                          <p:spTgt spid="78"/>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2000"/>
                                        <p:tgtEl>
                                          <p:spTgt spid="62"/>
                                        </p:tgtEl>
                                      </p:cBhvr>
                                    </p:animEffect>
                                  </p:childTnLst>
                                </p:cTn>
                              </p:par>
                            </p:childTnLst>
                          </p:cTn>
                        </p:par>
                        <p:par>
                          <p:cTn id="20" fill="hold">
                            <p:stCondLst>
                              <p:cond delay="6000"/>
                            </p:stCondLst>
                            <p:childTnLst>
                              <p:par>
                                <p:cTn id="21" presetID="26"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down)">
                                      <p:cBhvr>
                                        <p:cTn id="23" dur="290">
                                          <p:stCondLst>
                                            <p:cond delay="0"/>
                                          </p:stCondLst>
                                        </p:cTn>
                                        <p:tgtEl>
                                          <p:spTgt spid="36"/>
                                        </p:tgtEl>
                                      </p:cBhvr>
                                    </p:animEffect>
                                    <p:anim calcmode="lin" valueType="num">
                                      <p:cBhvr>
                                        <p:cTn id="24" dur="911"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36"/>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36"/>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36"/>
                                        </p:tgtEl>
                                        <p:attrNameLst>
                                          <p:attrName>ppt_y</p:attrName>
                                        </p:attrNameLst>
                                      </p:cBhvr>
                                      <p:tavLst>
                                        <p:tav tm="0" fmla="#ppt_y-sin(pi*$)/81">
                                          <p:val>
                                            <p:fltVal val="0"/>
                                          </p:val>
                                        </p:tav>
                                        <p:tav tm="100000">
                                          <p:val>
                                            <p:fltVal val="1"/>
                                          </p:val>
                                        </p:tav>
                                      </p:tavLst>
                                    </p:anim>
                                    <p:animScale>
                                      <p:cBhvr>
                                        <p:cTn id="29" dur="13">
                                          <p:stCondLst>
                                            <p:cond delay="325"/>
                                          </p:stCondLst>
                                        </p:cTn>
                                        <p:tgtEl>
                                          <p:spTgt spid="36"/>
                                        </p:tgtEl>
                                      </p:cBhvr>
                                      <p:to x="100000" y="60000"/>
                                    </p:animScale>
                                    <p:animScale>
                                      <p:cBhvr>
                                        <p:cTn id="30" dur="83" decel="50000">
                                          <p:stCondLst>
                                            <p:cond delay="338"/>
                                          </p:stCondLst>
                                        </p:cTn>
                                        <p:tgtEl>
                                          <p:spTgt spid="36"/>
                                        </p:tgtEl>
                                      </p:cBhvr>
                                      <p:to x="100000" y="100000"/>
                                    </p:animScale>
                                    <p:animScale>
                                      <p:cBhvr>
                                        <p:cTn id="31" dur="13">
                                          <p:stCondLst>
                                            <p:cond delay="656"/>
                                          </p:stCondLst>
                                        </p:cTn>
                                        <p:tgtEl>
                                          <p:spTgt spid="36"/>
                                        </p:tgtEl>
                                      </p:cBhvr>
                                      <p:to x="100000" y="80000"/>
                                    </p:animScale>
                                    <p:animScale>
                                      <p:cBhvr>
                                        <p:cTn id="32" dur="83" decel="50000">
                                          <p:stCondLst>
                                            <p:cond delay="669"/>
                                          </p:stCondLst>
                                        </p:cTn>
                                        <p:tgtEl>
                                          <p:spTgt spid="36"/>
                                        </p:tgtEl>
                                      </p:cBhvr>
                                      <p:to x="100000" y="100000"/>
                                    </p:animScale>
                                    <p:animScale>
                                      <p:cBhvr>
                                        <p:cTn id="33" dur="13">
                                          <p:stCondLst>
                                            <p:cond delay="821"/>
                                          </p:stCondLst>
                                        </p:cTn>
                                        <p:tgtEl>
                                          <p:spTgt spid="36"/>
                                        </p:tgtEl>
                                      </p:cBhvr>
                                      <p:to x="100000" y="90000"/>
                                    </p:animScale>
                                    <p:animScale>
                                      <p:cBhvr>
                                        <p:cTn id="34" dur="83" decel="50000">
                                          <p:stCondLst>
                                            <p:cond delay="834"/>
                                          </p:stCondLst>
                                        </p:cTn>
                                        <p:tgtEl>
                                          <p:spTgt spid="36"/>
                                        </p:tgtEl>
                                      </p:cBhvr>
                                      <p:to x="100000" y="100000"/>
                                    </p:animScale>
                                    <p:animScale>
                                      <p:cBhvr>
                                        <p:cTn id="35" dur="13">
                                          <p:stCondLst>
                                            <p:cond delay="904"/>
                                          </p:stCondLst>
                                        </p:cTn>
                                        <p:tgtEl>
                                          <p:spTgt spid="36"/>
                                        </p:tgtEl>
                                      </p:cBhvr>
                                      <p:to x="100000" y="95000"/>
                                    </p:animScale>
                                    <p:animScale>
                                      <p:cBhvr>
                                        <p:cTn id="36" dur="83" decel="50000">
                                          <p:stCondLst>
                                            <p:cond delay="917"/>
                                          </p:stCondLst>
                                        </p:cTn>
                                        <p:tgtEl>
                                          <p:spTgt spid="36"/>
                                        </p:tgtEl>
                                      </p:cBhvr>
                                      <p:to x="100000" y="100000"/>
                                    </p:animScale>
                                  </p:childTnLst>
                                </p:cTn>
                              </p:par>
                            </p:childTnLst>
                          </p:cTn>
                        </p:par>
                        <p:par>
                          <p:cTn id="37" fill="hold">
                            <p:stCondLst>
                              <p:cond delay="7000"/>
                            </p:stCondLst>
                            <p:childTnLst>
                              <p:par>
                                <p:cTn id="38" presetID="26" presetClass="entr" presetSubtype="0" fill="hold" grpId="1"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down)">
                                      <p:cBhvr>
                                        <p:cTn id="40" dur="290">
                                          <p:stCondLst>
                                            <p:cond delay="0"/>
                                          </p:stCondLst>
                                        </p:cTn>
                                        <p:tgtEl>
                                          <p:spTgt spid="42"/>
                                        </p:tgtEl>
                                      </p:cBhvr>
                                    </p:animEffect>
                                    <p:anim calcmode="lin" valueType="num">
                                      <p:cBhvr>
                                        <p:cTn id="41" dur="911"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42"/>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42"/>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42"/>
                                        </p:tgtEl>
                                        <p:attrNameLst>
                                          <p:attrName>ppt_y</p:attrName>
                                        </p:attrNameLst>
                                      </p:cBhvr>
                                      <p:tavLst>
                                        <p:tav tm="0" fmla="#ppt_y-sin(pi*$)/81">
                                          <p:val>
                                            <p:fltVal val="0"/>
                                          </p:val>
                                        </p:tav>
                                        <p:tav tm="100000">
                                          <p:val>
                                            <p:fltVal val="1"/>
                                          </p:val>
                                        </p:tav>
                                      </p:tavLst>
                                    </p:anim>
                                    <p:animScale>
                                      <p:cBhvr>
                                        <p:cTn id="46" dur="13">
                                          <p:stCondLst>
                                            <p:cond delay="325"/>
                                          </p:stCondLst>
                                        </p:cTn>
                                        <p:tgtEl>
                                          <p:spTgt spid="42"/>
                                        </p:tgtEl>
                                      </p:cBhvr>
                                      <p:to x="100000" y="60000"/>
                                    </p:animScale>
                                    <p:animScale>
                                      <p:cBhvr>
                                        <p:cTn id="47" dur="83" decel="50000">
                                          <p:stCondLst>
                                            <p:cond delay="338"/>
                                          </p:stCondLst>
                                        </p:cTn>
                                        <p:tgtEl>
                                          <p:spTgt spid="42"/>
                                        </p:tgtEl>
                                      </p:cBhvr>
                                      <p:to x="100000" y="100000"/>
                                    </p:animScale>
                                    <p:animScale>
                                      <p:cBhvr>
                                        <p:cTn id="48" dur="13">
                                          <p:stCondLst>
                                            <p:cond delay="656"/>
                                          </p:stCondLst>
                                        </p:cTn>
                                        <p:tgtEl>
                                          <p:spTgt spid="42"/>
                                        </p:tgtEl>
                                      </p:cBhvr>
                                      <p:to x="100000" y="80000"/>
                                    </p:animScale>
                                    <p:animScale>
                                      <p:cBhvr>
                                        <p:cTn id="49" dur="83" decel="50000">
                                          <p:stCondLst>
                                            <p:cond delay="669"/>
                                          </p:stCondLst>
                                        </p:cTn>
                                        <p:tgtEl>
                                          <p:spTgt spid="42"/>
                                        </p:tgtEl>
                                      </p:cBhvr>
                                      <p:to x="100000" y="100000"/>
                                    </p:animScale>
                                    <p:animScale>
                                      <p:cBhvr>
                                        <p:cTn id="50" dur="13">
                                          <p:stCondLst>
                                            <p:cond delay="821"/>
                                          </p:stCondLst>
                                        </p:cTn>
                                        <p:tgtEl>
                                          <p:spTgt spid="42"/>
                                        </p:tgtEl>
                                      </p:cBhvr>
                                      <p:to x="100000" y="90000"/>
                                    </p:animScale>
                                    <p:animScale>
                                      <p:cBhvr>
                                        <p:cTn id="51" dur="83" decel="50000">
                                          <p:stCondLst>
                                            <p:cond delay="834"/>
                                          </p:stCondLst>
                                        </p:cTn>
                                        <p:tgtEl>
                                          <p:spTgt spid="42"/>
                                        </p:tgtEl>
                                      </p:cBhvr>
                                      <p:to x="100000" y="100000"/>
                                    </p:animScale>
                                    <p:animScale>
                                      <p:cBhvr>
                                        <p:cTn id="52" dur="13">
                                          <p:stCondLst>
                                            <p:cond delay="904"/>
                                          </p:stCondLst>
                                        </p:cTn>
                                        <p:tgtEl>
                                          <p:spTgt spid="42"/>
                                        </p:tgtEl>
                                      </p:cBhvr>
                                      <p:to x="100000" y="95000"/>
                                    </p:animScale>
                                    <p:animScale>
                                      <p:cBhvr>
                                        <p:cTn id="53" dur="83" decel="50000">
                                          <p:stCondLst>
                                            <p:cond delay="917"/>
                                          </p:stCondLst>
                                        </p:cTn>
                                        <p:tgtEl>
                                          <p:spTgt spid="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274638"/>
            <a:ext cx="8153400" cy="1143000"/>
          </a:xfrm>
        </p:spPr>
        <p:txBody>
          <a:bodyPr>
            <a:normAutofit/>
          </a:bodyPr>
          <a:lstStyle/>
          <a:p>
            <a:pPr algn="ctr"/>
            <a:r>
              <a:rPr lang="en-US" sz="4000" b="1" u="sng" dirty="0" smtClean="0">
                <a:effectLst/>
              </a:rPr>
              <a:t>Shear force</a:t>
            </a:r>
            <a:endParaRPr lang="en-US" sz="4000" b="1" u="sng" dirty="0">
              <a:effectLst/>
            </a:endParaRPr>
          </a:p>
        </p:txBody>
      </p:sp>
      <p:sp>
        <p:nvSpPr>
          <p:cNvPr id="4" name="Content Placeholder 3"/>
          <p:cNvSpPr>
            <a:spLocks noGrp="1"/>
          </p:cNvSpPr>
          <p:nvPr>
            <p:ph idx="1"/>
          </p:nvPr>
        </p:nvSpPr>
        <p:spPr>
          <a:xfrm>
            <a:off x="1066800" y="1447800"/>
            <a:ext cx="8077200" cy="3733800"/>
          </a:xfrm>
        </p:spPr>
        <p:txBody>
          <a:bodyPr>
            <a:normAutofit/>
          </a:bodyPr>
          <a:lstStyle/>
          <a:p>
            <a:pPr algn="just">
              <a:buSzPct val="100000"/>
            </a:pPr>
            <a:r>
              <a:rPr lang="en-US" dirty="0" smtClean="0"/>
              <a:t>Any force which tries to shear-off the member, is termed as shear force. </a:t>
            </a:r>
          </a:p>
          <a:p>
            <a:pPr algn="just">
              <a:buSzPct val="100000"/>
            </a:pPr>
            <a:endParaRPr lang="en-US" dirty="0" smtClean="0"/>
          </a:p>
          <a:p>
            <a:pPr algn="just">
              <a:buSzPct val="100000"/>
            </a:pPr>
            <a:r>
              <a:rPr lang="en-US" dirty="0" smtClean="0"/>
              <a:t>Shear force is an unbalanced force, parallel to the cross-section, mostly vertical, but not always, either the right or left of the section.</a:t>
            </a: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2000"/>
                                        <p:tgtEl>
                                          <p:spTgt spid="4">
                                            <p:txEl>
                                              <p:pRg st="0" end="0"/>
                                            </p:txEl>
                                          </p:spTgt>
                                        </p:tgtEl>
                                      </p:cBhvr>
                                    </p:animEffec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1066800" y="762000"/>
            <a:ext cx="8077200" cy="5257800"/>
            <a:chOff x="1828800" y="1143000"/>
            <a:chExt cx="6324600" cy="3658394"/>
          </a:xfrm>
        </p:grpSpPr>
        <p:sp>
          <p:nvSpPr>
            <p:cNvPr id="6" name="Rectangle 5"/>
            <p:cNvSpPr/>
            <p:nvPr/>
          </p:nvSpPr>
          <p:spPr>
            <a:xfrm>
              <a:off x="4572000" y="2514600"/>
              <a:ext cx="457200" cy="1904999"/>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 name="Rectangle 6"/>
            <p:cNvSpPr/>
            <p:nvPr/>
          </p:nvSpPr>
          <p:spPr>
            <a:xfrm>
              <a:off x="3783724" y="2133600"/>
              <a:ext cx="2007476" cy="457996"/>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12" name="Straight Arrow Connector 11"/>
            <p:cNvCxnSpPr/>
            <p:nvPr/>
          </p:nvCxnSpPr>
          <p:spPr>
            <a:xfrm>
              <a:off x="3810000" y="1905000"/>
              <a:ext cx="762000" cy="1588"/>
            </a:xfrm>
            <a:prstGeom prst="straightConnector1">
              <a:avLst/>
            </a:prstGeom>
            <a:ln>
              <a:headEnd type="arrow"/>
              <a:tailEnd type="arrow"/>
            </a:ln>
          </p:spPr>
          <p:style>
            <a:lnRef idx="2">
              <a:schemeClr val="accent1"/>
            </a:lnRef>
            <a:fillRef idx="1">
              <a:schemeClr val="lt1"/>
            </a:fillRef>
            <a:effectRef idx="0">
              <a:schemeClr val="accent1"/>
            </a:effectRef>
            <a:fontRef idx="minor">
              <a:schemeClr val="dk1"/>
            </a:fontRef>
          </p:style>
        </p:cxnSp>
        <p:cxnSp>
          <p:nvCxnSpPr>
            <p:cNvPr id="13" name="Straight Arrow Connector 12"/>
            <p:cNvCxnSpPr/>
            <p:nvPr/>
          </p:nvCxnSpPr>
          <p:spPr>
            <a:xfrm>
              <a:off x="4572000" y="1905000"/>
              <a:ext cx="533400" cy="1588"/>
            </a:xfrm>
            <a:prstGeom prst="straightConnector1">
              <a:avLst/>
            </a:prstGeom>
            <a:ln>
              <a:headEnd type="arrow"/>
              <a:tailEnd type="arrow"/>
            </a:ln>
          </p:spPr>
          <p:style>
            <a:lnRef idx="2">
              <a:schemeClr val="accent1"/>
            </a:lnRef>
            <a:fillRef idx="1">
              <a:schemeClr val="lt1"/>
            </a:fillRef>
            <a:effectRef idx="0">
              <a:schemeClr val="accent1"/>
            </a:effectRef>
            <a:fontRef idx="minor">
              <a:schemeClr val="dk1"/>
            </a:fontRef>
          </p:style>
        </p:cxnSp>
        <p:cxnSp>
          <p:nvCxnSpPr>
            <p:cNvPr id="17" name="Straight Arrow Connector 16"/>
            <p:cNvCxnSpPr/>
            <p:nvPr/>
          </p:nvCxnSpPr>
          <p:spPr>
            <a:xfrm>
              <a:off x="5029200" y="1905000"/>
              <a:ext cx="685800" cy="1588"/>
            </a:xfrm>
            <a:prstGeom prst="straightConnector1">
              <a:avLst/>
            </a:prstGeom>
            <a:ln>
              <a:headEnd type="arrow"/>
              <a:tailEnd type="arrow"/>
            </a:ln>
          </p:spPr>
          <p:style>
            <a:lnRef idx="2">
              <a:schemeClr val="accent1"/>
            </a:lnRef>
            <a:fillRef idx="1">
              <a:schemeClr val="lt1"/>
            </a:fillRef>
            <a:effectRef idx="0">
              <a:schemeClr val="accent1"/>
            </a:effectRef>
            <a:fontRef idx="minor">
              <a:schemeClr val="dk1"/>
            </a:fontRef>
          </p:style>
        </p:cxnSp>
        <p:cxnSp>
          <p:nvCxnSpPr>
            <p:cNvPr id="18" name="Straight Arrow Connector 17"/>
            <p:cNvCxnSpPr/>
            <p:nvPr/>
          </p:nvCxnSpPr>
          <p:spPr>
            <a:xfrm rot="5400000" flipH="1" flipV="1">
              <a:off x="3314700" y="2400300"/>
              <a:ext cx="381000" cy="1588"/>
            </a:xfrm>
            <a:prstGeom prst="straightConnector1">
              <a:avLst/>
            </a:prstGeom>
            <a:ln>
              <a:headEnd type="arrow"/>
              <a:tailEnd type="arrow"/>
            </a:ln>
          </p:spPr>
          <p:style>
            <a:lnRef idx="2">
              <a:schemeClr val="accent1"/>
            </a:lnRef>
            <a:fillRef idx="1">
              <a:schemeClr val="lt1"/>
            </a:fillRef>
            <a:effectRef idx="0">
              <a:schemeClr val="accent1"/>
            </a:effectRef>
            <a:fontRef idx="minor">
              <a:schemeClr val="dk1"/>
            </a:fontRef>
          </p:style>
        </p:cxnSp>
        <p:cxnSp>
          <p:nvCxnSpPr>
            <p:cNvPr id="21" name="Straight Arrow Connector 20"/>
            <p:cNvCxnSpPr/>
            <p:nvPr/>
          </p:nvCxnSpPr>
          <p:spPr>
            <a:xfrm rot="5400000" flipH="1" flipV="1">
              <a:off x="2628105" y="3467100"/>
              <a:ext cx="1752600" cy="1588"/>
            </a:xfrm>
            <a:prstGeom prst="straightConnector1">
              <a:avLst/>
            </a:prstGeom>
            <a:ln>
              <a:headEnd type="arrow"/>
              <a:tailEnd type="arrow"/>
            </a:ln>
          </p:spPr>
          <p:style>
            <a:lnRef idx="2">
              <a:schemeClr val="accent1"/>
            </a:lnRef>
            <a:fillRef idx="1">
              <a:schemeClr val="lt1"/>
            </a:fillRef>
            <a:effectRef idx="0">
              <a:schemeClr val="accent1"/>
            </a:effectRef>
            <a:fontRef idx="minor">
              <a:schemeClr val="dk1"/>
            </a:fontRef>
          </p:style>
        </p:cxnSp>
        <p:cxnSp>
          <p:nvCxnSpPr>
            <p:cNvPr id="27" name="Straight Connector 26"/>
            <p:cNvCxnSpPr/>
            <p:nvPr/>
          </p:nvCxnSpPr>
          <p:spPr>
            <a:xfrm>
              <a:off x="1828800" y="3048000"/>
              <a:ext cx="6324600" cy="1588"/>
            </a:xfrm>
            <a:prstGeom prst="line">
              <a:avLst/>
            </a:prstGeom>
            <a:ln w="38100">
              <a:prstDash val="lgDash"/>
            </a:ln>
          </p:spPr>
          <p:style>
            <a:lnRef idx="2">
              <a:schemeClr val="accent1"/>
            </a:lnRef>
            <a:fillRef idx="1">
              <a:schemeClr val="lt1"/>
            </a:fillRef>
            <a:effectRef idx="0">
              <a:schemeClr val="accent1"/>
            </a:effectRef>
            <a:fontRef idx="minor">
              <a:schemeClr val="dk1"/>
            </a:fontRef>
          </p:style>
        </p:cxnSp>
        <p:cxnSp>
          <p:nvCxnSpPr>
            <p:cNvPr id="28" name="Straight Connector 27"/>
            <p:cNvCxnSpPr/>
            <p:nvPr/>
          </p:nvCxnSpPr>
          <p:spPr>
            <a:xfrm rot="5400000">
              <a:off x="2971006" y="2971800"/>
              <a:ext cx="3658394" cy="794"/>
            </a:xfrm>
            <a:prstGeom prst="line">
              <a:avLst/>
            </a:prstGeom>
            <a:ln w="38100">
              <a:prstDash val="lgDash"/>
            </a:ln>
          </p:spPr>
          <p:style>
            <a:lnRef idx="2">
              <a:schemeClr val="accent1"/>
            </a:lnRef>
            <a:fillRef idx="1">
              <a:schemeClr val="lt1"/>
            </a:fillRef>
            <a:effectRef idx="0">
              <a:schemeClr val="accent1"/>
            </a:effectRef>
            <a:fontRef idx="minor">
              <a:schemeClr val="dk1"/>
            </a:fontRef>
          </p:style>
        </p:cxnSp>
        <p:sp>
          <p:nvSpPr>
            <p:cNvPr id="32" name="Rectangle 31"/>
            <p:cNvSpPr/>
            <p:nvPr/>
          </p:nvSpPr>
          <p:spPr>
            <a:xfrm>
              <a:off x="4540822" y="1524000"/>
              <a:ext cx="564578" cy="369332"/>
            </a:xfrm>
            <a:prstGeom prst="rect">
              <a:avLst/>
            </a:prstGeom>
          </p:spPr>
          <p:txBody>
            <a:bodyPr wrap="none">
              <a:spAutoFit/>
            </a:bodyPr>
            <a:lstStyle/>
            <a:p>
              <a:pPr algn="ctr"/>
              <a:r>
                <a:rPr lang="en-US" b="1" dirty="0" smtClean="0">
                  <a:sym typeface="Symbol"/>
                </a:rPr>
                <a:t>100</a:t>
              </a:r>
              <a:endParaRPr lang="en-US" b="1" dirty="0"/>
            </a:p>
          </p:txBody>
        </p:sp>
        <p:sp>
          <p:nvSpPr>
            <p:cNvPr id="33" name="Rectangle 32"/>
            <p:cNvSpPr/>
            <p:nvPr/>
          </p:nvSpPr>
          <p:spPr>
            <a:xfrm>
              <a:off x="3931223" y="1535668"/>
              <a:ext cx="564577" cy="369332"/>
            </a:xfrm>
            <a:prstGeom prst="rect">
              <a:avLst/>
            </a:prstGeom>
          </p:spPr>
          <p:txBody>
            <a:bodyPr wrap="none">
              <a:spAutoFit/>
            </a:bodyPr>
            <a:lstStyle/>
            <a:p>
              <a:pPr algn="ctr"/>
              <a:r>
                <a:rPr lang="en-US" b="1" dirty="0" smtClean="0">
                  <a:sym typeface="Symbol"/>
                </a:rPr>
                <a:t>200</a:t>
              </a:r>
              <a:endParaRPr lang="en-US" b="1" dirty="0"/>
            </a:p>
          </p:txBody>
        </p:sp>
        <p:sp>
          <p:nvSpPr>
            <p:cNvPr id="34" name="Rectangle 33"/>
            <p:cNvSpPr/>
            <p:nvPr/>
          </p:nvSpPr>
          <p:spPr>
            <a:xfrm>
              <a:off x="5029200" y="1535668"/>
              <a:ext cx="564577" cy="369332"/>
            </a:xfrm>
            <a:prstGeom prst="rect">
              <a:avLst/>
            </a:prstGeom>
          </p:spPr>
          <p:txBody>
            <a:bodyPr wrap="none">
              <a:spAutoFit/>
            </a:bodyPr>
            <a:lstStyle/>
            <a:p>
              <a:pPr algn="ctr"/>
              <a:r>
                <a:rPr lang="en-US" b="1" dirty="0" smtClean="0">
                  <a:sym typeface="Symbol"/>
                </a:rPr>
                <a:t>200</a:t>
              </a:r>
              <a:endParaRPr lang="en-US" b="1" dirty="0"/>
            </a:p>
          </p:txBody>
        </p:sp>
        <p:sp>
          <p:nvSpPr>
            <p:cNvPr id="44" name="Rectangle 43"/>
            <p:cNvSpPr/>
            <p:nvPr/>
          </p:nvSpPr>
          <p:spPr>
            <a:xfrm>
              <a:off x="2864422" y="3352800"/>
              <a:ext cx="564578" cy="369332"/>
            </a:xfrm>
            <a:prstGeom prst="rect">
              <a:avLst/>
            </a:prstGeom>
          </p:spPr>
          <p:txBody>
            <a:bodyPr wrap="none">
              <a:spAutoFit/>
            </a:bodyPr>
            <a:lstStyle/>
            <a:p>
              <a:pPr algn="ctr"/>
              <a:r>
                <a:rPr lang="en-US" b="1" dirty="0" smtClean="0">
                  <a:sym typeface="Symbol"/>
                </a:rPr>
                <a:t>300</a:t>
              </a:r>
              <a:endParaRPr lang="en-US" b="1" dirty="0"/>
            </a:p>
          </p:txBody>
        </p:sp>
        <p:sp>
          <p:nvSpPr>
            <p:cNvPr id="45" name="Rectangle 44"/>
            <p:cNvSpPr/>
            <p:nvPr/>
          </p:nvSpPr>
          <p:spPr>
            <a:xfrm>
              <a:off x="2819400" y="2209800"/>
              <a:ext cx="564577" cy="369332"/>
            </a:xfrm>
            <a:prstGeom prst="rect">
              <a:avLst/>
            </a:prstGeom>
          </p:spPr>
          <p:txBody>
            <a:bodyPr wrap="none">
              <a:spAutoFit/>
            </a:bodyPr>
            <a:lstStyle/>
            <a:p>
              <a:pPr algn="ctr"/>
              <a:r>
                <a:rPr lang="en-US" b="1" dirty="0" smtClean="0">
                  <a:sym typeface="Symbol"/>
                </a:rPr>
                <a:t>100</a:t>
              </a:r>
              <a:endParaRPr lang="en-US" b="1" dirty="0"/>
            </a:p>
          </p:txBody>
        </p:sp>
        <p:cxnSp>
          <p:nvCxnSpPr>
            <p:cNvPr id="46" name="Straight Arrow Connector 45"/>
            <p:cNvCxnSpPr/>
            <p:nvPr/>
          </p:nvCxnSpPr>
          <p:spPr>
            <a:xfrm rot="5400000" flipH="1" flipV="1">
              <a:off x="4114006" y="2818606"/>
              <a:ext cx="457200" cy="1588"/>
            </a:xfrm>
            <a:prstGeom prst="straightConnector1">
              <a:avLst/>
            </a:prstGeom>
            <a:ln>
              <a:headEnd type="arrow"/>
              <a:tailEnd type="arrow"/>
            </a:ln>
          </p:spPr>
          <p:style>
            <a:lnRef idx="2">
              <a:schemeClr val="accent1"/>
            </a:lnRef>
            <a:fillRef idx="1">
              <a:schemeClr val="lt1"/>
            </a:fillRef>
            <a:effectRef idx="0">
              <a:schemeClr val="accent1"/>
            </a:effectRef>
            <a:fontRef idx="minor">
              <a:schemeClr val="dk1"/>
            </a:fontRef>
          </p:style>
        </p:cxnSp>
        <p:sp>
          <p:nvSpPr>
            <p:cNvPr id="48" name="Rectangle 47"/>
            <p:cNvSpPr/>
            <p:nvPr/>
          </p:nvSpPr>
          <p:spPr>
            <a:xfrm>
              <a:off x="3905460" y="2667000"/>
              <a:ext cx="437940" cy="369332"/>
            </a:xfrm>
            <a:prstGeom prst="rect">
              <a:avLst/>
            </a:prstGeom>
          </p:spPr>
          <p:txBody>
            <a:bodyPr wrap="none">
              <a:spAutoFit/>
            </a:bodyPr>
            <a:lstStyle/>
            <a:p>
              <a:pPr algn="ctr"/>
              <a:r>
                <a:rPr lang="en-US" b="1" dirty="0" smtClean="0">
                  <a:sym typeface="Symbol"/>
                </a:rPr>
                <a:t>25</a:t>
              </a:r>
              <a:endParaRPr lang="en-US" b="1" dirty="0"/>
            </a:p>
          </p:txBody>
        </p:sp>
        <p:cxnSp>
          <p:nvCxnSpPr>
            <p:cNvPr id="49" name="Straight Arrow Connector 48"/>
            <p:cNvCxnSpPr/>
            <p:nvPr/>
          </p:nvCxnSpPr>
          <p:spPr>
            <a:xfrm rot="5400000" flipH="1" flipV="1">
              <a:off x="4953794" y="3733006"/>
              <a:ext cx="1371600" cy="1588"/>
            </a:xfrm>
            <a:prstGeom prst="straightConnector1">
              <a:avLst/>
            </a:prstGeom>
            <a:ln>
              <a:headEnd type="arrow"/>
              <a:tailEnd type="arrow"/>
            </a:ln>
          </p:spPr>
          <p:style>
            <a:lnRef idx="2">
              <a:schemeClr val="accent1"/>
            </a:lnRef>
            <a:fillRef idx="1">
              <a:schemeClr val="lt1"/>
            </a:fillRef>
            <a:effectRef idx="0">
              <a:schemeClr val="accent1"/>
            </a:effectRef>
            <a:fontRef idx="minor">
              <a:schemeClr val="dk1"/>
            </a:fontRef>
          </p:style>
        </p:cxnSp>
        <p:graphicFrame>
          <p:nvGraphicFramePr>
            <p:cNvPr id="91138" name="Object 2"/>
            <p:cNvGraphicFramePr>
              <a:graphicFrameLocks noChangeAspect="1"/>
            </p:cNvGraphicFramePr>
            <p:nvPr/>
          </p:nvGraphicFramePr>
          <p:xfrm>
            <a:off x="5665787" y="3352800"/>
            <a:ext cx="1039813" cy="609600"/>
          </p:xfrm>
          <a:graphic>
            <a:graphicData uri="http://schemas.openxmlformats.org/presentationml/2006/ole">
              <p:oleObj spid="_x0000_s91138" name="Equation" r:id="rId3" imgW="380880" imgH="190440" progId="Equation.3">
                <p:embed/>
              </p:oleObj>
            </a:graphicData>
          </a:graphic>
        </p:graphicFrame>
      </p:gr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1066800" y="228600"/>
          <a:ext cx="6629400" cy="6391275"/>
        </p:xfrm>
        <a:graphic>
          <a:graphicData uri="http://schemas.openxmlformats.org/presentationml/2006/ole">
            <p:oleObj spid="_x0000_s47106" name="Equation" r:id="rId3" imgW="2895480" imgH="3022560" progId="Equation.3">
              <p:embed/>
            </p:oleObj>
          </a:graphicData>
        </a:graphic>
      </p:graphicFrame>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1165225" y="304800"/>
          <a:ext cx="7673975" cy="6172200"/>
        </p:xfrm>
        <a:graphic>
          <a:graphicData uri="http://schemas.openxmlformats.org/presentationml/2006/ole">
            <p:oleObj spid="_x0000_s48130" name="Equation" r:id="rId3" imgW="3530520" imgH="2920680" progId="Equation.3">
              <p:embed/>
            </p:oleObj>
          </a:graphicData>
        </a:graphic>
      </p:graphicFrame>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6934200" y="4763869"/>
            <a:ext cx="2308645" cy="646331"/>
          </a:xfrm>
          <a:prstGeom prst="rect">
            <a:avLst/>
          </a:prstGeom>
        </p:spPr>
        <p:txBody>
          <a:bodyPr wrap="none">
            <a:spAutoFit/>
          </a:bodyPr>
          <a:lstStyle/>
          <a:p>
            <a:pPr algn="ctr"/>
            <a:r>
              <a:rPr lang="en-US" sz="3600" b="1" dirty="0" smtClean="0">
                <a:sym typeface="Symbol"/>
              </a:rPr>
              <a:t></a:t>
            </a:r>
            <a:r>
              <a:rPr lang="en-US" b="1" dirty="0" smtClean="0">
                <a:sym typeface="Symbol"/>
              </a:rPr>
              <a:t>max=1.85</a:t>
            </a:r>
            <a:r>
              <a:rPr lang="en-US" b="1" dirty="0" smtClean="0"/>
              <a:t>N/mm</a:t>
            </a:r>
            <a:r>
              <a:rPr lang="en-US" b="1" baseline="30000" dirty="0" smtClean="0"/>
              <a:t>2</a:t>
            </a:r>
            <a:endParaRPr lang="en-US" b="1" dirty="0"/>
          </a:p>
        </p:txBody>
      </p:sp>
      <p:sp>
        <p:nvSpPr>
          <p:cNvPr id="76" name="Rectangle 75"/>
          <p:cNvSpPr/>
          <p:nvPr/>
        </p:nvSpPr>
        <p:spPr>
          <a:xfrm>
            <a:off x="7064674" y="2057400"/>
            <a:ext cx="2155526" cy="707886"/>
          </a:xfrm>
          <a:prstGeom prst="rect">
            <a:avLst/>
          </a:prstGeom>
        </p:spPr>
        <p:txBody>
          <a:bodyPr wrap="none">
            <a:spAutoFit/>
          </a:bodyPr>
          <a:lstStyle/>
          <a:p>
            <a:pPr algn="ctr"/>
            <a:r>
              <a:rPr lang="en-US" sz="4000" b="1" dirty="0" smtClean="0">
                <a:sym typeface="Symbol"/>
              </a:rPr>
              <a:t></a:t>
            </a:r>
            <a:r>
              <a:rPr lang="en-US" sz="1600" b="1" dirty="0" smtClean="0">
                <a:sym typeface="Symbol"/>
              </a:rPr>
              <a:t>avg</a:t>
            </a:r>
            <a:r>
              <a:rPr lang="en-US" sz="2000" b="1" dirty="0" smtClean="0">
                <a:sym typeface="Symbol"/>
              </a:rPr>
              <a:t>=1.84</a:t>
            </a:r>
            <a:r>
              <a:rPr lang="en-US" b="1" dirty="0" smtClean="0"/>
              <a:t>N/mm</a:t>
            </a:r>
            <a:r>
              <a:rPr lang="en-US" b="1" baseline="30000" dirty="0" smtClean="0"/>
              <a:t>2</a:t>
            </a:r>
            <a:endParaRPr lang="en-US" b="1" dirty="0"/>
          </a:p>
        </p:txBody>
      </p:sp>
      <p:sp>
        <p:nvSpPr>
          <p:cNvPr id="75" name="Rectangle 74"/>
          <p:cNvSpPr/>
          <p:nvPr/>
        </p:nvSpPr>
        <p:spPr>
          <a:xfrm>
            <a:off x="5944256" y="1273314"/>
            <a:ext cx="2361545" cy="707886"/>
          </a:xfrm>
          <a:prstGeom prst="rect">
            <a:avLst/>
          </a:prstGeom>
        </p:spPr>
        <p:txBody>
          <a:bodyPr wrap="none">
            <a:spAutoFit/>
          </a:bodyPr>
          <a:lstStyle/>
          <a:p>
            <a:pPr algn="ctr"/>
            <a:r>
              <a:rPr lang="en-US" sz="4000" b="1" dirty="0" smtClean="0">
                <a:sym typeface="Symbol"/>
              </a:rPr>
              <a:t></a:t>
            </a:r>
            <a:r>
              <a:rPr lang="en-US" sz="1600" b="1" dirty="0" smtClean="0">
                <a:sym typeface="Symbol"/>
              </a:rPr>
              <a:t>min</a:t>
            </a:r>
            <a:r>
              <a:rPr lang="en-US" b="1" dirty="0" smtClean="0">
                <a:sym typeface="Symbol"/>
              </a:rPr>
              <a:t>=0.367</a:t>
            </a:r>
            <a:r>
              <a:rPr lang="en-US" b="1" dirty="0" smtClean="0"/>
              <a:t>N/mm</a:t>
            </a:r>
            <a:r>
              <a:rPr lang="en-US" b="1" baseline="30000" dirty="0" smtClean="0"/>
              <a:t>2</a:t>
            </a:r>
            <a:endParaRPr lang="en-US" b="1" dirty="0"/>
          </a:p>
        </p:txBody>
      </p:sp>
      <p:grpSp>
        <p:nvGrpSpPr>
          <p:cNvPr id="44" name="Group 43"/>
          <p:cNvGrpSpPr/>
          <p:nvPr/>
        </p:nvGrpSpPr>
        <p:grpSpPr>
          <a:xfrm>
            <a:off x="977522" y="1540627"/>
            <a:ext cx="7315200" cy="4479173"/>
            <a:chOff x="977522" y="1540627"/>
            <a:chExt cx="7315200" cy="4479173"/>
          </a:xfrm>
        </p:grpSpPr>
        <p:cxnSp>
          <p:nvCxnSpPr>
            <p:cNvPr id="7" name="Straight Arrow Connector 6"/>
            <p:cNvCxnSpPr/>
            <p:nvPr/>
          </p:nvCxnSpPr>
          <p:spPr>
            <a:xfrm>
              <a:off x="1710052" y="2470266"/>
              <a:ext cx="843859" cy="1944"/>
            </a:xfrm>
            <a:prstGeom prst="straightConnector1">
              <a:avLst/>
            </a:prstGeom>
            <a:ln>
              <a:headEnd type="arrow"/>
              <a:tailEnd type="arrow"/>
            </a:ln>
          </p:spPr>
          <p:style>
            <a:lnRef idx="2">
              <a:schemeClr val="accent1"/>
            </a:lnRef>
            <a:fillRef idx="1">
              <a:schemeClr val="lt1"/>
            </a:fillRef>
            <a:effectRef idx="0">
              <a:schemeClr val="accent1"/>
            </a:effectRef>
            <a:fontRef idx="minor">
              <a:schemeClr val="dk1"/>
            </a:fontRef>
          </p:style>
        </p:cxnSp>
        <p:cxnSp>
          <p:nvCxnSpPr>
            <p:cNvPr id="8" name="Straight Arrow Connector 7"/>
            <p:cNvCxnSpPr/>
            <p:nvPr/>
          </p:nvCxnSpPr>
          <p:spPr>
            <a:xfrm>
              <a:off x="2529484" y="2470266"/>
              <a:ext cx="572779" cy="5263"/>
            </a:xfrm>
            <a:prstGeom prst="straightConnector1">
              <a:avLst/>
            </a:prstGeom>
            <a:ln>
              <a:headEnd type="arrow"/>
              <a:tailEnd type="arrow"/>
            </a:ln>
          </p:spPr>
          <p:style>
            <a:lnRef idx="2">
              <a:schemeClr val="accent1"/>
            </a:lnRef>
            <a:fillRef idx="1">
              <a:schemeClr val="lt1"/>
            </a:fillRef>
            <a:effectRef idx="0">
              <a:schemeClr val="accent1"/>
            </a:effectRef>
            <a:fontRef idx="minor">
              <a:schemeClr val="dk1"/>
            </a:fontRef>
          </p:style>
        </p:cxnSp>
        <p:cxnSp>
          <p:nvCxnSpPr>
            <p:cNvPr id="9" name="Straight Arrow Connector 8"/>
            <p:cNvCxnSpPr/>
            <p:nvPr/>
          </p:nvCxnSpPr>
          <p:spPr>
            <a:xfrm flipV="1">
              <a:off x="3056976" y="2470266"/>
              <a:ext cx="896083" cy="3318"/>
            </a:xfrm>
            <a:prstGeom prst="straightConnector1">
              <a:avLst/>
            </a:prstGeom>
            <a:ln>
              <a:headEnd type="arrow"/>
              <a:tailEnd type="arrow"/>
            </a:ln>
          </p:spPr>
          <p:style>
            <a:lnRef idx="2">
              <a:schemeClr val="accent1"/>
            </a:lnRef>
            <a:fillRef idx="1">
              <a:schemeClr val="lt1"/>
            </a:fillRef>
            <a:effectRef idx="0">
              <a:schemeClr val="accent1"/>
            </a:effectRef>
            <a:fontRef idx="minor">
              <a:schemeClr val="dk1"/>
            </a:fontRef>
          </p:style>
        </p:cxnSp>
        <p:cxnSp>
          <p:nvCxnSpPr>
            <p:cNvPr id="10" name="Straight Arrow Connector 9"/>
            <p:cNvCxnSpPr/>
            <p:nvPr/>
          </p:nvCxnSpPr>
          <p:spPr>
            <a:xfrm rot="5400000" flipH="1" flipV="1">
              <a:off x="1290709" y="2956244"/>
              <a:ext cx="466479" cy="1598"/>
            </a:xfrm>
            <a:prstGeom prst="straightConnector1">
              <a:avLst/>
            </a:prstGeom>
            <a:ln>
              <a:headEnd type="arrow"/>
              <a:tailEnd type="arrow"/>
            </a:ln>
          </p:spPr>
          <p:style>
            <a:lnRef idx="2">
              <a:schemeClr val="accent1"/>
            </a:lnRef>
            <a:fillRef idx="1">
              <a:schemeClr val="lt1"/>
            </a:fillRef>
            <a:effectRef idx="0">
              <a:schemeClr val="accent1"/>
            </a:effectRef>
            <a:fontRef idx="minor">
              <a:schemeClr val="dk1"/>
            </a:fontRef>
          </p:style>
        </p:cxnSp>
        <p:cxnSp>
          <p:nvCxnSpPr>
            <p:cNvPr id="11" name="Straight Arrow Connector 10"/>
            <p:cNvCxnSpPr/>
            <p:nvPr/>
          </p:nvCxnSpPr>
          <p:spPr>
            <a:xfrm rot="5400000" flipH="1" flipV="1">
              <a:off x="450246" y="4218471"/>
              <a:ext cx="2145805" cy="1598"/>
            </a:xfrm>
            <a:prstGeom prst="straightConnector1">
              <a:avLst/>
            </a:prstGeom>
            <a:ln>
              <a:headEnd type="arrow"/>
              <a:tailEnd type="arrow"/>
            </a:ln>
          </p:spPr>
          <p:style>
            <a:lnRef idx="2">
              <a:schemeClr val="accent1"/>
            </a:lnRef>
            <a:fillRef idx="1">
              <a:schemeClr val="lt1"/>
            </a:fillRef>
            <a:effectRef idx="0">
              <a:schemeClr val="accent1"/>
            </a:effectRef>
            <a:fontRef idx="minor">
              <a:schemeClr val="dk1"/>
            </a:fontRef>
          </p:style>
        </p:cxnSp>
        <p:sp>
          <p:nvSpPr>
            <p:cNvPr id="14" name="Rectangle 13"/>
            <p:cNvSpPr/>
            <p:nvPr/>
          </p:nvSpPr>
          <p:spPr>
            <a:xfrm>
              <a:off x="2534341" y="1638079"/>
              <a:ext cx="567922" cy="409623"/>
            </a:xfrm>
            <a:prstGeom prst="rect">
              <a:avLst/>
            </a:prstGeom>
          </p:spPr>
          <p:txBody>
            <a:bodyPr wrap="square">
              <a:spAutoFit/>
            </a:bodyPr>
            <a:lstStyle/>
            <a:p>
              <a:pPr algn="ctr"/>
              <a:r>
                <a:rPr lang="en-US" b="1" dirty="0" smtClean="0">
                  <a:sym typeface="Symbol"/>
                </a:rPr>
                <a:t>100</a:t>
              </a:r>
              <a:endParaRPr lang="en-US" b="1" dirty="0"/>
            </a:p>
          </p:txBody>
        </p:sp>
        <p:sp>
          <p:nvSpPr>
            <p:cNvPr id="15" name="Rectangle 14"/>
            <p:cNvSpPr/>
            <p:nvPr/>
          </p:nvSpPr>
          <p:spPr>
            <a:xfrm>
              <a:off x="1864743" y="2021391"/>
              <a:ext cx="567921" cy="452194"/>
            </a:xfrm>
            <a:prstGeom prst="rect">
              <a:avLst/>
            </a:prstGeom>
          </p:spPr>
          <p:txBody>
            <a:bodyPr wrap="none">
              <a:spAutoFit/>
            </a:bodyPr>
            <a:lstStyle/>
            <a:p>
              <a:pPr algn="ctr"/>
              <a:r>
                <a:rPr lang="en-US" b="1" dirty="0" smtClean="0">
                  <a:sym typeface="Symbol"/>
                </a:rPr>
                <a:t>200</a:t>
              </a:r>
              <a:endParaRPr lang="en-US" b="1" dirty="0"/>
            </a:p>
          </p:txBody>
        </p:sp>
        <p:sp>
          <p:nvSpPr>
            <p:cNvPr id="16" name="Rectangle 15"/>
            <p:cNvSpPr/>
            <p:nvPr/>
          </p:nvSpPr>
          <p:spPr>
            <a:xfrm>
              <a:off x="3153103" y="2021391"/>
              <a:ext cx="722611" cy="409623"/>
            </a:xfrm>
            <a:prstGeom prst="rect">
              <a:avLst/>
            </a:prstGeom>
          </p:spPr>
          <p:txBody>
            <a:bodyPr wrap="square">
              <a:spAutoFit/>
            </a:bodyPr>
            <a:lstStyle/>
            <a:p>
              <a:pPr algn="ctr"/>
              <a:r>
                <a:rPr lang="en-US" b="1" dirty="0" smtClean="0">
                  <a:sym typeface="Symbol"/>
                </a:rPr>
                <a:t>200</a:t>
              </a:r>
              <a:endParaRPr lang="en-US" b="1" dirty="0"/>
            </a:p>
          </p:txBody>
        </p:sp>
        <p:sp>
          <p:nvSpPr>
            <p:cNvPr id="17" name="Rectangle 16"/>
            <p:cNvSpPr/>
            <p:nvPr/>
          </p:nvSpPr>
          <p:spPr>
            <a:xfrm>
              <a:off x="977522" y="4215402"/>
              <a:ext cx="567922" cy="452194"/>
            </a:xfrm>
            <a:prstGeom prst="rect">
              <a:avLst/>
            </a:prstGeom>
          </p:spPr>
          <p:txBody>
            <a:bodyPr wrap="none">
              <a:spAutoFit/>
            </a:bodyPr>
            <a:lstStyle/>
            <a:p>
              <a:pPr algn="ctr"/>
              <a:r>
                <a:rPr lang="en-US" b="1" dirty="0" smtClean="0">
                  <a:sym typeface="Symbol"/>
                </a:rPr>
                <a:t>300</a:t>
              </a:r>
              <a:endParaRPr lang="en-US" b="1" dirty="0"/>
            </a:p>
          </p:txBody>
        </p:sp>
        <p:sp>
          <p:nvSpPr>
            <p:cNvPr id="18" name="Rectangle 17"/>
            <p:cNvSpPr/>
            <p:nvPr/>
          </p:nvSpPr>
          <p:spPr>
            <a:xfrm>
              <a:off x="983342" y="2778686"/>
              <a:ext cx="567921" cy="452194"/>
            </a:xfrm>
            <a:prstGeom prst="rect">
              <a:avLst/>
            </a:prstGeom>
          </p:spPr>
          <p:txBody>
            <a:bodyPr wrap="none">
              <a:spAutoFit/>
            </a:bodyPr>
            <a:lstStyle/>
            <a:p>
              <a:pPr algn="ctr"/>
              <a:r>
                <a:rPr lang="en-US" b="1" dirty="0" smtClean="0">
                  <a:sym typeface="Symbol"/>
                </a:rPr>
                <a:t>100</a:t>
              </a:r>
              <a:endParaRPr lang="en-US" b="1" dirty="0"/>
            </a:p>
          </p:txBody>
        </p:sp>
        <p:cxnSp>
          <p:nvCxnSpPr>
            <p:cNvPr id="19" name="Straight Arrow Connector 18"/>
            <p:cNvCxnSpPr/>
            <p:nvPr/>
          </p:nvCxnSpPr>
          <p:spPr>
            <a:xfrm rot="16200000" flipV="1">
              <a:off x="2110365" y="3442162"/>
              <a:ext cx="591590" cy="3"/>
            </a:xfrm>
            <a:prstGeom prst="straightConnector1">
              <a:avLst/>
            </a:prstGeom>
            <a:ln>
              <a:headEnd type="arrow"/>
              <a:tailEnd type="arrow"/>
            </a:ln>
          </p:spPr>
          <p:style>
            <a:lnRef idx="2">
              <a:schemeClr val="accent1"/>
            </a:lnRef>
            <a:fillRef idx="1">
              <a:schemeClr val="lt1"/>
            </a:fillRef>
            <a:effectRef idx="0">
              <a:schemeClr val="accent1"/>
            </a:effectRef>
            <a:fontRef idx="minor">
              <a:schemeClr val="dk1"/>
            </a:fontRef>
          </p:style>
        </p:cxnSp>
        <p:sp>
          <p:nvSpPr>
            <p:cNvPr id="20" name="Rectangle 19"/>
            <p:cNvSpPr/>
            <p:nvPr/>
          </p:nvSpPr>
          <p:spPr>
            <a:xfrm>
              <a:off x="1926579" y="3315393"/>
              <a:ext cx="440534" cy="452194"/>
            </a:xfrm>
            <a:prstGeom prst="rect">
              <a:avLst/>
            </a:prstGeom>
          </p:spPr>
          <p:txBody>
            <a:bodyPr wrap="none">
              <a:spAutoFit/>
            </a:bodyPr>
            <a:lstStyle/>
            <a:p>
              <a:pPr algn="ctr"/>
              <a:r>
                <a:rPr lang="en-US" b="1" dirty="0" smtClean="0">
                  <a:sym typeface="Symbol"/>
                </a:rPr>
                <a:t>25</a:t>
              </a:r>
              <a:endParaRPr lang="en-US" b="1" dirty="0"/>
            </a:p>
          </p:txBody>
        </p:sp>
        <p:cxnSp>
          <p:nvCxnSpPr>
            <p:cNvPr id="21" name="Straight Arrow Connector 20"/>
            <p:cNvCxnSpPr/>
            <p:nvPr/>
          </p:nvCxnSpPr>
          <p:spPr>
            <a:xfrm rot="16200000" flipV="1">
              <a:off x="2960409" y="4498568"/>
              <a:ext cx="1521229" cy="3"/>
            </a:xfrm>
            <a:prstGeom prst="straightConnector1">
              <a:avLst/>
            </a:prstGeom>
            <a:ln>
              <a:headEnd type="arrow"/>
              <a:tailEnd type="arrow"/>
            </a:ln>
          </p:spPr>
          <p:style>
            <a:lnRef idx="2">
              <a:schemeClr val="accent1"/>
            </a:lnRef>
            <a:fillRef idx="1">
              <a:schemeClr val="lt1"/>
            </a:fillRef>
            <a:effectRef idx="0">
              <a:schemeClr val="accent1"/>
            </a:effectRef>
            <a:fontRef idx="minor">
              <a:schemeClr val="dk1"/>
            </a:fontRef>
          </p:style>
        </p:cxnSp>
        <p:graphicFrame>
          <p:nvGraphicFramePr>
            <p:cNvPr id="22" name="Object 2"/>
            <p:cNvGraphicFramePr>
              <a:graphicFrameLocks noChangeAspect="1"/>
            </p:cNvGraphicFramePr>
            <p:nvPr/>
          </p:nvGraphicFramePr>
          <p:xfrm>
            <a:off x="3721023" y="4076007"/>
            <a:ext cx="1546901" cy="676102"/>
          </p:xfrm>
          <a:graphic>
            <a:graphicData uri="http://schemas.openxmlformats.org/presentationml/2006/ole">
              <p:oleObj spid="_x0000_s89089" name="Equation" r:id="rId3" imgW="850680" imgH="355320" progId="Equation.3">
                <p:embed/>
              </p:oleObj>
            </a:graphicData>
          </a:graphic>
        </p:graphicFrame>
        <p:grpSp>
          <p:nvGrpSpPr>
            <p:cNvPr id="30" name="Group 25"/>
            <p:cNvGrpSpPr/>
            <p:nvPr/>
          </p:nvGrpSpPr>
          <p:grpSpPr>
            <a:xfrm>
              <a:off x="1735621" y="2711943"/>
              <a:ext cx="6394069" cy="2473762"/>
              <a:chOff x="1695282" y="4030628"/>
              <a:chExt cx="6239165" cy="2295534"/>
            </a:xfrm>
            <a:gradFill>
              <a:gsLst>
                <a:gs pos="0">
                  <a:srgbClr val="FFFFFF"/>
                </a:gs>
                <a:gs pos="7001">
                  <a:srgbClr val="E6E6E6"/>
                </a:gs>
                <a:gs pos="32001">
                  <a:srgbClr val="7D8496"/>
                </a:gs>
                <a:gs pos="47000">
                  <a:srgbClr val="E6E6E6"/>
                </a:gs>
                <a:gs pos="85001">
                  <a:srgbClr val="7D8496"/>
                </a:gs>
                <a:gs pos="100000">
                  <a:srgbClr val="E6E6E6"/>
                </a:gs>
              </a:gsLst>
              <a:lin ang="5400000" scaled="0"/>
            </a:gradFill>
          </p:grpSpPr>
          <p:grpSp>
            <p:nvGrpSpPr>
              <p:cNvPr id="33" name="Group 76"/>
              <p:cNvGrpSpPr/>
              <p:nvPr/>
            </p:nvGrpSpPr>
            <p:grpSpPr>
              <a:xfrm>
                <a:off x="1695282" y="4030628"/>
                <a:ext cx="5206920" cy="2295534"/>
                <a:chOff x="1619082" y="3952836"/>
                <a:chExt cx="5206920" cy="2295534"/>
              </a:xfrm>
              <a:grpFill/>
            </p:grpSpPr>
            <p:cxnSp>
              <p:nvCxnSpPr>
                <p:cNvPr id="37" name="Straight Connector 36"/>
                <p:cNvCxnSpPr>
                  <a:stCxn id="40" idx="2"/>
                </p:cNvCxnSpPr>
                <p:nvPr/>
              </p:nvCxnSpPr>
              <p:spPr>
                <a:xfrm rot="16200000" flipH="1">
                  <a:off x="4601558" y="4372689"/>
                  <a:ext cx="768" cy="3750593"/>
                </a:xfrm>
                <a:prstGeom prst="line">
                  <a:avLst/>
                </a:prstGeom>
                <a:grpFill/>
                <a:ln w="50800">
                  <a:prstDash val="sysDot"/>
                </a:ln>
              </p:spPr>
              <p:style>
                <a:lnRef idx="2">
                  <a:schemeClr val="accent1"/>
                </a:lnRef>
                <a:fillRef idx="1">
                  <a:schemeClr val="lt1"/>
                </a:fillRef>
                <a:effectRef idx="0">
                  <a:schemeClr val="accent1"/>
                </a:effectRef>
                <a:fontRef idx="minor">
                  <a:schemeClr val="dk1"/>
                </a:fontRef>
              </p:style>
            </p:cxnSp>
            <p:sp>
              <p:nvSpPr>
                <p:cNvPr id="38" name="Arc 37"/>
                <p:cNvSpPr/>
                <p:nvPr/>
              </p:nvSpPr>
              <p:spPr>
                <a:xfrm>
                  <a:off x="6036984" y="3963842"/>
                  <a:ext cx="789018" cy="851844"/>
                </a:xfrm>
                <a:prstGeom prst="arc">
                  <a:avLst>
                    <a:gd name="adj1" fmla="val 16171751"/>
                    <a:gd name="adj2" fmla="val 42418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39" name="Straight Connector 38"/>
                <p:cNvCxnSpPr>
                  <a:stCxn id="43" idx="2"/>
                  <a:endCxn id="38" idx="1"/>
                </p:cNvCxnSpPr>
                <p:nvPr/>
              </p:nvCxnSpPr>
              <p:spPr>
                <a:xfrm rot="5400000" flipH="1" flipV="1">
                  <a:off x="4552095" y="2538609"/>
                  <a:ext cx="28243" cy="3730553"/>
                </a:xfrm>
                <a:prstGeom prst="line">
                  <a:avLst/>
                </a:prstGeom>
                <a:grpFill/>
                <a:ln w="50800">
                  <a:prstDash val="sysDot"/>
                </a:ln>
              </p:spPr>
              <p:style>
                <a:lnRef idx="2">
                  <a:schemeClr val="accent1"/>
                </a:lnRef>
                <a:fillRef idx="1">
                  <a:schemeClr val="lt1"/>
                </a:fillRef>
                <a:effectRef idx="0">
                  <a:schemeClr val="accent1"/>
                </a:effectRef>
                <a:fontRef idx="minor">
                  <a:schemeClr val="dk1"/>
                </a:fontRef>
              </p:style>
            </p:cxnSp>
            <p:sp>
              <p:nvSpPr>
                <p:cNvPr id="40" name="Rectangle 39"/>
                <p:cNvSpPr/>
                <p:nvPr/>
              </p:nvSpPr>
              <p:spPr>
                <a:xfrm>
                  <a:off x="2500675" y="4341807"/>
                  <a:ext cx="451940" cy="1905795"/>
                </a:xfrm>
                <a:prstGeom prst="rect">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41" name="Straight Connector 40"/>
                <p:cNvCxnSpPr/>
                <p:nvPr/>
              </p:nvCxnSpPr>
              <p:spPr>
                <a:xfrm>
                  <a:off x="2681133" y="3952836"/>
                  <a:ext cx="3667691" cy="11008"/>
                </a:xfrm>
                <a:prstGeom prst="line">
                  <a:avLst/>
                </a:prstGeom>
                <a:grpFill/>
                <a:ln w="50800">
                  <a:prstDash val="sysDot"/>
                </a:ln>
              </p:spPr>
              <p:style>
                <a:lnRef idx="2">
                  <a:schemeClr val="accent1"/>
                </a:lnRef>
                <a:fillRef idx="1">
                  <a:schemeClr val="lt1"/>
                </a:fillRef>
                <a:effectRef idx="0">
                  <a:schemeClr val="accent1"/>
                </a:effectRef>
                <a:fontRef idx="minor">
                  <a:schemeClr val="dk1"/>
                </a:fontRef>
              </p:style>
            </p:cxnSp>
            <p:cxnSp>
              <p:nvCxnSpPr>
                <p:cNvPr id="42" name="Straight Connector 41"/>
                <p:cNvCxnSpPr>
                  <a:stCxn id="38" idx="0"/>
                </p:cNvCxnSpPr>
                <p:nvPr/>
              </p:nvCxnSpPr>
              <p:spPr>
                <a:xfrm rot="10800000" flipV="1">
                  <a:off x="6424294" y="3963856"/>
                  <a:ext cx="3832" cy="2274274"/>
                </a:xfrm>
                <a:prstGeom prst="line">
                  <a:avLst/>
                </a:prstGeom>
              </p:spPr>
              <p:style>
                <a:lnRef idx="3">
                  <a:schemeClr val="accent1"/>
                </a:lnRef>
                <a:fillRef idx="0">
                  <a:schemeClr val="accent1"/>
                </a:fillRef>
                <a:effectRef idx="2">
                  <a:schemeClr val="accent1"/>
                </a:effectRef>
                <a:fontRef idx="minor">
                  <a:schemeClr val="tx1"/>
                </a:fontRef>
              </p:style>
            </p:cxnSp>
            <p:sp>
              <p:nvSpPr>
                <p:cNvPr id="43" name="Rectangle 42"/>
                <p:cNvSpPr/>
                <p:nvPr/>
              </p:nvSpPr>
              <p:spPr>
                <a:xfrm>
                  <a:off x="1619082" y="3963843"/>
                  <a:ext cx="2163716" cy="454164"/>
                </a:xfrm>
                <a:prstGeom prst="rect">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grpSp>
            <p:nvGrpSpPr>
              <p:cNvPr id="34" name="Group 192"/>
              <p:cNvGrpSpPr/>
              <p:nvPr/>
            </p:nvGrpSpPr>
            <p:grpSpPr>
              <a:xfrm>
                <a:off x="6486647" y="4512176"/>
                <a:ext cx="1447800" cy="1024477"/>
                <a:chOff x="6486647" y="4500999"/>
                <a:chExt cx="1447800" cy="917275"/>
              </a:xfrm>
              <a:grpFill/>
            </p:grpSpPr>
            <p:cxnSp>
              <p:nvCxnSpPr>
                <p:cNvPr id="35" name="Straight Connector 34"/>
                <p:cNvCxnSpPr>
                  <a:endCxn id="36" idx="0"/>
                </p:cNvCxnSpPr>
                <p:nvPr/>
              </p:nvCxnSpPr>
              <p:spPr>
                <a:xfrm flipV="1">
                  <a:off x="6500493" y="4500999"/>
                  <a:ext cx="710529" cy="1"/>
                </a:xfrm>
                <a:prstGeom prst="line">
                  <a:avLst/>
                </a:prstGeom>
                <a:ln/>
              </p:spPr>
              <p:style>
                <a:lnRef idx="3">
                  <a:schemeClr val="accent1"/>
                </a:lnRef>
                <a:fillRef idx="0">
                  <a:schemeClr val="accent1"/>
                </a:fillRef>
                <a:effectRef idx="2">
                  <a:schemeClr val="accent1"/>
                </a:effectRef>
                <a:fontRef idx="minor">
                  <a:schemeClr val="tx1"/>
                </a:fontRef>
              </p:style>
            </p:cxnSp>
            <p:sp>
              <p:nvSpPr>
                <p:cNvPr id="36" name="Arc 35"/>
                <p:cNvSpPr/>
                <p:nvPr/>
              </p:nvSpPr>
              <p:spPr>
                <a:xfrm>
                  <a:off x="6486647" y="4500999"/>
                  <a:ext cx="1447800" cy="917275"/>
                </a:xfrm>
                <a:prstGeom prst="arc">
                  <a:avLst>
                    <a:gd name="adj1" fmla="val 16203317"/>
                    <a:gd name="adj2" fmla="val 21480885"/>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grpSp>
        </p:grpSp>
        <p:cxnSp>
          <p:nvCxnSpPr>
            <p:cNvPr id="31" name="Straight Connector 30"/>
            <p:cNvCxnSpPr/>
            <p:nvPr/>
          </p:nvCxnSpPr>
          <p:spPr>
            <a:xfrm flipV="1">
              <a:off x="1245982" y="3736301"/>
              <a:ext cx="7046740" cy="1655"/>
            </a:xfrm>
            <a:prstGeom prst="line">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prstDash val="lgDash"/>
            </a:ln>
          </p:spPr>
          <p:style>
            <a:lnRef idx="2">
              <a:schemeClr val="accent1"/>
            </a:lnRef>
            <a:fillRef idx="1">
              <a:schemeClr val="lt1"/>
            </a:fillRef>
            <a:effectRef idx="0">
              <a:schemeClr val="accent1"/>
            </a:effectRef>
            <a:fontRef idx="minor">
              <a:schemeClr val="dk1"/>
            </a:fontRef>
          </p:style>
        </p:cxnSp>
        <p:cxnSp>
          <p:nvCxnSpPr>
            <p:cNvPr id="13" name="Straight Connector 12"/>
            <p:cNvCxnSpPr/>
            <p:nvPr/>
          </p:nvCxnSpPr>
          <p:spPr>
            <a:xfrm rot="5400000">
              <a:off x="630241" y="3779814"/>
              <a:ext cx="4479173" cy="799"/>
            </a:xfrm>
            <a:prstGeom prst="line">
              <a:avLst/>
            </a:prstGeom>
            <a:ln w="38100">
              <a:prstDash val="lgDash"/>
            </a:ln>
          </p:spPr>
          <p:style>
            <a:lnRef idx="2">
              <a:schemeClr val="accent1"/>
            </a:lnRef>
            <a:fillRef idx="1">
              <a:schemeClr val="lt1"/>
            </a:fillRef>
            <a:effectRef idx="0">
              <a:schemeClr val="accent1"/>
            </a:effectRef>
            <a:fontRef idx="minor">
              <a:schemeClr val="dk1"/>
            </a:fontRef>
          </p:style>
        </p:cxnSp>
        <p:sp>
          <p:nvSpPr>
            <p:cNvPr id="68" name="Freeform 67"/>
            <p:cNvSpPr/>
            <p:nvPr/>
          </p:nvSpPr>
          <p:spPr>
            <a:xfrm rot="5400000">
              <a:off x="6676554" y="3721536"/>
              <a:ext cx="1436716" cy="1469556"/>
            </a:xfrm>
            <a:custGeom>
              <a:avLst/>
              <a:gdLst>
                <a:gd name="connsiteX0" fmla="*/ 0 w 1429789"/>
                <a:gd name="connsiteY0" fmla="*/ 0 h 1379912"/>
                <a:gd name="connsiteX1" fmla="*/ 548640 w 1429789"/>
                <a:gd name="connsiteY1" fmla="*/ 399011 h 1379912"/>
                <a:gd name="connsiteX2" fmla="*/ 1429789 w 1429789"/>
                <a:gd name="connsiteY2" fmla="*/ 1379912 h 1379912"/>
                <a:gd name="connsiteX0" fmla="*/ 0 w 1429789"/>
                <a:gd name="connsiteY0" fmla="*/ 0 h 1379912"/>
                <a:gd name="connsiteX1" fmla="*/ 548640 w 1429789"/>
                <a:gd name="connsiteY1" fmla="*/ 399011 h 1379912"/>
                <a:gd name="connsiteX2" fmla="*/ 1429789 w 1429789"/>
                <a:gd name="connsiteY2" fmla="*/ 1379912 h 1379912"/>
                <a:gd name="connsiteX0" fmla="*/ 0 w 1429789"/>
                <a:gd name="connsiteY0" fmla="*/ 0 h 1379912"/>
                <a:gd name="connsiteX1" fmla="*/ 548640 w 1429789"/>
                <a:gd name="connsiteY1" fmla="*/ 399011 h 1379912"/>
                <a:gd name="connsiteX2" fmla="*/ 1429789 w 1429789"/>
                <a:gd name="connsiteY2" fmla="*/ 1379912 h 1379912"/>
                <a:gd name="connsiteX0" fmla="*/ 0 w 1429789"/>
                <a:gd name="connsiteY0" fmla="*/ 0 h 1379912"/>
                <a:gd name="connsiteX1" fmla="*/ 548640 w 1429789"/>
                <a:gd name="connsiteY1" fmla="*/ 399011 h 1379912"/>
                <a:gd name="connsiteX2" fmla="*/ 1429789 w 1429789"/>
                <a:gd name="connsiteY2" fmla="*/ 1379912 h 1379912"/>
                <a:gd name="connsiteX0" fmla="*/ 0 w 1429789"/>
                <a:gd name="connsiteY0" fmla="*/ 0 h 1379912"/>
                <a:gd name="connsiteX1" fmla="*/ 866371 w 1429789"/>
                <a:gd name="connsiteY1" fmla="*/ 782320 h 1379912"/>
                <a:gd name="connsiteX2" fmla="*/ 1429789 w 1429789"/>
                <a:gd name="connsiteY2" fmla="*/ 1379912 h 1379912"/>
                <a:gd name="connsiteX0" fmla="*/ 0 w 1429789"/>
                <a:gd name="connsiteY0" fmla="*/ 0 h 1379912"/>
                <a:gd name="connsiteX1" fmla="*/ 866371 w 1429789"/>
                <a:gd name="connsiteY1" fmla="*/ 782320 h 1379912"/>
                <a:gd name="connsiteX2" fmla="*/ 1429789 w 1429789"/>
                <a:gd name="connsiteY2" fmla="*/ 1379912 h 1379912"/>
                <a:gd name="connsiteX0" fmla="*/ 0 w 1429789"/>
                <a:gd name="connsiteY0" fmla="*/ 0 h 1379912"/>
                <a:gd name="connsiteX1" fmla="*/ 866371 w 1429789"/>
                <a:gd name="connsiteY1" fmla="*/ 782320 h 1379912"/>
                <a:gd name="connsiteX2" fmla="*/ 1429789 w 1429789"/>
                <a:gd name="connsiteY2" fmla="*/ 1379912 h 1379912"/>
                <a:gd name="connsiteX0" fmla="*/ 21830 w 1451619"/>
                <a:gd name="connsiteY0" fmla="*/ 5205 h 1385117"/>
                <a:gd name="connsiteX1" fmla="*/ 888201 w 1451619"/>
                <a:gd name="connsiteY1" fmla="*/ 787525 h 1385117"/>
                <a:gd name="connsiteX2" fmla="*/ 1451619 w 1451619"/>
                <a:gd name="connsiteY2" fmla="*/ 1385117 h 1385117"/>
                <a:gd name="connsiteX0" fmla="*/ 21830 w 1451619"/>
                <a:gd name="connsiteY0" fmla="*/ 5204 h 1385116"/>
                <a:gd name="connsiteX1" fmla="*/ 888201 w 1451619"/>
                <a:gd name="connsiteY1" fmla="*/ 787525 h 1385116"/>
                <a:gd name="connsiteX2" fmla="*/ 1451619 w 1451619"/>
                <a:gd name="connsiteY2" fmla="*/ 1385116 h 1385116"/>
                <a:gd name="connsiteX0" fmla="*/ 21830 w 1451619"/>
                <a:gd name="connsiteY0" fmla="*/ 5203 h 1385115"/>
                <a:gd name="connsiteX1" fmla="*/ 888201 w 1451619"/>
                <a:gd name="connsiteY1" fmla="*/ 787525 h 1385115"/>
                <a:gd name="connsiteX2" fmla="*/ 1451619 w 1451619"/>
                <a:gd name="connsiteY2" fmla="*/ 1385115 h 1385115"/>
                <a:gd name="connsiteX0" fmla="*/ 0 w 1429789"/>
                <a:gd name="connsiteY0" fmla="*/ 0 h 1379912"/>
                <a:gd name="connsiteX1" fmla="*/ 866371 w 1429789"/>
                <a:gd name="connsiteY1" fmla="*/ 782322 h 1379912"/>
                <a:gd name="connsiteX2" fmla="*/ 1429789 w 1429789"/>
                <a:gd name="connsiteY2" fmla="*/ 1379912 h 1379912"/>
                <a:gd name="connsiteX0" fmla="*/ 0 w 1429789"/>
                <a:gd name="connsiteY0" fmla="*/ 0 h 1379912"/>
                <a:gd name="connsiteX1" fmla="*/ 866371 w 1429789"/>
                <a:gd name="connsiteY1" fmla="*/ 782322 h 1379912"/>
                <a:gd name="connsiteX2" fmla="*/ 1429789 w 1429789"/>
                <a:gd name="connsiteY2" fmla="*/ 1379912 h 1379912"/>
                <a:gd name="connsiteX0" fmla="*/ 0 w 1429789"/>
                <a:gd name="connsiteY0" fmla="*/ 0 h 1379912"/>
                <a:gd name="connsiteX1" fmla="*/ 866371 w 1429789"/>
                <a:gd name="connsiteY1" fmla="*/ 782322 h 1379912"/>
                <a:gd name="connsiteX2" fmla="*/ 1429789 w 1429789"/>
                <a:gd name="connsiteY2" fmla="*/ 1379912 h 1379912"/>
              </a:gdLst>
              <a:ahLst/>
              <a:cxnLst>
                <a:cxn ang="0">
                  <a:pos x="connsiteX0" y="connsiteY0"/>
                </a:cxn>
                <a:cxn ang="0">
                  <a:pos x="connsiteX1" y="connsiteY1"/>
                </a:cxn>
                <a:cxn ang="0">
                  <a:pos x="connsiteX2" y="connsiteY2"/>
                </a:cxn>
              </a:cxnLst>
              <a:rect l="l" t="t" r="r" b="b"/>
              <a:pathLst>
                <a:path w="1429789" h="1379912">
                  <a:moveTo>
                    <a:pt x="0" y="0"/>
                  </a:moveTo>
                  <a:cubicBezTo>
                    <a:pt x="155171" y="84513"/>
                    <a:pt x="280014" y="184361"/>
                    <a:pt x="866371" y="782322"/>
                  </a:cubicBezTo>
                  <a:cubicBezTo>
                    <a:pt x="749388" y="679176"/>
                    <a:pt x="1108363" y="1004454"/>
                    <a:pt x="1429789" y="1379912"/>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89" name="Rectangle 88"/>
            <p:cNvSpPr/>
            <p:nvPr/>
          </p:nvSpPr>
          <p:spPr>
            <a:xfrm>
              <a:off x="4292115" y="3440668"/>
              <a:ext cx="559769" cy="369332"/>
            </a:xfrm>
            <a:prstGeom prst="rect">
              <a:avLst/>
            </a:prstGeom>
          </p:spPr>
          <p:txBody>
            <a:bodyPr wrap="none">
              <a:spAutoFit/>
            </a:bodyPr>
            <a:lstStyle/>
            <a:p>
              <a:pPr algn="ctr"/>
              <a:r>
                <a:rPr lang="en-US" b="1" dirty="0" smtClean="0">
                  <a:sym typeface="Symbol"/>
                </a:rPr>
                <a:t>NA</a:t>
              </a:r>
              <a:endParaRPr lang="en-US" sz="1400" b="1" dirty="0"/>
            </a:p>
          </p:txBody>
        </p:sp>
      </p:grpSp>
      <p:cxnSp>
        <p:nvCxnSpPr>
          <p:cNvPr id="77" name="Straight Arrow Connector 76"/>
          <p:cNvCxnSpPr>
            <a:stCxn id="75" idx="2"/>
            <a:endCxn id="38" idx="2"/>
          </p:cNvCxnSpPr>
          <p:nvPr/>
        </p:nvCxnSpPr>
        <p:spPr>
          <a:xfrm rot="5400000">
            <a:off x="6471507" y="2579119"/>
            <a:ext cx="1251440" cy="5560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0" name="Straight Arrow Connector 79"/>
          <p:cNvCxnSpPr>
            <a:stCxn id="76" idx="2"/>
            <a:endCxn id="36" idx="0"/>
          </p:cNvCxnSpPr>
          <p:nvPr/>
        </p:nvCxnSpPr>
        <p:spPr>
          <a:xfrm rot="5400000">
            <a:off x="7532597" y="2621038"/>
            <a:ext cx="465593" cy="754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3" name="Straight Arrow Connector 82"/>
          <p:cNvCxnSpPr>
            <a:stCxn id="74" idx="0"/>
            <a:endCxn id="68" idx="0"/>
          </p:cNvCxnSpPr>
          <p:nvPr/>
        </p:nvCxnSpPr>
        <p:spPr>
          <a:xfrm rot="16200000" flipV="1">
            <a:off x="7627713" y="4239935"/>
            <a:ext cx="1025913" cy="219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900" decel="100000" fill="hold"/>
                                        <p:tgtEl>
                                          <p:spTgt spid="4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7" presetClass="entr" presetSubtype="2" fill="hold" nodeType="afterEffect">
                                  <p:stCondLst>
                                    <p:cond delay="0"/>
                                  </p:stCondLst>
                                  <p:childTnLst>
                                    <p:set>
                                      <p:cBhvr>
                                        <p:cTn id="13" dur="1" fill="hold">
                                          <p:stCondLst>
                                            <p:cond delay="0"/>
                                          </p:stCondLst>
                                        </p:cTn>
                                        <p:tgtEl>
                                          <p:spTgt spid="77"/>
                                        </p:tgtEl>
                                        <p:attrNameLst>
                                          <p:attrName>style.visibility</p:attrName>
                                        </p:attrNameLst>
                                      </p:cBhvr>
                                      <p:to>
                                        <p:strVal val="visible"/>
                                      </p:to>
                                    </p:set>
                                    <p:anim calcmode="lin" valueType="num">
                                      <p:cBhvr additive="base">
                                        <p:cTn id="14" dur="1000" fill="hold"/>
                                        <p:tgtEl>
                                          <p:spTgt spid="77"/>
                                        </p:tgtEl>
                                        <p:attrNameLst>
                                          <p:attrName>ppt_x</p:attrName>
                                        </p:attrNameLst>
                                      </p:cBhvr>
                                      <p:tavLst>
                                        <p:tav tm="0">
                                          <p:val>
                                            <p:strVal val="1+#ppt_w/2"/>
                                          </p:val>
                                        </p:tav>
                                        <p:tav tm="100000">
                                          <p:val>
                                            <p:strVal val="#ppt_x"/>
                                          </p:val>
                                        </p:tav>
                                      </p:tavLst>
                                    </p:anim>
                                    <p:anim calcmode="lin" valueType="num">
                                      <p:cBhvr additive="base">
                                        <p:cTn id="15" dur="1000" fill="hold"/>
                                        <p:tgtEl>
                                          <p:spTgt spid="77"/>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7" presetClass="entr" presetSubtype="2" fill="hold" grpId="0" nodeType="after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1000" fill="hold"/>
                                        <p:tgtEl>
                                          <p:spTgt spid="75"/>
                                        </p:tgtEl>
                                        <p:attrNameLst>
                                          <p:attrName>ppt_x</p:attrName>
                                        </p:attrNameLst>
                                      </p:cBhvr>
                                      <p:tavLst>
                                        <p:tav tm="0">
                                          <p:val>
                                            <p:strVal val="1+#ppt_w/2"/>
                                          </p:val>
                                        </p:tav>
                                        <p:tav tm="100000">
                                          <p:val>
                                            <p:strVal val="#ppt_x"/>
                                          </p:val>
                                        </p:tav>
                                      </p:tavLst>
                                    </p:anim>
                                    <p:anim calcmode="lin" valueType="num">
                                      <p:cBhvr additive="base">
                                        <p:cTn id="20" dur="1000" fill="hold"/>
                                        <p:tgtEl>
                                          <p:spTgt spid="75"/>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7" presetClass="entr" presetSubtype="2" fill="hold" nodeType="afterEffect">
                                  <p:stCondLst>
                                    <p:cond delay="0"/>
                                  </p:stCondLst>
                                  <p:childTnLst>
                                    <p:set>
                                      <p:cBhvr>
                                        <p:cTn id="23" dur="1" fill="hold">
                                          <p:stCondLst>
                                            <p:cond delay="0"/>
                                          </p:stCondLst>
                                        </p:cTn>
                                        <p:tgtEl>
                                          <p:spTgt spid="80"/>
                                        </p:tgtEl>
                                        <p:attrNameLst>
                                          <p:attrName>style.visibility</p:attrName>
                                        </p:attrNameLst>
                                      </p:cBhvr>
                                      <p:to>
                                        <p:strVal val="visible"/>
                                      </p:to>
                                    </p:set>
                                    <p:anim calcmode="lin" valueType="num">
                                      <p:cBhvr additive="base">
                                        <p:cTn id="24" dur="1000" fill="hold"/>
                                        <p:tgtEl>
                                          <p:spTgt spid="80"/>
                                        </p:tgtEl>
                                        <p:attrNameLst>
                                          <p:attrName>ppt_x</p:attrName>
                                        </p:attrNameLst>
                                      </p:cBhvr>
                                      <p:tavLst>
                                        <p:tav tm="0">
                                          <p:val>
                                            <p:strVal val="1+#ppt_w/2"/>
                                          </p:val>
                                        </p:tav>
                                        <p:tav tm="100000">
                                          <p:val>
                                            <p:strVal val="#ppt_x"/>
                                          </p:val>
                                        </p:tav>
                                      </p:tavLst>
                                    </p:anim>
                                    <p:anim calcmode="lin" valueType="num">
                                      <p:cBhvr additive="base">
                                        <p:cTn id="25" dur="1000" fill="hold"/>
                                        <p:tgtEl>
                                          <p:spTgt spid="80"/>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7" presetClass="entr" presetSubtype="2" fill="hold" grpId="0" nodeType="afterEffect">
                                  <p:stCondLst>
                                    <p:cond delay="0"/>
                                  </p:stCondLst>
                                  <p:childTnLst>
                                    <p:set>
                                      <p:cBhvr>
                                        <p:cTn id="28" dur="1" fill="hold">
                                          <p:stCondLst>
                                            <p:cond delay="0"/>
                                          </p:stCondLst>
                                        </p:cTn>
                                        <p:tgtEl>
                                          <p:spTgt spid="76"/>
                                        </p:tgtEl>
                                        <p:attrNameLst>
                                          <p:attrName>style.visibility</p:attrName>
                                        </p:attrNameLst>
                                      </p:cBhvr>
                                      <p:to>
                                        <p:strVal val="visible"/>
                                      </p:to>
                                    </p:set>
                                    <p:anim calcmode="lin" valueType="num">
                                      <p:cBhvr additive="base">
                                        <p:cTn id="29" dur="1000" fill="hold"/>
                                        <p:tgtEl>
                                          <p:spTgt spid="76"/>
                                        </p:tgtEl>
                                        <p:attrNameLst>
                                          <p:attrName>ppt_x</p:attrName>
                                        </p:attrNameLst>
                                      </p:cBhvr>
                                      <p:tavLst>
                                        <p:tav tm="0">
                                          <p:val>
                                            <p:strVal val="1+#ppt_w/2"/>
                                          </p:val>
                                        </p:tav>
                                        <p:tav tm="100000">
                                          <p:val>
                                            <p:strVal val="#ppt_x"/>
                                          </p:val>
                                        </p:tav>
                                      </p:tavLst>
                                    </p:anim>
                                    <p:anim calcmode="lin" valueType="num">
                                      <p:cBhvr additive="base">
                                        <p:cTn id="30" dur="1000" fill="hold"/>
                                        <p:tgtEl>
                                          <p:spTgt spid="76"/>
                                        </p:tgtEl>
                                        <p:attrNameLst>
                                          <p:attrName>ppt_y</p:attrName>
                                        </p:attrNameLst>
                                      </p:cBhvr>
                                      <p:tavLst>
                                        <p:tav tm="0">
                                          <p:val>
                                            <p:strVal val="#ppt_y"/>
                                          </p:val>
                                        </p:tav>
                                        <p:tav tm="100000">
                                          <p:val>
                                            <p:strVal val="#ppt_y"/>
                                          </p:val>
                                        </p:tav>
                                      </p:tavLst>
                                    </p:anim>
                                  </p:childTnLst>
                                </p:cTn>
                              </p:par>
                            </p:childTnLst>
                          </p:cTn>
                        </p:par>
                        <p:par>
                          <p:cTn id="31" fill="hold">
                            <p:stCondLst>
                              <p:cond delay="5000"/>
                            </p:stCondLst>
                            <p:childTnLst>
                              <p:par>
                                <p:cTn id="32" presetID="7" presetClass="entr" presetSubtype="4" fill="hold" nodeType="afterEffect">
                                  <p:stCondLst>
                                    <p:cond delay="0"/>
                                  </p:stCondLst>
                                  <p:childTnLst>
                                    <p:set>
                                      <p:cBhvr>
                                        <p:cTn id="33" dur="1" fill="hold">
                                          <p:stCondLst>
                                            <p:cond delay="0"/>
                                          </p:stCondLst>
                                        </p:cTn>
                                        <p:tgtEl>
                                          <p:spTgt spid="83"/>
                                        </p:tgtEl>
                                        <p:attrNameLst>
                                          <p:attrName>style.visibility</p:attrName>
                                        </p:attrNameLst>
                                      </p:cBhvr>
                                      <p:to>
                                        <p:strVal val="visible"/>
                                      </p:to>
                                    </p:set>
                                    <p:anim calcmode="lin" valueType="num">
                                      <p:cBhvr additive="base">
                                        <p:cTn id="34" dur="1000" fill="hold"/>
                                        <p:tgtEl>
                                          <p:spTgt spid="83"/>
                                        </p:tgtEl>
                                        <p:attrNameLst>
                                          <p:attrName>ppt_x</p:attrName>
                                        </p:attrNameLst>
                                      </p:cBhvr>
                                      <p:tavLst>
                                        <p:tav tm="0">
                                          <p:val>
                                            <p:strVal val="#ppt_x"/>
                                          </p:val>
                                        </p:tav>
                                        <p:tav tm="100000">
                                          <p:val>
                                            <p:strVal val="#ppt_x"/>
                                          </p:val>
                                        </p:tav>
                                      </p:tavLst>
                                    </p:anim>
                                    <p:anim calcmode="lin" valueType="num">
                                      <p:cBhvr additive="base">
                                        <p:cTn id="35" dur="1000" fill="hold"/>
                                        <p:tgtEl>
                                          <p:spTgt spid="83"/>
                                        </p:tgtEl>
                                        <p:attrNameLst>
                                          <p:attrName>ppt_y</p:attrName>
                                        </p:attrNameLst>
                                      </p:cBhvr>
                                      <p:tavLst>
                                        <p:tav tm="0">
                                          <p:val>
                                            <p:strVal val="1+#ppt_h/2"/>
                                          </p:val>
                                        </p:tav>
                                        <p:tav tm="100000">
                                          <p:val>
                                            <p:strVal val="#ppt_y"/>
                                          </p:val>
                                        </p:tav>
                                      </p:tavLst>
                                    </p:anim>
                                  </p:childTnLst>
                                </p:cTn>
                              </p:par>
                            </p:childTnLst>
                          </p:cTn>
                        </p:par>
                        <p:par>
                          <p:cTn id="36" fill="hold">
                            <p:stCondLst>
                              <p:cond delay="6000"/>
                            </p:stCondLst>
                            <p:childTnLst>
                              <p:par>
                                <p:cTn id="37" presetID="7" presetClass="entr" presetSubtype="2" fill="hold" grpId="0" nodeType="afterEffect">
                                  <p:stCondLst>
                                    <p:cond delay="0"/>
                                  </p:stCondLst>
                                  <p:childTnLst>
                                    <p:set>
                                      <p:cBhvr>
                                        <p:cTn id="38" dur="1" fill="hold">
                                          <p:stCondLst>
                                            <p:cond delay="0"/>
                                          </p:stCondLst>
                                        </p:cTn>
                                        <p:tgtEl>
                                          <p:spTgt spid="74"/>
                                        </p:tgtEl>
                                        <p:attrNameLst>
                                          <p:attrName>style.visibility</p:attrName>
                                        </p:attrNameLst>
                                      </p:cBhvr>
                                      <p:to>
                                        <p:strVal val="visible"/>
                                      </p:to>
                                    </p:set>
                                    <p:anim calcmode="lin" valueType="num">
                                      <p:cBhvr additive="base">
                                        <p:cTn id="39" dur="1000" fill="hold"/>
                                        <p:tgtEl>
                                          <p:spTgt spid="74"/>
                                        </p:tgtEl>
                                        <p:attrNameLst>
                                          <p:attrName>ppt_x</p:attrName>
                                        </p:attrNameLst>
                                      </p:cBhvr>
                                      <p:tavLst>
                                        <p:tav tm="0">
                                          <p:val>
                                            <p:strVal val="1+#ppt_w/2"/>
                                          </p:val>
                                        </p:tav>
                                        <p:tav tm="100000">
                                          <p:val>
                                            <p:strVal val="#ppt_x"/>
                                          </p:val>
                                        </p:tav>
                                      </p:tavLst>
                                    </p:anim>
                                    <p:anim calcmode="lin" valueType="num">
                                      <p:cBhvr additive="base">
                                        <p:cTn id="40" dur="10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6" grpId="0"/>
      <p:bldP spid="7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162"/>
            <a:ext cx="7467600" cy="503238"/>
          </a:xfrm>
        </p:spPr>
        <p:txBody>
          <a:bodyPr>
            <a:noAutofit/>
          </a:bodyPr>
          <a:lstStyle/>
          <a:p>
            <a:pPr algn="ctr"/>
            <a:r>
              <a:rPr lang="en-US" sz="3200" b="1" u="sng" dirty="0" smtClean="0"/>
              <a:t>I section sum</a:t>
            </a:r>
            <a:endParaRPr lang="en-US" sz="3200" dirty="0"/>
          </a:p>
        </p:txBody>
      </p:sp>
      <p:sp>
        <p:nvSpPr>
          <p:cNvPr id="3" name="Content Placeholder 2"/>
          <p:cNvSpPr>
            <a:spLocks noGrp="1"/>
          </p:cNvSpPr>
          <p:nvPr>
            <p:ph idx="1"/>
          </p:nvPr>
        </p:nvSpPr>
        <p:spPr>
          <a:xfrm>
            <a:off x="609600" y="685800"/>
            <a:ext cx="8534400" cy="1905000"/>
          </a:xfrm>
        </p:spPr>
        <p:txBody>
          <a:bodyPr>
            <a:noAutofit/>
          </a:bodyPr>
          <a:lstStyle/>
          <a:p>
            <a:pPr algn="just">
              <a:buNone/>
            </a:pPr>
            <a:r>
              <a:rPr lang="en-US" sz="2800" b="1" dirty="0" smtClean="0"/>
              <a:t>   </a:t>
            </a:r>
            <a:r>
              <a:rPr lang="en-US" sz="2800" b="1" u="sng" dirty="0" smtClean="0"/>
              <a:t>Example-9:</a:t>
            </a:r>
            <a:r>
              <a:rPr lang="en-US" sz="2800" b="1" dirty="0" smtClean="0"/>
              <a:t> </a:t>
            </a:r>
            <a:r>
              <a:rPr lang="en-US" sz="2800" dirty="0" smtClean="0"/>
              <a:t>Find the shear stress at the junction of the flange and web of an I section shown in fig. If it is subjected to a shear force of 20 kN.</a:t>
            </a:r>
            <a:endParaRPr lang="en-US" sz="2800" dirty="0"/>
          </a:p>
        </p:txBody>
      </p:sp>
      <p:grpSp>
        <p:nvGrpSpPr>
          <p:cNvPr id="18" name="Group 17"/>
          <p:cNvGrpSpPr/>
          <p:nvPr/>
        </p:nvGrpSpPr>
        <p:grpSpPr>
          <a:xfrm>
            <a:off x="3048000" y="2438400"/>
            <a:ext cx="4114800" cy="3722132"/>
            <a:chOff x="1030287" y="1535668"/>
            <a:chExt cx="4114800" cy="3722132"/>
          </a:xfrm>
        </p:grpSpPr>
        <p:sp>
          <p:nvSpPr>
            <p:cNvPr id="19" name="Rectangle 18"/>
            <p:cNvSpPr/>
            <p:nvPr/>
          </p:nvSpPr>
          <p:spPr>
            <a:xfrm>
              <a:off x="2017839" y="4268792"/>
              <a:ext cx="1984248" cy="384048"/>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0" scaled="1"/>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0" name="Rectangle 19"/>
            <p:cNvSpPr/>
            <p:nvPr/>
          </p:nvSpPr>
          <p:spPr>
            <a:xfrm>
              <a:off x="2842796" y="2362199"/>
              <a:ext cx="397291" cy="1904999"/>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1"/>
              <a:tileRect/>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Rectangle 20"/>
            <p:cNvSpPr/>
            <p:nvPr/>
          </p:nvSpPr>
          <p:spPr>
            <a:xfrm>
              <a:off x="2031397" y="2057400"/>
              <a:ext cx="1970690" cy="380998"/>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0" scaled="1"/>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22" name="Straight Arrow Connector 21"/>
            <p:cNvCxnSpPr/>
            <p:nvPr/>
          </p:nvCxnSpPr>
          <p:spPr>
            <a:xfrm>
              <a:off x="2020887" y="1903412"/>
              <a:ext cx="19812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rot="5400000" flipH="1" flipV="1">
              <a:off x="2857895" y="3352403"/>
              <a:ext cx="2591594" cy="1589"/>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rot="5400000" flipH="1" flipV="1">
              <a:off x="1677193" y="2247106"/>
              <a:ext cx="3810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25" name="Rectangle 24"/>
            <p:cNvSpPr/>
            <p:nvPr/>
          </p:nvSpPr>
          <p:spPr>
            <a:xfrm>
              <a:off x="2554287" y="1535668"/>
              <a:ext cx="1007006" cy="369332"/>
            </a:xfrm>
            <a:prstGeom prst="rect">
              <a:avLst/>
            </a:prstGeom>
          </p:spPr>
          <p:txBody>
            <a:bodyPr wrap="none">
              <a:spAutoFit/>
            </a:bodyPr>
            <a:lstStyle/>
            <a:p>
              <a:pPr algn="ctr"/>
              <a:r>
                <a:rPr lang="en-US" b="1" dirty="0" smtClean="0">
                  <a:sym typeface="Symbol"/>
                </a:rPr>
                <a:t>100mm</a:t>
              </a:r>
              <a:endParaRPr lang="en-US" sz="1400" b="1" dirty="0"/>
            </a:p>
          </p:txBody>
        </p:sp>
        <p:sp>
          <p:nvSpPr>
            <p:cNvPr id="26" name="Rectangle 25"/>
            <p:cNvSpPr/>
            <p:nvPr/>
          </p:nvSpPr>
          <p:spPr>
            <a:xfrm>
              <a:off x="4138081" y="2819400"/>
              <a:ext cx="1007006" cy="369332"/>
            </a:xfrm>
            <a:prstGeom prst="rect">
              <a:avLst/>
            </a:prstGeom>
          </p:spPr>
          <p:txBody>
            <a:bodyPr wrap="square">
              <a:spAutoFit/>
            </a:bodyPr>
            <a:lstStyle/>
            <a:p>
              <a:pPr algn="ctr"/>
              <a:r>
                <a:rPr lang="en-US" b="1" dirty="0" smtClean="0">
                  <a:sym typeface="Symbol"/>
                </a:rPr>
                <a:t>200mm</a:t>
              </a:r>
              <a:endParaRPr lang="en-US" sz="1400" b="1" dirty="0"/>
            </a:p>
          </p:txBody>
        </p:sp>
        <p:sp>
          <p:nvSpPr>
            <p:cNvPr id="27" name="Rectangle 26"/>
            <p:cNvSpPr/>
            <p:nvPr/>
          </p:nvSpPr>
          <p:spPr>
            <a:xfrm>
              <a:off x="1030287" y="2057400"/>
              <a:ext cx="838200" cy="338554"/>
            </a:xfrm>
            <a:prstGeom prst="rect">
              <a:avLst/>
            </a:prstGeom>
          </p:spPr>
          <p:txBody>
            <a:bodyPr wrap="square">
              <a:spAutoFit/>
            </a:bodyPr>
            <a:lstStyle/>
            <a:p>
              <a:pPr algn="ctr"/>
              <a:r>
                <a:rPr lang="en-US" sz="1600" b="1" dirty="0" smtClean="0">
                  <a:sym typeface="Symbol"/>
                </a:rPr>
                <a:t>20mm</a:t>
              </a:r>
              <a:endParaRPr lang="en-US" sz="1200" b="1" dirty="0"/>
            </a:p>
          </p:txBody>
        </p:sp>
        <p:cxnSp>
          <p:nvCxnSpPr>
            <p:cNvPr id="28" name="Straight Arrow Connector 27"/>
            <p:cNvCxnSpPr/>
            <p:nvPr/>
          </p:nvCxnSpPr>
          <p:spPr>
            <a:xfrm>
              <a:off x="2073806" y="4875212"/>
              <a:ext cx="19812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29" name="Rectangle 28"/>
            <p:cNvSpPr/>
            <p:nvPr/>
          </p:nvSpPr>
          <p:spPr>
            <a:xfrm>
              <a:off x="2574394" y="4888468"/>
              <a:ext cx="1007006" cy="369332"/>
            </a:xfrm>
            <a:prstGeom prst="rect">
              <a:avLst/>
            </a:prstGeom>
          </p:spPr>
          <p:txBody>
            <a:bodyPr wrap="none">
              <a:spAutoFit/>
            </a:bodyPr>
            <a:lstStyle/>
            <a:p>
              <a:pPr algn="ctr"/>
              <a:r>
                <a:rPr lang="en-US" b="1" dirty="0" smtClean="0">
                  <a:sym typeface="Symbol"/>
                </a:rPr>
                <a:t>100mm</a:t>
              </a:r>
              <a:endParaRPr lang="en-US" sz="1400" b="1" dirty="0"/>
            </a:p>
          </p:txBody>
        </p:sp>
        <p:cxnSp>
          <p:nvCxnSpPr>
            <p:cNvPr id="30" name="Straight Arrow Connector 29"/>
            <p:cNvCxnSpPr/>
            <p:nvPr/>
          </p:nvCxnSpPr>
          <p:spPr>
            <a:xfrm>
              <a:off x="2514600" y="3200400"/>
              <a:ext cx="304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10800000" flipV="1">
              <a:off x="3276600" y="3200400"/>
              <a:ext cx="30480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2819400" y="3045023"/>
              <a:ext cx="437940" cy="307777"/>
            </a:xfrm>
            <a:prstGeom prst="rect">
              <a:avLst/>
            </a:prstGeom>
          </p:spPr>
          <p:txBody>
            <a:bodyPr wrap="square">
              <a:spAutoFit/>
            </a:bodyPr>
            <a:lstStyle/>
            <a:p>
              <a:r>
                <a:rPr lang="en-US" sz="1400" b="1" dirty="0" smtClean="0">
                  <a:sym typeface="Symbol"/>
                </a:rPr>
                <a:t>20</a:t>
              </a:r>
              <a:endParaRPr lang="en-US" sz="1400" dirty="0"/>
            </a:p>
          </p:txBody>
        </p: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2"/>
          <p:cNvGraphicFramePr>
            <a:graphicFrameLocks noChangeAspect="1"/>
          </p:cNvGraphicFramePr>
          <p:nvPr/>
        </p:nvGraphicFramePr>
        <p:xfrm>
          <a:off x="1219200" y="457199"/>
          <a:ext cx="5594350" cy="6400801"/>
        </p:xfrm>
        <a:graphic>
          <a:graphicData uri="http://schemas.openxmlformats.org/presentationml/2006/ole">
            <p:oleObj spid="_x0000_s49154" name="Equation" r:id="rId3" imgW="2819160" imgH="3377880" progId="Equation.3">
              <p:embed/>
            </p:oleObj>
          </a:graphicData>
        </a:graphic>
      </p:graphicFrame>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10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1030287" y="1535668"/>
            <a:ext cx="8001000" cy="3722132"/>
            <a:chOff x="1030287" y="1535668"/>
            <a:chExt cx="8001000" cy="3722132"/>
          </a:xfrm>
        </p:grpSpPr>
        <p:cxnSp>
          <p:nvCxnSpPr>
            <p:cNvPr id="13" name="Straight Connector 12"/>
            <p:cNvCxnSpPr>
              <a:stCxn id="7" idx="2"/>
            </p:cNvCxnSpPr>
            <p:nvPr/>
          </p:nvCxnSpPr>
          <p:spPr>
            <a:xfrm rot="5400000" flipH="1" flipV="1">
              <a:off x="4391365" y="3266254"/>
              <a:ext cx="5183" cy="2767989"/>
            </a:xfrm>
            <a:prstGeom prst="line">
              <a:avLst/>
            </a:prstGeom>
            <a:ln w="50800">
              <a:prstDash val="sysDot"/>
            </a:ln>
          </p:spPr>
          <p:style>
            <a:lnRef idx="2">
              <a:schemeClr val="accent1"/>
            </a:lnRef>
            <a:fillRef idx="1">
              <a:schemeClr val="lt1"/>
            </a:fillRef>
            <a:effectRef idx="0">
              <a:schemeClr val="accent1"/>
            </a:effectRef>
            <a:fontRef idx="minor">
              <a:schemeClr val="dk1"/>
            </a:fontRef>
          </p:style>
        </p:cxnSp>
        <p:cxnSp>
          <p:nvCxnSpPr>
            <p:cNvPr id="27" name="Straight Connector 26"/>
            <p:cNvCxnSpPr>
              <a:stCxn id="12" idx="0"/>
            </p:cNvCxnSpPr>
            <p:nvPr/>
          </p:nvCxnSpPr>
          <p:spPr>
            <a:xfrm rot="16200000" flipH="1">
              <a:off x="4387237" y="686904"/>
              <a:ext cx="3" cy="2740994"/>
            </a:xfrm>
            <a:prstGeom prst="line">
              <a:avLst/>
            </a:prstGeom>
            <a:ln w="50800">
              <a:prstDash val="sysDot"/>
            </a:ln>
          </p:spPr>
          <p:style>
            <a:lnRef idx="2">
              <a:schemeClr val="accent1"/>
            </a:lnRef>
            <a:fillRef idx="1">
              <a:schemeClr val="lt1"/>
            </a:fillRef>
            <a:effectRef idx="0">
              <a:schemeClr val="accent1"/>
            </a:effectRef>
            <a:fontRef idx="minor">
              <a:schemeClr val="dk1"/>
            </a:fontRef>
          </p:style>
        </p:cxnSp>
        <p:sp>
          <p:nvSpPr>
            <p:cNvPr id="4" name="Arc 3"/>
            <p:cNvSpPr/>
            <p:nvPr/>
          </p:nvSpPr>
          <p:spPr>
            <a:xfrm rot="5400000">
              <a:off x="5411787" y="3771900"/>
              <a:ext cx="838200" cy="914400"/>
            </a:xfrm>
            <a:prstGeom prst="arc">
              <a:avLst>
                <a:gd name="adj1" fmla="val 16200000"/>
                <a:gd name="adj2" fmla="val 21409114"/>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0" scaled="1"/>
              <a:tileRect/>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6" name="Straight Connector 5"/>
            <p:cNvCxnSpPr>
              <a:stCxn id="12" idx="2"/>
              <a:endCxn id="9" idx="0"/>
            </p:cNvCxnSpPr>
            <p:nvPr/>
          </p:nvCxnSpPr>
          <p:spPr>
            <a:xfrm rot="16200000" flipH="1">
              <a:off x="4423813" y="1031326"/>
              <a:ext cx="3" cy="2814145"/>
            </a:xfrm>
            <a:prstGeom prst="line">
              <a:avLst/>
            </a:prstGeom>
            <a:ln w="50800">
              <a:prstDash val="sysDot"/>
            </a:ln>
          </p:spPr>
          <p:style>
            <a:lnRef idx="2">
              <a:schemeClr val="accent1"/>
            </a:lnRef>
            <a:fillRef idx="1">
              <a:schemeClr val="lt1"/>
            </a:fillRef>
            <a:effectRef idx="0">
              <a:schemeClr val="accent1"/>
            </a:effectRef>
            <a:fontRef idx="minor">
              <a:schemeClr val="dk1"/>
            </a:fontRef>
          </p:style>
        </p:cxnSp>
        <p:cxnSp>
          <p:nvCxnSpPr>
            <p:cNvPr id="11" name="Straight Connector 10"/>
            <p:cNvCxnSpPr>
              <a:endCxn id="9" idx="5"/>
            </p:cNvCxnSpPr>
            <p:nvPr/>
          </p:nvCxnSpPr>
          <p:spPr>
            <a:xfrm flipV="1">
              <a:off x="2554287" y="4267200"/>
              <a:ext cx="3276600" cy="1595"/>
            </a:xfrm>
            <a:prstGeom prst="line">
              <a:avLst/>
            </a:prstGeom>
            <a:ln w="50800">
              <a:prstDash val="sysDot"/>
            </a:ln>
          </p:spPr>
          <p:style>
            <a:lnRef idx="2">
              <a:schemeClr val="accent1"/>
            </a:lnRef>
            <a:fillRef idx="1">
              <a:schemeClr val="lt1"/>
            </a:fillRef>
            <a:effectRef idx="0">
              <a:schemeClr val="accent1"/>
            </a:effectRef>
            <a:fontRef idx="minor">
              <a:schemeClr val="dk1"/>
            </a:fontRef>
          </p:style>
        </p:cxnSp>
        <p:sp>
          <p:nvSpPr>
            <p:cNvPr id="8" name="Arc 7"/>
            <p:cNvSpPr/>
            <p:nvPr/>
          </p:nvSpPr>
          <p:spPr>
            <a:xfrm>
              <a:off x="5422869" y="2057400"/>
              <a:ext cx="789018" cy="862440"/>
            </a:xfrm>
            <a:prstGeom prst="arc">
              <a:avLst>
                <a:gd name="adj1" fmla="val 16200000"/>
                <a:gd name="adj2" fmla="val 21504156"/>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1"/>
              <a:tileRect/>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Freeform 8"/>
            <p:cNvSpPr/>
            <p:nvPr/>
          </p:nvSpPr>
          <p:spPr>
            <a:xfrm>
              <a:off x="5830887" y="2438401"/>
              <a:ext cx="2209800" cy="1828799"/>
            </a:xfrm>
            <a:custGeom>
              <a:avLst/>
              <a:gdLst>
                <a:gd name="connsiteX0" fmla="*/ 0 w 1652752"/>
                <a:gd name="connsiteY0" fmla="*/ 0 h 1828800"/>
                <a:gd name="connsiteX1" fmla="*/ 826376 w 1652752"/>
                <a:gd name="connsiteY1" fmla="*/ 0 h 1828800"/>
                <a:gd name="connsiteX2" fmla="*/ 1559018 w 1652752"/>
                <a:gd name="connsiteY2" fmla="*/ 491410 h 1828800"/>
                <a:gd name="connsiteX3" fmla="*/ 1559017 w 1652752"/>
                <a:gd name="connsiteY3" fmla="*/ 1337393 h 1828800"/>
                <a:gd name="connsiteX4" fmla="*/ 826373 w 1652752"/>
                <a:gd name="connsiteY4" fmla="*/ 1828800 h 1828800"/>
                <a:gd name="connsiteX5" fmla="*/ 0 w 1652752"/>
                <a:gd name="connsiteY5" fmla="*/ 1828800 h 1828800"/>
                <a:gd name="connsiteX6" fmla="*/ 0 w 1652752"/>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2752" h="1828800">
                  <a:moveTo>
                    <a:pt x="0" y="0"/>
                  </a:moveTo>
                  <a:lnTo>
                    <a:pt x="826376" y="0"/>
                  </a:lnTo>
                  <a:cubicBezTo>
                    <a:pt x="1134251" y="0"/>
                    <a:pt x="1416599" y="189382"/>
                    <a:pt x="1559018" y="491410"/>
                  </a:cubicBezTo>
                  <a:cubicBezTo>
                    <a:pt x="1683996" y="756450"/>
                    <a:pt x="1683995" y="1072353"/>
                    <a:pt x="1559017" y="1337393"/>
                  </a:cubicBezTo>
                  <a:cubicBezTo>
                    <a:pt x="1416597" y="1639421"/>
                    <a:pt x="1134248" y="1828801"/>
                    <a:pt x="826373" y="1828800"/>
                  </a:cubicBezTo>
                  <a:lnTo>
                    <a:pt x="0" y="1828800"/>
                  </a:ln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1"/>
              <a:tileRect/>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14" name="Straight Connector 13"/>
            <p:cNvCxnSpPr>
              <a:stCxn id="8" idx="0"/>
              <a:endCxn id="4" idx="2"/>
            </p:cNvCxnSpPr>
            <p:nvPr/>
          </p:nvCxnSpPr>
          <p:spPr>
            <a:xfrm rot="10800000" flipH="1" flipV="1">
              <a:off x="5817378" y="2057399"/>
              <a:ext cx="36773" cy="2590257"/>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a:off x="1258887" y="3352800"/>
              <a:ext cx="7772400" cy="1588"/>
            </a:xfrm>
            <a:prstGeom prst="line">
              <a:avLst/>
            </a:prstGeom>
            <a:ln cmpd="sng">
              <a:prstDash val="lgDash"/>
            </a:ln>
          </p:spPr>
          <p:style>
            <a:lnRef idx="2">
              <a:schemeClr val="accent1"/>
            </a:lnRef>
            <a:fillRef idx="1">
              <a:schemeClr val="lt1"/>
            </a:fillRef>
            <a:effectRef idx="0">
              <a:schemeClr val="accent1"/>
            </a:effectRef>
            <a:fontRef idx="minor">
              <a:schemeClr val="dk1"/>
            </a:fontRef>
          </p:style>
        </p:cxnSp>
        <p:sp>
          <p:nvSpPr>
            <p:cNvPr id="7" name="Rectangle 6"/>
            <p:cNvSpPr/>
            <p:nvPr/>
          </p:nvSpPr>
          <p:spPr>
            <a:xfrm>
              <a:off x="2017839" y="4268792"/>
              <a:ext cx="1984248" cy="384048"/>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0" scaled="1"/>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Rectangle 9"/>
            <p:cNvSpPr/>
            <p:nvPr/>
          </p:nvSpPr>
          <p:spPr>
            <a:xfrm>
              <a:off x="2842796" y="2362199"/>
              <a:ext cx="397291" cy="1904999"/>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1"/>
              <a:tileRect/>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Rectangle 11"/>
            <p:cNvSpPr/>
            <p:nvPr/>
          </p:nvSpPr>
          <p:spPr>
            <a:xfrm>
              <a:off x="2031397" y="2057400"/>
              <a:ext cx="1970690" cy="380998"/>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0" scaled="1"/>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19" name="Straight Arrow Connector 18"/>
            <p:cNvCxnSpPr/>
            <p:nvPr/>
          </p:nvCxnSpPr>
          <p:spPr>
            <a:xfrm>
              <a:off x="2020887" y="1903412"/>
              <a:ext cx="19812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rot="5400000" flipH="1" flipV="1">
              <a:off x="2857895" y="3352403"/>
              <a:ext cx="2591594" cy="1589"/>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p:nvPr/>
          </p:nvCxnSpPr>
          <p:spPr>
            <a:xfrm rot="5400000" flipH="1" flipV="1">
              <a:off x="1677193" y="2247106"/>
              <a:ext cx="3810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23" name="Rectangle 22"/>
            <p:cNvSpPr/>
            <p:nvPr/>
          </p:nvSpPr>
          <p:spPr>
            <a:xfrm>
              <a:off x="2309281" y="1535668"/>
              <a:ext cx="1007006" cy="369332"/>
            </a:xfrm>
            <a:prstGeom prst="rect">
              <a:avLst/>
            </a:prstGeom>
          </p:spPr>
          <p:txBody>
            <a:bodyPr wrap="none">
              <a:spAutoFit/>
            </a:bodyPr>
            <a:lstStyle/>
            <a:p>
              <a:pPr algn="ctr"/>
              <a:r>
                <a:rPr lang="en-US" b="1" dirty="0" smtClean="0">
                  <a:sym typeface="Symbol"/>
                </a:rPr>
                <a:t>100mm</a:t>
              </a:r>
              <a:endParaRPr lang="en-US" sz="1400" b="1" dirty="0"/>
            </a:p>
          </p:txBody>
        </p:sp>
        <p:sp>
          <p:nvSpPr>
            <p:cNvPr id="24" name="Rectangle 23"/>
            <p:cNvSpPr/>
            <p:nvPr/>
          </p:nvSpPr>
          <p:spPr>
            <a:xfrm>
              <a:off x="4138081" y="2819400"/>
              <a:ext cx="1007006" cy="369332"/>
            </a:xfrm>
            <a:prstGeom prst="rect">
              <a:avLst/>
            </a:prstGeom>
          </p:spPr>
          <p:txBody>
            <a:bodyPr wrap="square">
              <a:spAutoFit/>
            </a:bodyPr>
            <a:lstStyle/>
            <a:p>
              <a:pPr algn="ctr"/>
              <a:r>
                <a:rPr lang="en-US" b="1" dirty="0" smtClean="0">
                  <a:sym typeface="Symbol"/>
                </a:rPr>
                <a:t>200mm</a:t>
              </a:r>
              <a:endParaRPr lang="en-US" sz="1400" b="1" dirty="0"/>
            </a:p>
          </p:txBody>
        </p:sp>
        <p:sp>
          <p:nvSpPr>
            <p:cNvPr id="25" name="Rectangle 24"/>
            <p:cNvSpPr/>
            <p:nvPr/>
          </p:nvSpPr>
          <p:spPr>
            <a:xfrm>
              <a:off x="1030287" y="2057400"/>
              <a:ext cx="838200" cy="338554"/>
            </a:xfrm>
            <a:prstGeom prst="rect">
              <a:avLst/>
            </a:prstGeom>
          </p:spPr>
          <p:txBody>
            <a:bodyPr wrap="square">
              <a:spAutoFit/>
            </a:bodyPr>
            <a:lstStyle/>
            <a:p>
              <a:pPr algn="ctr"/>
              <a:r>
                <a:rPr lang="en-US" sz="1600" b="1" dirty="0" smtClean="0">
                  <a:sym typeface="Symbol"/>
                </a:rPr>
                <a:t>20mm</a:t>
              </a:r>
              <a:endParaRPr lang="en-US" sz="1200" b="1" dirty="0"/>
            </a:p>
          </p:txBody>
        </p:sp>
        <p:cxnSp>
          <p:nvCxnSpPr>
            <p:cNvPr id="42" name="Straight Arrow Connector 41"/>
            <p:cNvCxnSpPr/>
            <p:nvPr/>
          </p:nvCxnSpPr>
          <p:spPr>
            <a:xfrm>
              <a:off x="2073806" y="4875212"/>
              <a:ext cx="19812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43" name="Rectangle 42"/>
            <p:cNvSpPr/>
            <p:nvPr/>
          </p:nvSpPr>
          <p:spPr>
            <a:xfrm>
              <a:off x="2574394" y="4888468"/>
              <a:ext cx="1007006" cy="369332"/>
            </a:xfrm>
            <a:prstGeom prst="rect">
              <a:avLst/>
            </a:prstGeom>
          </p:spPr>
          <p:txBody>
            <a:bodyPr wrap="none">
              <a:spAutoFit/>
            </a:bodyPr>
            <a:lstStyle/>
            <a:p>
              <a:pPr algn="ctr"/>
              <a:r>
                <a:rPr lang="en-US" b="1" dirty="0" smtClean="0">
                  <a:sym typeface="Symbol"/>
                </a:rPr>
                <a:t>100mm</a:t>
              </a:r>
              <a:endParaRPr lang="en-US" sz="1400" b="1" dirty="0"/>
            </a:p>
          </p:txBody>
        </p:sp>
        <p:cxnSp>
          <p:nvCxnSpPr>
            <p:cNvPr id="32" name="Straight Arrow Connector 31"/>
            <p:cNvCxnSpPr/>
            <p:nvPr/>
          </p:nvCxnSpPr>
          <p:spPr>
            <a:xfrm>
              <a:off x="2514600" y="3200400"/>
              <a:ext cx="304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0800000" flipV="1">
              <a:off x="3276600" y="3200400"/>
              <a:ext cx="30480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2819400" y="3045023"/>
              <a:ext cx="437940" cy="307777"/>
            </a:xfrm>
            <a:prstGeom prst="rect">
              <a:avLst/>
            </a:prstGeom>
          </p:spPr>
          <p:txBody>
            <a:bodyPr wrap="square">
              <a:spAutoFit/>
            </a:bodyPr>
            <a:lstStyle/>
            <a:p>
              <a:r>
                <a:rPr lang="en-US" sz="1400" b="1" dirty="0" smtClean="0">
                  <a:sym typeface="Symbol"/>
                </a:rPr>
                <a:t>20</a:t>
              </a:r>
              <a:endParaRPr lang="en-US" sz="1400" dirty="0"/>
            </a:p>
          </p:txBody>
        </p:sp>
        <p:sp>
          <p:nvSpPr>
            <p:cNvPr id="41" name="Rectangle 40"/>
            <p:cNvSpPr/>
            <p:nvPr/>
          </p:nvSpPr>
          <p:spPr>
            <a:xfrm>
              <a:off x="1981200" y="2971800"/>
              <a:ext cx="559769" cy="369332"/>
            </a:xfrm>
            <a:prstGeom prst="rect">
              <a:avLst/>
            </a:prstGeom>
          </p:spPr>
          <p:txBody>
            <a:bodyPr wrap="none">
              <a:spAutoFit/>
            </a:bodyPr>
            <a:lstStyle/>
            <a:p>
              <a:pPr algn="ctr"/>
              <a:r>
                <a:rPr lang="en-US" b="1" dirty="0" smtClean="0">
                  <a:sym typeface="Symbol"/>
                </a:rPr>
                <a:t>NA</a:t>
              </a:r>
              <a:endParaRPr lang="en-US" sz="1400" b="1" dirty="0"/>
            </a:p>
          </p:txBody>
        </p:sp>
      </p:grpSp>
      <p:graphicFrame>
        <p:nvGraphicFramePr>
          <p:cNvPr id="16" name="Object 1"/>
          <p:cNvGraphicFramePr>
            <a:graphicFrameLocks noChangeAspect="1"/>
          </p:cNvGraphicFramePr>
          <p:nvPr/>
        </p:nvGraphicFramePr>
        <p:xfrm>
          <a:off x="5229225" y="901700"/>
          <a:ext cx="2497138" cy="560388"/>
        </p:xfrm>
        <a:graphic>
          <a:graphicData uri="http://schemas.openxmlformats.org/presentationml/2006/ole">
            <p:oleObj spid="_x0000_s93186" name="Equation" r:id="rId3" imgW="1358640" imgH="279360" progId="Equation.3">
              <p:embed/>
            </p:oleObj>
          </a:graphicData>
        </a:graphic>
      </p:graphicFrame>
      <p:graphicFrame>
        <p:nvGraphicFramePr>
          <p:cNvPr id="17" name="Object 3"/>
          <p:cNvGraphicFramePr>
            <a:graphicFrameLocks noChangeAspect="1"/>
          </p:cNvGraphicFramePr>
          <p:nvPr/>
        </p:nvGraphicFramePr>
        <p:xfrm>
          <a:off x="6940550" y="1589088"/>
          <a:ext cx="1974850" cy="519112"/>
        </p:xfrm>
        <a:graphic>
          <a:graphicData uri="http://schemas.openxmlformats.org/presentationml/2006/ole">
            <p:oleObj spid="_x0000_s93187" name="Equation" r:id="rId4" imgW="761760" imgH="203040" progId="Equation.3">
              <p:embed/>
            </p:oleObj>
          </a:graphicData>
        </a:graphic>
      </p:graphicFrame>
      <p:cxnSp>
        <p:nvCxnSpPr>
          <p:cNvPr id="28" name="Straight Arrow Connector 27"/>
          <p:cNvCxnSpPr/>
          <p:nvPr/>
        </p:nvCxnSpPr>
        <p:spPr>
          <a:xfrm rot="5400000">
            <a:off x="5811046" y="1848645"/>
            <a:ext cx="990599" cy="1889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rot="16200000" flipV="1">
            <a:off x="7696596" y="3849291"/>
            <a:ext cx="915194" cy="746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a:endCxn id="9" idx="1"/>
          </p:cNvCxnSpPr>
          <p:nvPr/>
        </p:nvCxnSpPr>
        <p:spPr>
          <a:xfrm rot="10800000" flipV="1">
            <a:off x="6935787" y="2133599"/>
            <a:ext cx="1104900" cy="30480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aphicFrame>
        <p:nvGraphicFramePr>
          <p:cNvPr id="54" name="Object 3"/>
          <p:cNvGraphicFramePr>
            <a:graphicFrameLocks noChangeAspect="1"/>
          </p:cNvGraphicFramePr>
          <p:nvPr/>
        </p:nvGraphicFramePr>
        <p:xfrm>
          <a:off x="7102475" y="4219575"/>
          <a:ext cx="2106613" cy="615950"/>
        </p:xfrm>
        <a:graphic>
          <a:graphicData uri="http://schemas.openxmlformats.org/presentationml/2006/ole">
            <p:oleObj spid="_x0000_s93191" name="Equation" r:id="rId5" imgW="812520" imgH="241200" progId="Equation.3">
              <p:embed/>
            </p:oleObj>
          </a:graphicData>
        </a:graphic>
      </p:graphicFrame>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childTnLst>
                          </p:cTn>
                        </p:par>
                        <p:par>
                          <p:cTn id="8" fill="hold">
                            <p:stCondLst>
                              <p:cond delay="1000"/>
                            </p:stCondLst>
                            <p:childTnLst>
                              <p:par>
                                <p:cTn id="9" presetID="7" presetClass="entr" presetSubtype="2"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1+#ppt_w/2"/>
                                          </p:val>
                                        </p:tav>
                                        <p:tav tm="100000">
                                          <p:val>
                                            <p:strVal val="#ppt_x"/>
                                          </p:val>
                                        </p:tav>
                                      </p:tavLst>
                                    </p:anim>
                                    <p:anim calcmode="lin" valueType="num">
                                      <p:cBhvr additive="base">
                                        <p:cTn id="12" dur="10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7" presetClass="entr" presetSubtype="2"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1+#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7" presetClass="entr" presetSubtype="2"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1000" fill="hold"/>
                                        <p:tgtEl>
                                          <p:spTgt spid="30"/>
                                        </p:tgtEl>
                                        <p:attrNameLst>
                                          <p:attrName>ppt_x</p:attrName>
                                        </p:attrNameLst>
                                      </p:cBhvr>
                                      <p:tavLst>
                                        <p:tav tm="0">
                                          <p:val>
                                            <p:strVal val="1+#ppt_w/2"/>
                                          </p:val>
                                        </p:tav>
                                        <p:tav tm="100000">
                                          <p:val>
                                            <p:strVal val="#ppt_x"/>
                                          </p:val>
                                        </p:tav>
                                      </p:tavLst>
                                    </p:anim>
                                    <p:anim calcmode="lin" valueType="num">
                                      <p:cBhvr additive="base">
                                        <p:cTn id="22" dur="1000" fill="hold"/>
                                        <p:tgtEl>
                                          <p:spTgt spid="30"/>
                                        </p:tgtEl>
                                        <p:attrNameLst>
                                          <p:attrName>ppt_y</p:attrName>
                                        </p:attrNameLst>
                                      </p:cBhvr>
                                      <p:tavLst>
                                        <p:tav tm="0">
                                          <p:val>
                                            <p:strVal val="#ppt_y"/>
                                          </p:val>
                                        </p:tav>
                                        <p:tav tm="100000">
                                          <p:val>
                                            <p:strVal val="#ppt_y"/>
                                          </p:val>
                                        </p:tav>
                                      </p:tavLst>
                                    </p:anim>
                                  </p:childTnLst>
                                </p:cTn>
                              </p:par>
                            </p:childTnLst>
                          </p:cTn>
                        </p:par>
                        <p:par>
                          <p:cTn id="23" fill="hold">
                            <p:stCondLst>
                              <p:cond delay="4000"/>
                            </p:stCondLst>
                            <p:childTnLst>
                              <p:par>
                                <p:cTn id="24" presetID="7" presetClass="entr" presetSubtype="2"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1000" fill="hold"/>
                                        <p:tgtEl>
                                          <p:spTgt spid="17"/>
                                        </p:tgtEl>
                                        <p:attrNameLst>
                                          <p:attrName>ppt_x</p:attrName>
                                        </p:attrNameLst>
                                      </p:cBhvr>
                                      <p:tavLst>
                                        <p:tav tm="0">
                                          <p:val>
                                            <p:strVal val="1+#ppt_w/2"/>
                                          </p:val>
                                        </p:tav>
                                        <p:tav tm="100000">
                                          <p:val>
                                            <p:strVal val="#ppt_x"/>
                                          </p:val>
                                        </p:tav>
                                      </p:tavLst>
                                    </p:anim>
                                    <p:anim calcmode="lin" valueType="num">
                                      <p:cBhvr additive="base">
                                        <p:cTn id="27" dur="1000" fill="hold"/>
                                        <p:tgtEl>
                                          <p:spTgt spid="17"/>
                                        </p:tgtEl>
                                        <p:attrNameLst>
                                          <p:attrName>ppt_y</p:attrName>
                                        </p:attrNameLst>
                                      </p:cBhvr>
                                      <p:tavLst>
                                        <p:tav tm="0">
                                          <p:val>
                                            <p:strVal val="#ppt_y"/>
                                          </p:val>
                                        </p:tav>
                                        <p:tav tm="100000">
                                          <p:val>
                                            <p:strVal val="#ppt_y"/>
                                          </p:val>
                                        </p:tav>
                                      </p:tavLst>
                                    </p:anim>
                                  </p:childTnLst>
                                </p:cTn>
                              </p:par>
                            </p:childTnLst>
                          </p:cTn>
                        </p:par>
                        <p:par>
                          <p:cTn id="28" fill="hold">
                            <p:stCondLst>
                              <p:cond delay="5000"/>
                            </p:stCondLst>
                            <p:childTnLst>
                              <p:par>
                                <p:cTn id="29" presetID="7" presetClass="entr" presetSubtype="4"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1000" fill="hold"/>
                                        <p:tgtEl>
                                          <p:spTgt spid="29"/>
                                        </p:tgtEl>
                                        <p:attrNameLst>
                                          <p:attrName>ppt_x</p:attrName>
                                        </p:attrNameLst>
                                      </p:cBhvr>
                                      <p:tavLst>
                                        <p:tav tm="0">
                                          <p:val>
                                            <p:strVal val="#ppt_x"/>
                                          </p:val>
                                        </p:tav>
                                        <p:tav tm="100000">
                                          <p:val>
                                            <p:strVal val="#ppt_x"/>
                                          </p:val>
                                        </p:tav>
                                      </p:tavLst>
                                    </p:anim>
                                    <p:anim calcmode="lin" valueType="num">
                                      <p:cBhvr additive="base">
                                        <p:cTn id="32" dur="1000" fill="hold"/>
                                        <p:tgtEl>
                                          <p:spTgt spid="29"/>
                                        </p:tgtEl>
                                        <p:attrNameLst>
                                          <p:attrName>ppt_y</p:attrName>
                                        </p:attrNameLst>
                                      </p:cBhvr>
                                      <p:tavLst>
                                        <p:tav tm="0">
                                          <p:val>
                                            <p:strVal val="1+#ppt_h/2"/>
                                          </p:val>
                                        </p:tav>
                                        <p:tav tm="100000">
                                          <p:val>
                                            <p:strVal val="#ppt_y"/>
                                          </p:val>
                                        </p:tav>
                                      </p:tavLst>
                                    </p:anim>
                                  </p:childTnLst>
                                </p:cTn>
                              </p:par>
                            </p:childTnLst>
                          </p:cTn>
                        </p:par>
                        <p:par>
                          <p:cTn id="33" fill="hold">
                            <p:stCondLst>
                              <p:cond delay="6000"/>
                            </p:stCondLst>
                            <p:childTnLst>
                              <p:par>
                                <p:cTn id="34" presetID="7" presetClass="entr" presetSubtype="2"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additive="base">
                                        <p:cTn id="36" dur="1000" fill="hold"/>
                                        <p:tgtEl>
                                          <p:spTgt spid="54"/>
                                        </p:tgtEl>
                                        <p:attrNameLst>
                                          <p:attrName>ppt_x</p:attrName>
                                        </p:attrNameLst>
                                      </p:cBhvr>
                                      <p:tavLst>
                                        <p:tav tm="0">
                                          <p:val>
                                            <p:strVal val="1+#ppt_w/2"/>
                                          </p:val>
                                        </p:tav>
                                        <p:tav tm="100000">
                                          <p:val>
                                            <p:strVal val="#ppt_x"/>
                                          </p:val>
                                        </p:tav>
                                      </p:tavLst>
                                    </p:anim>
                                    <p:anim calcmode="lin" valueType="num">
                                      <p:cBhvr additive="base">
                                        <p:cTn id="37" dur="10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467600" cy="579438"/>
          </a:xfrm>
        </p:spPr>
        <p:txBody>
          <a:bodyPr>
            <a:normAutofit/>
          </a:bodyPr>
          <a:lstStyle/>
          <a:p>
            <a:pPr algn="ctr"/>
            <a:r>
              <a:rPr lang="en-US" sz="3200" b="1" u="sng" dirty="0" smtClean="0"/>
              <a:t>Rectangular section sum</a:t>
            </a:r>
            <a:endParaRPr lang="en-US" sz="4400" dirty="0"/>
          </a:p>
        </p:txBody>
      </p:sp>
      <p:sp>
        <p:nvSpPr>
          <p:cNvPr id="3" name="Content Placeholder 2"/>
          <p:cNvSpPr>
            <a:spLocks noGrp="1"/>
          </p:cNvSpPr>
          <p:nvPr>
            <p:ph idx="1"/>
          </p:nvPr>
        </p:nvSpPr>
        <p:spPr>
          <a:xfrm>
            <a:off x="762000" y="914400"/>
            <a:ext cx="8382000" cy="2286000"/>
          </a:xfrm>
        </p:spPr>
        <p:txBody>
          <a:bodyPr>
            <a:normAutofit/>
          </a:bodyPr>
          <a:lstStyle/>
          <a:p>
            <a:pPr algn="just">
              <a:buNone/>
            </a:pPr>
            <a:r>
              <a:rPr lang="en-US" sz="2800" b="1" dirty="0" smtClean="0"/>
              <a:t>   </a:t>
            </a:r>
            <a:r>
              <a:rPr lang="en-US" sz="2800" b="1" u="sng" dirty="0" smtClean="0"/>
              <a:t>Example-10:</a:t>
            </a:r>
            <a:r>
              <a:rPr lang="en-US" sz="2800" b="1" dirty="0" smtClean="0"/>
              <a:t> </a:t>
            </a:r>
            <a:r>
              <a:rPr lang="en-US" sz="2800" dirty="0" smtClean="0"/>
              <a:t>A 50mm x l00mm in depth rectangular section of a beam is s/s at the ends with 2m span the beam is loaded with 20 kN point load at o.5m from R.H.S. Calculate the maximum shearing stress in the beam.</a:t>
            </a:r>
            <a:endParaRPr lang="en-US" sz="2800" dirty="0"/>
          </a:p>
        </p:txBody>
      </p:sp>
      <p:grpSp>
        <p:nvGrpSpPr>
          <p:cNvPr id="20" name="Group 19"/>
          <p:cNvGrpSpPr/>
          <p:nvPr/>
        </p:nvGrpSpPr>
        <p:grpSpPr>
          <a:xfrm>
            <a:off x="2396630" y="3516868"/>
            <a:ext cx="5375770" cy="2198132"/>
            <a:chOff x="2286000" y="3059668"/>
            <a:chExt cx="5375770" cy="2198132"/>
          </a:xfrm>
        </p:grpSpPr>
        <p:sp>
          <p:nvSpPr>
            <p:cNvPr id="24" name="Rectangle 23"/>
            <p:cNvSpPr/>
            <p:nvPr/>
          </p:nvSpPr>
          <p:spPr>
            <a:xfrm>
              <a:off x="5716856" y="3059668"/>
              <a:ext cx="760144" cy="369332"/>
            </a:xfrm>
            <a:prstGeom prst="rect">
              <a:avLst/>
            </a:prstGeom>
          </p:spPr>
          <p:txBody>
            <a:bodyPr wrap="none">
              <a:spAutoFit/>
            </a:bodyPr>
            <a:lstStyle/>
            <a:p>
              <a:pPr algn="ctr"/>
              <a:r>
                <a:rPr lang="en-US" b="1" dirty="0" smtClean="0">
                  <a:sym typeface="Symbol"/>
                </a:rPr>
                <a:t>20kN</a:t>
              </a:r>
              <a:endParaRPr lang="en-US" sz="1400" b="1" dirty="0"/>
            </a:p>
          </p:txBody>
        </p:sp>
        <p:sp>
          <p:nvSpPr>
            <p:cNvPr id="32" name="Rectangle 31"/>
            <p:cNvSpPr/>
            <p:nvPr/>
          </p:nvSpPr>
          <p:spPr>
            <a:xfrm>
              <a:off x="7117938" y="4888468"/>
              <a:ext cx="502062" cy="369332"/>
            </a:xfrm>
            <a:prstGeom prst="rect">
              <a:avLst/>
            </a:prstGeom>
          </p:spPr>
          <p:txBody>
            <a:bodyPr wrap="square">
              <a:spAutoFit/>
            </a:bodyPr>
            <a:lstStyle/>
            <a:p>
              <a:pPr algn="ctr"/>
              <a:r>
                <a:rPr lang="en-US" b="1" dirty="0" smtClean="0">
                  <a:sym typeface="Symbol"/>
                </a:rPr>
                <a:t>RB</a:t>
              </a:r>
              <a:endParaRPr lang="en-US" b="1" dirty="0"/>
            </a:p>
          </p:txBody>
        </p:sp>
        <p:sp>
          <p:nvSpPr>
            <p:cNvPr id="34" name="Rectangle 33"/>
            <p:cNvSpPr/>
            <p:nvPr/>
          </p:nvSpPr>
          <p:spPr>
            <a:xfrm>
              <a:off x="7315200" y="3745468"/>
              <a:ext cx="346570" cy="369332"/>
            </a:xfrm>
            <a:prstGeom prst="rect">
              <a:avLst/>
            </a:prstGeom>
          </p:spPr>
          <p:txBody>
            <a:bodyPr wrap="none">
              <a:spAutoFit/>
            </a:bodyPr>
            <a:lstStyle/>
            <a:p>
              <a:pPr algn="ctr"/>
              <a:r>
                <a:rPr lang="en-US" b="1" dirty="0" smtClean="0">
                  <a:sym typeface="Symbol"/>
                </a:rPr>
                <a:t>B</a:t>
              </a:r>
              <a:endParaRPr lang="en-US" sz="1400" b="1" dirty="0"/>
            </a:p>
          </p:txBody>
        </p:sp>
        <p:grpSp>
          <p:nvGrpSpPr>
            <p:cNvPr id="36" name="Group 35"/>
            <p:cNvGrpSpPr/>
            <p:nvPr/>
          </p:nvGrpSpPr>
          <p:grpSpPr>
            <a:xfrm>
              <a:off x="2286000" y="3353594"/>
              <a:ext cx="5090191" cy="1904206"/>
              <a:chOff x="2226597" y="3201194"/>
              <a:chExt cx="5090191" cy="1904206"/>
            </a:xfrm>
          </p:grpSpPr>
          <p:sp>
            <p:nvSpPr>
              <p:cNvPr id="25" name="Rectangle 24"/>
              <p:cNvSpPr/>
              <p:nvPr/>
            </p:nvSpPr>
            <p:spPr>
              <a:xfrm>
                <a:off x="6324600" y="4051062"/>
                <a:ext cx="721672" cy="369332"/>
              </a:xfrm>
              <a:prstGeom prst="rect">
                <a:avLst/>
              </a:prstGeom>
              <a:noFill/>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dirty="0" smtClean="0">
                    <a:sym typeface="Symbol"/>
                  </a:rPr>
                  <a:t>0.5m</a:t>
                </a:r>
                <a:endParaRPr lang="en-US" sz="1400" b="1" dirty="0"/>
              </a:p>
            </p:txBody>
          </p:sp>
          <p:cxnSp>
            <p:nvCxnSpPr>
              <p:cNvPr id="7" name="Straight Connector 6"/>
              <p:cNvCxnSpPr/>
              <p:nvPr/>
            </p:nvCxnSpPr>
            <p:spPr>
              <a:xfrm>
                <a:off x="2667000" y="3886200"/>
                <a:ext cx="4648200"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rot="5400000" flipH="1" flipV="1">
                <a:off x="2247106" y="4305300"/>
                <a:ext cx="8382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rot="5400000" flipH="1" flipV="1">
                <a:off x="6896894" y="4304506"/>
                <a:ext cx="8382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rot="5400000">
                <a:off x="5676900" y="3543300"/>
                <a:ext cx="6858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a:off x="6002167" y="4037806"/>
                <a:ext cx="12954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28" name="Straight Arrow Connector 27"/>
              <p:cNvCxnSpPr/>
              <p:nvPr/>
            </p:nvCxnSpPr>
            <p:spPr>
              <a:xfrm>
                <a:off x="2683797" y="4419600"/>
                <a:ext cx="4631403"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30" name="Rectangle 29"/>
              <p:cNvSpPr/>
              <p:nvPr/>
            </p:nvSpPr>
            <p:spPr>
              <a:xfrm>
                <a:off x="4459928" y="4507468"/>
                <a:ext cx="721672" cy="369332"/>
              </a:xfrm>
              <a:prstGeom prst="rect">
                <a:avLst/>
              </a:prstGeom>
              <a:noFill/>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dirty="0" smtClean="0">
                    <a:sym typeface="Symbol"/>
                  </a:rPr>
                  <a:t>2.0m</a:t>
                </a:r>
                <a:endParaRPr lang="en-US" sz="1400" b="1" dirty="0"/>
              </a:p>
            </p:txBody>
          </p:sp>
          <p:sp>
            <p:nvSpPr>
              <p:cNvPr id="33" name="Rectangle 32"/>
              <p:cNvSpPr/>
              <p:nvPr/>
            </p:nvSpPr>
            <p:spPr>
              <a:xfrm>
                <a:off x="2378997" y="4736068"/>
                <a:ext cx="519694" cy="36933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dirty="0" smtClean="0">
                    <a:sym typeface="Symbol"/>
                  </a:rPr>
                  <a:t>RA</a:t>
                </a:r>
                <a:endParaRPr lang="en-US" b="1" dirty="0"/>
              </a:p>
            </p:txBody>
          </p:sp>
          <p:sp>
            <p:nvSpPr>
              <p:cNvPr id="35" name="Rectangle 34"/>
              <p:cNvSpPr/>
              <p:nvPr/>
            </p:nvSpPr>
            <p:spPr>
              <a:xfrm>
                <a:off x="2226597" y="3516868"/>
                <a:ext cx="364203" cy="36933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none">
                <a:spAutoFit/>
              </a:bodyPr>
              <a:lstStyle/>
              <a:p>
                <a:pPr algn="ctr"/>
                <a:r>
                  <a:rPr lang="en-US" b="1" dirty="0" smtClean="0"/>
                  <a:t>A</a:t>
                </a:r>
                <a:endParaRPr lang="en-US" b="1" dirty="0"/>
              </a:p>
            </p:txBody>
          </p:sp>
        </p:grpSp>
      </p:gr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5" name="Object 3"/>
          <p:cNvGraphicFramePr>
            <a:graphicFrameLocks noChangeAspect="1"/>
          </p:cNvGraphicFramePr>
          <p:nvPr/>
        </p:nvGraphicFramePr>
        <p:xfrm>
          <a:off x="1447800" y="533400"/>
          <a:ext cx="6370637" cy="5788025"/>
        </p:xfrm>
        <a:graphic>
          <a:graphicData uri="http://schemas.openxmlformats.org/presentationml/2006/ole">
            <p:oleObj spid="_x0000_s50178" name="Equation" r:id="rId3" imgW="2628720" imgH="2666880" progId="Equation.3">
              <p:embed/>
            </p:oleObj>
          </a:graphicData>
        </a:graphic>
      </p:graphicFrame>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fade">
                                      <p:cBhvr>
                                        <p:cTn id="7" dur="20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761497" y="1828801"/>
            <a:ext cx="2382503" cy="761698"/>
          </a:xfrm>
          <a:prstGeom prst="rect">
            <a:avLst/>
          </a:prstGeom>
        </p:spPr>
        <p:txBody>
          <a:bodyPr wrap="square">
            <a:spAutoFit/>
          </a:bodyPr>
          <a:lstStyle/>
          <a:p>
            <a:pPr algn="ctr"/>
            <a:r>
              <a:rPr lang="en-US" sz="3200" b="1" dirty="0" smtClean="0">
                <a:sym typeface="Symbol"/>
              </a:rPr>
              <a:t></a:t>
            </a:r>
            <a:r>
              <a:rPr lang="en-US" sz="2000" b="1" dirty="0" smtClean="0">
                <a:sym typeface="Symbol"/>
              </a:rPr>
              <a:t>max=4.5</a:t>
            </a:r>
            <a:r>
              <a:rPr lang="en-US" sz="2000" b="1" dirty="0" smtClean="0"/>
              <a:t>N/mm</a:t>
            </a:r>
            <a:r>
              <a:rPr lang="en-US" sz="2000" b="1" baseline="30000" dirty="0" smtClean="0"/>
              <a:t>2</a:t>
            </a:r>
          </a:p>
        </p:txBody>
      </p:sp>
      <p:grpSp>
        <p:nvGrpSpPr>
          <p:cNvPr id="25" name="Group 24"/>
          <p:cNvGrpSpPr/>
          <p:nvPr/>
        </p:nvGrpSpPr>
        <p:grpSpPr>
          <a:xfrm>
            <a:off x="914400" y="1752600"/>
            <a:ext cx="7504139" cy="3276602"/>
            <a:chOff x="914400" y="1752600"/>
            <a:chExt cx="7504139" cy="3276602"/>
          </a:xfrm>
        </p:grpSpPr>
        <p:cxnSp>
          <p:nvCxnSpPr>
            <p:cNvPr id="17" name="Straight Arrow Connector 16"/>
            <p:cNvCxnSpPr/>
            <p:nvPr/>
          </p:nvCxnSpPr>
          <p:spPr>
            <a:xfrm rot="5400000">
              <a:off x="610760" y="3638831"/>
              <a:ext cx="2779122" cy="161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a:xfrm>
              <a:off x="2218173" y="2131533"/>
              <a:ext cx="1940588" cy="206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21" name="Rectangle 20"/>
            <p:cNvSpPr/>
            <p:nvPr/>
          </p:nvSpPr>
          <p:spPr>
            <a:xfrm>
              <a:off x="2734408" y="1752600"/>
              <a:ext cx="896815" cy="481074"/>
            </a:xfrm>
            <a:prstGeom prst="rect">
              <a:avLst/>
            </a:prstGeom>
          </p:spPr>
          <p:txBody>
            <a:bodyPr wrap="none">
              <a:spAutoFit/>
            </a:bodyPr>
            <a:lstStyle/>
            <a:p>
              <a:pPr algn="ctr"/>
              <a:r>
                <a:rPr lang="en-US" b="1" dirty="0" smtClean="0">
                  <a:sym typeface="Symbol"/>
                </a:rPr>
                <a:t>50mm</a:t>
              </a:r>
              <a:endParaRPr lang="en-US" sz="1400" b="1" dirty="0"/>
            </a:p>
          </p:txBody>
        </p:sp>
        <p:sp>
          <p:nvSpPr>
            <p:cNvPr id="22" name="Rectangle 21"/>
            <p:cNvSpPr/>
            <p:nvPr/>
          </p:nvSpPr>
          <p:spPr>
            <a:xfrm>
              <a:off x="914400" y="3252728"/>
              <a:ext cx="1164353" cy="481074"/>
            </a:xfrm>
            <a:prstGeom prst="rect">
              <a:avLst/>
            </a:prstGeom>
          </p:spPr>
          <p:txBody>
            <a:bodyPr wrap="square">
              <a:spAutoFit/>
            </a:bodyPr>
            <a:lstStyle/>
            <a:p>
              <a:pPr algn="ctr"/>
              <a:r>
                <a:rPr lang="en-US" b="1" dirty="0" smtClean="0">
                  <a:sym typeface="Symbol"/>
                </a:rPr>
                <a:t>100mm</a:t>
              </a:r>
              <a:endParaRPr lang="en-US" sz="1400" b="1" dirty="0"/>
            </a:p>
          </p:txBody>
        </p:sp>
        <p:grpSp>
          <p:nvGrpSpPr>
            <p:cNvPr id="24" name="Group 23"/>
            <p:cNvGrpSpPr/>
            <p:nvPr/>
          </p:nvGrpSpPr>
          <p:grpSpPr>
            <a:xfrm>
              <a:off x="1302519" y="2254048"/>
              <a:ext cx="7116020" cy="2775154"/>
              <a:chOff x="1302519" y="2254048"/>
              <a:chExt cx="7116020" cy="2775154"/>
            </a:xfrm>
          </p:grpSpPr>
          <p:grpSp>
            <p:nvGrpSpPr>
              <p:cNvPr id="6" name="Group 140"/>
              <p:cNvGrpSpPr/>
              <p:nvPr/>
            </p:nvGrpSpPr>
            <p:grpSpPr>
              <a:xfrm>
                <a:off x="2189247" y="2254048"/>
                <a:ext cx="4550853" cy="2775154"/>
                <a:chOff x="2283623" y="1828798"/>
                <a:chExt cx="3898527" cy="1752603"/>
              </a:xfrm>
            </p:grpSpPr>
            <p:cxnSp>
              <p:nvCxnSpPr>
                <p:cNvPr id="12" name="Straight Connector 11"/>
                <p:cNvCxnSpPr>
                  <a:stCxn id="10" idx="2"/>
                  <a:endCxn id="9" idx="0"/>
                </p:cNvCxnSpPr>
                <p:nvPr/>
              </p:nvCxnSpPr>
              <p:spPr>
                <a:xfrm rot="5400000" flipH="1" flipV="1">
                  <a:off x="4276779" y="2422955"/>
                  <a:ext cx="3490" cy="2313401"/>
                </a:xfrm>
                <a:prstGeom prst="line">
                  <a:avLst/>
                </a:prstGeom>
                <a:ln w="50800">
                  <a:prstDash val="sysDot"/>
                </a:ln>
              </p:spPr>
              <p:style>
                <a:lnRef idx="2">
                  <a:schemeClr val="accent1"/>
                </a:lnRef>
                <a:fillRef idx="1">
                  <a:schemeClr val="lt1"/>
                </a:fillRef>
                <a:effectRef idx="0">
                  <a:schemeClr val="accent1"/>
                </a:effectRef>
                <a:fontRef idx="minor">
                  <a:schemeClr val="dk1"/>
                </a:fontRef>
              </p:style>
            </p:cxnSp>
            <p:cxnSp>
              <p:nvCxnSpPr>
                <p:cNvPr id="11" name="Straight Connector 10"/>
                <p:cNvCxnSpPr>
                  <a:endCxn id="9" idx="1"/>
                </p:cNvCxnSpPr>
                <p:nvPr/>
              </p:nvCxnSpPr>
              <p:spPr>
                <a:xfrm>
                  <a:off x="3270911" y="1828798"/>
                  <a:ext cx="2165692" cy="3333"/>
                </a:xfrm>
                <a:prstGeom prst="line">
                  <a:avLst/>
                </a:prstGeom>
                <a:ln w="50800">
                  <a:prstDash val="sysDot"/>
                </a:ln>
              </p:spPr>
              <p:style>
                <a:lnRef idx="2">
                  <a:schemeClr val="accent1"/>
                </a:lnRef>
                <a:fillRef idx="1">
                  <a:schemeClr val="lt1"/>
                </a:fillRef>
                <a:effectRef idx="0">
                  <a:schemeClr val="accent1"/>
                </a:effectRef>
                <a:fontRef idx="minor">
                  <a:schemeClr val="dk1"/>
                </a:fontRef>
              </p:style>
            </p:cxnSp>
            <p:sp>
              <p:nvSpPr>
                <p:cNvPr id="9" name="Chord 8"/>
                <p:cNvSpPr/>
                <p:nvPr/>
              </p:nvSpPr>
              <p:spPr>
                <a:xfrm flipH="1">
                  <a:off x="4810551" y="1828799"/>
                  <a:ext cx="1371599" cy="1752600"/>
                </a:xfrm>
                <a:prstGeom prst="chord">
                  <a:avLst>
                    <a:gd name="adj1" fmla="val 5222671"/>
                    <a:gd name="adj2" fmla="val 16373307"/>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Rectangle 9"/>
                <p:cNvSpPr/>
                <p:nvPr/>
              </p:nvSpPr>
              <p:spPr>
                <a:xfrm>
                  <a:off x="2283623" y="1828800"/>
                  <a:ext cx="1676400" cy="1752601"/>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cxnSp>
            <p:nvCxnSpPr>
              <p:cNvPr id="7" name="Straight Connector 6"/>
              <p:cNvCxnSpPr/>
              <p:nvPr/>
            </p:nvCxnSpPr>
            <p:spPr>
              <a:xfrm>
                <a:off x="1302519" y="3624607"/>
                <a:ext cx="7116020" cy="2515"/>
              </a:xfrm>
              <a:prstGeom prst="line">
                <a:avLst/>
              </a:prstGeom>
              <a:ln cmpd="sng">
                <a:prstDash val="lgDash"/>
              </a:ln>
            </p:spPr>
            <p:style>
              <a:lnRef idx="2">
                <a:schemeClr val="accent1"/>
              </a:lnRef>
              <a:fillRef idx="1">
                <a:schemeClr val="lt1"/>
              </a:fillRef>
              <a:effectRef idx="0">
                <a:schemeClr val="accent1"/>
              </a:effectRef>
              <a:fontRef idx="minor">
                <a:schemeClr val="dk1"/>
              </a:fontRef>
            </p:style>
          </p:cxnSp>
          <p:sp>
            <p:nvSpPr>
              <p:cNvPr id="35" name="Rectangle 34"/>
              <p:cNvSpPr/>
              <p:nvPr/>
            </p:nvSpPr>
            <p:spPr>
              <a:xfrm>
                <a:off x="4292115" y="3244334"/>
                <a:ext cx="559769" cy="369332"/>
              </a:xfrm>
              <a:prstGeom prst="rect">
                <a:avLst/>
              </a:prstGeom>
            </p:spPr>
            <p:txBody>
              <a:bodyPr wrap="none">
                <a:spAutoFit/>
              </a:bodyPr>
              <a:lstStyle/>
              <a:p>
                <a:pPr algn="ctr"/>
                <a:r>
                  <a:rPr lang="en-US" b="1" dirty="0" smtClean="0">
                    <a:sym typeface="Symbol"/>
                  </a:rPr>
                  <a:t>NA</a:t>
                </a:r>
                <a:endParaRPr lang="en-US" sz="1400" b="1" dirty="0"/>
              </a:p>
            </p:txBody>
          </p:sp>
        </p:grpSp>
      </p:grpSp>
      <p:cxnSp>
        <p:nvCxnSpPr>
          <p:cNvPr id="23" name="Straight Arrow Connector 22"/>
          <p:cNvCxnSpPr>
            <a:stCxn id="8" idx="2"/>
          </p:cNvCxnSpPr>
          <p:nvPr/>
        </p:nvCxnSpPr>
        <p:spPr>
          <a:xfrm rot="5400000">
            <a:off x="6795623" y="2500476"/>
            <a:ext cx="1067104" cy="124714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par>
                          <p:cTn id="8" fill="hold">
                            <p:stCondLst>
                              <p:cond delay="2000"/>
                            </p:stCondLst>
                            <p:childTnLst>
                              <p:par>
                                <p:cTn id="9" presetID="7" presetClass="entr" presetSubtype="2"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7" presetClass="entr" presetSubtype="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1+#ppt_w/2"/>
                                          </p:val>
                                        </p:tav>
                                        <p:tav tm="100000">
                                          <p:val>
                                            <p:strVal val="#ppt_x"/>
                                          </p:val>
                                        </p:tav>
                                      </p:tavLst>
                                    </p:anim>
                                    <p:anim calcmode="lin" valueType="num">
                                      <p:cBhvr additive="base">
                                        <p:cTn id="17"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8153400" cy="808038"/>
          </a:xfrm>
        </p:spPr>
        <p:txBody>
          <a:bodyPr>
            <a:normAutofit/>
          </a:bodyPr>
          <a:lstStyle/>
          <a:p>
            <a:pPr algn="ctr"/>
            <a:r>
              <a:rPr lang="en-US" sz="4000" b="1" u="sng" dirty="0" smtClean="0">
                <a:effectLst/>
              </a:rPr>
              <a:t>Shear Stresses</a:t>
            </a:r>
            <a:endParaRPr lang="en-US" sz="4000" b="1" u="sng" dirty="0">
              <a:effectLst/>
            </a:endParaRPr>
          </a:p>
        </p:txBody>
      </p:sp>
      <p:sp>
        <p:nvSpPr>
          <p:cNvPr id="5" name="Content Placeholder 4"/>
          <p:cNvSpPr>
            <a:spLocks noGrp="1"/>
          </p:cNvSpPr>
          <p:nvPr>
            <p:ph idx="1"/>
          </p:nvPr>
        </p:nvSpPr>
        <p:spPr>
          <a:xfrm>
            <a:off x="1066800" y="1600200"/>
            <a:ext cx="8077200" cy="3352800"/>
          </a:xfrm>
        </p:spPr>
        <p:txBody>
          <a:bodyPr>
            <a:normAutofit/>
          </a:bodyPr>
          <a:lstStyle/>
          <a:p>
            <a:pPr marL="514350" indent="-223838" algn="just"/>
            <a:r>
              <a:rPr lang="en-US" dirty="0" smtClean="0"/>
              <a:t>To resist the shear force, the element will develop the resisting stresses, Which is known as </a:t>
            </a:r>
            <a:r>
              <a:rPr lang="en-US" b="1" dirty="0" smtClean="0"/>
              <a:t>Shear Stresses(</a:t>
            </a:r>
            <a:r>
              <a:rPr lang="en-US" dirty="0" smtClean="0">
                <a:sym typeface="Symbol"/>
              </a:rPr>
              <a:t></a:t>
            </a:r>
            <a:r>
              <a:rPr lang="en-US" b="1" dirty="0" smtClean="0"/>
              <a:t>).</a:t>
            </a:r>
            <a:endParaRPr lang="en-US" dirty="0" smtClean="0"/>
          </a:p>
          <a:p>
            <a:pPr>
              <a:buNone/>
            </a:pPr>
            <a:endParaRPr lang="en-US" sz="2800" dirty="0" smtClean="0"/>
          </a:p>
          <a:p>
            <a:pPr>
              <a:buNone/>
            </a:pPr>
            <a:r>
              <a:rPr lang="en-US" sz="2800" dirty="0" smtClean="0">
                <a:sym typeface="Symbol"/>
              </a:rPr>
              <a:t>              </a:t>
            </a:r>
            <a:r>
              <a:rPr lang="en-US" sz="6000" dirty="0" smtClean="0">
                <a:sym typeface="Symbol"/>
              </a:rPr>
              <a:t></a:t>
            </a:r>
            <a:r>
              <a:rPr lang="en-US" dirty="0" smtClean="0">
                <a:sym typeface="Symbol"/>
              </a:rPr>
              <a:t>=                            =             </a:t>
            </a:r>
          </a:p>
        </p:txBody>
      </p:sp>
      <p:grpSp>
        <p:nvGrpSpPr>
          <p:cNvPr id="10" name="Group 9"/>
          <p:cNvGrpSpPr/>
          <p:nvPr/>
        </p:nvGrpSpPr>
        <p:grpSpPr>
          <a:xfrm>
            <a:off x="3124200" y="3657600"/>
            <a:ext cx="4495800" cy="1209020"/>
            <a:chOff x="2133600" y="3962400"/>
            <a:chExt cx="4495800" cy="1209020"/>
          </a:xfrm>
        </p:grpSpPr>
        <p:sp>
          <p:nvSpPr>
            <p:cNvPr id="4" name="TextBox 3"/>
            <p:cNvSpPr txBox="1"/>
            <p:nvPr/>
          </p:nvSpPr>
          <p:spPr>
            <a:xfrm>
              <a:off x="2438400" y="3962400"/>
              <a:ext cx="2667000" cy="523220"/>
            </a:xfrm>
            <a:prstGeom prst="rect">
              <a:avLst/>
            </a:prstGeom>
            <a:noFill/>
          </p:spPr>
          <p:txBody>
            <a:bodyPr wrap="square" rtlCol="0">
              <a:spAutoFit/>
            </a:bodyPr>
            <a:lstStyle/>
            <a:p>
              <a:pPr algn="ctr"/>
              <a:r>
                <a:rPr lang="en-US" sz="2800" dirty="0" smtClean="0"/>
                <a:t>Shear force</a:t>
              </a:r>
              <a:endParaRPr lang="en-US" sz="2800" dirty="0"/>
            </a:p>
          </p:txBody>
        </p:sp>
        <p:cxnSp>
          <p:nvCxnSpPr>
            <p:cNvPr id="7" name="Straight Connector 6"/>
            <p:cNvCxnSpPr/>
            <p:nvPr/>
          </p:nvCxnSpPr>
          <p:spPr>
            <a:xfrm>
              <a:off x="2362200" y="4572000"/>
              <a:ext cx="2819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33600" y="4582180"/>
              <a:ext cx="3352800" cy="523220"/>
            </a:xfrm>
            <a:prstGeom prst="rect">
              <a:avLst/>
            </a:prstGeom>
            <a:noFill/>
          </p:spPr>
          <p:txBody>
            <a:bodyPr wrap="square" rtlCol="0">
              <a:spAutoFit/>
            </a:bodyPr>
            <a:lstStyle/>
            <a:p>
              <a:pPr algn="ctr"/>
              <a:r>
                <a:rPr lang="en-US" sz="2800" dirty="0" smtClean="0"/>
                <a:t>Cross sectional area</a:t>
              </a:r>
              <a:endParaRPr lang="en-US" sz="2800" dirty="0"/>
            </a:p>
          </p:txBody>
        </p:sp>
        <p:sp>
          <p:nvSpPr>
            <p:cNvPr id="16" name="TextBox 15"/>
            <p:cNvSpPr txBox="1"/>
            <p:nvPr/>
          </p:nvSpPr>
          <p:spPr>
            <a:xfrm>
              <a:off x="5715000" y="4038600"/>
              <a:ext cx="914400" cy="523220"/>
            </a:xfrm>
            <a:prstGeom prst="rect">
              <a:avLst/>
            </a:prstGeom>
            <a:noFill/>
          </p:spPr>
          <p:txBody>
            <a:bodyPr wrap="square" rtlCol="0">
              <a:spAutoFit/>
            </a:bodyPr>
            <a:lstStyle/>
            <a:p>
              <a:pPr algn="ctr"/>
              <a:r>
                <a:rPr lang="en-US" sz="2800" dirty="0" smtClean="0"/>
                <a:t>S</a:t>
              </a:r>
              <a:endParaRPr lang="en-US" sz="2800" dirty="0"/>
            </a:p>
          </p:txBody>
        </p:sp>
        <p:sp>
          <p:nvSpPr>
            <p:cNvPr id="17" name="TextBox 16"/>
            <p:cNvSpPr txBox="1"/>
            <p:nvPr/>
          </p:nvSpPr>
          <p:spPr>
            <a:xfrm>
              <a:off x="5867400" y="4648200"/>
              <a:ext cx="609600" cy="523220"/>
            </a:xfrm>
            <a:prstGeom prst="rect">
              <a:avLst/>
            </a:prstGeom>
            <a:noFill/>
          </p:spPr>
          <p:txBody>
            <a:bodyPr wrap="square" rtlCol="0">
              <a:spAutoFit/>
            </a:bodyPr>
            <a:lstStyle/>
            <a:p>
              <a:pPr algn="ctr"/>
              <a:r>
                <a:rPr lang="en-US" sz="2800" dirty="0" smtClean="0"/>
                <a:t>A</a:t>
              </a:r>
              <a:endParaRPr lang="en-US" sz="2800" dirty="0"/>
            </a:p>
          </p:txBody>
        </p:sp>
        <p:cxnSp>
          <p:nvCxnSpPr>
            <p:cNvPr id="19" name="Straight Connector 18"/>
            <p:cNvCxnSpPr/>
            <p:nvPr/>
          </p:nvCxnSpPr>
          <p:spPr>
            <a:xfrm>
              <a:off x="5791200" y="4572000"/>
              <a:ext cx="685800" cy="1588"/>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Thank-You.jpg"/>
          <p:cNvPicPr>
            <a:picLocks noChangeAspect="1"/>
          </p:cNvPicPr>
          <p:nvPr/>
        </p:nvPicPr>
        <p:blipFill>
          <a:blip r:embed="rId2"/>
          <a:stretch>
            <a:fillRect/>
          </a:stretch>
        </p:blipFill>
        <p:spPr>
          <a:xfrm>
            <a:off x="0" y="-152400"/>
            <a:ext cx="9144000" cy="6956094"/>
          </a:xfrm>
          <a:prstGeom prst="rect">
            <a:avLst/>
          </a:prstGeom>
        </p:spPr>
      </p:pic>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ppt_x</p:attrName>
                                        </p:attrNameLst>
                                      </p:cBhvr>
                                      <p:tavLst>
                                        <p:tav tm="0">
                                          <p:val>
                                            <p:strVal val="#ppt_x"/>
                                          </p:val>
                                        </p:tav>
                                        <p:tav tm="100000">
                                          <p:val>
                                            <p:strVal val="#ppt_x"/>
                                          </p:val>
                                        </p:tav>
                                      </p:tavLst>
                                    </p:anim>
                                    <p:anim calcmode="lin" valueType="num">
                                      <p:cBhvr>
                                        <p:cTn id="8" dur="3000" fill="hold"/>
                                        <p:tgtEl>
                                          <p:spTgt spid="2"/>
                                        </p:tgtEl>
                                        <p:attrNameLst>
                                          <p:attrName>ppt_y</p:attrName>
                                        </p:attrNameLst>
                                      </p:cBhvr>
                                      <p:tavLst>
                                        <p:tav tm="0">
                                          <p:val>
                                            <p:strVal val="#ppt_y-#ppt_h/2"/>
                                          </p:val>
                                        </p:tav>
                                        <p:tav tm="100000">
                                          <p:val>
                                            <p:strVal val="#ppt_y"/>
                                          </p:val>
                                        </p:tav>
                                      </p:tavLst>
                                    </p:anim>
                                    <p:anim calcmode="lin" valueType="num">
                                      <p:cBhvr>
                                        <p:cTn id="9" dur="3000" fill="hold"/>
                                        <p:tgtEl>
                                          <p:spTgt spid="2"/>
                                        </p:tgtEl>
                                        <p:attrNameLst>
                                          <p:attrName>ppt_w</p:attrName>
                                        </p:attrNameLst>
                                      </p:cBhvr>
                                      <p:tavLst>
                                        <p:tav tm="0">
                                          <p:val>
                                            <p:strVal val="#ppt_w"/>
                                          </p:val>
                                        </p:tav>
                                        <p:tav tm="100000">
                                          <p:val>
                                            <p:strVal val="#ppt_w"/>
                                          </p:val>
                                        </p:tav>
                                      </p:tavLst>
                                    </p:anim>
                                    <p:anim calcmode="lin" valueType="num">
                                      <p:cBhvr>
                                        <p:cTn id="10" dur="3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153400" cy="1020762"/>
          </a:xfrm>
        </p:spPr>
        <p:txBody>
          <a:bodyPr>
            <a:normAutofit/>
          </a:bodyPr>
          <a:lstStyle/>
          <a:p>
            <a:pPr algn="ctr"/>
            <a:r>
              <a:rPr lang="en-US" sz="4000" b="1" u="sng" dirty="0" smtClean="0">
                <a:effectLst/>
              </a:rPr>
              <a:t>Example</a:t>
            </a:r>
            <a:r>
              <a:rPr lang="en-US" sz="4000" b="1" dirty="0" smtClean="0">
                <a:effectLst/>
              </a:rPr>
              <a:t>:-</a:t>
            </a:r>
            <a:endParaRPr lang="en-US" sz="4000" b="1" dirty="0">
              <a:effectLst/>
            </a:endParaRPr>
          </a:p>
        </p:txBody>
      </p:sp>
      <p:sp>
        <p:nvSpPr>
          <p:cNvPr id="29" name="Content Placeholder 28"/>
          <p:cNvSpPr>
            <a:spLocks noGrp="1"/>
          </p:cNvSpPr>
          <p:nvPr>
            <p:ph idx="1"/>
          </p:nvPr>
        </p:nvSpPr>
        <p:spPr>
          <a:xfrm>
            <a:off x="1066800" y="1295400"/>
            <a:ext cx="8077200" cy="4800600"/>
          </a:xfrm>
        </p:spPr>
        <p:txBody>
          <a:bodyPr>
            <a:normAutofit/>
          </a:bodyPr>
          <a:lstStyle/>
          <a:p>
            <a:r>
              <a:rPr lang="en-US" dirty="0" smtClean="0"/>
              <a:t>For the given figure if we want to calculate the </a:t>
            </a:r>
            <a:r>
              <a:rPr lang="en-US" dirty="0" smtClean="0">
                <a:sym typeface="Symbol"/>
              </a:rPr>
              <a:t>..</a:t>
            </a:r>
          </a:p>
          <a:p>
            <a:r>
              <a:rPr lang="en-US" dirty="0" smtClean="0">
                <a:sym typeface="Symbol"/>
              </a:rPr>
              <a:t>Then it will be</a:t>
            </a:r>
          </a:p>
          <a:p>
            <a:pPr>
              <a:buNone/>
            </a:pPr>
            <a:r>
              <a:rPr lang="en-US" dirty="0" smtClean="0">
                <a:sym typeface="Symbol"/>
              </a:rPr>
              <a:t>   Let shear force be S</a:t>
            </a:r>
          </a:p>
          <a:p>
            <a:pPr>
              <a:buNone/>
            </a:pPr>
            <a:r>
              <a:rPr lang="en-US" sz="6600" dirty="0" smtClean="0">
                <a:sym typeface="Symbol"/>
              </a:rPr>
              <a:t></a:t>
            </a:r>
            <a:r>
              <a:rPr lang="en-US" sz="6600" b="1" dirty="0" smtClean="0">
                <a:sym typeface="Symbol"/>
              </a:rPr>
              <a:t></a:t>
            </a:r>
            <a:r>
              <a:rPr lang="en-US" sz="3600" b="1" dirty="0" smtClean="0">
                <a:sym typeface="Symbol"/>
              </a:rPr>
              <a:t>=S/(bxd)</a:t>
            </a:r>
            <a:endParaRPr lang="en-US" sz="3600" b="1" i="1" dirty="0" smtClean="0">
              <a:sym typeface="Symbol"/>
            </a:endParaRPr>
          </a:p>
          <a:p>
            <a:pPr>
              <a:buNone/>
            </a:pPr>
            <a:endParaRPr lang="en-US" dirty="0" smtClean="0">
              <a:sym typeface="Symbol"/>
            </a:endParaRPr>
          </a:p>
          <a:p>
            <a:pPr>
              <a:buNone/>
            </a:pPr>
            <a:endParaRPr lang="en-US" dirty="0"/>
          </a:p>
        </p:txBody>
      </p:sp>
      <p:grpSp>
        <p:nvGrpSpPr>
          <p:cNvPr id="38" name="Group 37"/>
          <p:cNvGrpSpPr/>
          <p:nvPr/>
        </p:nvGrpSpPr>
        <p:grpSpPr>
          <a:xfrm>
            <a:off x="5486400" y="2145268"/>
            <a:ext cx="2667000" cy="3112532"/>
            <a:chOff x="5486400" y="2145268"/>
            <a:chExt cx="2667000" cy="3112532"/>
          </a:xfrm>
        </p:grpSpPr>
        <p:sp>
          <p:nvSpPr>
            <p:cNvPr id="30" name="TextBox 29"/>
            <p:cNvSpPr txBox="1"/>
            <p:nvPr/>
          </p:nvSpPr>
          <p:spPr>
            <a:xfrm>
              <a:off x="7924800" y="3581400"/>
              <a:ext cx="228600" cy="369332"/>
            </a:xfrm>
            <a:prstGeom prst="rect">
              <a:avLst/>
            </a:prstGeom>
            <a:noFill/>
          </p:spPr>
          <p:txBody>
            <a:bodyPr wrap="square" rtlCol="0">
              <a:spAutoFit/>
            </a:bodyPr>
            <a:lstStyle/>
            <a:p>
              <a:r>
                <a:rPr lang="en-US" b="1" dirty="0" smtClean="0"/>
                <a:t>d</a:t>
              </a:r>
              <a:endParaRPr lang="en-US" b="1" dirty="0"/>
            </a:p>
          </p:txBody>
        </p:sp>
        <p:grpSp>
          <p:nvGrpSpPr>
            <p:cNvPr id="37" name="Group 36"/>
            <p:cNvGrpSpPr/>
            <p:nvPr/>
          </p:nvGrpSpPr>
          <p:grpSpPr>
            <a:xfrm>
              <a:off x="5486400" y="2145268"/>
              <a:ext cx="2362994" cy="3112532"/>
              <a:chOff x="5486400" y="1383268"/>
              <a:chExt cx="2362994" cy="3112532"/>
            </a:xfrm>
          </p:grpSpPr>
          <p:cxnSp>
            <p:nvCxnSpPr>
              <p:cNvPr id="20" name="Straight Arrow Connector 19"/>
              <p:cNvCxnSpPr/>
              <p:nvPr/>
            </p:nvCxnSpPr>
            <p:spPr>
              <a:xfrm rot="5400000">
                <a:off x="7086600" y="2971800"/>
                <a:ext cx="15240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rot="5400000">
                <a:off x="7086600" y="3733800"/>
                <a:ext cx="762000" cy="762000"/>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27" name="TextBox 26"/>
              <p:cNvSpPr txBox="1"/>
              <p:nvPr/>
            </p:nvSpPr>
            <p:spPr>
              <a:xfrm>
                <a:off x="7543800" y="3962400"/>
                <a:ext cx="228600" cy="369332"/>
              </a:xfrm>
              <a:prstGeom prst="rect">
                <a:avLst/>
              </a:prstGeom>
              <a:noFill/>
            </p:spPr>
            <p:txBody>
              <a:bodyPr wrap="square" rtlCol="0">
                <a:spAutoFit/>
              </a:bodyPr>
              <a:lstStyle/>
              <a:p>
                <a:r>
                  <a:rPr lang="en-US" b="1" dirty="0" smtClean="0"/>
                  <a:t>b</a:t>
                </a:r>
                <a:endParaRPr lang="en-US" b="1" dirty="0"/>
              </a:p>
            </p:txBody>
          </p:sp>
          <p:sp>
            <p:nvSpPr>
              <p:cNvPr id="33" name="TextBox 32"/>
              <p:cNvSpPr txBox="1"/>
              <p:nvPr/>
            </p:nvSpPr>
            <p:spPr>
              <a:xfrm>
                <a:off x="6477000" y="1383268"/>
                <a:ext cx="457200" cy="369332"/>
              </a:xfrm>
              <a:prstGeom prst="rect">
                <a:avLst/>
              </a:prstGeom>
              <a:noFill/>
            </p:spPr>
            <p:txBody>
              <a:bodyPr wrap="square" rtlCol="0">
                <a:spAutoFit/>
              </a:bodyPr>
              <a:lstStyle/>
              <a:p>
                <a:r>
                  <a:rPr lang="en-US" b="1" dirty="0" smtClean="0"/>
                  <a:t>S</a:t>
                </a:r>
                <a:endParaRPr lang="en-US" b="1" dirty="0"/>
              </a:p>
            </p:txBody>
          </p:sp>
          <p:sp>
            <p:nvSpPr>
              <p:cNvPr id="28" name="Cube 27"/>
              <p:cNvSpPr/>
              <p:nvPr/>
            </p:nvSpPr>
            <p:spPr>
              <a:xfrm>
                <a:off x="5486400" y="2209800"/>
                <a:ext cx="2209800" cy="2209800"/>
              </a:xfrm>
              <a:prstGeom prst="cube">
                <a:avLst>
                  <a:gd name="adj" fmla="val 31019"/>
                </a:avLst>
              </a:prstGeom>
              <a:gradFill>
                <a:gsLst>
                  <a:gs pos="0">
                    <a:srgbClr val="FFFFFF"/>
                  </a:gs>
                  <a:gs pos="7001">
                    <a:srgbClr val="E6E6E6"/>
                  </a:gs>
                  <a:gs pos="32001">
                    <a:srgbClr val="7D8496"/>
                  </a:gs>
                  <a:gs pos="47000">
                    <a:srgbClr val="E6E6E6"/>
                  </a:gs>
                  <a:gs pos="85001">
                    <a:srgbClr val="7D8496"/>
                  </a:gs>
                  <a:gs pos="100000">
                    <a:srgbClr val="E6E6E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Arrow Connector 31"/>
              <p:cNvCxnSpPr/>
              <p:nvPr/>
            </p:nvCxnSpPr>
            <p:spPr>
              <a:xfrm rot="5400000" flipH="1" flipV="1">
                <a:off x="6211094" y="2094706"/>
                <a:ext cx="8382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gr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29">
                                            <p:txEl>
                                              <p:pRg st="0" end="0"/>
                                            </p:txEl>
                                          </p:spTgt>
                                        </p:tgtEl>
                                        <p:attrNameLst>
                                          <p:attrName>style.visibility</p:attrName>
                                        </p:attrNameLst>
                                      </p:cBhvr>
                                      <p:to>
                                        <p:strVal val="visible"/>
                                      </p:to>
                                    </p:set>
                                    <p:anim calcmode="lin" valueType="num">
                                      <p:cBhvr additive="base">
                                        <p:cTn id="13"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9">
                                            <p:txEl>
                                              <p:pRg st="0" end="0"/>
                                            </p:txEl>
                                          </p:spTgt>
                                        </p:tgtEl>
                                        <p:attrNameLst>
                                          <p:attrName>ppt_y</p:attrName>
                                        </p:attrNameLst>
                                      </p:cBhvr>
                                      <p:tavLst>
                                        <p:tav tm="0">
                                          <p:val>
                                            <p:strVal val="1+#ppt_h/2"/>
                                          </p:val>
                                        </p:tav>
                                        <p:tav tm="100000">
                                          <p:val>
                                            <p:strVal val="#ppt_y"/>
                                          </p:val>
                                        </p:tav>
                                      </p:tavLst>
                                    </p:anim>
                                  </p:childTnLst>
                                </p:cTn>
                              </p:par>
                              <p:par>
                                <p:cTn id="15" presetID="7" presetClass="entr" presetSubtype="2"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2000" fill="hold"/>
                                        <p:tgtEl>
                                          <p:spTgt spid="38"/>
                                        </p:tgtEl>
                                        <p:attrNameLst>
                                          <p:attrName>ppt_x</p:attrName>
                                        </p:attrNameLst>
                                      </p:cBhvr>
                                      <p:tavLst>
                                        <p:tav tm="0">
                                          <p:val>
                                            <p:strVal val="1+#ppt_w/2"/>
                                          </p:val>
                                        </p:tav>
                                        <p:tav tm="100000">
                                          <p:val>
                                            <p:strVal val="#ppt_x"/>
                                          </p:val>
                                        </p:tav>
                                      </p:tavLst>
                                    </p:anim>
                                    <p:anim calcmode="lin" valueType="num">
                                      <p:cBhvr additive="base">
                                        <p:cTn id="18" dur="20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1" fill="hold">
                                          <p:stCondLst>
                                            <p:cond delay="0"/>
                                          </p:stCondLst>
                                        </p:cTn>
                                        <p:tgtEl>
                                          <p:spTgt spid="29">
                                            <p:txEl>
                                              <p:pRg st="1" end="1"/>
                                            </p:txEl>
                                          </p:spTgt>
                                        </p:tgtEl>
                                        <p:attrNameLst>
                                          <p:attrName>style.visibility</p:attrName>
                                        </p:attrNameLst>
                                      </p:cBhvr>
                                      <p:to>
                                        <p:strVal val="visible"/>
                                      </p:to>
                                    </p:set>
                                    <p:anim calcmode="lin" valueType="num">
                                      <p:cBhvr additive="base">
                                        <p:cTn id="23"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29">
                                            <p:txEl>
                                              <p:pRg st="1" end="1"/>
                                            </p:txEl>
                                          </p:spTgt>
                                        </p:tgtEl>
                                        <p:attrNameLst>
                                          <p:attrName>ppt_y</p:attrName>
                                        </p:attrNameLst>
                                      </p:cBhvr>
                                      <p:tavLst>
                                        <p:tav tm="0">
                                          <p:val>
                                            <p:strVal val="1+#ppt_h/2"/>
                                          </p:val>
                                        </p:tav>
                                        <p:tav tm="100000">
                                          <p:val>
                                            <p:strVal val="#ppt_y"/>
                                          </p:val>
                                        </p:tav>
                                      </p:tavLst>
                                    </p:anim>
                                  </p:childTnLst>
                                </p:cTn>
                              </p:par>
                              <p:par>
                                <p:cTn id="25" presetID="7" presetClass="entr" presetSubtype="4" fill="hold" nodeType="withEffect">
                                  <p:stCondLst>
                                    <p:cond delay="2000"/>
                                  </p:stCondLst>
                                  <p:childTnLst>
                                    <p:set>
                                      <p:cBhvr>
                                        <p:cTn id="26" dur="1" fill="hold">
                                          <p:stCondLst>
                                            <p:cond delay="0"/>
                                          </p:stCondLst>
                                        </p:cTn>
                                        <p:tgtEl>
                                          <p:spTgt spid="29">
                                            <p:txEl>
                                              <p:pRg st="2" end="2"/>
                                            </p:txEl>
                                          </p:spTgt>
                                        </p:tgtEl>
                                        <p:attrNameLst>
                                          <p:attrName>style.visibility</p:attrName>
                                        </p:attrNameLst>
                                      </p:cBhvr>
                                      <p:to>
                                        <p:strVal val="visible"/>
                                      </p:to>
                                    </p:set>
                                    <p:anim calcmode="lin" valueType="num">
                                      <p:cBhvr additive="base">
                                        <p:cTn id="27" dur="1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28" dur="1500" fill="hold"/>
                                        <p:tgtEl>
                                          <p:spTgt spid="29">
                                            <p:txEl>
                                              <p:pRg st="2" end="2"/>
                                            </p:txEl>
                                          </p:spTgt>
                                        </p:tgtEl>
                                        <p:attrNameLst>
                                          <p:attrName>ppt_y</p:attrName>
                                        </p:attrNameLst>
                                      </p:cBhvr>
                                      <p:tavLst>
                                        <p:tav tm="0">
                                          <p:val>
                                            <p:strVal val="1+#ppt_h/2"/>
                                          </p:val>
                                        </p:tav>
                                        <p:tav tm="100000">
                                          <p:val>
                                            <p:strVal val="#ppt_y"/>
                                          </p:val>
                                        </p:tav>
                                      </p:tavLst>
                                    </p:anim>
                                  </p:childTnLst>
                                </p:cTn>
                              </p:par>
                              <p:par>
                                <p:cTn id="29" presetID="7" presetClass="entr" presetSubtype="4" fill="hold" nodeType="withEffect">
                                  <p:stCondLst>
                                    <p:cond delay="2000"/>
                                  </p:stCondLst>
                                  <p:childTnLst>
                                    <p:set>
                                      <p:cBhvr>
                                        <p:cTn id="30" dur="1" fill="hold">
                                          <p:stCondLst>
                                            <p:cond delay="0"/>
                                          </p:stCondLst>
                                        </p:cTn>
                                        <p:tgtEl>
                                          <p:spTgt spid="29">
                                            <p:txEl>
                                              <p:pRg st="3" end="3"/>
                                            </p:txEl>
                                          </p:spTgt>
                                        </p:tgtEl>
                                        <p:attrNameLst>
                                          <p:attrName>style.visibility</p:attrName>
                                        </p:attrNameLst>
                                      </p:cBhvr>
                                      <p:to>
                                        <p:strVal val="visible"/>
                                      </p:to>
                                    </p:set>
                                    <p:anim calcmode="lin" valueType="num">
                                      <p:cBhvr additive="base">
                                        <p:cTn id="31" dur="1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32" dur="1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229600" cy="990600"/>
          </a:xfrm>
        </p:spPr>
        <p:txBody>
          <a:bodyPr>
            <a:normAutofit/>
          </a:bodyPr>
          <a:lstStyle/>
          <a:p>
            <a:pPr algn="ctr"/>
            <a:r>
              <a:rPr lang="en-US" sz="4000" b="1" u="sng" dirty="0" smtClean="0">
                <a:effectLst/>
              </a:rPr>
              <a:t>Shear Stresses In Beams </a:t>
            </a:r>
            <a:endParaRPr lang="en-US" sz="4000" b="1" i="1" u="sng" dirty="0" smtClean="0">
              <a:ln w="24500" cmpd="dbl">
                <a:solidFill>
                  <a:schemeClr val="accent2">
                    <a:shade val="85000"/>
                    <a:satMod val="155000"/>
                  </a:schemeClr>
                </a:solidFill>
                <a:prstDash val="solid"/>
                <a:miter lim="800000"/>
              </a:ln>
              <a:solidFill>
                <a:srgbClr val="FF0000"/>
              </a:solidFill>
              <a:effectLst/>
            </a:endParaRPr>
          </a:p>
        </p:txBody>
      </p:sp>
      <p:sp>
        <p:nvSpPr>
          <p:cNvPr id="3" name="Content Placeholder 2"/>
          <p:cNvSpPr>
            <a:spLocks noGrp="1"/>
          </p:cNvSpPr>
          <p:nvPr>
            <p:ph idx="1"/>
          </p:nvPr>
        </p:nvSpPr>
        <p:spPr>
          <a:xfrm>
            <a:off x="990600" y="914400"/>
            <a:ext cx="8077200" cy="2895600"/>
          </a:xfrm>
        </p:spPr>
        <p:txBody>
          <a:bodyPr>
            <a:noAutofit/>
          </a:bodyPr>
          <a:lstStyle/>
          <a:p>
            <a:pPr algn="just"/>
            <a:r>
              <a:rPr lang="en-US" sz="2800" b="1" dirty="0" smtClean="0">
                <a:sym typeface="Wingdings" pitchFamily="2" charset="2"/>
              </a:rPr>
              <a:t>Shear stresses </a:t>
            </a:r>
            <a:r>
              <a:rPr lang="en-US" sz="2800" dirty="0" smtClean="0">
                <a:sym typeface="Wingdings" pitchFamily="2" charset="2"/>
              </a:rPr>
              <a:t>are usually </a:t>
            </a:r>
            <a:r>
              <a:rPr lang="en-US" sz="2800" b="1" dirty="0" smtClean="0">
                <a:sym typeface="Wingdings" pitchFamily="2" charset="2"/>
              </a:rPr>
              <a:t>maximum</a:t>
            </a:r>
            <a:r>
              <a:rPr lang="en-US" sz="2800" dirty="0" smtClean="0">
                <a:sym typeface="Wingdings" pitchFamily="2" charset="2"/>
              </a:rPr>
              <a:t> at the </a:t>
            </a:r>
            <a:r>
              <a:rPr lang="en-US" sz="2800" b="1" dirty="0" smtClean="0">
                <a:sym typeface="Wingdings" pitchFamily="2" charset="2"/>
              </a:rPr>
              <a:t>neutral axis </a:t>
            </a:r>
            <a:r>
              <a:rPr lang="en-US" sz="2800" dirty="0" smtClean="0">
                <a:sym typeface="Wingdings" pitchFamily="2" charset="2"/>
              </a:rPr>
              <a:t>of a beam (always if the </a:t>
            </a:r>
            <a:r>
              <a:rPr lang="en-US" sz="2800" b="1" dirty="0" smtClean="0">
                <a:sym typeface="Wingdings" pitchFamily="2" charset="2"/>
              </a:rPr>
              <a:t>thickness is constant </a:t>
            </a:r>
            <a:r>
              <a:rPr lang="en-US" sz="2800" dirty="0" smtClean="0">
                <a:sym typeface="Wingdings" pitchFamily="2" charset="2"/>
              </a:rPr>
              <a:t>or if </a:t>
            </a:r>
            <a:r>
              <a:rPr lang="en-US" sz="2800" b="1" dirty="0" smtClean="0">
                <a:sym typeface="Wingdings" pitchFamily="2" charset="2"/>
              </a:rPr>
              <a:t>thickness at neutral axis is minimum for the cross section</a:t>
            </a:r>
            <a:r>
              <a:rPr lang="en-US" sz="2800" dirty="0" smtClean="0">
                <a:sym typeface="Wingdings" pitchFamily="2" charset="2"/>
              </a:rPr>
              <a:t>, such as for </a:t>
            </a:r>
            <a:r>
              <a:rPr lang="en-US" sz="2800" b="1" dirty="0" smtClean="0">
                <a:sym typeface="Wingdings" pitchFamily="2" charset="2"/>
              </a:rPr>
              <a:t>I-beam or T-beam </a:t>
            </a:r>
            <a:r>
              <a:rPr lang="en-US" sz="2800" dirty="0" smtClean="0">
                <a:sym typeface="Wingdings" pitchFamily="2" charset="2"/>
              </a:rPr>
              <a:t>), but </a:t>
            </a:r>
            <a:r>
              <a:rPr lang="en-US" sz="2800" b="1" dirty="0" smtClean="0">
                <a:sym typeface="Wingdings" pitchFamily="2" charset="2"/>
              </a:rPr>
              <a:t>zero at the top</a:t>
            </a:r>
            <a:r>
              <a:rPr lang="en-US" sz="2800" dirty="0" smtClean="0">
                <a:sym typeface="Wingdings" pitchFamily="2" charset="2"/>
              </a:rPr>
              <a:t> </a:t>
            </a:r>
            <a:r>
              <a:rPr lang="en-US" sz="2800" b="1" dirty="0" smtClean="0">
                <a:sym typeface="Wingdings" pitchFamily="2" charset="2"/>
              </a:rPr>
              <a:t>and bottom </a:t>
            </a:r>
            <a:r>
              <a:rPr lang="en-US" sz="2800" dirty="0" smtClean="0">
                <a:sym typeface="Wingdings" pitchFamily="2" charset="2"/>
              </a:rPr>
              <a:t>of the cross section as </a:t>
            </a:r>
            <a:r>
              <a:rPr lang="en-US" sz="2800" b="1" dirty="0" smtClean="0">
                <a:sym typeface="Wingdings" pitchFamily="2" charset="2"/>
              </a:rPr>
              <a:t>normal stresses are max/min.</a:t>
            </a:r>
            <a:endParaRPr lang="en-US" sz="2800" dirty="0" smtClean="0">
              <a:sym typeface="Wingdings" pitchFamily="2" charset="2"/>
            </a:endParaRPr>
          </a:p>
        </p:txBody>
      </p:sp>
      <p:grpSp>
        <p:nvGrpSpPr>
          <p:cNvPr id="35" name="Group 34"/>
          <p:cNvGrpSpPr/>
          <p:nvPr/>
        </p:nvGrpSpPr>
        <p:grpSpPr>
          <a:xfrm>
            <a:off x="1143000" y="4343400"/>
            <a:ext cx="2895600" cy="2130551"/>
            <a:chOff x="1143000" y="4343400"/>
            <a:chExt cx="2895600" cy="2130551"/>
          </a:xfrm>
        </p:grpSpPr>
        <p:sp>
          <p:nvSpPr>
            <p:cNvPr id="8" name="Rectangle 7"/>
            <p:cNvSpPr/>
            <p:nvPr/>
          </p:nvSpPr>
          <p:spPr>
            <a:xfrm>
              <a:off x="1524000" y="4343400"/>
              <a:ext cx="1940229" cy="2130551"/>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17" name="Straight Connector 16"/>
            <p:cNvCxnSpPr/>
            <p:nvPr/>
          </p:nvCxnSpPr>
          <p:spPr>
            <a:xfrm>
              <a:off x="1143000" y="5410200"/>
              <a:ext cx="2895600" cy="1588"/>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905000" y="5029200"/>
              <a:ext cx="559769" cy="369332"/>
            </a:xfrm>
            <a:prstGeom prst="rect">
              <a:avLst/>
            </a:prstGeom>
          </p:spPr>
          <p:txBody>
            <a:bodyPr wrap="none">
              <a:spAutoFit/>
            </a:bodyPr>
            <a:lstStyle/>
            <a:p>
              <a:pPr algn="ctr"/>
              <a:r>
                <a:rPr lang="en-US" b="1" dirty="0" smtClean="0">
                  <a:sym typeface="Symbol"/>
                </a:rPr>
                <a:t>NA</a:t>
              </a:r>
              <a:endParaRPr lang="en-US" sz="1400" b="1" dirty="0"/>
            </a:p>
          </p:txBody>
        </p:sp>
      </p:grpSp>
      <p:grpSp>
        <p:nvGrpSpPr>
          <p:cNvPr id="40" name="Group 39"/>
          <p:cNvGrpSpPr/>
          <p:nvPr/>
        </p:nvGrpSpPr>
        <p:grpSpPr>
          <a:xfrm>
            <a:off x="3962400" y="4278005"/>
            <a:ext cx="2133600" cy="2228550"/>
            <a:chOff x="3962400" y="4278005"/>
            <a:chExt cx="2133600" cy="2228550"/>
          </a:xfrm>
          <a:gradFill>
            <a:gsLst>
              <a:gs pos="0">
                <a:srgbClr val="FFFFFF"/>
              </a:gs>
              <a:gs pos="7001">
                <a:srgbClr val="E6E6E6"/>
              </a:gs>
              <a:gs pos="32001">
                <a:srgbClr val="7D8496"/>
              </a:gs>
              <a:gs pos="47000">
                <a:srgbClr val="E6E6E6"/>
              </a:gs>
              <a:gs pos="85001">
                <a:srgbClr val="7D8496"/>
              </a:gs>
              <a:gs pos="100000">
                <a:srgbClr val="E6E6E6"/>
              </a:gs>
            </a:gsLst>
            <a:lin ang="5400000" scaled="0"/>
          </a:gradFill>
        </p:grpSpPr>
        <p:grpSp>
          <p:nvGrpSpPr>
            <p:cNvPr id="36" name="Group 35"/>
            <p:cNvGrpSpPr/>
            <p:nvPr/>
          </p:nvGrpSpPr>
          <p:grpSpPr>
            <a:xfrm>
              <a:off x="4085246" y="4278005"/>
              <a:ext cx="1858354" cy="2228550"/>
              <a:chOff x="4085246" y="4278005"/>
              <a:chExt cx="1858354" cy="2228550"/>
            </a:xfrm>
            <a:grpFill/>
          </p:grpSpPr>
          <p:grpSp>
            <p:nvGrpSpPr>
              <p:cNvPr id="15" name="Group 14"/>
              <p:cNvGrpSpPr/>
              <p:nvPr/>
            </p:nvGrpSpPr>
            <p:grpSpPr>
              <a:xfrm>
                <a:off x="4085246" y="4278005"/>
                <a:ext cx="1858354" cy="2228550"/>
                <a:chOff x="4419600" y="4278005"/>
                <a:chExt cx="1858354" cy="2228550"/>
              </a:xfrm>
              <a:grpFill/>
            </p:grpSpPr>
            <p:sp>
              <p:nvSpPr>
                <p:cNvPr id="9" name="Rectangle 8"/>
                <p:cNvSpPr/>
                <p:nvPr/>
              </p:nvSpPr>
              <p:spPr>
                <a:xfrm>
                  <a:off x="4419600" y="4278005"/>
                  <a:ext cx="1858354" cy="370195"/>
                </a:xfrm>
                <a:prstGeom prst="rect">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Rectangle 9"/>
                <p:cNvSpPr/>
                <p:nvPr/>
              </p:nvSpPr>
              <p:spPr>
                <a:xfrm rot="5400000">
                  <a:off x="4448325" y="5392280"/>
                  <a:ext cx="1858354" cy="370195"/>
                </a:xfrm>
                <a:prstGeom prst="rect">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33" name="Rectangle 32"/>
              <p:cNvSpPr/>
              <p:nvPr/>
            </p:nvSpPr>
            <p:spPr>
              <a:xfrm>
                <a:off x="4191000" y="4812268"/>
                <a:ext cx="559769" cy="369332"/>
              </a:xfrm>
              <a:prstGeom prst="rect">
                <a:avLst/>
              </a:prstGeom>
              <a:solidFill>
                <a:schemeClr val="bg1"/>
              </a:solidFill>
            </p:spPr>
            <p:txBody>
              <a:bodyPr wrap="none">
                <a:spAutoFit/>
              </a:bodyPr>
              <a:lstStyle/>
              <a:p>
                <a:pPr algn="ctr"/>
                <a:r>
                  <a:rPr lang="en-US" b="1" dirty="0" smtClean="0">
                    <a:sym typeface="Symbol"/>
                  </a:rPr>
                  <a:t>NA</a:t>
                </a:r>
                <a:endParaRPr lang="en-US" sz="1400" b="1" dirty="0"/>
              </a:p>
            </p:txBody>
          </p:sp>
        </p:grpSp>
        <p:cxnSp>
          <p:nvCxnSpPr>
            <p:cNvPr id="18" name="Straight Connector 17"/>
            <p:cNvCxnSpPr/>
            <p:nvPr/>
          </p:nvCxnSpPr>
          <p:spPr>
            <a:xfrm>
              <a:off x="3962400" y="5180012"/>
              <a:ext cx="2133600" cy="1588"/>
            </a:xfrm>
            <a:prstGeom prst="line">
              <a:avLst/>
            </a:prstGeom>
            <a:grpFill/>
            <a:ln w="25400">
              <a:prstDash val="lgDash"/>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6324600" y="4191000"/>
            <a:ext cx="2514600" cy="2579995"/>
            <a:chOff x="6324600" y="4191000"/>
            <a:chExt cx="2514600" cy="2579995"/>
          </a:xfrm>
          <a:gradFill>
            <a:gsLst>
              <a:gs pos="0">
                <a:srgbClr val="FFFFFF"/>
              </a:gs>
              <a:gs pos="7001">
                <a:srgbClr val="E6E6E6"/>
              </a:gs>
              <a:gs pos="32001">
                <a:srgbClr val="7D8496"/>
              </a:gs>
              <a:gs pos="47000">
                <a:srgbClr val="E6E6E6"/>
              </a:gs>
              <a:gs pos="85001">
                <a:srgbClr val="7D8496"/>
              </a:gs>
              <a:gs pos="100000">
                <a:srgbClr val="E6E6E6"/>
              </a:gs>
            </a:gsLst>
            <a:lin ang="5400000" scaled="0"/>
          </a:gradFill>
        </p:grpSpPr>
        <p:grpSp>
          <p:nvGrpSpPr>
            <p:cNvPr id="14" name="Group 13"/>
            <p:cNvGrpSpPr/>
            <p:nvPr/>
          </p:nvGrpSpPr>
          <p:grpSpPr>
            <a:xfrm>
              <a:off x="6629400" y="4191000"/>
              <a:ext cx="1934554" cy="2579995"/>
              <a:chOff x="6629400" y="4114800"/>
              <a:chExt cx="1934554" cy="2579995"/>
            </a:xfrm>
            <a:grpFill/>
          </p:grpSpPr>
          <p:sp>
            <p:nvSpPr>
              <p:cNvPr id="11" name="Rectangle 10"/>
              <p:cNvSpPr/>
              <p:nvPr/>
            </p:nvSpPr>
            <p:spPr>
              <a:xfrm>
                <a:off x="6629400" y="4114800"/>
                <a:ext cx="1934554" cy="381000"/>
              </a:xfrm>
              <a:prstGeom prst="rect">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smtClean="0"/>
              </a:p>
              <a:p>
                <a:pPr algn="ctr"/>
                <a:endParaRPr lang="en-US" dirty="0"/>
              </a:p>
            </p:txBody>
          </p:sp>
          <p:sp>
            <p:nvSpPr>
              <p:cNvPr id="12" name="Rectangle 11"/>
              <p:cNvSpPr/>
              <p:nvPr/>
            </p:nvSpPr>
            <p:spPr>
              <a:xfrm rot="5400000">
                <a:off x="6667500" y="5219700"/>
                <a:ext cx="1828800" cy="381000"/>
              </a:xfrm>
              <a:prstGeom prst="rect">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p:nvSpPr>
            <p:spPr>
              <a:xfrm>
                <a:off x="6629400" y="6324600"/>
                <a:ext cx="1932432" cy="370195"/>
              </a:xfrm>
              <a:prstGeom prst="rect">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34" name="Rectangle 33"/>
            <p:cNvSpPr/>
            <p:nvPr/>
          </p:nvSpPr>
          <p:spPr>
            <a:xfrm>
              <a:off x="6705600" y="5029200"/>
              <a:ext cx="559769" cy="369332"/>
            </a:xfrm>
            <a:prstGeom prst="rect">
              <a:avLst/>
            </a:prstGeom>
            <a:solidFill>
              <a:schemeClr val="bg1"/>
            </a:solidFill>
            <a:ln>
              <a:solidFill>
                <a:schemeClr val="bg1"/>
              </a:solidFill>
            </a:ln>
          </p:spPr>
          <p:txBody>
            <a:bodyPr wrap="none">
              <a:spAutoFit/>
            </a:bodyPr>
            <a:lstStyle/>
            <a:p>
              <a:pPr algn="ctr"/>
              <a:r>
                <a:rPr lang="en-US" b="1" dirty="0" smtClean="0">
                  <a:sym typeface="Symbol"/>
                </a:rPr>
                <a:t>NA</a:t>
              </a:r>
              <a:endParaRPr lang="en-US" sz="1400" b="1" dirty="0"/>
            </a:p>
          </p:txBody>
        </p:sp>
        <p:cxnSp>
          <p:nvCxnSpPr>
            <p:cNvPr id="19" name="Straight Connector 18"/>
            <p:cNvCxnSpPr/>
            <p:nvPr/>
          </p:nvCxnSpPr>
          <p:spPr>
            <a:xfrm>
              <a:off x="6324600" y="5410200"/>
              <a:ext cx="2514600" cy="1588"/>
            </a:xfrm>
            <a:prstGeom prst="line">
              <a:avLst/>
            </a:prstGeom>
            <a:grpFill/>
            <a:ln w="25400">
              <a:prstDash val="lgDash"/>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7" presetClass="entr" presetSubtype="8" fill="hold" nodeType="withEffect">
                                  <p:stCondLst>
                                    <p:cond delay="200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1000" fill="hold"/>
                                        <p:tgtEl>
                                          <p:spTgt spid="35"/>
                                        </p:tgtEl>
                                        <p:attrNameLst>
                                          <p:attrName>ppt_x</p:attrName>
                                        </p:attrNameLst>
                                      </p:cBhvr>
                                      <p:tavLst>
                                        <p:tav tm="0">
                                          <p:val>
                                            <p:strVal val="0-#ppt_w/2"/>
                                          </p:val>
                                        </p:tav>
                                        <p:tav tm="100000">
                                          <p:val>
                                            <p:strVal val="#ppt_x"/>
                                          </p:val>
                                        </p:tav>
                                      </p:tavLst>
                                    </p:anim>
                                    <p:anim calcmode="lin" valueType="num">
                                      <p:cBhvr additive="base">
                                        <p:cTn id="16" dur="1000" fill="hold"/>
                                        <p:tgtEl>
                                          <p:spTgt spid="35"/>
                                        </p:tgtEl>
                                        <p:attrNameLst>
                                          <p:attrName>ppt_y</p:attrName>
                                        </p:attrNameLst>
                                      </p:cBhvr>
                                      <p:tavLst>
                                        <p:tav tm="0">
                                          <p:val>
                                            <p:strVal val="#ppt_y"/>
                                          </p:val>
                                        </p:tav>
                                        <p:tav tm="100000">
                                          <p:val>
                                            <p:strVal val="#ppt_y"/>
                                          </p:val>
                                        </p:tav>
                                      </p:tavLst>
                                    </p:anim>
                                  </p:childTnLst>
                                </p:cTn>
                              </p:par>
                              <p:par>
                                <p:cTn id="17" presetID="7" presetClass="entr" presetSubtype="4" fill="hold" nodeType="withEffect">
                                  <p:stCondLst>
                                    <p:cond delay="200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1000" fill="hold"/>
                                        <p:tgtEl>
                                          <p:spTgt spid="40"/>
                                        </p:tgtEl>
                                        <p:attrNameLst>
                                          <p:attrName>ppt_x</p:attrName>
                                        </p:attrNameLst>
                                      </p:cBhvr>
                                      <p:tavLst>
                                        <p:tav tm="0">
                                          <p:val>
                                            <p:strVal val="#ppt_x"/>
                                          </p:val>
                                        </p:tav>
                                        <p:tav tm="100000">
                                          <p:val>
                                            <p:strVal val="#ppt_x"/>
                                          </p:val>
                                        </p:tav>
                                      </p:tavLst>
                                    </p:anim>
                                    <p:anim calcmode="lin" valueType="num">
                                      <p:cBhvr additive="base">
                                        <p:cTn id="20" dur="1000" fill="hold"/>
                                        <p:tgtEl>
                                          <p:spTgt spid="40"/>
                                        </p:tgtEl>
                                        <p:attrNameLst>
                                          <p:attrName>ppt_y</p:attrName>
                                        </p:attrNameLst>
                                      </p:cBhvr>
                                      <p:tavLst>
                                        <p:tav tm="0">
                                          <p:val>
                                            <p:strVal val="1+#ppt_h/2"/>
                                          </p:val>
                                        </p:tav>
                                        <p:tav tm="100000">
                                          <p:val>
                                            <p:strVal val="#ppt_y"/>
                                          </p:val>
                                        </p:tav>
                                      </p:tavLst>
                                    </p:anim>
                                  </p:childTnLst>
                                </p:cTn>
                              </p:par>
                              <p:par>
                                <p:cTn id="21" presetID="7" presetClass="entr" presetSubtype="2" fill="hold" nodeType="withEffect">
                                  <p:stCondLst>
                                    <p:cond delay="200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1000" fill="hold"/>
                                        <p:tgtEl>
                                          <p:spTgt spid="38"/>
                                        </p:tgtEl>
                                        <p:attrNameLst>
                                          <p:attrName>ppt_x</p:attrName>
                                        </p:attrNameLst>
                                      </p:cBhvr>
                                      <p:tavLst>
                                        <p:tav tm="0">
                                          <p:val>
                                            <p:strVal val="1+#ppt_w/2"/>
                                          </p:val>
                                        </p:tav>
                                        <p:tav tm="100000">
                                          <p:val>
                                            <p:strVal val="#ppt_x"/>
                                          </p:val>
                                        </p:tav>
                                      </p:tavLst>
                                    </p:anim>
                                    <p:anim calcmode="lin" valueType="num">
                                      <p:cBhvr additive="base">
                                        <p:cTn id="24" dur="10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76200"/>
            <a:ext cx="8077200" cy="2895600"/>
          </a:xfrm>
        </p:spPr>
        <p:txBody>
          <a:bodyPr>
            <a:normAutofit/>
          </a:bodyPr>
          <a:lstStyle/>
          <a:p>
            <a:pPr algn="just"/>
            <a:r>
              <a:rPr lang="en-US" sz="3000" dirty="0" smtClean="0"/>
              <a:t>When a beam is </a:t>
            </a:r>
            <a:r>
              <a:rPr lang="en-US" sz="3000" b="1" dirty="0" smtClean="0"/>
              <a:t>subjected to a loading</a:t>
            </a:r>
            <a:r>
              <a:rPr lang="en-US" sz="3000" dirty="0" smtClean="0"/>
              <a:t>, both </a:t>
            </a:r>
            <a:r>
              <a:rPr lang="en-US" sz="3000" b="1" dirty="0" smtClean="0"/>
              <a:t>bending moments, M, and shear forces, V, act on the cross section</a:t>
            </a:r>
            <a:r>
              <a:rPr lang="en-US" sz="3000" dirty="0" smtClean="0"/>
              <a:t>. Let us consider a beam of rectangular cross section. We can reasonably assume that the </a:t>
            </a:r>
            <a:r>
              <a:rPr lang="en-US" sz="3000" b="1" dirty="0" smtClean="0"/>
              <a:t>shear stresses </a:t>
            </a:r>
            <a:r>
              <a:rPr lang="en-US" sz="3000" dirty="0" smtClean="0"/>
              <a:t>τ act </a:t>
            </a:r>
            <a:r>
              <a:rPr lang="en-US" sz="3000" b="1" dirty="0" smtClean="0"/>
              <a:t>parallel</a:t>
            </a:r>
            <a:r>
              <a:rPr lang="en-US" sz="3000" dirty="0" smtClean="0"/>
              <a:t> to </a:t>
            </a:r>
            <a:r>
              <a:rPr lang="en-US" sz="3000" b="1" dirty="0" smtClean="0"/>
              <a:t>the shear force V</a:t>
            </a:r>
            <a:r>
              <a:rPr lang="en-US" sz="3000" dirty="0" smtClean="0"/>
              <a:t>. </a:t>
            </a:r>
            <a:endParaRPr lang="en-US" sz="3000" dirty="0"/>
          </a:p>
        </p:txBody>
      </p:sp>
      <p:grpSp>
        <p:nvGrpSpPr>
          <p:cNvPr id="118" name="Group 117"/>
          <p:cNvGrpSpPr/>
          <p:nvPr/>
        </p:nvGrpSpPr>
        <p:grpSpPr>
          <a:xfrm>
            <a:off x="2819400" y="3048000"/>
            <a:ext cx="5029291" cy="3810000"/>
            <a:chOff x="2743200" y="3048000"/>
            <a:chExt cx="5029291" cy="3810000"/>
          </a:xfrm>
        </p:grpSpPr>
        <p:sp>
          <p:nvSpPr>
            <p:cNvPr id="94" name="Rectangle 93"/>
            <p:cNvSpPr/>
            <p:nvPr/>
          </p:nvSpPr>
          <p:spPr>
            <a:xfrm>
              <a:off x="5105400" y="6488668"/>
              <a:ext cx="301686" cy="369332"/>
            </a:xfrm>
            <a:prstGeom prst="rect">
              <a:avLst/>
            </a:prstGeom>
          </p:spPr>
          <p:txBody>
            <a:bodyPr wrap="none">
              <a:spAutoFit/>
            </a:bodyPr>
            <a:lstStyle/>
            <a:p>
              <a:pPr algn="ctr"/>
              <a:r>
                <a:rPr lang="en-US" b="1" dirty="0" smtClean="0">
                  <a:sym typeface="Symbol"/>
                </a:rPr>
                <a:t>v</a:t>
              </a:r>
              <a:endParaRPr lang="en-US" b="1" dirty="0"/>
            </a:p>
          </p:txBody>
        </p:sp>
        <p:grpSp>
          <p:nvGrpSpPr>
            <p:cNvPr id="117" name="Group 116"/>
            <p:cNvGrpSpPr/>
            <p:nvPr/>
          </p:nvGrpSpPr>
          <p:grpSpPr>
            <a:xfrm>
              <a:off x="2743200" y="3048000"/>
              <a:ext cx="5029291" cy="3505200"/>
              <a:chOff x="2743200" y="2971800"/>
              <a:chExt cx="5029291" cy="3505200"/>
            </a:xfrm>
          </p:grpSpPr>
          <p:cxnSp>
            <p:nvCxnSpPr>
              <p:cNvPr id="14" name="Straight Connector 13"/>
              <p:cNvCxnSpPr/>
              <p:nvPr/>
            </p:nvCxnSpPr>
            <p:spPr>
              <a:xfrm rot="10800000">
                <a:off x="3581401" y="5486400"/>
                <a:ext cx="304800" cy="228600"/>
              </a:xfrm>
              <a:prstGeom prst="line">
                <a:avLst/>
              </a:prstGeom>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2743200" y="2971800"/>
                <a:ext cx="3962400" cy="3048000"/>
                <a:chOff x="2590800" y="3276600"/>
                <a:chExt cx="5181600" cy="3124200"/>
              </a:xfrm>
            </p:grpSpPr>
            <p:sp>
              <p:nvSpPr>
                <p:cNvPr id="4" name="Cube 3"/>
                <p:cNvSpPr/>
                <p:nvPr/>
              </p:nvSpPr>
              <p:spPr>
                <a:xfrm flipH="1">
                  <a:off x="2590800" y="3276600"/>
                  <a:ext cx="5181600" cy="3124200"/>
                </a:xfrm>
                <a:prstGeom prst="cube">
                  <a:avLst>
                    <a:gd name="adj" fmla="val 40799"/>
                  </a:avLst>
                </a:prstGeom>
                <a:blipFill>
                  <a:blip r:embed="rId2"/>
                  <a:tile tx="0" ty="0" sx="100000" sy="100000" flip="none" algn="tl"/>
                </a:bli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8" name="Straight Connector 7"/>
                <p:cNvCxnSpPr/>
                <p:nvPr/>
              </p:nvCxnSpPr>
              <p:spPr>
                <a:xfrm>
                  <a:off x="4185138" y="5697855"/>
                  <a:ext cx="3587262" cy="18733"/>
                </a:xfrm>
                <a:prstGeom prst="line">
                  <a:avLst/>
                </a:prstGeom>
              </p:spPr>
              <p:style>
                <a:lnRef idx="2">
                  <a:schemeClr val="accent1"/>
                </a:lnRef>
                <a:fillRef idx="1">
                  <a:schemeClr val="lt1"/>
                </a:fillRef>
                <a:effectRef idx="0">
                  <a:schemeClr val="accent1"/>
                </a:effectRef>
                <a:fontRef idx="minor">
                  <a:schemeClr val="dk1"/>
                </a:fontRef>
              </p:style>
            </p:cxnSp>
            <p:cxnSp>
              <p:nvCxnSpPr>
                <p:cNvPr id="9" name="Straight Connector 8"/>
                <p:cNvCxnSpPr/>
                <p:nvPr/>
              </p:nvCxnSpPr>
              <p:spPr>
                <a:xfrm>
                  <a:off x="4284785" y="5943600"/>
                  <a:ext cx="3487615" cy="1588"/>
                </a:xfrm>
                <a:prstGeom prst="line">
                  <a:avLst/>
                </a:prstGeom>
              </p:spPr>
              <p:style>
                <a:lnRef idx="2">
                  <a:schemeClr val="accent1"/>
                </a:lnRef>
                <a:fillRef idx="1">
                  <a:schemeClr val="lt1"/>
                </a:fillRef>
                <a:effectRef idx="0">
                  <a:schemeClr val="accent1"/>
                </a:effectRef>
                <a:fontRef idx="minor">
                  <a:schemeClr val="dk1"/>
                </a:fontRef>
              </p:style>
            </p:cxnSp>
            <p:cxnSp>
              <p:nvCxnSpPr>
                <p:cNvPr id="10" name="Straight Connector 9"/>
                <p:cNvCxnSpPr/>
                <p:nvPr/>
              </p:nvCxnSpPr>
              <p:spPr>
                <a:xfrm rot="5400000" flipH="1" flipV="1">
                  <a:off x="3872340" y="5599906"/>
                  <a:ext cx="228600" cy="1588"/>
                </a:xfrm>
                <a:prstGeom prst="line">
                  <a:avLst/>
                </a:prstGeom>
              </p:spPr>
              <p:style>
                <a:lnRef idx="2">
                  <a:schemeClr val="accent1"/>
                </a:lnRef>
                <a:fillRef idx="1">
                  <a:schemeClr val="lt1"/>
                </a:fillRef>
                <a:effectRef idx="0">
                  <a:schemeClr val="accent1"/>
                </a:effectRef>
                <a:fontRef idx="minor">
                  <a:schemeClr val="dk1"/>
                </a:fontRef>
              </p:style>
            </p:cxnSp>
            <p:cxnSp>
              <p:nvCxnSpPr>
                <p:cNvPr id="17" name="Straight Connector 16"/>
                <p:cNvCxnSpPr/>
                <p:nvPr/>
              </p:nvCxnSpPr>
              <p:spPr>
                <a:xfrm rot="10800000">
                  <a:off x="3979985" y="5715000"/>
                  <a:ext cx="304800" cy="228600"/>
                </a:xfrm>
                <a:prstGeom prst="line">
                  <a:avLst/>
                </a:prstGeom>
              </p:spPr>
              <p:style>
                <a:lnRef idx="2">
                  <a:schemeClr val="accent1"/>
                </a:lnRef>
                <a:fillRef idx="1">
                  <a:schemeClr val="lt1"/>
                </a:fillRef>
                <a:effectRef idx="0">
                  <a:schemeClr val="accent1"/>
                </a:effectRef>
                <a:fontRef idx="minor">
                  <a:schemeClr val="dk1"/>
                </a:fontRef>
              </p:style>
            </p:cxnSp>
            <p:cxnSp>
              <p:nvCxnSpPr>
                <p:cNvPr id="26" name="Straight Connector 25"/>
                <p:cNvCxnSpPr/>
                <p:nvPr/>
              </p:nvCxnSpPr>
              <p:spPr>
                <a:xfrm>
                  <a:off x="3985846" y="5486400"/>
                  <a:ext cx="3481754" cy="1588"/>
                </a:xfrm>
                <a:prstGeom prst="line">
                  <a:avLst/>
                </a:prstGeom>
                <a:ln>
                  <a:prstDash val="dash"/>
                </a:ln>
              </p:spPr>
              <p:style>
                <a:lnRef idx="2">
                  <a:schemeClr val="accent1"/>
                </a:lnRef>
                <a:fillRef idx="1">
                  <a:schemeClr val="lt1"/>
                </a:fillRef>
                <a:effectRef idx="0">
                  <a:schemeClr val="accent1"/>
                </a:effectRef>
                <a:fontRef idx="minor">
                  <a:schemeClr val="dk1"/>
                </a:fontRef>
              </p:style>
            </p:cxnSp>
            <p:cxnSp>
              <p:nvCxnSpPr>
                <p:cNvPr id="28" name="Straight Connector 27"/>
                <p:cNvCxnSpPr/>
                <p:nvPr/>
              </p:nvCxnSpPr>
              <p:spPr>
                <a:xfrm rot="10800000">
                  <a:off x="7467600" y="5486399"/>
                  <a:ext cx="304800" cy="228600"/>
                </a:xfrm>
                <a:prstGeom prst="line">
                  <a:avLst/>
                </a:prstGeom>
                <a:ln>
                  <a:prstDash val="dash"/>
                </a:ln>
              </p:spPr>
              <p:style>
                <a:lnRef idx="2">
                  <a:schemeClr val="accent1"/>
                </a:lnRef>
                <a:fillRef idx="1">
                  <a:schemeClr val="lt1"/>
                </a:fillRef>
                <a:effectRef idx="0">
                  <a:schemeClr val="accent1"/>
                </a:effectRef>
                <a:fontRef idx="minor">
                  <a:schemeClr val="dk1"/>
                </a:fontRef>
              </p:style>
            </p:cxnSp>
          </p:grpSp>
          <p:cxnSp>
            <p:nvCxnSpPr>
              <p:cNvPr id="35" name="Straight Connector 34"/>
              <p:cNvCxnSpPr/>
              <p:nvPr/>
            </p:nvCxnSpPr>
            <p:spPr>
              <a:xfrm rot="16200000" flipH="1">
                <a:off x="3810000" y="5105401"/>
                <a:ext cx="22860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rot="5400000">
                <a:off x="4991894" y="4609306"/>
                <a:ext cx="533400"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8" name="Straight Arrow Connector 37"/>
              <p:cNvCxnSpPr/>
              <p:nvPr/>
            </p:nvCxnSpPr>
            <p:spPr>
              <a:xfrm rot="5400000">
                <a:off x="5142706" y="5447506"/>
                <a:ext cx="228600"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54" name="Straight Arrow Connector 53"/>
              <p:cNvCxnSpPr/>
              <p:nvPr/>
            </p:nvCxnSpPr>
            <p:spPr>
              <a:xfrm rot="5400000">
                <a:off x="4077494" y="5447506"/>
                <a:ext cx="228600"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5" name="Straight Arrow Connector 54"/>
              <p:cNvCxnSpPr/>
              <p:nvPr/>
            </p:nvCxnSpPr>
            <p:spPr>
              <a:xfrm rot="5400000">
                <a:off x="4610894" y="5447506"/>
                <a:ext cx="228600"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6" name="Straight Arrow Connector 55"/>
              <p:cNvCxnSpPr/>
              <p:nvPr/>
            </p:nvCxnSpPr>
            <p:spPr>
              <a:xfrm rot="5400000">
                <a:off x="5677694" y="5447506"/>
                <a:ext cx="228600"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7" name="Straight Arrow Connector 56"/>
              <p:cNvCxnSpPr/>
              <p:nvPr/>
            </p:nvCxnSpPr>
            <p:spPr>
              <a:xfrm rot="5400000">
                <a:off x="6211094" y="5447506"/>
                <a:ext cx="228600"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79" name="Straight Connector 78"/>
              <p:cNvCxnSpPr/>
              <p:nvPr/>
            </p:nvCxnSpPr>
            <p:spPr>
              <a:xfrm rot="5400000">
                <a:off x="4534297" y="5752703"/>
                <a:ext cx="1447800" cy="794"/>
              </a:xfrm>
              <a:prstGeom prst="line">
                <a:avLst/>
              </a:prstGeom>
            </p:spPr>
            <p:style>
              <a:lnRef idx="2">
                <a:schemeClr val="dk1"/>
              </a:lnRef>
              <a:fillRef idx="0">
                <a:schemeClr val="dk1"/>
              </a:fillRef>
              <a:effectRef idx="1">
                <a:schemeClr val="dk1"/>
              </a:effectRef>
              <a:fontRef idx="minor">
                <a:schemeClr val="tx1"/>
              </a:fontRef>
            </p:style>
          </p:cxnSp>
          <p:cxnSp>
            <p:nvCxnSpPr>
              <p:cNvPr id="85" name="Straight Connector 84"/>
              <p:cNvCxnSpPr/>
              <p:nvPr/>
            </p:nvCxnSpPr>
            <p:spPr>
              <a:xfrm>
                <a:off x="5257800" y="5029200"/>
                <a:ext cx="2209800" cy="1588"/>
              </a:xfrm>
              <a:prstGeom prst="line">
                <a:avLst/>
              </a:prstGeom>
            </p:spPr>
            <p:style>
              <a:lnRef idx="2">
                <a:schemeClr val="dk1"/>
              </a:lnRef>
              <a:fillRef idx="0">
                <a:schemeClr val="dk1"/>
              </a:fillRef>
              <a:effectRef idx="1">
                <a:schemeClr val="dk1"/>
              </a:effectRef>
              <a:fontRef idx="minor">
                <a:schemeClr val="tx1"/>
              </a:fontRef>
            </p:style>
          </p:cxnSp>
          <p:cxnSp>
            <p:nvCxnSpPr>
              <p:cNvPr id="86" name="Straight Connector 85"/>
              <p:cNvCxnSpPr/>
              <p:nvPr/>
            </p:nvCxnSpPr>
            <p:spPr>
              <a:xfrm>
                <a:off x="5257800" y="5029200"/>
                <a:ext cx="1905000" cy="1066800"/>
              </a:xfrm>
              <a:prstGeom prst="line">
                <a:avLst/>
              </a:prstGeom>
            </p:spPr>
            <p:style>
              <a:lnRef idx="2">
                <a:schemeClr val="dk1"/>
              </a:lnRef>
              <a:fillRef idx="0">
                <a:schemeClr val="dk1"/>
              </a:fillRef>
              <a:effectRef idx="1">
                <a:schemeClr val="dk1"/>
              </a:effectRef>
              <a:fontRef idx="minor">
                <a:schemeClr val="tx1"/>
              </a:fontRef>
            </p:style>
          </p:cxnSp>
          <p:sp>
            <p:nvSpPr>
              <p:cNvPr id="93" name="Rectangle 92"/>
              <p:cNvSpPr/>
              <p:nvPr/>
            </p:nvSpPr>
            <p:spPr>
              <a:xfrm>
                <a:off x="6629400" y="5257800"/>
                <a:ext cx="365062" cy="338554"/>
              </a:xfrm>
              <a:prstGeom prst="rect">
                <a:avLst/>
              </a:prstGeom>
            </p:spPr>
            <p:txBody>
              <a:bodyPr wrap="square">
                <a:spAutoFit/>
              </a:bodyPr>
              <a:lstStyle/>
              <a:p>
                <a:pPr algn="ctr"/>
                <a:r>
                  <a:rPr lang="en-US" sz="1600" b="1" dirty="0" smtClean="0">
                    <a:sym typeface="Symbol"/>
                  </a:rPr>
                  <a:t>n</a:t>
                </a:r>
                <a:endParaRPr lang="en-US" sz="1600" b="1" dirty="0"/>
              </a:p>
            </p:txBody>
          </p:sp>
          <p:sp>
            <p:nvSpPr>
              <p:cNvPr id="95" name="Rectangle 94"/>
              <p:cNvSpPr/>
              <p:nvPr/>
            </p:nvSpPr>
            <p:spPr>
              <a:xfrm>
                <a:off x="5257800" y="4343400"/>
                <a:ext cx="351379" cy="369332"/>
              </a:xfrm>
              <a:prstGeom prst="rect">
                <a:avLst/>
              </a:prstGeom>
            </p:spPr>
            <p:txBody>
              <a:bodyPr wrap="none">
                <a:spAutoFit/>
              </a:bodyPr>
              <a:lstStyle/>
              <a:p>
                <a:pPr algn="ctr"/>
                <a:r>
                  <a:rPr lang="en-US" b="1" dirty="0" smtClean="0">
                    <a:sym typeface="Symbol"/>
                  </a:rPr>
                  <a:t>V</a:t>
                </a:r>
                <a:endParaRPr lang="en-US" b="1" dirty="0"/>
              </a:p>
            </p:txBody>
          </p:sp>
          <p:sp>
            <p:nvSpPr>
              <p:cNvPr id="96" name="Rectangle 95"/>
              <p:cNvSpPr/>
              <p:nvPr/>
            </p:nvSpPr>
            <p:spPr>
              <a:xfrm>
                <a:off x="7467600" y="4876800"/>
                <a:ext cx="304891" cy="369332"/>
              </a:xfrm>
              <a:prstGeom prst="rect">
                <a:avLst/>
              </a:prstGeom>
            </p:spPr>
            <p:txBody>
              <a:bodyPr wrap="none">
                <a:spAutoFit/>
              </a:bodyPr>
              <a:lstStyle/>
              <a:p>
                <a:pPr algn="ctr"/>
                <a:r>
                  <a:rPr lang="en-US" b="1" dirty="0" smtClean="0">
                    <a:sym typeface="Symbol"/>
                  </a:rPr>
                  <a:t>z</a:t>
                </a:r>
                <a:endParaRPr lang="en-US" b="1" dirty="0"/>
              </a:p>
            </p:txBody>
          </p:sp>
          <p:sp>
            <p:nvSpPr>
              <p:cNvPr id="97" name="Rectangle 96"/>
              <p:cNvSpPr/>
              <p:nvPr/>
            </p:nvSpPr>
            <p:spPr>
              <a:xfrm>
                <a:off x="3657600" y="5410200"/>
                <a:ext cx="405880" cy="369332"/>
              </a:xfrm>
              <a:prstGeom prst="rect">
                <a:avLst/>
              </a:prstGeom>
            </p:spPr>
            <p:txBody>
              <a:bodyPr wrap="none">
                <a:spAutoFit/>
              </a:bodyPr>
              <a:lstStyle/>
              <a:p>
                <a:pPr algn="ctr"/>
                <a:r>
                  <a:rPr lang="en-US" b="1" dirty="0" smtClean="0">
                    <a:sym typeface="Symbol"/>
                  </a:rPr>
                  <a:t>m</a:t>
                </a:r>
                <a:endParaRPr lang="en-US" b="1" dirty="0"/>
              </a:p>
            </p:txBody>
          </p:sp>
          <p:sp>
            <p:nvSpPr>
              <p:cNvPr id="98" name="Rectangle 97"/>
              <p:cNvSpPr/>
              <p:nvPr/>
            </p:nvSpPr>
            <p:spPr>
              <a:xfrm>
                <a:off x="4876800" y="4812268"/>
                <a:ext cx="386644" cy="369332"/>
              </a:xfrm>
              <a:prstGeom prst="rect">
                <a:avLst/>
              </a:prstGeom>
            </p:spPr>
            <p:txBody>
              <a:bodyPr wrap="none">
                <a:spAutoFit/>
              </a:bodyPr>
              <a:lstStyle/>
              <a:p>
                <a:pPr algn="ctr"/>
                <a:r>
                  <a:rPr lang="en-US" b="1" dirty="0" smtClean="0">
                    <a:sym typeface="Symbol"/>
                  </a:rPr>
                  <a:t>O</a:t>
                </a:r>
                <a:endParaRPr lang="en-US" b="1" dirty="0"/>
              </a:p>
            </p:txBody>
          </p:sp>
          <p:cxnSp>
            <p:nvCxnSpPr>
              <p:cNvPr id="100" name="Straight Arrow Connector 99"/>
              <p:cNvCxnSpPr/>
              <p:nvPr/>
            </p:nvCxnSpPr>
            <p:spPr>
              <a:xfrm rot="5400000">
                <a:off x="2476500" y="4457700"/>
                <a:ext cx="17526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02" name="Straight Arrow Connector 101"/>
              <p:cNvCxnSpPr/>
              <p:nvPr/>
            </p:nvCxnSpPr>
            <p:spPr>
              <a:xfrm>
                <a:off x="3352800" y="3581400"/>
                <a:ext cx="27432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04" name="Rectangle 103"/>
              <p:cNvSpPr/>
              <p:nvPr/>
            </p:nvSpPr>
            <p:spPr>
              <a:xfrm>
                <a:off x="4481281" y="3200400"/>
                <a:ext cx="319319" cy="369332"/>
              </a:xfrm>
              <a:prstGeom prst="rect">
                <a:avLst/>
              </a:prstGeom>
            </p:spPr>
            <p:txBody>
              <a:bodyPr wrap="none">
                <a:spAutoFit/>
              </a:bodyPr>
              <a:lstStyle/>
              <a:p>
                <a:pPr algn="ctr"/>
                <a:r>
                  <a:rPr lang="en-US" b="1" dirty="0" smtClean="0">
                    <a:sym typeface="Symbol"/>
                  </a:rPr>
                  <a:t>b</a:t>
                </a:r>
                <a:endParaRPr lang="en-US" b="1" dirty="0"/>
              </a:p>
            </p:txBody>
          </p:sp>
          <p:sp>
            <p:nvSpPr>
              <p:cNvPr id="107" name="Rectangle 106"/>
              <p:cNvSpPr/>
              <p:nvPr/>
            </p:nvSpPr>
            <p:spPr>
              <a:xfrm>
                <a:off x="2971800" y="4191000"/>
                <a:ext cx="319319" cy="369332"/>
              </a:xfrm>
              <a:prstGeom prst="rect">
                <a:avLst/>
              </a:prstGeom>
            </p:spPr>
            <p:txBody>
              <a:bodyPr wrap="none">
                <a:spAutoFit/>
              </a:bodyPr>
              <a:lstStyle/>
              <a:p>
                <a:pPr algn="ctr"/>
                <a:r>
                  <a:rPr lang="en-US" b="1" dirty="0" smtClean="0">
                    <a:sym typeface="Symbol"/>
                  </a:rPr>
                  <a:t>h</a:t>
                </a:r>
                <a:endParaRPr lang="en-US" b="1" dirty="0"/>
              </a:p>
            </p:txBody>
          </p:sp>
        </p:grpSp>
      </p:gr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7" presetClass="entr" presetSubtype="4" fill="hold" nodeType="withEffect">
                                  <p:stCondLst>
                                    <p:cond delay="0"/>
                                  </p:stCondLst>
                                  <p:childTnLst>
                                    <p:set>
                                      <p:cBhvr>
                                        <p:cTn id="9" dur="1" fill="hold">
                                          <p:stCondLst>
                                            <p:cond delay="0"/>
                                          </p:stCondLst>
                                        </p:cTn>
                                        <p:tgtEl>
                                          <p:spTgt spid="118"/>
                                        </p:tgtEl>
                                        <p:attrNameLst>
                                          <p:attrName>style.visibility</p:attrName>
                                        </p:attrNameLst>
                                      </p:cBhvr>
                                      <p:to>
                                        <p:strVal val="visible"/>
                                      </p:to>
                                    </p:set>
                                    <p:anim calcmode="lin" valueType="num">
                                      <p:cBhvr additive="base">
                                        <p:cTn id="10" dur="2000" fill="hold"/>
                                        <p:tgtEl>
                                          <p:spTgt spid="118"/>
                                        </p:tgtEl>
                                        <p:attrNameLst>
                                          <p:attrName>ppt_x</p:attrName>
                                        </p:attrNameLst>
                                      </p:cBhvr>
                                      <p:tavLst>
                                        <p:tav tm="0">
                                          <p:val>
                                            <p:strVal val="#ppt_x"/>
                                          </p:val>
                                        </p:tav>
                                        <p:tav tm="100000">
                                          <p:val>
                                            <p:strVal val="#ppt_x"/>
                                          </p:val>
                                        </p:tav>
                                      </p:tavLst>
                                    </p:anim>
                                    <p:anim calcmode="lin" valueType="num">
                                      <p:cBhvr additive="base">
                                        <p:cTn id="11" dur="2000" fill="hold"/>
                                        <p:tgtEl>
                                          <p:spTgt spid="1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6123</TotalTime>
  <Words>1179</Words>
  <Application>Microsoft Office PowerPoint</Application>
  <PresentationFormat>On-screen Show (4:3)</PresentationFormat>
  <Paragraphs>238</Paragraphs>
  <Slides>60</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Solstice</vt:lpstr>
      <vt:lpstr>Equation</vt:lpstr>
      <vt:lpstr>SHREE SA’D VIDYA MANDAL INSTITUTE OF TECHNOLOGY</vt:lpstr>
      <vt:lpstr>Subject:-Mechanics Of Solids</vt:lpstr>
      <vt:lpstr>Presented by:-</vt:lpstr>
      <vt:lpstr>Topics To Be Covered</vt:lpstr>
      <vt:lpstr>Shear force</vt:lpstr>
      <vt:lpstr>Shear Stresses</vt:lpstr>
      <vt:lpstr>Example:-</vt:lpstr>
      <vt:lpstr>Shear Stresses In Beams </vt:lpstr>
      <vt:lpstr>Slide 9</vt:lpstr>
      <vt:lpstr>Slide 10</vt:lpstr>
      <vt:lpstr>Horizontal Shear Stress</vt:lpstr>
      <vt:lpstr>Slide 12</vt:lpstr>
      <vt:lpstr>Slide 13</vt:lpstr>
      <vt:lpstr>Slide 14</vt:lpstr>
      <vt:lpstr>DERIVATION OF FORMULA: SHEAR STRESS DISTRIBUTION ACROSS BEAM SECTION </vt:lpstr>
      <vt:lpstr>Slide 16</vt:lpstr>
      <vt:lpstr>Slide 17</vt:lpstr>
      <vt:lpstr>Slide 18</vt:lpstr>
      <vt:lpstr>SHEAR STRESS DISTRIBUTION DIAGRAM</vt:lpstr>
      <vt:lpstr>Slide 20</vt:lpstr>
      <vt:lpstr>Slide 21</vt:lpstr>
      <vt:lpstr>Slide 22</vt:lpstr>
      <vt:lpstr>Slide 23</vt:lpstr>
      <vt:lpstr>Numericals</vt:lpstr>
      <vt:lpstr>Rectangular section sum</vt:lpstr>
      <vt:lpstr>Slide 26</vt:lpstr>
      <vt:lpstr>Circular section sum</vt:lpstr>
      <vt:lpstr>Slide 28</vt:lpstr>
      <vt:lpstr>Slide 29</vt:lpstr>
      <vt:lpstr>I section sum</vt:lpstr>
      <vt:lpstr>Slide 31</vt:lpstr>
      <vt:lpstr>Slide 32</vt:lpstr>
      <vt:lpstr>Slide 33</vt:lpstr>
      <vt:lpstr>Triangular section sum</vt:lpstr>
      <vt:lpstr>Slide 35</vt:lpstr>
      <vt:lpstr>Slide 36</vt:lpstr>
      <vt:lpstr>Cross section sum</vt:lpstr>
      <vt:lpstr>Slide 38</vt:lpstr>
      <vt:lpstr>Slide 39</vt:lpstr>
      <vt:lpstr>Slide 40</vt:lpstr>
      <vt:lpstr>Inverted T section sum</vt:lpstr>
      <vt:lpstr>Slide 42</vt:lpstr>
      <vt:lpstr>Slide 43</vt:lpstr>
      <vt:lpstr>Slide 44</vt:lpstr>
      <vt:lpstr>L section sum</vt:lpstr>
      <vt:lpstr>Slide 46</vt:lpstr>
      <vt:lpstr>Slide 47</vt:lpstr>
      <vt:lpstr>Slide 48</vt:lpstr>
      <vt:lpstr>Tee section sum</vt:lpstr>
      <vt:lpstr>Slide 50</vt:lpstr>
      <vt:lpstr>Slide 51</vt:lpstr>
      <vt:lpstr>Slide 52</vt:lpstr>
      <vt:lpstr>Slide 53</vt:lpstr>
      <vt:lpstr>I section sum</vt:lpstr>
      <vt:lpstr>Slide 55</vt:lpstr>
      <vt:lpstr>Slide 56</vt:lpstr>
      <vt:lpstr>Rectangular section sum</vt:lpstr>
      <vt:lpstr>Slide 58</vt:lpstr>
      <vt:lpstr>Slide 59</vt:lpstr>
      <vt:lpstr>Slide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SHREE SA’D VIDYA MANDAL INSTITUTE OF TECHNOLOGY</dc:title>
  <dc:creator>INTEL</dc:creator>
  <cp:lastModifiedBy>Navazhushen</cp:lastModifiedBy>
  <cp:revision>88</cp:revision>
  <dcterms:created xsi:type="dcterms:W3CDTF">2014-09-24T14:11:02Z</dcterms:created>
  <dcterms:modified xsi:type="dcterms:W3CDTF">2014-11-04T13:19:03Z</dcterms:modified>
</cp:coreProperties>
</file>