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77" r:id="rId2"/>
    <p:sldId id="295" r:id="rId3"/>
    <p:sldId id="297" r:id="rId4"/>
    <p:sldId id="298" r:id="rId5"/>
    <p:sldId id="271" r:id="rId6"/>
    <p:sldId id="257" r:id="rId7"/>
    <p:sldId id="258" r:id="rId8"/>
    <p:sldId id="259" r:id="rId9"/>
    <p:sldId id="273" r:id="rId10"/>
    <p:sldId id="285" r:id="rId11"/>
    <p:sldId id="283" r:id="rId12"/>
    <p:sldId id="287" r:id="rId13"/>
    <p:sldId id="289" r:id="rId14"/>
    <p:sldId id="290" r:id="rId15"/>
    <p:sldId id="292" r:id="rId16"/>
    <p:sldId id="260" r:id="rId17"/>
    <p:sldId id="261" r:id="rId18"/>
    <p:sldId id="262" r:id="rId19"/>
    <p:sldId id="263" r:id="rId20"/>
    <p:sldId id="274" r:id="rId21"/>
    <p:sldId id="294" r:id="rId22"/>
    <p:sldId id="264" r:id="rId23"/>
    <p:sldId id="272" r:id="rId24"/>
    <p:sldId id="265" r:id="rId25"/>
    <p:sldId id="266" r:id="rId26"/>
    <p:sldId id="304" r:id="rId27"/>
    <p:sldId id="267" r:id="rId28"/>
    <p:sldId id="269" r:id="rId29"/>
    <p:sldId id="275" r:id="rId30"/>
    <p:sldId id="268" r:id="rId31"/>
    <p:sldId id="296" r:id="rId32"/>
    <p:sldId id="276" r:id="rId33"/>
    <p:sldId id="307" r:id="rId34"/>
    <p:sldId id="306" r:id="rId35"/>
    <p:sldId id="305" r:id="rId36"/>
    <p:sldId id="299" r:id="rId37"/>
    <p:sldId id="300" r:id="rId38"/>
    <p:sldId id="301" r:id="rId39"/>
    <p:sldId id="302" r:id="rId40"/>
    <p:sldId id="280" r:id="rId41"/>
    <p:sldId id="281" r:id="rId42"/>
    <p:sldId id="282" r:id="rId43"/>
  </p:sldIdLst>
  <p:sldSz cx="9144000" cy="6858000" type="screen4x3"/>
  <p:notesSz cx="6858000" cy="9144000"/>
  <p:defaultTextStyle>
    <a:defPPr>
      <a:defRPr lang="ar-IQ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80"/>
    <p:restoredTop sz="94660"/>
  </p:normalViewPr>
  <p:slideViewPr>
    <p:cSldViewPr>
      <p:cViewPr varScale="1">
        <p:scale>
          <a:sx n="68" d="100"/>
          <a:sy n="68" d="100"/>
        </p:scale>
        <p:origin x="144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ar-IQ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ar-IQ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9C86DD-432B-452C-B913-25B82EAF9B4D}" type="datetimeFigureOut">
              <a:rPr lang="ar-IQ" smtClean="0"/>
              <a:pPr/>
              <a:t>17/05/1444</a:t>
            </a:fld>
            <a:endParaRPr lang="ar-IQ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EE6700-D7F5-43A4-ADB2-49628DAEBF54}" type="slidenum">
              <a:rPr lang="ar-IQ" smtClean="0"/>
              <a:pPr/>
              <a:t>‹#›</a:t>
            </a:fld>
            <a:endParaRPr lang="ar-IQ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IQ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IQ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9C86DD-432B-452C-B913-25B82EAF9B4D}" type="datetimeFigureOut">
              <a:rPr lang="ar-IQ" smtClean="0"/>
              <a:pPr/>
              <a:t>17/05/1444</a:t>
            </a:fld>
            <a:endParaRPr lang="ar-IQ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EE6700-D7F5-43A4-ADB2-49628DAEBF54}" type="slidenum">
              <a:rPr lang="ar-IQ" smtClean="0"/>
              <a:pPr/>
              <a:t>‹#›</a:t>
            </a:fld>
            <a:endParaRPr lang="ar-IQ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ar-IQ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IQ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9C86DD-432B-452C-B913-25B82EAF9B4D}" type="datetimeFigureOut">
              <a:rPr lang="ar-IQ" smtClean="0"/>
              <a:pPr/>
              <a:t>17/05/1444</a:t>
            </a:fld>
            <a:endParaRPr lang="ar-IQ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EE6700-D7F5-43A4-ADB2-49628DAEBF54}" type="slidenum">
              <a:rPr lang="ar-IQ" smtClean="0"/>
              <a:pPr/>
              <a:t>‹#›</a:t>
            </a:fld>
            <a:endParaRPr lang="ar-IQ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IQ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IQ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9C86DD-432B-452C-B913-25B82EAF9B4D}" type="datetimeFigureOut">
              <a:rPr lang="ar-IQ" smtClean="0"/>
              <a:pPr/>
              <a:t>17/05/1444</a:t>
            </a:fld>
            <a:endParaRPr lang="ar-IQ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EE6700-D7F5-43A4-ADB2-49628DAEBF54}" type="slidenum">
              <a:rPr lang="ar-IQ" smtClean="0"/>
              <a:pPr/>
              <a:t>‹#›</a:t>
            </a:fld>
            <a:endParaRPr lang="ar-IQ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ar-IQ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9C86DD-432B-452C-B913-25B82EAF9B4D}" type="datetimeFigureOut">
              <a:rPr lang="ar-IQ" smtClean="0"/>
              <a:pPr/>
              <a:t>17/05/1444</a:t>
            </a:fld>
            <a:endParaRPr lang="ar-IQ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EE6700-D7F5-43A4-ADB2-49628DAEBF54}" type="slidenum">
              <a:rPr lang="ar-IQ" smtClean="0"/>
              <a:pPr/>
              <a:t>‹#›</a:t>
            </a:fld>
            <a:endParaRPr lang="ar-IQ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IQ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IQ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IQ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9C86DD-432B-452C-B913-25B82EAF9B4D}" type="datetimeFigureOut">
              <a:rPr lang="ar-IQ" smtClean="0"/>
              <a:pPr/>
              <a:t>17/05/1444</a:t>
            </a:fld>
            <a:endParaRPr lang="ar-IQ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EE6700-D7F5-43A4-ADB2-49628DAEBF54}" type="slidenum">
              <a:rPr lang="ar-IQ" smtClean="0"/>
              <a:pPr/>
              <a:t>‹#›</a:t>
            </a:fld>
            <a:endParaRPr lang="ar-IQ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ar-IQ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IQ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IQ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9C86DD-432B-452C-B913-25B82EAF9B4D}" type="datetimeFigureOut">
              <a:rPr lang="ar-IQ" smtClean="0"/>
              <a:pPr/>
              <a:t>17/05/1444</a:t>
            </a:fld>
            <a:endParaRPr lang="ar-IQ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EE6700-D7F5-43A4-ADB2-49628DAEBF54}" type="slidenum">
              <a:rPr lang="ar-IQ" smtClean="0"/>
              <a:pPr/>
              <a:t>‹#›</a:t>
            </a:fld>
            <a:endParaRPr lang="ar-IQ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IQ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9C86DD-432B-452C-B913-25B82EAF9B4D}" type="datetimeFigureOut">
              <a:rPr lang="ar-IQ" smtClean="0"/>
              <a:pPr/>
              <a:t>17/05/1444</a:t>
            </a:fld>
            <a:endParaRPr lang="ar-IQ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EE6700-D7F5-43A4-ADB2-49628DAEBF54}" type="slidenum">
              <a:rPr lang="ar-IQ" smtClean="0"/>
              <a:pPr/>
              <a:t>‹#›</a:t>
            </a:fld>
            <a:endParaRPr lang="ar-IQ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9C86DD-432B-452C-B913-25B82EAF9B4D}" type="datetimeFigureOut">
              <a:rPr lang="ar-IQ" smtClean="0"/>
              <a:pPr/>
              <a:t>17/05/1444</a:t>
            </a:fld>
            <a:endParaRPr lang="ar-IQ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EE6700-D7F5-43A4-ADB2-49628DAEBF54}" type="slidenum">
              <a:rPr lang="ar-IQ" smtClean="0"/>
              <a:pPr/>
              <a:t>‹#›</a:t>
            </a:fld>
            <a:endParaRPr lang="ar-IQ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en-US"/>
              <a:t>Click to edit Master title style</a:t>
            </a:r>
            <a:endParaRPr lang="ar-IQ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IQ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9C86DD-432B-452C-B913-25B82EAF9B4D}" type="datetimeFigureOut">
              <a:rPr lang="ar-IQ" smtClean="0"/>
              <a:pPr/>
              <a:t>17/05/1444</a:t>
            </a:fld>
            <a:endParaRPr lang="ar-IQ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EE6700-D7F5-43A4-ADB2-49628DAEBF54}" type="slidenum">
              <a:rPr lang="ar-IQ" smtClean="0"/>
              <a:pPr/>
              <a:t>‹#›</a:t>
            </a:fld>
            <a:endParaRPr lang="ar-IQ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en-US"/>
              <a:t>Click to edit Master title style</a:t>
            </a:r>
            <a:endParaRPr lang="ar-IQ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IQ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9C86DD-432B-452C-B913-25B82EAF9B4D}" type="datetimeFigureOut">
              <a:rPr lang="ar-IQ" smtClean="0"/>
              <a:pPr/>
              <a:t>17/05/1444</a:t>
            </a:fld>
            <a:endParaRPr lang="ar-IQ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EE6700-D7F5-43A4-ADB2-49628DAEBF54}" type="slidenum">
              <a:rPr lang="ar-IQ" smtClean="0"/>
              <a:pPr/>
              <a:t>‹#›</a:t>
            </a:fld>
            <a:endParaRPr lang="ar-IQ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en-US"/>
              <a:t>Click to edit Master title style</a:t>
            </a:r>
            <a:endParaRPr lang="ar-IQ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IQ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9C86DD-432B-452C-B913-25B82EAF9B4D}" type="datetimeFigureOut">
              <a:rPr lang="ar-IQ" smtClean="0"/>
              <a:pPr/>
              <a:t>17/05/1444</a:t>
            </a:fld>
            <a:endParaRPr lang="ar-IQ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IQ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EE6700-D7F5-43A4-ADB2-49628DAEBF54}" type="slidenum">
              <a:rPr lang="ar-IQ" smtClean="0"/>
              <a:pPr/>
              <a:t>‹#›</a:t>
            </a:fld>
            <a:endParaRPr lang="ar-IQ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IQ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IQ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4233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318210"/>
            <a:ext cx="8247340" cy="6234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815430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6775" y="209550"/>
            <a:ext cx="7410450" cy="6438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868890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1025" y="404812"/>
            <a:ext cx="7981950" cy="6048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124305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33525" y="1147762"/>
            <a:ext cx="6076950" cy="4562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410732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508177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AutoShape 2" descr="Pulsenotes | Heart failure note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00" y="385762"/>
            <a:ext cx="7620000" cy="6086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145251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IQ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6618" y="1371600"/>
            <a:ext cx="8486382" cy="32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IQ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00200" y="362102"/>
            <a:ext cx="5999125" cy="61910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IQ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76400" y="174346"/>
            <a:ext cx="5946311" cy="66836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IQ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761566"/>
            <a:ext cx="9168577" cy="33438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7076" y="838200"/>
            <a:ext cx="9243841" cy="46910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916080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IQ"/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8839200" cy="7229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-304800" y="1066800"/>
            <a:ext cx="8991600" cy="5059363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353647"/>
            <a:ext cx="9144000" cy="34469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672415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IQ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5800" y="476794"/>
            <a:ext cx="8400039" cy="63812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IQ"/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00200" y="329754"/>
            <a:ext cx="6259793" cy="65282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IQ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67000" y="274320"/>
            <a:ext cx="3962400" cy="65617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IQ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33600" y="210312"/>
            <a:ext cx="4876800" cy="64373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7D9B69-E9A7-EF08-25AB-1CCF3D7F54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D388BD27-6CD9-1E6E-70F1-AD5255CA5D6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287533"/>
            <a:ext cx="8229599" cy="5971245"/>
          </a:xfrm>
        </p:spPr>
      </p:pic>
    </p:spTree>
    <p:extLst>
      <p:ext uri="{BB962C8B-B14F-4D97-AF65-F5344CB8AC3E}">
        <p14:creationId xmlns:p14="http://schemas.microsoft.com/office/powerpoint/2010/main" val="357770626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IQ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1" y="1019287"/>
            <a:ext cx="8720138" cy="4924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IQ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62200" y="264566"/>
            <a:ext cx="4338292" cy="62124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IQ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14575" y="95250"/>
            <a:ext cx="4514850" cy="666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4601" y="192281"/>
            <a:ext cx="4140150" cy="65133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29345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IQ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1525794"/>
            <a:ext cx="8762531" cy="31986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0" y="1262062"/>
            <a:ext cx="8991600" cy="4333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621873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IQ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47800" y="95250"/>
            <a:ext cx="6248400" cy="666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7F94A1-B795-C7B3-5D26-2E923C8BE4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0B4E7E-D85E-1C3A-5151-06330C2E5A6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1026" name="Picture 2" descr="Drugs for Congestive Heart Failure - ppt video online download">
            <a:extLst>
              <a:ext uri="{FF2B5EF4-FFF2-40B4-BE49-F238E27FC236}">
                <a16:creationId xmlns:a16="http://schemas.microsoft.com/office/drawing/2014/main" id="{0B996508-2E4F-2B2D-6512-131F6DD2EF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0896234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D422A8-BBA6-D843-67A9-E6874E8ED1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F49D29-D769-5EA0-6E65-066A6D64777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09F725B-286E-0D99-E2A1-68064D11A1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950548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BF36C3-7A6C-5699-E3D5-20C28F75D4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6DF6CE-A151-E16D-B67A-FF6A41DF4F6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5136BCA-2FC1-500A-B7D9-028A090EFF2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725" y="1028700"/>
            <a:ext cx="8972549" cy="48005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218159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981" y="457200"/>
            <a:ext cx="9015425" cy="60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332224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6762" y="274638"/>
            <a:ext cx="9170761" cy="62903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384725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00" y="224078"/>
            <a:ext cx="7772399" cy="6538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500087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030" y="457200"/>
            <a:ext cx="8927940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24162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0" y="323097"/>
            <a:ext cx="4724399" cy="6418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70789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457200"/>
            <a:ext cx="8382000" cy="5668963"/>
          </a:xfrm>
        </p:spPr>
        <p:txBody>
          <a:bodyPr>
            <a:noAutofit/>
          </a:bodyPr>
          <a:lstStyle/>
          <a:p>
            <a:pPr algn="l" rtl="0">
              <a:lnSpc>
                <a:spcPct val="170000"/>
              </a:lnSpc>
            </a:pPr>
            <a:r>
              <a:rPr lang="en-US" sz="1800" dirty="0"/>
              <a:t>Checklist</a:t>
            </a:r>
          </a:p>
          <a:p>
            <a:pPr algn="l" rtl="0">
              <a:lnSpc>
                <a:spcPct val="170000"/>
              </a:lnSpc>
            </a:pPr>
            <a:r>
              <a:rPr lang="en-US" sz="1800" i="1" dirty="0"/>
              <a:t>When you complete this chapter, you should be able to:</a:t>
            </a:r>
            <a:r>
              <a:rPr lang="en-US" sz="1800" dirty="0"/>
              <a:t> </a:t>
            </a:r>
          </a:p>
          <a:p>
            <a:pPr algn="l" rtl="0">
              <a:lnSpc>
                <a:spcPct val="170000"/>
              </a:lnSpc>
            </a:pPr>
            <a:r>
              <a:rPr lang="en-US" sz="1800" dirty="0"/>
              <a:t>Describe the strategies and list the major drug groups used in the treatment of acute heart failure and chronic failure.</a:t>
            </a:r>
          </a:p>
          <a:p>
            <a:pPr algn="l" rtl="0">
              <a:lnSpc>
                <a:spcPct val="170000"/>
              </a:lnSpc>
            </a:pPr>
            <a:r>
              <a:rPr lang="en-US" sz="1800" dirty="0"/>
              <a:t>Describe the mechanism of action of digitalis and its major effects. Indicate why digitalis is no longer considered a first-line therapy for chronic heart failure.</a:t>
            </a:r>
          </a:p>
          <a:p>
            <a:pPr algn="l" rtl="0">
              <a:lnSpc>
                <a:spcPct val="170000"/>
              </a:lnSpc>
            </a:pPr>
            <a:r>
              <a:rPr lang="en-US" sz="1800" dirty="0"/>
              <a:t>Describe the nature and mechanism of digitalis's toxic effects on the heart.</a:t>
            </a:r>
          </a:p>
          <a:p>
            <a:pPr algn="l" rtl="0">
              <a:lnSpc>
                <a:spcPct val="170000"/>
              </a:lnSpc>
            </a:pPr>
            <a:r>
              <a:rPr lang="en-US" sz="1800" dirty="0"/>
              <a:t>List some positive </a:t>
            </a:r>
            <a:r>
              <a:rPr lang="en-US" sz="1800" dirty="0" err="1"/>
              <a:t>inotropic</a:t>
            </a:r>
            <a:r>
              <a:rPr lang="en-US" sz="1800" dirty="0"/>
              <a:t> drugs other than digitalis that have been used in heart failure.</a:t>
            </a:r>
          </a:p>
          <a:p>
            <a:pPr algn="l" rtl="0">
              <a:lnSpc>
                <a:spcPct val="170000"/>
              </a:lnSpc>
            </a:pPr>
            <a:r>
              <a:rPr lang="en-US" sz="1800" dirty="0"/>
              <a:t>Describe the beneficial effects of diuretics, vasodilators, ACE inhibitors, and other drugs that lack positive </a:t>
            </a:r>
            <a:r>
              <a:rPr lang="en-US" sz="1800" dirty="0" err="1"/>
              <a:t>inotropic</a:t>
            </a:r>
            <a:r>
              <a:rPr lang="en-US" sz="1800" dirty="0"/>
              <a:t> effects in heart failure.</a:t>
            </a:r>
          </a:p>
          <a:p>
            <a:pPr algn="l" rtl="0">
              <a:lnSpc>
                <a:spcPct val="170000"/>
              </a:lnSpc>
            </a:pPr>
            <a:endParaRPr lang="ar-IQ" sz="1800" dirty="0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IQ" dirty="0"/>
          </a:p>
        </p:txBody>
      </p:sp>
      <p:sp>
        <p:nvSpPr>
          <p:cNvPr id="4" name="Rectangle 3"/>
          <p:cNvSpPr/>
          <p:nvPr/>
        </p:nvSpPr>
        <p:spPr>
          <a:xfrm>
            <a:off x="762000" y="457200"/>
            <a:ext cx="769620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n-US" sz="2800" b="1" dirty="0"/>
              <a:t>Compensatory increases in heart rate and </a:t>
            </a:r>
            <a:r>
              <a:rPr lang="en-US" sz="2800" b="1" dirty="0" err="1"/>
              <a:t>renin</a:t>
            </a:r>
            <a:r>
              <a:rPr lang="en-US" sz="2800" b="1" dirty="0"/>
              <a:t> release that occur in heart failure may be alleviated by</a:t>
            </a:r>
          </a:p>
          <a:p>
            <a:pPr algn="l"/>
            <a:r>
              <a:rPr lang="en-US" sz="2800" b="1" dirty="0"/>
              <a:t>which of the following drugs?</a:t>
            </a:r>
          </a:p>
          <a:p>
            <a:pPr algn="l"/>
            <a:r>
              <a:rPr lang="en-US" sz="2800" dirty="0"/>
              <a:t>A. </a:t>
            </a:r>
            <a:r>
              <a:rPr lang="en-US" sz="2800" dirty="0" err="1"/>
              <a:t>Milrinone</a:t>
            </a:r>
            <a:r>
              <a:rPr lang="en-US" sz="2800" dirty="0"/>
              <a:t>.</a:t>
            </a:r>
          </a:p>
          <a:p>
            <a:pPr algn="l"/>
            <a:r>
              <a:rPr lang="en-US" sz="2800" dirty="0"/>
              <a:t>B. </a:t>
            </a:r>
            <a:r>
              <a:rPr lang="en-US" sz="2800" dirty="0" err="1"/>
              <a:t>Digoxin</a:t>
            </a:r>
            <a:r>
              <a:rPr lang="en-US" sz="2800" dirty="0"/>
              <a:t>.</a:t>
            </a:r>
          </a:p>
          <a:p>
            <a:pPr algn="l"/>
            <a:r>
              <a:rPr lang="en-US" sz="2800" dirty="0"/>
              <a:t>C. </a:t>
            </a:r>
            <a:r>
              <a:rPr lang="en-US" sz="2800" dirty="0" err="1"/>
              <a:t>Dobutamine</a:t>
            </a:r>
            <a:r>
              <a:rPr lang="en-US" sz="2800" dirty="0"/>
              <a:t>.</a:t>
            </a:r>
          </a:p>
          <a:p>
            <a:pPr algn="l"/>
            <a:r>
              <a:rPr lang="en-US" sz="2800" dirty="0"/>
              <a:t>D. </a:t>
            </a:r>
            <a:r>
              <a:rPr lang="en-US" sz="2800" dirty="0" err="1"/>
              <a:t>Enalapril</a:t>
            </a:r>
            <a:r>
              <a:rPr lang="en-US" sz="2800" dirty="0"/>
              <a:t>.</a:t>
            </a:r>
          </a:p>
          <a:p>
            <a:pPr algn="l"/>
            <a:r>
              <a:rPr lang="en-US" sz="2800" dirty="0"/>
              <a:t>E. </a:t>
            </a:r>
            <a:r>
              <a:rPr lang="en-US" sz="2800" dirty="0" err="1"/>
              <a:t>Metoprolol</a:t>
            </a:r>
            <a:r>
              <a:rPr lang="en-US" sz="2800" dirty="0"/>
              <a:t>.</a:t>
            </a:r>
            <a:endParaRPr lang="ar-IQ" sz="2800" dirty="0"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200" y="-213518"/>
            <a:ext cx="8081735" cy="7071518"/>
          </a:xfrm>
        </p:spPr>
      </p:pic>
    </p:spTree>
    <p:extLst>
      <p:ext uri="{BB962C8B-B14F-4D97-AF65-F5344CB8AC3E}">
        <p14:creationId xmlns:p14="http://schemas.microsoft.com/office/powerpoint/2010/main" val="38096270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IQ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39" y="1600200"/>
            <a:ext cx="8189076" cy="312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IQ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38313" y="171450"/>
            <a:ext cx="5667375" cy="6515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IQ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3400" y="965114"/>
            <a:ext cx="8285227" cy="50546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IQ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81375" y="185738"/>
            <a:ext cx="2381250" cy="648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IQ"/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00200" y="352926"/>
            <a:ext cx="6705600" cy="69408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339</TotalTime>
  <Words>157</Words>
  <Application>Microsoft Office PowerPoint</Application>
  <PresentationFormat>On-screen Show (4:3)</PresentationFormat>
  <Paragraphs>14</Paragraphs>
  <Slides>42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42</vt:i4>
      </vt:variant>
    </vt:vector>
  </HeadingPairs>
  <TitlesOfParts>
    <vt:vector size="45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hp</dc:creator>
  <cp:lastModifiedBy>user</cp:lastModifiedBy>
  <cp:revision>21</cp:revision>
  <dcterms:created xsi:type="dcterms:W3CDTF">2013-02-03T13:06:51Z</dcterms:created>
  <dcterms:modified xsi:type="dcterms:W3CDTF">2022-12-10T16:14:18Z</dcterms:modified>
</cp:coreProperties>
</file>