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2">
  <p:sldMasterIdLst>
    <p:sldMasterId id="2147483648" r:id="rId1"/>
  </p:sldMasterIdLst>
  <p:sldIdLst>
    <p:sldId id="281" r:id="rId2"/>
    <p:sldId id="332" r:id="rId3"/>
    <p:sldId id="334" r:id="rId4"/>
    <p:sldId id="336" r:id="rId5"/>
    <p:sldId id="338" r:id="rId6"/>
    <p:sldId id="341" r:id="rId7"/>
    <p:sldId id="307" r:id="rId8"/>
    <p:sldId id="306" r:id="rId9"/>
    <p:sldId id="305" r:id="rId10"/>
    <p:sldId id="311" r:id="rId11"/>
    <p:sldId id="313" r:id="rId12"/>
    <p:sldId id="278" r:id="rId13"/>
    <p:sldId id="359" r:id="rId14"/>
    <p:sldId id="355" r:id="rId15"/>
    <p:sldId id="331" r:id="rId16"/>
    <p:sldId id="327" r:id="rId17"/>
    <p:sldId id="366" r:id="rId18"/>
    <p:sldId id="309" r:id="rId19"/>
    <p:sldId id="318" r:id="rId20"/>
    <p:sldId id="257" r:id="rId21"/>
    <p:sldId id="371" r:id="rId22"/>
    <p:sldId id="320" r:id="rId23"/>
    <p:sldId id="259" r:id="rId24"/>
    <p:sldId id="260" r:id="rId25"/>
    <p:sldId id="261" r:id="rId26"/>
    <p:sldId id="262" r:id="rId27"/>
    <p:sldId id="317" r:id="rId28"/>
    <p:sldId id="272" r:id="rId29"/>
    <p:sldId id="345" r:id="rId30"/>
    <p:sldId id="347" r:id="rId31"/>
    <p:sldId id="353" r:id="rId32"/>
    <p:sldId id="360" r:id="rId33"/>
    <p:sldId id="321" r:id="rId34"/>
    <p:sldId id="328" r:id="rId35"/>
    <p:sldId id="288" r:id="rId36"/>
    <p:sldId id="349" r:id="rId37"/>
    <p:sldId id="329" r:id="rId38"/>
    <p:sldId id="322" r:id="rId39"/>
    <p:sldId id="290" r:id="rId40"/>
    <p:sldId id="263" r:id="rId41"/>
    <p:sldId id="273" r:id="rId42"/>
    <p:sldId id="350" r:id="rId43"/>
    <p:sldId id="264" r:id="rId44"/>
    <p:sldId id="352" r:id="rId45"/>
    <p:sldId id="323" r:id="rId46"/>
    <p:sldId id="343" r:id="rId47"/>
    <p:sldId id="265" r:id="rId48"/>
    <p:sldId id="266" r:id="rId49"/>
    <p:sldId id="351" r:id="rId50"/>
    <p:sldId id="326" r:id="rId51"/>
    <p:sldId id="315" r:id="rId52"/>
    <p:sldId id="304" r:id="rId53"/>
    <p:sldId id="369" r:id="rId54"/>
    <p:sldId id="367" r:id="rId55"/>
    <p:sldId id="368" r:id="rId56"/>
    <p:sldId id="370" r:id="rId57"/>
    <p:sldId id="348" r:id="rId58"/>
    <p:sldId id="294" r:id="rId59"/>
    <p:sldId id="362" r:id="rId60"/>
    <p:sldId id="363" r:id="rId61"/>
    <p:sldId id="365" r:id="rId62"/>
    <p:sldId id="295" r:id="rId63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7535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8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6766-6384-41C0-BBAC-F43BCAEA30B2}" type="datetimeFigureOut">
              <a:rPr lang="ar-IQ" smtClean="0"/>
              <a:pPr/>
              <a:t>05/06/1444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668B-96F5-48C1-A43E-134BB955653A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6766-6384-41C0-BBAC-F43BCAEA30B2}" type="datetimeFigureOut">
              <a:rPr lang="ar-IQ" smtClean="0"/>
              <a:pPr/>
              <a:t>05/06/1444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668B-96F5-48C1-A43E-134BB955653A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6766-6384-41C0-BBAC-F43BCAEA30B2}" type="datetimeFigureOut">
              <a:rPr lang="ar-IQ" smtClean="0"/>
              <a:pPr/>
              <a:t>05/06/1444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668B-96F5-48C1-A43E-134BB955653A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6766-6384-41C0-BBAC-F43BCAEA30B2}" type="datetimeFigureOut">
              <a:rPr lang="ar-IQ" smtClean="0"/>
              <a:pPr/>
              <a:t>05/06/1444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668B-96F5-48C1-A43E-134BB955653A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6766-6384-41C0-BBAC-F43BCAEA30B2}" type="datetimeFigureOut">
              <a:rPr lang="ar-IQ" smtClean="0"/>
              <a:pPr/>
              <a:t>05/06/1444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668B-96F5-48C1-A43E-134BB955653A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6766-6384-41C0-BBAC-F43BCAEA30B2}" type="datetimeFigureOut">
              <a:rPr lang="ar-IQ" smtClean="0"/>
              <a:pPr/>
              <a:t>05/06/1444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668B-96F5-48C1-A43E-134BB955653A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6766-6384-41C0-BBAC-F43BCAEA30B2}" type="datetimeFigureOut">
              <a:rPr lang="ar-IQ" smtClean="0"/>
              <a:pPr/>
              <a:t>05/06/1444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668B-96F5-48C1-A43E-134BB955653A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6766-6384-41C0-BBAC-F43BCAEA30B2}" type="datetimeFigureOut">
              <a:rPr lang="ar-IQ" smtClean="0"/>
              <a:pPr/>
              <a:t>05/06/1444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668B-96F5-48C1-A43E-134BB955653A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6766-6384-41C0-BBAC-F43BCAEA30B2}" type="datetimeFigureOut">
              <a:rPr lang="ar-IQ" smtClean="0"/>
              <a:pPr/>
              <a:t>05/06/1444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668B-96F5-48C1-A43E-134BB955653A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6766-6384-41C0-BBAC-F43BCAEA30B2}" type="datetimeFigureOut">
              <a:rPr lang="ar-IQ" smtClean="0"/>
              <a:pPr/>
              <a:t>05/06/1444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668B-96F5-48C1-A43E-134BB955653A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F6766-6384-41C0-BBAC-F43BCAEA30B2}" type="datetimeFigureOut">
              <a:rPr lang="ar-IQ" smtClean="0"/>
              <a:pPr/>
              <a:t>05/06/1444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C668B-96F5-48C1-A43E-134BB955653A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F6766-6384-41C0-BBAC-F43BCAEA30B2}" type="datetimeFigureOut">
              <a:rPr lang="ar-IQ" smtClean="0"/>
              <a:pPr/>
              <a:t>05/06/1444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C668B-96F5-48C1-A43E-134BB955653A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QT_interval" TargetMode="External"/><Relationship Id="rId2" Type="http://schemas.openxmlformats.org/officeDocument/2006/relationships/hyperlink" Target="https://en.wikipedia.org/wiki/Ventricular_tachycardia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49352"/>
            <a:ext cx="3810000" cy="6480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98825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00038"/>
            <a:ext cx="7620000" cy="625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47361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9918" y="315548"/>
            <a:ext cx="4234682" cy="6390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20265-E08A-E92A-BE34-15060DC4B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Torsade de point (TDP)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FEEA7-554E-7552-1FE1-E9E4EAC6A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GB" b="0" i="0" dirty="0">
                <a:effectLst/>
                <a:latin typeface="Arial" panose="020B0604020202020204" pitchFamily="34" charset="0"/>
              </a:rPr>
              <a:t>It is an acquired polymorphic </a:t>
            </a:r>
            <a:r>
              <a:rPr lang="en-GB" b="0" i="0" strike="noStrike" dirty="0">
                <a:effectLst/>
                <a:latin typeface="Arial" panose="020B0604020202020204" pitchFamily="34" charset="0"/>
                <a:hlinkClick r:id="rId2" tooltip="Ventricular tachycard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ventricular tachycardia</a:t>
            </a:r>
            <a:r>
              <a:rPr lang="en-GB" b="0" i="0" dirty="0">
                <a:effectLst/>
                <a:latin typeface="Arial" panose="020B0604020202020204" pitchFamily="34" charset="0"/>
              </a:rPr>
              <a:t> that exhibits distinct characteristics on the ECG. It was described by French physician in 1966. Prolongation of the </a:t>
            </a:r>
            <a:r>
              <a:rPr lang="en-GB" b="0" i="0" strike="noStrike" dirty="0">
                <a:effectLst/>
                <a:latin typeface="Arial" panose="020B0604020202020204" pitchFamily="34" charset="0"/>
                <a:hlinkClick r:id="rId3" tooltip="QT interv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QT interval</a:t>
            </a:r>
            <a:r>
              <a:rPr lang="en-GB" b="0" i="0" dirty="0">
                <a:effectLst/>
                <a:latin typeface="Arial" panose="020B0604020202020204" pitchFamily="34" charset="0"/>
              </a:rPr>
              <a:t> can increase a person's risk of developing this abnormal heart rhythm, occurring in between 1% and 10% of patients who receive </a:t>
            </a:r>
            <a:r>
              <a:rPr lang="en-GB" b="0" i="0" u="sng" dirty="0">
                <a:effectLst/>
                <a:latin typeface="Arial" panose="020B0604020202020204" pitchFamily="34" charset="0"/>
              </a:rPr>
              <a:t>QT-prolonging antiarrhythmic drugs</a:t>
            </a:r>
            <a:r>
              <a:rPr lang="en-GB" b="0" i="0" u="sng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en-GB" u="sng" dirty="0"/>
          </a:p>
        </p:txBody>
      </p:sp>
    </p:spTree>
    <p:extLst>
      <p:ext uri="{BB962C8B-B14F-4D97-AF65-F5344CB8AC3E}">
        <p14:creationId xmlns:p14="http://schemas.microsoft.com/office/powerpoint/2010/main" val="770665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9BECC-2C56-A8BF-7AAA-FC7067525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Congenital long QT- syndrome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041D1-ACF7-1FF0-4861-2427B04DB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0EE1AE-E7A6-9FB3-AB83-D5F279436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543050"/>
            <a:ext cx="8437417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50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0" y="609600"/>
            <a:ext cx="9093106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390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6000" b="1" dirty="0">
                <a:solidFill>
                  <a:srgbClr val="FF0000"/>
                </a:solidFill>
              </a:rPr>
              <a:t> Anti-arrhythmic agents</a:t>
            </a:r>
          </a:p>
        </p:txBody>
      </p:sp>
    </p:spTree>
    <p:extLst>
      <p:ext uri="{BB962C8B-B14F-4D97-AF65-F5344CB8AC3E}">
        <p14:creationId xmlns:p14="http://schemas.microsoft.com/office/powerpoint/2010/main" val="3968762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68693-D306-674F-1250-7D5DB4729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36B1B-20E0-2AA5-2EA4-14D87A3BA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1670A6-17A5-3575-DC41-7FEB30BBA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35" y="1417638"/>
            <a:ext cx="8768565" cy="424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13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-74447"/>
            <a:ext cx="3733799" cy="686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4796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>
                <a:solidFill>
                  <a:srgbClr val="0070C0"/>
                </a:solidFill>
              </a:rPr>
              <a:t>vaughan-williams</a:t>
            </a:r>
            <a:r>
              <a:rPr lang="en-GB" dirty="0">
                <a:solidFill>
                  <a:srgbClr val="0070C0"/>
                </a:solidFill>
              </a:rPr>
              <a:t> classification of antiarrhythmic drugs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57" y="1600200"/>
            <a:ext cx="8960386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65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6000" b="1" dirty="0">
                <a:solidFill>
                  <a:srgbClr val="FF0000"/>
                </a:solidFill>
              </a:rPr>
              <a:t> Physiology of Cardiac Tissues</a:t>
            </a:r>
          </a:p>
        </p:txBody>
      </p:sp>
    </p:spTree>
    <p:extLst>
      <p:ext uri="{BB962C8B-B14F-4D97-AF65-F5344CB8AC3E}">
        <p14:creationId xmlns:p14="http://schemas.microsoft.com/office/powerpoint/2010/main" val="2326684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47638"/>
            <a:ext cx="6400799" cy="656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E2B2D3-79AC-CC03-BE0A-4D466E12A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6398"/>
            <a:ext cx="9144000" cy="320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94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752600"/>
            <a:ext cx="5791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Sodium channel blockers</a:t>
            </a:r>
          </a:p>
        </p:txBody>
      </p:sp>
    </p:spTree>
    <p:extLst>
      <p:ext uri="{BB962C8B-B14F-4D97-AF65-F5344CB8AC3E}">
        <p14:creationId xmlns:p14="http://schemas.microsoft.com/office/powerpoint/2010/main" val="100782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09435"/>
            <a:ext cx="9063128" cy="4048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0"/>
            <a:ext cx="3733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0"/>
            <a:ext cx="4191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0"/>
            <a:ext cx="403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49" y="1066800"/>
            <a:ext cx="850005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283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9904" y="381000"/>
            <a:ext cx="6889242" cy="617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Na- Channel Blockers</a:t>
            </a:r>
            <a:endParaRPr lang="ar-IQ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676400"/>
            <a:ext cx="8675594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62564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28600"/>
            <a:ext cx="51816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04797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3938" y="95250"/>
            <a:ext cx="7096125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650127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01DB34-A1DB-F4B1-140A-D008EF92A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79756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263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0C3921-B038-972E-A707-7BAF166D0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943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1676400"/>
            <a:ext cx="579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Beta- blockers</a:t>
            </a:r>
          </a:p>
        </p:txBody>
      </p:sp>
    </p:spTree>
    <p:extLst>
      <p:ext uri="{BB962C8B-B14F-4D97-AF65-F5344CB8AC3E}">
        <p14:creationId xmlns:p14="http://schemas.microsoft.com/office/powerpoint/2010/main" val="17337478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922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09435"/>
            <a:ext cx="9063128" cy="4048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9D4C07-D173-64AD-C656-6BF25A0FA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024"/>
            <a:ext cx="9144000" cy="647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6917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9229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2133600"/>
            <a:ext cx="6172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Potassium channel blockers</a:t>
            </a:r>
          </a:p>
        </p:txBody>
      </p:sp>
    </p:spTree>
    <p:extLst>
      <p:ext uri="{BB962C8B-B14F-4D97-AF65-F5344CB8AC3E}">
        <p14:creationId xmlns:p14="http://schemas.microsoft.com/office/powerpoint/2010/main" val="40347409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09435"/>
            <a:ext cx="9063128" cy="4048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dirty="0">
                <a:solidFill>
                  <a:srgbClr val="FF0000"/>
                </a:solidFill>
              </a:rPr>
              <a:t>P- wave </a:t>
            </a:r>
            <a:r>
              <a:rPr lang="en-US" dirty="0"/>
              <a:t>is generated by </a:t>
            </a:r>
            <a:r>
              <a:rPr lang="en-US" dirty="0" err="1"/>
              <a:t>atrial</a:t>
            </a:r>
            <a:r>
              <a:rPr lang="en-US" dirty="0"/>
              <a:t> depolarization</a:t>
            </a:r>
          </a:p>
          <a:p>
            <a:pPr algn="l" rtl="0"/>
            <a:r>
              <a:rPr lang="en-US" dirty="0">
                <a:solidFill>
                  <a:srgbClr val="FF0000"/>
                </a:solidFill>
              </a:rPr>
              <a:t>QRS</a:t>
            </a:r>
            <a:r>
              <a:rPr lang="en-US" dirty="0"/>
              <a:t> by ventricular muscle depolarization</a:t>
            </a:r>
          </a:p>
          <a:p>
            <a:pPr algn="l" rtl="0"/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T- wave </a:t>
            </a:r>
            <a:r>
              <a:rPr lang="en-US" dirty="0"/>
              <a:t>by ventricular </a:t>
            </a:r>
            <a:r>
              <a:rPr lang="en-US" dirty="0" err="1"/>
              <a:t>repolarization</a:t>
            </a:r>
            <a:r>
              <a:rPr lang="en-US" dirty="0"/>
              <a:t>. </a:t>
            </a:r>
          </a:p>
          <a:p>
            <a:pPr algn="l" rtl="0"/>
            <a:r>
              <a:rPr lang="en-US" dirty="0">
                <a:solidFill>
                  <a:srgbClr val="0070C0"/>
                </a:solidFill>
              </a:rPr>
              <a:t>PR interval </a:t>
            </a:r>
            <a:r>
              <a:rPr lang="en-US" dirty="0"/>
              <a:t>is a measure of conduction time from atrium to ventricle through the  (AV) node.</a:t>
            </a:r>
          </a:p>
          <a:p>
            <a:pPr algn="l" rtl="0"/>
            <a:r>
              <a:rPr lang="en-US" dirty="0">
                <a:solidFill>
                  <a:srgbClr val="0070C0"/>
                </a:solidFill>
              </a:rPr>
              <a:t>QRS duration </a:t>
            </a:r>
            <a:r>
              <a:rPr lang="en-US" dirty="0"/>
              <a:t>indicates the time required for all of the ventricular cells to be activated (</a:t>
            </a:r>
            <a:r>
              <a:rPr lang="en-US" dirty="0" err="1"/>
              <a:t>ie</a:t>
            </a:r>
            <a:r>
              <a:rPr lang="en-US" dirty="0"/>
              <a:t>, the </a:t>
            </a:r>
            <a:r>
              <a:rPr lang="en-US" dirty="0" err="1"/>
              <a:t>intraventricular</a:t>
            </a:r>
            <a:r>
              <a:rPr lang="en-US" dirty="0"/>
              <a:t> conduction time). </a:t>
            </a:r>
          </a:p>
          <a:p>
            <a:pPr algn="l" rtl="0"/>
            <a:r>
              <a:rPr lang="en-US" dirty="0">
                <a:solidFill>
                  <a:srgbClr val="0070C0"/>
                </a:solidFill>
              </a:rPr>
              <a:t>QT interval </a:t>
            </a:r>
            <a:r>
              <a:rPr lang="en-US" dirty="0"/>
              <a:t>reflects the duration of the ventricular action potential.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6257289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615745"/>
            <a:ext cx="6754536" cy="593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C42597-F220-5348-BC76-1937ADDEB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5804"/>
            <a:ext cx="9144000" cy="606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6038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199" y="1041654"/>
            <a:ext cx="6102007" cy="4901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3A3536-2112-2F25-36D7-FE321B6F4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384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981200"/>
            <a:ext cx="7086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Calcium channel blockers</a:t>
            </a:r>
          </a:p>
        </p:txBody>
      </p:sp>
    </p:spTree>
    <p:extLst>
      <p:ext uri="{BB962C8B-B14F-4D97-AF65-F5344CB8AC3E}">
        <p14:creationId xmlns:p14="http://schemas.microsoft.com/office/powerpoint/2010/main" val="7279196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09435"/>
            <a:ext cx="9063128" cy="4048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531109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0"/>
            <a:ext cx="403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977" y="381000"/>
            <a:ext cx="8897046" cy="624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1833E2-D12F-2C34-71C2-EA4F442C4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5804"/>
            <a:ext cx="9144000" cy="606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372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24" y="609600"/>
            <a:ext cx="8901676" cy="5900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549953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676400"/>
            <a:ext cx="6934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70C0"/>
                </a:solidFill>
              </a:rPr>
              <a:t>Mechanisms of anti-arrhythmic agents</a:t>
            </a:r>
          </a:p>
          <a:p>
            <a:pPr algn="ctr"/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7131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6350" y="95250"/>
            <a:ext cx="659130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614759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2" y="1066800"/>
            <a:ext cx="9090498" cy="403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6875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1DFA33-E7FE-E7FC-B64B-1ABE61A24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75056"/>
            <a:ext cx="8686800" cy="590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0961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BD237E-A7BC-C846-21EA-33E3061B9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4143"/>
            <a:ext cx="9144000" cy="695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7650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0335BC-97D1-A63B-C3FB-6B2300A56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80" y="0"/>
            <a:ext cx="83522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886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9B3447-4583-7177-2C9E-7AE3C0250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21" y="0"/>
            <a:ext cx="75325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26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9E1511-4B78-432A-40F7-61E965610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571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057400"/>
            <a:ext cx="8170628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057400" y="533400"/>
            <a:ext cx="5029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Unclassified (miscellaneous) anti-arrhythmic agents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FBDE3F-54CA-0CE5-CC62-6AB52CE77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11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9" y="176212"/>
            <a:ext cx="8502649" cy="637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047259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28E0CB-B8F9-C3AF-53D3-61339B607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" y="6096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213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8E3DD2-D08A-4C35-62CA-E3204FC45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0457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381000"/>
            <a:ext cx="7467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/>
              <a:t>A 57-year-old man is being treated for an </a:t>
            </a:r>
            <a:r>
              <a:rPr lang="en-US" sz="2800" b="1" dirty="0" err="1"/>
              <a:t>atrial</a:t>
            </a:r>
            <a:r>
              <a:rPr lang="en-US" sz="2800" b="1" dirty="0"/>
              <a:t> arrhythmia. He complains of headache, dizziness, and tinnitus. Which one of the following </a:t>
            </a:r>
            <a:r>
              <a:rPr lang="en-US" sz="2800" b="1" dirty="0" err="1"/>
              <a:t>antiarrhythmic</a:t>
            </a:r>
            <a:r>
              <a:rPr lang="en-US" sz="2800" b="1" dirty="0"/>
              <a:t> drugs is the most likely cause?</a:t>
            </a:r>
          </a:p>
          <a:p>
            <a:pPr algn="l"/>
            <a:endParaRPr lang="en-US" sz="2800" dirty="0"/>
          </a:p>
          <a:p>
            <a:pPr algn="l"/>
            <a:r>
              <a:rPr lang="en-US" sz="2800" dirty="0"/>
              <a:t>A. </a:t>
            </a:r>
            <a:r>
              <a:rPr lang="en-US" sz="2800" dirty="0" err="1"/>
              <a:t>Amiodarone</a:t>
            </a:r>
            <a:r>
              <a:rPr lang="en-US" sz="2800" dirty="0"/>
              <a:t>.</a:t>
            </a:r>
          </a:p>
          <a:p>
            <a:pPr algn="l"/>
            <a:r>
              <a:rPr lang="en-US" sz="2800" dirty="0"/>
              <a:t>B. </a:t>
            </a:r>
            <a:r>
              <a:rPr lang="en-US" sz="2800" dirty="0" err="1"/>
              <a:t>Procainamide</a:t>
            </a:r>
            <a:r>
              <a:rPr lang="en-US" sz="2800" dirty="0"/>
              <a:t>.</a:t>
            </a:r>
          </a:p>
          <a:p>
            <a:pPr algn="l"/>
            <a:r>
              <a:rPr lang="en-US" sz="2800" dirty="0"/>
              <a:t>C. </a:t>
            </a:r>
            <a:r>
              <a:rPr lang="en-US" sz="2800" dirty="0" err="1"/>
              <a:t>Propranolol</a:t>
            </a:r>
            <a:r>
              <a:rPr lang="en-US" sz="2800" dirty="0"/>
              <a:t>.</a:t>
            </a:r>
          </a:p>
          <a:p>
            <a:pPr algn="l"/>
            <a:r>
              <a:rPr lang="en-US" sz="2800" dirty="0"/>
              <a:t>D. </a:t>
            </a:r>
            <a:r>
              <a:rPr lang="en-US" sz="2800" dirty="0" err="1"/>
              <a:t>Quinidine</a:t>
            </a:r>
            <a:r>
              <a:rPr lang="en-US" sz="2800" dirty="0"/>
              <a:t>.</a:t>
            </a:r>
          </a:p>
          <a:p>
            <a:pPr algn="l"/>
            <a:r>
              <a:rPr lang="en-US" sz="2800" dirty="0"/>
              <a:t>E. </a:t>
            </a:r>
            <a:r>
              <a:rPr lang="en-US" sz="2800" dirty="0" err="1"/>
              <a:t>Verapamil</a:t>
            </a:r>
            <a:r>
              <a:rPr lang="en-US" sz="2800" dirty="0"/>
              <a:t>.</a:t>
            </a:r>
            <a:endParaRPr lang="ar-IQ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84" y="274638"/>
            <a:ext cx="8676216" cy="650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411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54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39676"/>
            <a:ext cx="8174557" cy="613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911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230</Words>
  <Application>Microsoft Office PowerPoint</Application>
  <PresentationFormat>On-screen Show (4:3)</PresentationFormat>
  <Paragraphs>26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Torsade de point (TDP)</vt:lpstr>
      <vt:lpstr>Congenital long QT- syndrome</vt:lpstr>
      <vt:lpstr>PowerPoint Presentation</vt:lpstr>
      <vt:lpstr>PowerPoint Presentation</vt:lpstr>
      <vt:lpstr>PowerPoint Presentation</vt:lpstr>
      <vt:lpstr>PowerPoint Presentation</vt:lpstr>
      <vt:lpstr>vaughan-williams classification of antiarrhythmic drugs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Na- Channel Blockers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user</cp:lastModifiedBy>
  <cp:revision>50</cp:revision>
  <dcterms:created xsi:type="dcterms:W3CDTF">2012-12-22T18:16:56Z</dcterms:created>
  <dcterms:modified xsi:type="dcterms:W3CDTF">2022-12-28T18:17:53Z</dcterms:modified>
</cp:coreProperties>
</file>