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76" r:id="rId5"/>
    <p:sldId id="269" r:id="rId6"/>
    <p:sldId id="259" r:id="rId7"/>
    <p:sldId id="270" r:id="rId8"/>
    <p:sldId id="260" r:id="rId9"/>
    <p:sldId id="261" r:id="rId10"/>
    <p:sldId id="262" r:id="rId11"/>
    <p:sldId id="263" r:id="rId12"/>
    <p:sldId id="277" r:id="rId13"/>
    <p:sldId id="278" r:id="rId14"/>
    <p:sldId id="264" r:id="rId15"/>
    <p:sldId id="271" r:id="rId16"/>
    <p:sldId id="265" r:id="rId17"/>
    <p:sldId id="272" r:id="rId18"/>
    <p:sldId id="266" r:id="rId19"/>
    <p:sldId id="273" r:id="rId20"/>
    <p:sldId id="267" r:id="rId21"/>
    <p:sldId id="275" r:id="rId22"/>
    <p:sldId id="268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109" autoAdjust="0"/>
    <p:restoredTop sz="94660"/>
  </p:normalViewPr>
  <p:slideViewPr>
    <p:cSldViewPr snapToGrid="0">
      <p:cViewPr>
        <p:scale>
          <a:sx n="60" d="100"/>
          <a:sy n="60" d="100"/>
        </p:scale>
        <p:origin x="34" y="4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FFB9F-7476-4D87-AADE-6C5D6833F80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DFDEB-6AED-456B-8FB3-C58EC24AB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947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388C-1238-4A45-8EC4-F8425C62B8ED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B6A2-BD2E-4D15-9CE9-FCD55D8E7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10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388C-1238-4A45-8EC4-F8425C62B8ED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B6A2-BD2E-4D15-9CE9-FCD55D8E7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427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388C-1238-4A45-8EC4-F8425C62B8ED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B6A2-BD2E-4D15-9CE9-FCD55D8E7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73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388C-1238-4A45-8EC4-F8425C62B8ED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B6A2-BD2E-4D15-9CE9-FCD55D8E7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62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388C-1238-4A45-8EC4-F8425C62B8ED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B6A2-BD2E-4D15-9CE9-FCD55D8E7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40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388C-1238-4A45-8EC4-F8425C62B8ED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B6A2-BD2E-4D15-9CE9-FCD55D8E7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83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388C-1238-4A45-8EC4-F8425C62B8ED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B6A2-BD2E-4D15-9CE9-FCD55D8E7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47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388C-1238-4A45-8EC4-F8425C62B8ED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B6A2-BD2E-4D15-9CE9-FCD55D8E7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14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388C-1238-4A45-8EC4-F8425C62B8ED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B6A2-BD2E-4D15-9CE9-FCD55D8E7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03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388C-1238-4A45-8EC4-F8425C62B8ED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B6A2-BD2E-4D15-9CE9-FCD55D8E7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289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388C-1238-4A45-8EC4-F8425C62B8ED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B6A2-BD2E-4D15-9CE9-FCD55D8E7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91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5388C-1238-4A45-8EC4-F8425C62B8ED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7B6A2-BD2E-4D15-9CE9-FCD55D8E7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78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9766F-1427-4309-84CA-EC70B75866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661160"/>
            <a:ext cx="7772400" cy="1950720"/>
          </a:xfrm>
        </p:spPr>
        <p:txBody>
          <a:bodyPr>
            <a:normAutofit fontScale="90000"/>
          </a:bodyPr>
          <a:lstStyle/>
          <a:p>
            <a:r>
              <a:rPr lang="en-US" sz="5400" b="1" dirty="0"/>
              <a:t>Presentation: Fundamentals of Digital Safety and Security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923061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520D9-B982-49C0-BC96-808C83094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S7</a:t>
            </a:r>
            <a:r>
              <a:rPr lang="en-US" b="1" dirty="0"/>
              <a:t> Social Media and Online Gaming Risks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4BE6A25-63B0-4AC2-8DC9-A43396740E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13360" y="2244686"/>
            <a:ext cx="8301990" cy="34163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Social Media: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Use privacy settings, block suspicious users, and avoid posting photos in school uniforms.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Online Gaming: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Beware of 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Cyberbullying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and 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Voice-masking technology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used by predators to hide their identity.</a:t>
            </a:r>
          </a:p>
        </p:txBody>
      </p:sp>
    </p:spTree>
    <p:extLst>
      <p:ext uri="{BB962C8B-B14F-4D97-AF65-F5344CB8AC3E}">
        <p14:creationId xmlns:p14="http://schemas.microsoft.com/office/powerpoint/2010/main" val="3350728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774CB-CC3D-436F-960F-2097F8597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S8</a:t>
            </a:r>
            <a:r>
              <a:rPr lang="en-US" b="1" dirty="0"/>
              <a:t> Data Security Threats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7DC69DE-4862-4110-B1FA-AB5F8F8EA8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15265" y="1690689"/>
            <a:ext cx="8713470" cy="452431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Hacking: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Unauthorized access to a computer system.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Phishing Scams: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303030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Phishing: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Fraudulent emails seeking personal info.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Smishing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Phishing via SMS (text messages).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Vishing: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Phishing via voice calls or voicemail.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Pharming: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Malicious code that redirects users to fake websites.</a:t>
            </a:r>
          </a:p>
        </p:txBody>
      </p:sp>
    </p:spTree>
    <p:extLst>
      <p:ext uri="{BB962C8B-B14F-4D97-AF65-F5344CB8AC3E}">
        <p14:creationId xmlns:p14="http://schemas.microsoft.com/office/powerpoint/2010/main" val="4015420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5DE63A3-3AEE-4917-8A43-2DF4DBDD64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700" y="2558574"/>
            <a:ext cx="5480273" cy="3804126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4AC5362-5928-4B0F-A15E-92B085F5E6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690" y="424974"/>
            <a:ext cx="419862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1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F3BFB77-A549-424B-AC93-56A827B174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44" y="1509712"/>
            <a:ext cx="3919287" cy="3330575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9678096-F9BE-469C-ADEA-6917007D31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900" y="1270000"/>
            <a:ext cx="4738656" cy="4010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1500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E2718-A1D8-457E-BBFB-A8D8A7F08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43840"/>
            <a:ext cx="7886700" cy="156972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S9</a:t>
            </a:r>
            <a:r>
              <a:rPr lang="en-US" b="1" dirty="0"/>
              <a:t> Malware (Malicious Software)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F1084E8-92EF-4529-B9A8-AA8158B8C0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2075411"/>
            <a:ext cx="7296150" cy="3046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Viruses: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Programs that replicate and delete/corrupt files; they need a host program to run.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Worms: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Stand-alone software that spreads across networks without user action.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Trojan Horses: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Malicious software disguised as legitimate programs.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Ransomware: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Programs that encrypt data and "hold it hostage" for a fee.</a:t>
            </a:r>
          </a:p>
        </p:txBody>
      </p:sp>
    </p:spTree>
    <p:extLst>
      <p:ext uri="{BB962C8B-B14F-4D97-AF65-F5344CB8AC3E}">
        <p14:creationId xmlns:p14="http://schemas.microsoft.com/office/powerpoint/2010/main" val="10751190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11FDA-75D0-4C5E-BF48-1D27A92B0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8B51887-2A35-4A15-9587-9648E48AFB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69" y="2532936"/>
            <a:ext cx="4110581" cy="2898616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E0B4A56-0999-444C-BC25-C8FC4F051F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084864"/>
            <a:ext cx="4114800" cy="3794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650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64ECB-C4C6-4FA6-93F3-B00625E37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FF0000"/>
                </a:solidFill>
                <a:highlight>
                  <a:srgbClr val="FFFF00"/>
                </a:highlight>
                <a:latin typeface="Arial" panose="020B0604020202020204" pitchFamily="34" charset="0"/>
              </a:rPr>
              <a:t>S10</a:t>
            </a:r>
            <a:r>
              <a:rPr lang="en-US" altLang="en-US" b="1" dirty="0">
                <a:latin typeface="Arial" panose="020B0604020202020204" pitchFamily="34" charset="0"/>
              </a:rPr>
              <a:t> Card Fraud and Theft</a:t>
            </a:r>
            <a:br>
              <a:rPr lang="en-US" altLang="en-US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18966FF-2937-4EA3-A198-74F1149BE7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1" y="1769921"/>
            <a:ext cx="5452110" cy="44627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Shoulder Surfing: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Observing someone entering their PIN at an ATM or POS terminal.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Card Cloning: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Using 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Skimmers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(for magnetic stripes) or 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Shimmers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(for chip cards) to steal card data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5376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87E4B16-F7B0-491B-93C8-CB19C099A3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095" y="1645920"/>
            <a:ext cx="6483809" cy="2728754"/>
          </a:xfrm>
        </p:spPr>
      </p:pic>
    </p:spTree>
    <p:extLst>
      <p:ext uri="{BB962C8B-B14F-4D97-AF65-F5344CB8AC3E}">
        <p14:creationId xmlns:p14="http://schemas.microsoft.com/office/powerpoint/2010/main" val="2519717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5457F-8933-4738-AE42-F53EE7FC3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b="1" dirty="0">
                <a:solidFill>
                  <a:srgbClr val="FF0000"/>
                </a:solidFill>
                <a:highlight>
                  <a:srgbClr val="FFFF00"/>
                </a:highlight>
                <a:latin typeface="Arial" panose="020B0604020202020204" pitchFamily="34" charset="0"/>
              </a:rPr>
              <a:t>S11</a:t>
            </a:r>
            <a:r>
              <a:rPr lang="en-US" altLang="en-US" b="1" dirty="0">
                <a:latin typeface="Arial" panose="020B0604020202020204" pitchFamily="34" charset="0"/>
              </a:rPr>
              <a:t> Protection and Authentication</a:t>
            </a:r>
            <a:br>
              <a:rPr lang="en-US" altLang="en-US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0B8B0EB-AAC4-4138-8160-CA7F6F1310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1477532"/>
            <a:ext cx="6823709" cy="504753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Biometrics: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Using unique human features like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Fingerprint scans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,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Face recognition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, or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Retina scans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Firewalls: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Hardware or software that filters network traffic based on specific criteria to block threats.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Encryption: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Converting plain text into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Cypher script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to make data meaningless to hackers.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8450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59052-F973-4CB4-BDFA-89C57C61C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4BC8789-2CB3-4A36-B332-96747B22E6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50" y="2057400"/>
            <a:ext cx="2884170" cy="438101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055E136-6F0E-444C-A37C-943CF76730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3320" y="1702118"/>
            <a:ext cx="4145280" cy="4865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531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4EC78-2D6E-4673-9BDA-0F0DCB0FB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02920"/>
            <a:ext cx="8347710" cy="1187769"/>
          </a:xfrm>
        </p:spPr>
        <p:txBody>
          <a:bodyPr>
            <a:noAutofit/>
          </a:bodyPr>
          <a:lstStyle/>
          <a:p>
            <a:r>
              <a:rPr lang="en-US" altLang="en-US" sz="4000" b="1" dirty="0">
                <a:latin typeface="Arial" panose="020B0604020202020204" pitchFamily="34" charset="0"/>
              </a:rPr>
              <a:t>Introduction and Learning Objectives</a:t>
            </a:r>
            <a:br>
              <a:rPr lang="en-US" altLang="en-US" sz="4000" dirty="0">
                <a:latin typeface="Arial" panose="020B0604020202020204" pitchFamily="34" charset="0"/>
              </a:rPr>
            </a:br>
            <a:endParaRPr lang="en-US" sz="40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4E3FF86-12E9-4A35-A945-EAE1EA2404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26720" y="1620364"/>
            <a:ext cx="8088629" cy="443198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Understanding 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Physical Safety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issues in computing environments.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Exploring 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E-Safety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and Data Protection Acts (DPA).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Identifying 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Data Security Threats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and technical protection methods.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4809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01E7E-C7A8-4D48-951B-7028ABD56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b="1" dirty="0">
                <a:solidFill>
                  <a:srgbClr val="FF0000"/>
                </a:solidFill>
                <a:highlight>
                  <a:srgbClr val="FFFF00"/>
                </a:highlight>
                <a:latin typeface="Arial" panose="020B0604020202020204" pitchFamily="34" charset="0"/>
              </a:rPr>
              <a:t>S12</a:t>
            </a:r>
            <a:r>
              <a:rPr lang="en-US" altLang="en-US" b="1" dirty="0">
                <a:latin typeface="Arial" panose="020B0604020202020204" pitchFamily="34" charset="0"/>
              </a:rPr>
              <a:t> Authentication and Secure Protocols</a:t>
            </a:r>
            <a:br>
              <a:rPr lang="en-US" altLang="en-US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A745858-4909-4153-838B-96091E4AFC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7681" y="1351508"/>
            <a:ext cx="5821680" cy="415498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Two-Factor Authentication (2FA):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Combines "something you know" (password) with "something you have" (mobile phone/OTP).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Secure Sockets Layer (SSL):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A protocol that encrypts data between a web browser and a server.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Strong Passwords: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Must include capital letters, numbers, and symbols (e.g., Sy12@#TT90)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6646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5C94F-6DEA-42FE-B2AC-EFFEE7161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E25F098-58CB-4703-B3B5-DC79772276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921" y="3048711"/>
            <a:ext cx="3894157" cy="1905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8966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046EA-4688-4D50-B972-C7F419B81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Arial" panose="020B0604020202020204" pitchFamily="34" charset="0"/>
              </a:rPr>
              <a:t>Conclusion and Summary</a:t>
            </a:r>
            <a:br>
              <a:rPr lang="en-US" altLang="en-US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2B65D4D-BE49-4BE9-AD4A-85CEF43D15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1825642"/>
            <a:ext cx="7588250" cy="397031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Regular Backups: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The best defense against Ransomware.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Vigilance: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Technical tools are only effective when combined with safe user behavior.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Stay Updated: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Always keep anti-virus and anti-malware software current.</a:t>
            </a:r>
          </a:p>
        </p:txBody>
      </p:sp>
    </p:spTree>
    <p:extLst>
      <p:ext uri="{BB962C8B-B14F-4D97-AF65-F5344CB8AC3E}">
        <p14:creationId xmlns:p14="http://schemas.microsoft.com/office/powerpoint/2010/main" val="413133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21D8A-C8F2-4EC2-8648-496E4044C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Physical Safety</a:t>
            </a:r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E7255F04-EFF2-45D6-B282-DA474B8BF6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3784" y="1783248"/>
            <a:ext cx="8288215" cy="397031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Common Hazards and Prevention: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303030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Electrocution: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Avoid liquids near equipment; use Residual Current Breakers (RCB).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Fire Hazards: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Do not overload sockets; ensure proper ventilation for cooling vents.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Tripping Hazards: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Use cable ducts to manage trailing wires and prefer wireless connectivity.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Personal Injury: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Use strong, stable desks to prevent heavy equipment from falling.</a:t>
            </a:r>
          </a:p>
        </p:txBody>
      </p:sp>
    </p:spTree>
    <p:extLst>
      <p:ext uri="{BB962C8B-B14F-4D97-AF65-F5344CB8AC3E}">
        <p14:creationId xmlns:p14="http://schemas.microsoft.com/office/powerpoint/2010/main" val="2122165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5BFE4-9782-4C2E-BFAB-D25D73A54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Arial" panose="020B0604020202020204" pitchFamily="34" charset="0"/>
              </a:rPr>
              <a:t>E-Safety and Data Protection</a:t>
            </a:r>
            <a:br>
              <a:rPr lang="en-US" altLang="en-US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FA1E4E7-42C1-4964-BD41-6D1637F4B7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04825" y="1443841"/>
            <a:ext cx="8134349" cy="397031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Data Protection Acts (DPA):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Legislation designed to protect individual rights and prevent inaccurate data storage.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The 8 Principles of DPA: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Data must be processed lawfully, for a specific purpose, kept accurate, secure, and not held longer than necessary.</a:t>
            </a:r>
          </a:p>
        </p:txBody>
      </p:sp>
    </p:spTree>
    <p:extLst>
      <p:ext uri="{BB962C8B-B14F-4D97-AF65-F5344CB8AC3E}">
        <p14:creationId xmlns:p14="http://schemas.microsoft.com/office/powerpoint/2010/main" val="3581274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C28E82F-5DC8-44AF-BE5F-684414FEDA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830" y="2140098"/>
            <a:ext cx="5577840" cy="451493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20E0550-B03E-4923-9933-B5AF36DEB9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350" y="214770"/>
            <a:ext cx="5577840" cy="192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141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9B6F6-58C2-4E81-BC21-6CD0251B9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b="1" dirty="0">
                <a:solidFill>
                  <a:srgbClr val="FF0000"/>
                </a:solidFill>
                <a:highlight>
                  <a:srgbClr val="FFFF00"/>
                </a:highlight>
                <a:latin typeface="Arial" panose="020B0604020202020204" pitchFamily="34" charset="0"/>
              </a:rPr>
              <a:t>S4</a:t>
            </a:r>
            <a:r>
              <a:rPr lang="en-US" altLang="en-US" b="1" dirty="0">
                <a:latin typeface="Arial" panose="020B0604020202020204" pitchFamily="34" charset="0"/>
              </a:rPr>
              <a:t> E-Safety and Data Protection</a:t>
            </a:r>
            <a:br>
              <a:rPr lang="en-US" altLang="en-US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5E13514-9F0F-42E1-96B9-2C1AACC427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1470779"/>
            <a:ext cx="7037070" cy="418576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Data Protection Acts (DPA):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Legislation designed to protect individual rights and prevent inaccurate data storage.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The 8 Principles of DPA: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Data must be processed lawfully, for a specific purpose, kept accurate, secure, and not held longer than necessary.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89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994C328-889F-43E0-AF66-52584751B9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371" y="542801"/>
            <a:ext cx="6217257" cy="6056119"/>
          </a:xfrm>
        </p:spPr>
      </p:pic>
    </p:spTree>
    <p:extLst>
      <p:ext uri="{BB962C8B-B14F-4D97-AF65-F5344CB8AC3E}">
        <p14:creationId xmlns:p14="http://schemas.microsoft.com/office/powerpoint/2010/main" val="2018501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82E2D-4419-4B21-B969-1D3AE99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6501493" cy="1325563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solidFill>
                  <a:srgbClr val="FF0000"/>
                </a:solidFill>
                <a:highlight>
                  <a:srgbClr val="FFFF00"/>
                </a:highlight>
                <a:latin typeface="Arial" panose="020B0604020202020204" pitchFamily="34" charset="0"/>
              </a:rPr>
              <a:t>S5</a:t>
            </a:r>
            <a:r>
              <a:rPr lang="en-US" altLang="en-US" b="1" dirty="0">
                <a:latin typeface="Arial" panose="020B0604020202020204" pitchFamily="34" charset="0"/>
              </a:rPr>
              <a:t> Personal vs. Sensitive Data</a:t>
            </a:r>
            <a:br>
              <a:rPr lang="en-US" altLang="en-US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B3A3F02-0FB9-4A71-8340-514EDD1CAE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2477804"/>
            <a:ext cx="7158990" cy="3046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Personal Data: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Information that identifies a living person (e.g., Name, Address, IP address, ID number).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Sensitive Data: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Requires extra protection (e.g., Ethnicity, medical history, religious beliefs, biometric data).</a:t>
            </a:r>
          </a:p>
        </p:txBody>
      </p:sp>
    </p:spTree>
    <p:extLst>
      <p:ext uri="{BB962C8B-B14F-4D97-AF65-F5344CB8AC3E}">
        <p14:creationId xmlns:p14="http://schemas.microsoft.com/office/powerpoint/2010/main" val="858579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04DD0-26F5-42E7-B8EE-669F0584E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S6</a:t>
            </a:r>
            <a:r>
              <a:rPr lang="en-US" b="1" dirty="0"/>
              <a:t> Safe Internet and Email Practices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552EB73-4D6B-47F5-A5F1-D5468D0ADE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73380" y="1703499"/>
            <a:ext cx="8427720" cy="403187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Web Browsing: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Look for the 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HTTPS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protocol and the 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green padlock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symbol for secure connections.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Email Safety: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Only open attachments from known sources; use 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Bcc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for group emails to protect privacy.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Avoid Phishing: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03030"/>
                </a:solidFill>
                <a:effectLst/>
                <a:latin typeface="Google Sans Text"/>
              </a:rPr>
              <a:t> Do not click on suspicious hyperlinks within emails.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b="1" dirty="0"/>
              <a:t>HTTPS</a:t>
            </a:r>
            <a:r>
              <a:rPr lang="en-US" sz="3200" dirty="0"/>
              <a:t> (Hypertext Transfer Protocol Secure)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303030"/>
              </a:solidFill>
              <a:effectLst/>
              <a:latin typeface="Google Sans Text"/>
            </a:endParaRPr>
          </a:p>
        </p:txBody>
      </p:sp>
    </p:spTree>
    <p:extLst>
      <p:ext uri="{BB962C8B-B14F-4D97-AF65-F5344CB8AC3E}">
        <p14:creationId xmlns:p14="http://schemas.microsoft.com/office/powerpoint/2010/main" val="3028683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345</TotalTime>
  <Words>691</Words>
  <Application>Microsoft Office PowerPoint</Application>
  <PresentationFormat>On-screen Show (4:3)</PresentationFormat>
  <Paragraphs>57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Google Sans Text</vt:lpstr>
      <vt:lpstr>Office Theme</vt:lpstr>
      <vt:lpstr>Presentation: Fundamentals of Digital Safety and Security</vt:lpstr>
      <vt:lpstr>Introduction and Learning Objectives </vt:lpstr>
      <vt:lpstr>Physical Safety</vt:lpstr>
      <vt:lpstr>E-Safety and Data Protection </vt:lpstr>
      <vt:lpstr>PowerPoint Presentation</vt:lpstr>
      <vt:lpstr>S4 E-Safety and Data Protection </vt:lpstr>
      <vt:lpstr>PowerPoint Presentation</vt:lpstr>
      <vt:lpstr>S5 Personal vs. Sensitive Data </vt:lpstr>
      <vt:lpstr>S6 Safe Internet and Email Practices</vt:lpstr>
      <vt:lpstr>S7 Social Media and Online Gaming Risks</vt:lpstr>
      <vt:lpstr>S8 Data Security Threats</vt:lpstr>
      <vt:lpstr>PowerPoint Presentation</vt:lpstr>
      <vt:lpstr>PowerPoint Presentation</vt:lpstr>
      <vt:lpstr>S9 Malware (Malicious Software)</vt:lpstr>
      <vt:lpstr>PowerPoint Presentation</vt:lpstr>
      <vt:lpstr>S10 Card Fraud and Theft </vt:lpstr>
      <vt:lpstr>PowerPoint Presentation</vt:lpstr>
      <vt:lpstr>S11 Protection and Authentication </vt:lpstr>
      <vt:lpstr>PowerPoint Presentation</vt:lpstr>
      <vt:lpstr>S12 Authentication and Secure Protocols </vt:lpstr>
      <vt:lpstr>PowerPoint Presentation</vt:lpstr>
      <vt:lpstr>Conclusion and Summary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Presentation: Fundamentals of Digital Safety and Security</dc:title>
  <dc:creator>free</dc:creator>
  <cp:lastModifiedBy>free</cp:lastModifiedBy>
  <cp:revision>7</cp:revision>
  <dcterms:created xsi:type="dcterms:W3CDTF">2026-05-19T21:34:46Z</dcterms:created>
  <dcterms:modified xsi:type="dcterms:W3CDTF">2026-05-20T20:41:22Z</dcterms:modified>
</cp:coreProperties>
</file>