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" y="4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BF8C-1BA9-4AB2-A4B5-F04EFA54265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7630-D6E7-4236-9E16-E4EF8A72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3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BF8C-1BA9-4AB2-A4B5-F04EFA54265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7630-D6E7-4236-9E16-E4EF8A72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82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BF8C-1BA9-4AB2-A4B5-F04EFA54265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7630-D6E7-4236-9E16-E4EF8A72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111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BF8C-1BA9-4AB2-A4B5-F04EFA54265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7630-D6E7-4236-9E16-E4EF8A72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13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BF8C-1BA9-4AB2-A4B5-F04EFA54265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7630-D6E7-4236-9E16-E4EF8A72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49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BF8C-1BA9-4AB2-A4B5-F04EFA54265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7630-D6E7-4236-9E16-E4EF8A72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6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BF8C-1BA9-4AB2-A4B5-F04EFA54265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7630-D6E7-4236-9E16-E4EF8A72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6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BF8C-1BA9-4AB2-A4B5-F04EFA54265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7630-D6E7-4236-9E16-E4EF8A72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57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BF8C-1BA9-4AB2-A4B5-F04EFA54265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7630-D6E7-4236-9E16-E4EF8A72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29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BF8C-1BA9-4AB2-A4B5-F04EFA54265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7630-D6E7-4236-9E16-E4EF8A72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46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BF8C-1BA9-4AB2-A4B5-F04EFA54265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7630-D6E7-4236-9E16-E4EF8A72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01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FBF8C-1BA9-4AB2-A4B5-F04EFA54265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77630-D6E7-4236-9E16-E4EF8A72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0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4F8F2-8EAC-4D6D-98CD-9143DB2FE7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7" y="432081"/>
            <a:ext cx="7570694" cy="1136743"/>
          </a:xfrm>
        </p:spPr>
        <p:txBody>
          <a:bodyPr>
            <a:noAutofit/>
          </a:bodyPr>
          <a:lstStyle/>
          <a:p>
            <a:r>
              <a:rPr lang="en-US" altLang="en-US" sz="4800" b="1" dirty="0">
                <a:latin typeface="Arial" panose="020B0604020202020204" pitchFamily="34" charset="0"/>
              </a:rPr>
              <a:t>The Systems Life Cycle</a:t>
            </a:r>
            <a:endParaRPr lang="en-US" sz="48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5DA18D0-4A4D-47A9-A5C7-B78483A981A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13766" y="1422527"/>
            <a:ext cx="7879975" cy="19645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Main Title: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The Systems Life Cycle.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Subtitle: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A systematic approach to analyzing, designing, and implementing new computer systems.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95B30A-C789-4705-98D4-22F208361A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308" y="3979077"/>
            <a:ext cx="5349704" cy="1996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697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46772-0C1C-4383-A470-3E80D614D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b="1" dirty="0">
                <a:latin typeface="Arial" panose="020B0604020202020204" pitchFamily="34" charset="0"/>
              </a:rPr>
              <a:t>Stage 6 - Evaluation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1AA27A9-B804-4B49-A887-CEE5DF8199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523698"/>
            <a:ext cx="8039862" cy="495520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The Evaluation Process: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Compare the new solution to the original requirements.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Identify any limitations or necessary improvements.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Gather feedback from users.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Outcome: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Results may lead to updates in hardware or software, starting the cycle again.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882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E1C11-C831-48AD-91B5-B45E6FA7F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36449"/>
            <a:ext cx="7886700" cy="1024128"/>
          </a:xfrm>
        </p:spPr>
        <p:txBody>
          <a:bodyPr>
            <a:normAutofit fontScale="90000"/>
          </a:bodyPr>
          <a:lstStyle/>
          <a:p>
            <a:br>
              <a:rPr lang="en-US" altLang="en-US" b="1" dirty="0">
                <a:latin typeface="Arial" panose="020B0604020202020204" pitchFamily="34" charset="0"/>
              </a:rPr>
            </a:br>
            <a:r>
              <a:rPr lang="en-US" altLang="en-US" b="1" dirty="0">
                <a:latin typeface="Arial" panose="020B0604020202020204" pitchFamily="34" charset="0"/>
              </a:rPr>
              <a:t>Conclusion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53E033A-745B-48F1-B06D-83B6873A2E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800695"/>
            <a:ext cx="8052054" cy="44012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A Continuous Cycle: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The Systems Life Cycle is an ongoing process to ensure technology always meets business needs.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Final Review: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Always check if the new solution is efficient, easy to use, and appropriate for the task.</a:t>
            </a:r>
          </a:p>
        </p:txBody>
      </p:sp>
    </p:spTree>
    <p:extLst>
      <p:ext uri="{BB962C8B-B14F-4D97-AF65-F5344CB8AC3E}">
        <p14:creationId xmlns:p14="http://schemas.microsoft.com/office/powerpoint/2010/main" val="205575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A5902-8972-4958-B845-926F0929A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a New System?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98EC8A1-FC95-45BA-9873-722776ADE9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1104" y="1578139"/>
            <a:ext cx="7303008" cy="44012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Triggers for Change: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Obsolete hardware: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Current equipment cannot be repaired anymore.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Legal changes: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New laws or taxes requiring software overhaul.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Technological advances: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New hardware available to improve efficiency and reliability.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Growth: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Need to expand the company.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The Systems Analyst: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The professional who oversees the entire upgrade process.</a:t>
            </a:r>
          </a:p>
        </p:txBody>
      </p:sp>
    </p:spTree>
    <p:extLst>
      <p:ext uri="{BB962C8B-B14F-4D97-AF65-F5344CB8AC3E}">
        <p14:creationId xmlns:p14="http://schemas.microsoft.com/office/powerpoint/2010/main" val="2116504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A0EAC-ED02-4E0D-9537-6101A1BEA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System Analysis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0CE5257-594C-4E8B-82F7-EF15BF8A68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224" y="1931670"/>
            <a:ext cx="5753287" cy="4675816"/>
          </a:xfrm>
        </p:spPr>
      </p:pic>
    </p:spTree>
    <p:extLst>
      <p:ext uri="{BB962C8B-B14F-4D97-AF65-F5344CB8AC3E}">
        <p14:creationId xmlns:p14="http://schemas.microsoft.com/office/powerpoint/2010/main" val="54184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A874A-27D6-4657-AAEE-3E1AA8466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Stage 1 - Analysis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F12298A-F126-4E45-B2E4-A262FAC310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375447"/>
            <a:ext cx="6966966" cy="44645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Researching the Current System: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Observation: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Watching personnel to see how the system works.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Interviews: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One-to-one Q&amp;A sessions for deep insights.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Questionnaires: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Distributing forms to gather views from many users.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Existing documents: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Examining manuals and reports.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Key Output: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Requirements Specification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769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343A9-7AE9-4B59-B724-12167A41C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4762"/>
          </a:xfrm>
        </p:spPr>
        <p:txBody>
          <a:bodyPr>
            <a:normAutofit/>
          </a:bodyPr>
          <a:lstStyle/>
          <a:p>
            <a:r>
              <a:rPr lang="en-US" sz="4000" b="1" dirty="0"/>
              <a:t>Stage 2 - Design: Data and Validation</a:t>
            </a:r>
            <a:endParaRPr lang="en-US" sz="40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58A248A-A782-4949-96DC-BA6ED111C4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703243"/>
            <a:ext cx="8417814" cy="35394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File Structures: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Defining Records, Fields, and the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Primary Key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Data Types: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Text, Alphanumeric, Numeric (Integer/Decimal), Boolean, and Date/Time.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Validation Routines: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Rules to ensure data is sensible: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Range check: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Data within a specific limit.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Length check: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Specific number of characters.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Format check: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e.g., dd/mm/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yyyy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E4EBB8-181C-4044-B995-DFB117E29F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748" y="4530852"/>
            <a:ext cx="4739640" cy="245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396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1FF2D-B84D-4268-B314-A9A4FC3AB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b="1" dirty="0">
                <a:latin typeface="Arial" panose="020B0604020202020204" pitchFamily="34" charset="0"/>
              </a:rPr>
              <a:t>Design: Interfaces 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1F07085-4C84-4059-B45F-DE0EC40F85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92480" y="1875355"/>
            <a:ext cx="7722870" cy="23083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Input Formats: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Designing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Data Capture Forms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(paper or screen-based).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Output Formats: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Screen Layouts: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How information appears to the user.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Report Layouts: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Printed documents and database results.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8E9F00-B60C-44F9-8BE2-276260DDB5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550" y="3083463"/>
            <a:ext cx="3569970" cy="370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137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B748D-32AB-4E06-B3D5-8BF67AF69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b="1" dirty="0">
                <a:latin typeface="Arial" panose="020B0604020202020204" pitchFamily="34" charset="0"/>
              </a:rPr>
              <a:t>Development and Testing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58E1AE3-7E46-4881-AEA3-7FA4BC5093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99669" y="1423975"/>
            <a:ext cx="8344662" cy="256993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3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Modular Form:</a:t>
            </a:r>
            <a:r>
              <a:rPr kumimoji="0" lang="en-US" altLang="en-US" sz="23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Breaking the system into smaller "Modules" for easier development.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3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The Test Plan:</a:t>
            </a:r>
            <a:r>
              <a:rPr kumimoji="0" lang="en-US" altLang="en-US" sz="23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Testing using three types of data: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3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Normal data:</a:t>
            </a:r>
            <a:r>
              <a:rPr kumimoji="0" lang="en-US" altLang="en-US" sz="23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Acceptable/valid data (e.g., month = 5).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3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Extreme data:</a:t>
            </a:r>
            <a:r>
              <a:rPr kumimoji="0" lang="en-US" altLang="en-US" sz="23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Data at the boundaries (e.g., month = 1 or 12).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3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Abnormal data:</a:t>
            </a:r>
            <a:r>
              <a:rPr kumimoji="0" lang="en-US" altLang="en-US" sz="23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Invalid data that should be rejected (e.g., month = 13 or "July").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103DDB-B81B-4CFE-A235-9EB096BC1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512" y="3814508"/>
            <a:ext cx="374904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472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F5B4-3D50-4C26-88B1-9EEB14021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b="1" dirty="0">
                <a:latin typeface="Arial" panose="020B0604020202020204" pitchFamily="34" charset="0"/>
              </a:rPr>
              <a:t>Stage 4 - Implementation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3EE4BD18-B593-43CB-99E0-DA401A087A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2400" y="1810924"/>
            <a:ext cx="8839200" cy="273921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Changeover Methods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Direct: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Stop the old, start the new immediately (High risk).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Parallel: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Both systems run together for a period (Safe but expensive).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Pilot: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Implemented in one branch/office first (Low impact of failure).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Phased: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Introduced part by part (Gradual transition)</a:t>
            </a:r>
          </a:p>
        </p:txBody>
      </p:sp>
    </p:spTree>
    <p:extLst>
      <p:ext uri="{BB962C8B-B14F-4D97-AF65-F5344CB8AC3E}">
        <p14:creationId xmlns:p14="http://schemas.microsoft.com/office/powerpoint/2010/main" val="2607157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2B822-E368-458E-8708-F5BDD06A4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027670" cy="1325563"/>
          </a:xfrm>
        </p:spPr>
        <p:txBody>
          <a:bodyPr>
            <a:normAutofit/>
          </a:bodyPr>
          <a:lstStyle/>
          <a:p>
            <a:r>
              <a:rPr lang="en-US" altLang="en-US" b="1" dirty="0">
                <a:latin typeface="Arial" panose="020B0604020202020204" pitchFamily="34" charset="0"/>
              </a:rPr>
              <a:t>Stage 5 - Documentation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11E31DC-8C83-4299-B5F6-4103869CCC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2231582"/>
            <a:ext cx="8027670" cy="35394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Technical Documentation: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For programmers/analysts to maintain or repair the system (Includes: algorithms, file structures, hardware requirements).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User Documentation: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For end-users to learn the software (Includes: tutorials, how to log in, FAQs).</a:t>
            </a:r>
          </a:p>
        </p:txBody>
      </p:sp>
    </p:spTree>
    <p:extLst>
      <p:ext uri="{BB962C8B-B14F-4D97-AF65-F5344CB8AC3E}">
        <p14:creationId xmlns:p14="http://schemas.microsoft.com/office/powerpoint/2010/main" val="894953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551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Google Sans Text</vt:lpstr>
      <vt:lpstr>Office Theme</vt:lpstr>
      <vt:lpstr>The Systems Life Cycle</vt:lpstr>
      <vt:lpstr>Why a New System?</vt:lpstr>
      <vt:lpstr>System Analysis </vt:lpstr>
      <vt:lpstr>Stage 1 - Analysis</vt:lpstr>
      <vt:lpstr>Stage 2 - Design: Data and Validation</vt:lpstr>
      <vt:lpstr>Design: Interfaces </vt:lpstr>
      <vt:lpstr>Development and Testing </vt:lpstr>
      <vt:lpstr>Stage 4 - Implementation </vt:lpstr>
      <vt:lpstr>Stage 5 - Documentation </vt:lpstr>
      <vt:lpstr>Stage 6 - Evaluation</vt:lpstr>
      <vt:lpstr> Conclusion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Systems Life Cycle</dc:title>
  <dc:creator>free</dc:creator>
  <cp:lastModifiedBy>free</cp:lastModifiedBy>
  <cp:revision>2</cp:revision>
  <dcterms:created xsi:type="dcterms:W3CDTF">2026-05-13T15:10:46Z</dcterms:created>
  <dcterms:modified xsi:type="dcterms:W3CDTF">2026-05-13T19:19:35Z</dcterms:modified>
</cp:coreProperties>
</file>