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2" r:id="rId2"/>
    <p:sldId id="257" r:id="rId3"/>
    <p:sldId id="258" r:id="rId4"/>
    <p:sldId id="267" r:id="rId5"/>
    <p:sldId id="259" r:id="rId6"/>
    <p:sldId id="260" r:id="rId7"/>
    <p:sldId id="323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59" d="100"/>
          <a:sy n="59" d="100"/>
        </p:scale>
        <p:origin x="82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CFFE-5F49-40FD-97F0-E38D02F7F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A223F-D761-4A1C-97B2-079D0B30F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69AE4-C7AC-4789-A408-DD6FB62A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8C7-2FE8-4CBD-B8A6-9221DEF7CA0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CE8C4-D949-43DA-9FF0-AB32EAF3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AF814-E02B-4574-99F4-64CE4B85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4A73-AC34-4B6D-BBB2-69E5D2A3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7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08EA-2E16-4ED1-BE8A-E70701F4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15883-CBEA-4AE0-A9DA-CDF1A0587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7CF1C-D5D1-4550-B2F5-AE7B7EA4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8C7-2FE8-4CBD-B8A6-9221DEF7CA0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222FA-3061-4D33-8830-BB6CCA71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CBAE-31E5-4283-8A9B-E8505D03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4A73-AC34-4B6D-BBB2-69E5D2A3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8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9C50B-3337-45CE-9FA9-5FB8DF48D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04394-F2C6-41BA-AEDD-CA08EA3AD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EFF7C-F8DC-4ED3-A022-15C7EAE91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8C7-2FE8-4CBD-B8A6-9221DEF7CA0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4E8F6-DD75-493E-A28F-B2221497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72385-C7EC-453E-807A-78211004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4A73-AC34-4B6D-BBB2-69E5D2A3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4F87-8FA2-4473-BBD1-4894B10C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175B-2F63-4ABB-8340-91F5871AA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0808B-A6DF-4A28-94C6-A74449A9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8C7-2FE8-4CBD-B8A6-9221DEF7CA0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E546-E45B-44C2-8118-4CC85F84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9A1F-2598-4F56-A357-8B2D03DB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4A73-AC34-4B6D-BBB2-69E5D2A3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2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1F1C-3136-4A7B-86B4-FECFB0A0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64F1C-A71B-4BEA-8022-3E5FD74B0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B3D4E-414F-43CD-A1BD-AE4FC2A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8C7-2FE8-4CBD-B8A6-9221DEF7CA0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93ABC-2085-4542-B32C-91615D6D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C2564-976C-4800-BCA3-5B037752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4A73-AC34-4B6D-BBB2-69E5D2A3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79FE-6995-49F3-9A44-E652DBF0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ED025-7F93-4605-9827-7C8592167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9F671-AC63-45CF-BB24-D2C5C0C3C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2A5E0-6556-48A0-91BA-82EAAB98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8C7-2FE8-4CBD-B8A6-9221DEF7CA0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4BDC4-0777-4475-AC6A-2172BA176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8172E-E0AA-4ECB-9E7B-ECEA521F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4A73-AC34-4B6D-BBB2-69E5D2A3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68C6-3B74-460B-AC8D-099C0C87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A5B01-F887-46EA-9CFD-3F6BD7479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EBDB1-4E57-4171-B671-F2B25A2E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6A671-ED0A-4FD5-92D0-F4D9FA601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15C52-2C9C-4367-A3AE-062F7D2C4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3434EC-90A3-4CE5-80D6-183F4A62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8C7-2FE8-4CBD-B8A6-9221DEF7CA0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E0A9B-EE9A-44A6-995A-BE745D73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43931C-21F1-4A1A-AD8F-26721082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4A73-AC34-4B6D-BBB2-69E5D2A3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E9A3E-DA9D-49ED-AA68-55841501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2659E-AB7D-4F13-A8BA-8B3DAD59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8C7-2FE8-4CBD-B8A6-9221DEF7CA0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93512-776C-457B-9B9B-F09603A6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D5929-8815-4433-B9D2-1E023FDE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4A73-AC34-4B6D-BBB2-69E5D2A3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80E0A-7C25-45C1-9AA2-7953B7FA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8C7-2FE8-4CBD-B8A6-9221DEF7CA0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5D7B3-F852-41BC-A35E-E3E87D5C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BEEB0-7803-46EC-9225-D262E291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4A73-AC34-4B6D-BBB2-69E5D2A3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B787-A89C-4DC6-8CD8-3D61DBF9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14097-41AC-42DD-B240-B24CCCC40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140D7-FDCF-4443-B509-9B35EC3EE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9E10C-5B88-411C-A878-7DEDB9B4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8C7-2FE8-4CBD-B8A6-9221DEF7CA0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43CED-F705-430E-89F1-99819B70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2C594-AFB7-40DB-8644-07E0126A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4A73-AC34-4B6D-BBB2-69E5D2A3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C106-445D-4F43-8C53-99259617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99BB2-BC4B-468C-819C-47499D482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B603B-AD0B-400D-B914-405621E11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F2D61-8254-45D4-8E8E-3FB9AA1C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8C7-2FE8-4CBD-B8A6-9221DEF7CA0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DBA12-1646-4595-8166-D4034B8E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8F541-4705-4826-B340-983F0649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4A73-AC34-4B6D-BBB2-69E5D2A3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9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DFA94-721E-4962-AE72-172CC8F4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E03B0-EF72-4635-8D55-F42066576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C1BA4-0568-4FD3-B356-B881BD65A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B8C7-2FE8-4CBD-B8A6-9221DEF7CA0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788B5-98EC-4A99-B2D7-9AF84C966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E94BC-41A3-45C7-A2CD-62B708DCC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4A73-AC34-4B6D-BBB2-69E5D2A3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0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E891-2FA1-BB21-04F5-EC4CD4A91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056" y="992094"/>
            <a:ext cx="3436132" cy="3463366"/>
          </a:xfrm>
        </p:spPr>
        <p:txBody>
          <a:bodyPr>
            <a:normAutofit/>
          </a:bodyPr>
          <a:lstStyle/>
          <a:p>
            <a:r>
              <a:rPr lang="en-US" sz="4900" b="1" dirty="0"/>
              <a:t>Computer Science</a:t>
            </a:r>
            <a:br>
              <a:rPr lang="en-US" sz="3800" dirty="0"/>
            </a:br>
            <a:br>
              <a:rPr lang="en-US" sz="3800" dirty="0"/>
            </a:br>
            <a:r>
              <a:rPr lang="en-US" sz="2400" dirty="0"/>
              <a:t>Networks &amp; the effects of using them</a:t>
            </a:r>
            <a:endParaRPr lang="en-US" sz="3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F38D3-96DA-5B9C-CDCD-0E53A7FC3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13" y="636204"/>
            <a:ext cx="4281487" cy="555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6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43C9-809A-418A-ACD3-E9D14A0B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4766"/>
            <a:ext cx="8410846" cy="1058091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difference between MAC and IP: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CF310-D036-4CDF-B056-A0C182E0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825625"/>
            <a:ext cx="8843553" cy="4300855"/>
          </a:xfrm>
        </p:spPr>
        <p:txBody>
          <a:bodyPr/>
          <a:lstStyle/>
          <a:p>
            <a:r>
              <a:rPr lang="en-US" sz="4000" b="1" dirty="0"/>
              <a:t>Key difference between MAC and IP:</a:t>
            </a:r>
            <a:endParaRPr lang="en-US" sz="4000" dirty="0"/>
          </a:p>
          <a:p>
            <a:pPr lvl="1"/>
            <a:r>
              <a:rPr lang="en-US" sz="3600" dirty="0"/>
              <a:t>MAC = identity (like a national ID number).</a:t>
            </a:r>
          </a:p>
          <a:p>
            <a:pPr lvl="1"/>
            <a:r>
              <a:rPr lang="en-US" sz="3600" dirty="0"/>
              <a:t>IP = location address (like a postal address – changes when you move).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0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6D0D-5FEC-437C-88E1-63AA322B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Packets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FFF77-B8E9-417E-8C84-D4B876E2E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Why split data into packets?</a:t>
            </a:r>
            <a:endParaRPr lang="en-US" sz="3600" dirty="0"/>
          </a:p>
          <a:p>
            <a:pPr lvl="1"/>
            <a:r>
              <a:rPr lang="en-US" sz="3200" dirty="0"/>
              <a:t>Efficient use of bandwidth.</a:t>
            </a:r>
          </a:p>
          <a:p>
            <a:pPr lvl="1"/>
            <a:r>
              <a:rPr lang="en-US" sz="3200" dirty="0"/>
              <a:t>Avoids line monopolization (multiplexing).</a:t>
            </a:r>
          </a:p>
          <a:p>
            <a:pPr lvl="1"/>
            <a:r>
              <a:rPr lang="en-US" sz="3200" dirty="0"/>
              <a:t>Only corrupted packets are retransmitted.</a:t>
            </a: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8205C-FFF0-4C2B-8403-7B6DF0C6E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3" y="4402185"/>
            <a:ext cx="8433107" cy="21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6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96CB-AFCB-4594-AC94-C56C0992C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Packets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3F47C-83D2-4276-9BC5-026DDF98E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/>
              <a:t>Packet structure:</a:t>
            </a:r>
            <a:endParaRPr lang="en-US" sz="3200" dirty="0"/>
          </a:p>
          <a:p>
            <a:pPr lvl="1"/>
            <a:r>
              <a:rPr lang="en-US" sz="2800" b="1" dirty="0"/>
              <a:t>Header:</a:t>
            </a:r>
            <a:endParaRPr lang="en-US" sz="2800" dirty="0"/>
          </a:p>
          <a:p>
            <a:pPr lvl="2"/>
            <a:r>
              <a:rPr lang="en-US" sz="2400" dirty="0"/>
              <a:t>Source IP address</a:t>
            </a:r>
          </a:p>
          <a:p>
            <a:pPr lvl="2"/>
            <a:r>
              <a:rPr lang="en-US" sz="2400" dirty="0"/>
              <a:t>Destination IP address</a:t>
            </a:r>
          </a:p>
          <a:p>
            <a:pPr lvl="2"/>
            <a:r>
              <a:rPr lang="en-US" sz="2400" dirty="0"/>
              <a:t>Sequence number (for reordering)</a:t>
            </a:r>
          </a:p>
          <a:p>
            <a:pPr lvl="2"/>
            <a:r>
              <a:rPr lang="en-US" sz="2400" dirty="0"/>
              <a:t>Identification number (ties packets to original message)</a:t>
            </a:r>
          </a:p>
          <a:p>
            <a:pPr lvl="2"/>
            <a:r>
              <a:rPr lang="en-US" sz="2400" dirty="0"/>
              <a:t>Time To Live (TTL) – prevents infinite looping</a:t>
            </a:r>
          </a:p>
          <a:p>
            <a:pPr lvl="2"/>
            <a:r>
              <a:rPr lang="en-US" sz="2400" dirty="0"/>
              <a:t>Protocol type (TCP/UDP)</a:t>
            </a:r>
          </a:p>
          <a:p>
            <a:pPr lvl="1"/>
            <a:r>
              <a:rPr lang="en-US" sz="2800" b="1" dirty="0"/>
              <a:t>Payload:</a:t>
            </a:r>
            <a:r>
              <a:rPr lang="en-US" sz="2800" dirty="0"/>
              <a:t> The actual data fragment (part of a file, web page, etc.).</a:t>
            </a:r>
          </a:p>
          <a:p>
            <a:pPr lvl="1"/>
            <a:r>
              <a:rPr lang="en-US" sz="2800" b="1" dirty="0"/>
              <a:t>Trailer (optional):</a:t>
            </a:r>
            <a:r>
              <a:rPr lang="en-US" sz="2800" dirty="0"/>
              <a:t> Error-checking data (e.g., CRC).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588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0824-729B-4FD0-9D93-DC8F5151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19983"/>
          </a:xfrm>
        </p:spPr>
        <p:txBody>
          <a:bodyPr/>
          <a:lstStyle/>
          <a:p>
            <a:r>
              <a:rPr lang="en-US" b="1" dirty="0"/>
              <a:t>What is a Network? 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FAC30-2D2C-47B2-8DC9-EF8CD042C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Definition:</a:t>
            </a:r>
            <a:r>
              <a:rPr lang="en-US" dirty="0"/>
              <a:t> A system of two or more nodes (devices) interconnected via a transmission medium (guided or unguided) to share resources and data.</a:t>
            </a:r>
          </a:p>
          <a:p>
            <a:r>
              <a:rPr lang="en-US" b="1" dirty="0"/>
              <a:t>Essential elements of any network:</a:t>
            </a:r>
            <a:endParaRPr lang="en-US" dirty="0"/>
          </a:p>
          <a:p>
            <a:pPr lvl="1"/>
            <a:r>
              <a:rPr lang="en-US" b="1" dirty="0"/>
              <a:t>End devices:</a:t>
            </a:r>
            <a:r>
              <a:rPr lang="en-US" dirty="0"/>
              <a:t> Computers, printers, smartphones.</a:t>
            </a:r>
          </a:p>
          <a:p>
            <a:pPr lvl="1"/>
            <a:r>
              <a:rPr lang="en-US" b="1" dirty="0"/>
              <a:t>Intermediate devices:</a:t>
            </a:r>
            <a:r>
              <a:rPr lang="en-US" dirty="0"/>
              <a:t> Switches, routers, access points.</a:t>
            </a:r>
          </a:p>
          <a:p>
            <a:pPr lvl="1"/>
            <a:r>
              <a:rPr lang="en-US" b="1" dirty="0"/>
              <a:t>Media:</a:t>
            </a:r>
            <a:r>
              <a:rPr lang="en-US" dirty="0"/>
              <a:t> Copper wires, fiber optics, electromagnetic waves.</a:t>
            </a:r>
          </a:p>
          <a:p>
            <a:r>
              <a:rPr lang="en-US" b="1" dirty="0"/>
              <a:t>Benefits (economic &amp; operational):</a:t>
            </a:r>
            <a:endParaRPr lang="en-US" dirty="0"/>
          </a:p>
          <a:p>
            <a:pPr lvl="1"/>
            <a:r>
              <a:rPr lang="en-US" dirty="0"/>
              <a:t>Cost reduction (share printers/software).</a:t>
            </a:r>
          </a:p>
          <a:p>
            <a:pPr lvl="1"/>
            <a:r>
              <a:rPr lang="en-US" dirty="0"/>
              <a:t>Increased reliability (backups).</a:t>
            </a:r>
          </a:p>
          <a:p>
            <a:pPr lvl="1"/>
            <a:r>
              <a:rPr lang="en-US" dirty="0"/>
              <a:t>Scalability.</a:t>
            </a:r>
          </a:p>
          <a:p>
            <a:pPr lvl="1"/>
            <a:r>
              <a:rPr lang="en-US" dirty="0"/>
              <a:t>Communication and collaboration.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8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73B8-9536-426A-A66C-4CD4B78E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Network Interface Card (NIC) 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BFDD4-360F-4720-B732-2CF985EBB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397784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Full name:</a:t>
            </a:r>
            <a:r>
              <a:rPr lang="en-US" sz="3600" dirty="0"/>
              <a:t> Network Interface Card (or network adapter).</a:t>
            </a:r>
          </a:p>
          <a:p>
            <a:r>
              <a:rPr lang="en-US" sz="3600" b="1" dirty="0"/>
              <a:t>Function:</a:t>
            </a:r>
            <a:r>
              <a:rPr lang="en-US" sz="3600" dirty="0"/>
              <a:t> Converts data from parallel (inside computer) to serial (on the medium) and vice versa.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428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32DB-DF42-4C5A-B449-6E93D7C2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Network Interface Card (NIC) 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5563B-A75F-4E85-8F08-6D0AC5F23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Internal components of a NIC:</a:t>
            </a:r>
            <a:endParaRPr lang="en-US" sz="3200" dirty="0"/>
          </a:p>
          <a:p>
            <a:pPr lvl="1"/>
            <a:r>
              <a:rPr lang="en-US" sz="2800" dirty="0"/>
              <a:t>Buffer memory.</a:t>
            </a:r>
          </a:p>
          <a:p>
            <a:pPr lvl="1"/>
            <a:r>
              <a:rPr lang="en-US" sz="2800" dirty="0"/>
              <a:t>Microcontroller/processor.</a:t>
            </a:r>
          </a:p>
          <a:p>
            <a:pPr lvl="1"/>
            <a:r>
              <a:rPr lang="en-US" sz="2800" dirty="0"/>
              <a:t>Connector (RJ45 for copper, antenna for wireless).</a:t>
            </a:r>
          </a:p>
          <a:p>
            <a:pPr lvl="1"/>
            <a:r>
              <a:rPr lang="en-US" sz="2800" b="1" dirty="0"/>
              <a:t>Permanent memory storing the MAC address (burned-in).</a:t>
            </a:r>
            <a:endParaRPr lang="en-US" sz="2800" dirty="0"/>
          </a:p>
          <a:p>
            <a:r>
              <a:rPr lang="en-US" sz="3200" b="1" dirty="0"/>
              <a:t>Types:</a:t>
            </a:r>
            <a:r>
              <a:rPr lang="en-US" sz="3200" dirty="0"/>
              <a:t> Wired (Ethernet), wireless (Wi-Fi), onboard (integrated), or external (USB).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220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6C53-7E3E-495E-A6DF-17CD8EC8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MAC Address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57550-9235-44CD-96CD-B15D201B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" y="1097280"/>
            <a:ext cx="8882743" cy="5538651"/>
          </a:xfrm>
        </p:spPr>
        <p:txBody>
          <a:bodyPr>
            <a:normAutofit/>
          </a:bodyPr>
          <a:lstStyle/>
          <a:p>
            <a:r>
              <a:rPr lang="en-US" sz="3200" b="1" dirty="0"/>
              <a:t>Mathematical &amp; logical definition:</a:t>
            </a:r>
            <a:r>
              <a:rPr lang="en-US" sz="3200" dirty="0"/>
              <a:t> A globally unique identifier of 48 bits (6 bytes), used at the Data Link Layer (</a:t>
            </a:r>
            <a:r>
              <a:rPr lang="en-US" sz="3200" u="sng" dirty="0"/>
              <a:t>Layer 2 of OSI</a:t>
            </a:r>
            <a:r>
              <a:rPr lang="en-US" sz="3200" dirty="0"/>
              <a:t>).</a:t>
            </a:r>
          </a:p>
          <a:p>
            <a:r>
              <a:rPr lang="en-US" sz="3200" b="1" dirty="0"/>
              <a:t>Format:</a:t>
            </a:r>
            <a:r>
              <a:rPr lang="en-US" sz="3200" dirty="0"/>
              <a:t> 12 hexadecimal digits, grouped as 6 pairs separated by colons or hyphens.</a:t>
            </a:r>
          </a:p>
          <a:p>
            <a:r>
              <a:rPr lang="en-US" sz="3200" dirty="0"/>
              <a:t>Example : 00-1C-B3-4F-25-FF </a:t>
            </a:r>
          </a:p>
          <a:p>
            <a:r>
              <a:rPr lang="en-US" sz="3200" b="1" dirty="0"/>
              <a:t>Structure:</a:t>
            </a:r>
            <a:endParaRPr lang="en-US" sz="3200" dirty="0"/>
          </a:p>
          <a:p>
            <a:pPr lvl="1"/>
            <a:r>
              <a:rPr lang="en-US" sz="2800" b="1" dirty="0"/>
              <a:t>First 24 bits (3 bytes):</a:t>
            </a:r>
            <a:r>
              <a:rPr lang="en-US" sz="2800" dirty="0"/>
              <a:t> OUI (Organizationally Unique Identifier) assigned by IEEE to manufacturers (e.g., Apple, Intel).</a:t>
            </a:r>
          </a:p>
          <a:p>
            <a:pPr lvl="1"/>
            <a:r>
              <a:rPr lang="en-US" sz="2800" b="1" dirty="0"/>
              <a:t>Last 24 bits (3 bytes):</a:t>
            </a:r>
            <a:r>
              <a:rPr lang="en-US" sz="2800" dirty="0"/>
              <a:t> Unique serial number assigned by the manufacturer.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959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30FC6-8569-4B22-B2FE-D1748505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MAC Address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557F-35ED-45EB-A24F-D3C6E03AE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Properties:</a:t>
            </a:r>
            <a:endParaRPr lang="en-US" sz="3600" dirty="0"/>
          </a:p>
          <a:p>
            <a:pPr lvl="1"/>
            <a:r>
              <a:rPr lang="en-US" sz="3200" b="1" dirty="0"/>
              <a:t>Static:</a:t>
            </a:r>
            <a:r>
              <a:rPr lang="en-US" sz="3200" dirty="0"/>
              <a:t> Does not change unless the NIC is replaced (though MAC spoofing is possible).</a:t>
            </a:r>
          </a:p>
          <a:p>
            <a:pPr lvl="1"/>
            <a:r>
              <a:rPr lang="en-US" sz="3200" b="1" dirty="0"/>
              <a:t>Physical:</a:t>
            </a:r>
            <a:r>
              <a:rPr lang="en-US" sz="3200" dirty="0"/>
              <a:t> Used only within the local network (does not cross a router).</a:t>
            </a:r>
          </a:p>
          <a:p>
            <a:r>
              <a:rPr lang="en-US" sz="3600" b="1" dirty="0"/>
              <a:t>Importance:</a:t>
            </a:r>
            <a:r>
              <a:rPr lang="en-US" sz="3600" dirty="0"/>
              <a:t> Essential for switching – switches use MAC address tables.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722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1D3B6A-E912-4910-8A41-17EE1A2E2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2" y="480150"/>
            <a:ext cx="7816823" cy="5602057"/>
          </a:xfrm>
        </p:spPr>
      </p:pic>
    </p:spTree>
    <p:extLst>
      <p:ext uri="{BB962C8B-B14F-4D97-AF65-F5344CB8AC3E}">
        <p14:creationId xmlns:p14="http://schemas.microsoft.com/office/powerpoint/2010/main" val="170200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5FCF7-B153-46C0-8A8D-2A86EDD6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IP Address – IPv4 vs IPv6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FC249-6544-432C-8B88-F371A47EB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" y="1825625"/>
            <a:ext cx="8791303" cy="4351338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Definition:</a:t>
            </a:r>
            <a:r>
              <a:rPr lang="en-US" sz="3200" dirty="0"/>
              <a:t> A logical (non-permanent) identifier used at the Network Layer (Layer 3) to locate a device on a wide network (e.g., the internet).</a:t>
            </a:r>
          </a:p>
          <a:p>
            <a:endParaRPr lang="en-US" sz="3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/>
              <a:t> </a:t>
            </a:r>
            <a:r>
              <a:rPr lang="en-US" altLang="en-US" sz="3200" b="1" dirty="0">
                <a:solidFill>
                  <a:srgbClr val="0F1115"/>
                </a:solidFill>
                <a:latin typeface="quote-cjk-patch"/>
              </a:rPr>
              <a:t>IPv4 (32 bits):</a:t>
            </a:r>
            <a:endParaRPr lang="en-US" altLang="en-US" sz="105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dirty="0">
                <a:solidFill>
                  <a:srgbClr val="0F1115"/>
                </a:solidFill>
                <a:latin typeface="quote-cjk-patch"/>
              </a:rPr>
              <a:t>Format: Four decimal numbers (0–255) separated by dots. Example: </a:t>
            </a:r>
            <a:r>
              <a:rPr lang="en-US" altLang="en-US" sz="3200" dirty="0">
                <a:solidFill>
                  <a:srgbClr val="0F1115"/>
                </a:solidFill>
                <a:latin typeface="Menlo"/>
              </a:rPr>
              <a:t>192.168.1.1</a:t>
            </a:r>
            <a:endParaRPr lang="en-US" altLang="en-US" sz="3200" dirty="0">
              <a:solidFill>
                <a:srgbClr val="0F1115"/>
              </a:solidFill>
              <a:latin typeface="quote-cjk-patch"/>
            </a:endParaRPr>
          </a:p>
          <a:p>
            <a:r>
              <a:rPr lang="en-US" sz="3200" b="1" dirty="0"/>
              <a:t>Problem:</a:t>
            </a:r>
            <a:r>
              <a:rPr lang="en-US" sz="3200" dirty="0"/>
              <a:t> Address exhaustion (only ~4.3 billion addresses).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400" dirty="0">
              <a:latin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704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E28F-9D07-4D25-B3CC-3F98E7FD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IPv6 (128 bits)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BC51-26B0-46B1-97C6-187CBF7AB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01841" cy="477111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solidFill>
                  <a:srgbClr val="0F1115"/>
                </a:solidFill>
                <a:latin typeface="quote-cjk-patch"/>
              </a:rPr>
              <a:t>Format: Eight groups of four hexadecimal digits separated by colons. Example: </a:t>
            </a:r>
            <a:r>
              <a:rPr lang="en-US" altLang="en-US" sz="2800" dirty="0">
                <a:solidFill>
                  <a:srgbClr val="0F1115"/>
                </a:solidFill>
                <a:latin typeface="Menlo"/>
              </a:rPr>
              <a:t>2001:0db8:85a3:0000:0000:8a2e:0370:7334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800" dirty="0">
              <a:solidFill>
                <a:srgbClr val="0F1115"/>
              </a:solidFill>
              <a:latin typeface="quote-cjk-patch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/>
              <a:t>Features:</a:t>
            </a:r>
            <a:r>
              <a:rPr lang="en-US" sz="2800" dirty="0"/>
              <a:t> Vast address space (~340 undecillion), built-in security (IPsec), autoconfiguration (SLAAC)</a:t>
            </a:r>
            <a:endParaRPr lang="en-US" altLang="en-US" sz="4800" dirty="0">
              <a:latin typeface="Arial" panose="020B0604020202020204" pitchFamily="34" charset="0"/>
            </a:endParaRPr>
          </a:p>
          <a:p>
            <a:endParaRPr lang="ar-IQ" sz="2800" dirty="0"/>
          </a:p>
          <a:p>
            <a:r>
              <a:rPr lang="en-US" b="1" dirty="0"/>
              <a:t>Stateless Address Autoconfiguration</a:t>
            </a:r>
          </a:p>
          <a:p>
            <a:r>
              <a:rPr lang="en-US" b="1" dirty="0"/>
              <a:t>Internet Protocol Security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2956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606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Menlo</vt:lpstr>
      <vt:lpstr>quote-cjk-patch</vt:lpstr>
      <vt:lpstr>Times New Roman</vt:lpstr>
      <vt:lpstr>Office Theme</vt:lpstr>
      <vt:lpstr>Computer Science  Networks &amp; the effects of using them</vt:lpstr>
      <vt:lpstr>What is a Network?  </vt:lpstr>
      <vt:lpstr>Network Interface Card (NIC)  </vt:lpstr>
      <vt:lpstr>Network Interface Card (NIC)  </vt:lpstr>
      <vt:lpstr>MAC Address </vt:lpstr>
      <vt:lpstr>MAC Address </vt:lpstr>
      <vt:lpstr>PowerPoint Presentation</vt:lpstr>
      <vt:lpstr>IP Address – IPv4 vs IPv6 </vt:lpstr>
      <vt:lpstr>IPv6 (128 bits)</vt:lpstr>
      <vt:lpstr>Key difference between MAC and IP: </vt:lpstr>
      <vt:lpstr>Data Packets </vt:lpstr>
      <vt:lpstr>Data Packets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 &amp; the effects of using them </dc:title>
  <dc:creator>free</dc:creator>
  <cp:lastModifiedBy>free</cp:lastModifiedBy>
  <cp:revision>3</cp:revision>
  <dcterms:created xsi:type="dcterms:W3CDTF">2026-04-19T19:32:22Z</dcterms:created>
  <dcterms:modified xsi:type="dcterms:W3CDTF">2026-04-19T20:29:37Z</dcterms:modified>
</cp:coreProperties>
</file>