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56" r:id="rId3"/>
    <p:sldId id="257" r:id="rId4"/>
    <p:sldId id="258" r:id="rId5"/>
    <p:sldId id="318" r:id="rId6"/>
    <p:sldId id="297" r:id="rId7"/>
    <p:sldId id="259" r:id="rId8"/>
    <p:sldId id="316" r:id="rId9"/>
    <p:sldId id="260" r:id="rId10"/>
    <p:sldId id="262" r:id="rId11"/>
    <p:sldId id="261" r:id="rId12"/>
    <p:sldId id="263" r:id="rId13"/>
    <p:sldId id="264" r:id="rId14"/>
    <p:sldId id="266" r:id="rId15"/>
    <p:sldId id="317" r:id="rId16"/>
    <p:sldId id="265" r:id="rId17"/>
    <p:sldId id="267" r:id="rId18"/>
    <p:sldId id="268" r:id="rId19"/>
    <p:sldId id="304" r:id="rId20"/>
    <p:sldId id="269" r:id="rId21"/>
    <p:sldId id="270" r:id="rId22"/>
    <p:sldId id="305" r:id="rId23"/>
    <p:sldId id="271" r:id="rId24"/>
    <p:sldId id="272" r:id="rId25"/>
    <p:sldId id="276" r:id="rId26"/>
    <p:sldId id="275" r:id="rId27"/>
    <p:sldId id="273" r:id="rId28"/>
    <p:sldId id="274" r:id="rId29"/>
    <p:sldId id="278" r:id="rId30"/>
    <p:sldId id="277" r:id="rId31"/>
    <p:sldId id="280" r:id="rId32"/>
    <p:sldId id="282" r:id="rId33"/>
    <p:sldId id="281" r:id="rId34"/>
    <p:sldId id="295" r:id="rId35"/>
    <p:sldId id="296" r:id="rId36"/>
    <p:sldId id="300" r:id="rId37"/>
    <p:sldId id="301" r:id="rId38"/>
    <p:sldId id="312" r:id="rId39"/>
    <p:sldId id="284" r:id="rId40"/>
    <p:sldId id="285" r:id="rId41"/>
    <p:sldId id="286" r:id="rId42"/>
    <p:sldId id="287" r:id="rId43"/>
    <p:sldId id="298" r:id="rId44"/>
    <p:sldId id="288" r:id="rId45"/>
    <p:sldId id="291" r:id="rId46"/>
    <p:sldId id="290" r:id="rId47"/>
    <p:sldId id="294" r:id="rId48"/>
    <p:sldId id="292" r:id="rId49"/>
    <p:sldId id="306" r:id="rId50"/>
    <p:sldId id="307" r:id="rId51"/>
    <p:sldId id="308" r:id="rId52"/>
    <p:sldId id="311" r:id="rId53"/>
    <p:sldId id="313" r:id="rId54"/>
    <p:sldId id="314" r:id="rId55"/>
    <p:sldId id="315" r:id="rId56"/>
    <p:sldId id="30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1B018-9D9C-446E-A2B6-04800227A848}"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216553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B018-9D9C-446E-A2B6-04800227A848}"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264333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B018-9D9C-446E-A2B6-04800227A848}"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286181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B018-9D9C-446E-A2B6-04800227A848}"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259317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1B018-9D9C-446E-A2B6-04800227A848}"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218940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1B018-9D9C-446E-A2B6-04800227A848}"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328252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1B018-9D9C-446E-A2B6-04800227A848}" type="datetimeFigureOut">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37134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1B018-9D9C-446E-A2B6-04800227A848}" type="datetimeFigureOut">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334616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1B018-9D9C-446E-A2B6-04800227A848}" type="datetimeFigureOut">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170533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1B018-9D9C-446E-A2B6-04800227A848}"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7565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1B018-9D9C-446E-A2B6-04800227A848}"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47F79-54BE-47C8-BFCC-B870F7EDECDB}" type="slidenum">
              <a:rPr lang="en-US" smtClean="0"/>
              <a:t>‹#›</a:t>
            </a:fld>
            <a:endParaRPr lang="en-US"/>
          </a:p>
        </p:txBody>
      </p:sp>
    </p:spTree>
    <p:extLst>
      <p:ext uri="{BB962C8B-B14F-4D97-AF65-F5344CB8AC3E}">
        <p14:creationId xmlns:p14="http://schemas.microsoft.com/office/powerpoint/2010/main" val="121520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1B018-9D9C-446E-A2B6-04800227A848}" type="datetimeFigureOut">
              <a:rPr lang="en-US" smtClean="0"/>
              <a:t>2/19/2026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47F79-54BE-47C8-BFCC-B870F7EDECDB}" type="slidenum">
              <a:rPr lang="en-US" smtClean="0"/>
              <a:t>‹#›</a:t>
            </a:fld>
            <a:endParaRPr lang="en-US"/>
          </a:p>
        </p:txBody>
      </p:sp>
    </p:spTree>
    <p:extLst>
      <p:ext uri="{BB962C8B-B14F-4D97-AF65-F5344CB8AC3E}">
        <p14:creationId xmlns:p14="http://schemas.microsoft.com/office/powerpoint/2010/main" val="207460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13994" y="1388961"/>
            <a:ext cx="7986533" cy="2165252"/>
          </a:xfrm>
          <a:solidFill>
            <a:schemeClr val="accent1">
              <a:lumMod val="20000"/>
              <a:lumOff val="80000"/>
            </a:schemeClr>
          </a:solidFill>
          <a:ln>
            <a:solidFill>
              <a:srgbClr val="C00000"/>
            </a:solidFill>
          </a:ln>
        </p:spPr>
        <p:txBody>
          <a:bodyPr>
            <a:noAutofit/>
          </a:bodyPr>
          <a:lstStyle/>
          <a:p>
            <a:pPr algn="ctr"/>
            <a:r>
              <a:rPr lang="en-US" sz="9600" b="1" dirty="0" smtClean="0">
                <a:latin typeface="Andalus" panose="02020603050405020304" pitchFamily="18" charset="-78"/>
                <a:cs typeface="Andalus" panose="02020603050405020304" pitchFamily="18" charset="-78"/>
              </a:rPr>
              <a:t>Chapter 3</a:t>
            </a:r>
            <a:endParaRPr lang="en-US" sz="9600" b="1" dirty="0">
              <a:latin typeface="Andalus" panose="02020603050405020304" pitchFamily="18" charset="-78"/>
              <a:cs typeface="Andalus" panose="02020603050405020304" pitchFamily="18" charset="-78"/>
            </a:endParaRPr>
          </a:p>
        </p:txBody>
      </p:sp>
      <p:sp>
        <p:nvSpPr>
          <p:cNvPr id="5" name="Rectangle 4"/>
          <p:cNvSpPr/>
          <p:nvPr/>
        </p:nvSpPr>
        <p:spPr>
          <a:xfrm>
            <a:off x="2314575" y="4112832"/>
            <a:ext cx="7443788" cy="1200329"/>
          </a:xfrm>
          <a:prstGeom prst="rect">
            <a:avLst/>
          </a:prstGeom>
          <a:solidFill>
            <a:schemeClr val="accent1">
              <a:lumMod val="20000"/>
              <a:lumOff val="80000"/>
            </a:schemeClr>
          </a:solidFill>
        </p:spPr>
        <p:txBody>
          <a:bodyPr wrap="square">
            <a:spAutoFit/>
          </a:bodyPr>
          <a:lstStyle/>
          <a:p>
            <a:pPr algn="ctr"/>
            <a:r>
              <a:rPr lang="en-US" sz="2400" b="1" dirty="0" smtClean="0">
                <a:solidFill>
                  <a:srgbClr val="C00000"/>
                </a:solidFill>
                <a:latin typeface="Times-Roman"/>
              </a:rPr>
              <a:t>REFERENCE: APPLIED </a:t>
            </a:r>
            <a:r>
              <a:rPr lang="en-US" sz="2400" b="1" dirty="0">
                <a:solidFill>
                  <a:srgbClr val="C00000"/>
                </a:solidFill>
                <a:latin typeface="Times-Roman"/>
              </a:rPr>
              <a:t>CLINICAL</a:t>
            </a:r>
          </a:p>
          <a:p>
            <a:pPr algn="ctr"/>
            <a:r>
              <a:rPr lang="en-US" sz="2400" b="1" dirty="0" smtClean="0">
                <a:solidFill>
                  <a:srgbClr val="C00000"/>
                </a:solidFill>
                <a:latin typeface="Times-Roman"/>
              </a:rPr>
              <a:t>PHARMACOKINETICS</a:t>
            </a:r>
          </a:p>
          <a:p>
            <a:pPr algn="ctr"/>
            <a:r>
              <a:rPr lang="en-US" sz="2400" b="1" dirty="0" smtClean="0">
                <a:solidFill>
                  <a:srgbClr val="C00000"/>
                </a:solidFill>
                <a:latin typeface="Times-Roman"/>
              </a:rPr>
              <a:t>Slideshow by: Assist. Prof. Dr. HADEEL DELMAN</a:t>
            </a:r>
            <a:endParaRPr lang="en-US" sz="2400" b="1" dirty="0">
              <a:solidFill>
                <a:srgbClr val="C00000"/>
              </a:solidFill>
            </a:endParaRPr>
          </a:p>
        </p:txBody>
      </p:sp>
    </p:spTree>
    <p:extLst>
      <p:ext uri="{BB962C8B-B14F-4D97-AF65-F5344CB8AC3E}">
        <p14:creationId xmlns:p14="http://schemas.microsoft.com/office/powerpoint/2010/main" val="407604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935163"/>
          </a:xfrm>
          <a:solidFill>
            <a:schemeClr val="accent1">
              <a:lumMod val="20000"/>
              <a:lumOff val="80000"/>
            </a:schemeClr>
          </a:solidFill>
        </p:spPr>
        <p:txBody>
          <a:bodyPr>
            <a:normAutofit/>
          </a:bodyPr>
          <a:lstStyle/>
          <a:p>
            <a:r>
              <a:rPr lang="en-US" sz="4000" dirty="0" smtClean="0">
                <a:latin typeface="Andalus" panose="02020603050405020304" pitchFamily="18" charset="-78"/>
                <a:cs typeface="Andalus" panose="02020603050405020304" pitchFamily="18" charset="-78"/>
              </a:rPr>
              <a:t>Example, the estimated </a:t>
            </a:r>
            <a:r>
              <a:rPr lang="en-US" sz="4000" dirty="0">
                <a:latin typeface="Andalus" panose="02020603050405020304" pitchFamily="18" charset="-78"/>
                <a:cs typeface="Andalus" panose="02020603050405020304" pitchFamily="18" charset="-78"/>
              </a:rPr>
              <a:t>GFR for a 53-year-old</a:t>
            </a:r>
            <a:br>
              <a:rPr lang="en-US" sz="4000" dirty="0">
                <a:latin typeface="Andalus" panose="02020603050405020304" pitchFamily="18" charset="-78"/>
                <a:cs typeface="Andalus" panose="02020603050405020304" pitchFamily="18" charset="-78"/>
              </a:rPr>
            </a:br>
            <a:r>
              <a:rPr lang="en-US" sz="4000" dirty="0">
                <a:latin typeface="Andalus" panose="02020603050405020304" pitchFamily="18" charset="-78"/>
                <a:cs typeface="Andalus" panose="02020603050405020304" pitchFamily="18" charset="-78"/>
              </a:rPr>
              <a:t>African-American male with a </a:t>
            </a:r>
            <a:r>
              <a:rPr lang="en-US" sz="4000" dirty="0" err="1">
                <a:latin typeface="Andalus" panose="02020603050405020304" pitchFamily="18" charset="-78"/>
                <a:cs typeface="Andalus" panose="02020603050405020304" pitchFamily="18" charset="-78"/>
              </a:rPr>
              <a:t>SCr</a:t>
            </a:r>
            <a:r>
              <a:rPr lang="en-US" sz="4000" dirty="0">
                <a:latin typeface="Andalus" panose="02020603050405020304" pitchFamily="18" charset="-78"/>
                <a:cs typeface="Andalus" panose="02020603050405020304" pitchFamily="18" charset="-78"/>
              </a:rPr>
              <a:t> = 2.7 mg/</a:t>
            </a:r>
            <a:r>
              <a:rPr lang="en-US" sz="4000" dirty="0" err="1">
                <a:latin typeface="Andalus" panose="02020603050405020304" pitchFamily="18" charset="-78"/>
                <a:cs typeface="Andalus" panose="02020603050405020304" pitchFamily="18" charset="-78"/>
              </a:rPr>
              <a:t>dL</a:t>
            </a:r>
            <a:endParaRPr lang="en-US" sz="40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3371849"/>
            <a:ext cx="10515600" cy="3186113"/>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sv-SE" sz="3200" b="1" dirty="0" smtClean="0">
                <a:latin typeface="Andalus" panose="02020603050405020304" pitchFamily="18" charset="-78"/>
                <a:cs typeface="Andalus" panose="02020603050405020304" pitchFamily="18" charset="-78"/>
              </a:rPr>
              <a:t>GFR = </a:t>
            </a:r>
            <a:r>
              <a:rPr lang="sv-SE" sz="3200" b="1" dirty="0">
                <a:solidFill>
                  <a:schemeClr val="tx1"/>
                </a:solidFill>
                <a:latin typeface="Andalus" panose="02020603050405020304" pitchFamily="18" charset="-78"/>
                <a:cs typeface="Andalus" panose="02020603050405020304" pitchFamily="18" charset="-78"/>
              </a:rPr>
              <a:t>186 ⋅ </a:t>
            </a:r>
            <a:r>
              <a:rPr lang="en-US" sz="3200" b="1" dirty="0">
                <a:solidFill>
                  <a:schemeClr val="tx1"/>
                </a:solidFill>
                <a:latin typeface="Andalus" panose="02020603050405020304" pitchFamily="18" charset="-78"/>
                <a:cs typeface="Andalus" panose="02020603050405020304" pitchFamily="18" charset="-78"/>
              </a:rPr>
              <a:t>SCr</a:t>
            </a:r>
            <a:r>
              <a:rPr lang="en-US" sz="3200" b="1" baseline="30000" dirty="0">
                <a:solidFill>
                  <a:schemeClr val="tx1"/>
                </a:solidFill>
              </a:rPr>
              <a:t>−1.154 </a:t>
            </a:r>
            <a:r>
              <a:rPr lang="en-US" sz="3200" b="1" dirty="0">
                <a:solidFill>
                  <a:schemeClr val="tx1"/>
                </a:solidFill>
                <a:latin typeface="Andalus" panose="02020603050405020304" pitchFamily="18" charset="-78"/>
                <a:cs typeface="Andalus" panose="02020603050405020304" pitchFamily="18" charset="-78"/>
              </a:rPr>
              <a:t>⋅ Age</a:t>
            </a:r>
            <a:r>
              <a:rPr lang="en-US" sz="3200" b="1" baseline="30000" dirty="0">
                <a:solidFill>
                  <a:schemeClr val="tx1"/>
                </a:solidFill>
                <a:latin typeface="Andalus" panose="02020603050405020304" pitchFamily="18" charset="-78"/>
                <a:cs typeface="Andalus" panose="02020603050405020304" pitchFamily="18" charset="-78"/>
              </a:rPr>
              <a:t>−0.203</a:t>
            </a:r>
            <a:endParaRPr lang="en-US" sz="3200" dirty="0">
              <a:solidFill>
                <a:schemeClr val="tx1"/>
              </a:solidFill>
              <a:latin typeface="Andalus" panose="02020603050405020304" pitchFamily="18" charset="-78"/>
              <a:cs typeface="Andalus" panose="02020603050405020304" pitchFamily="18" charset="-78"/>
            </a:endParaRPr>
          </a:p>
          <a:p>
            <a:pPr>
              <a:lnSpc>
                <a:spcPct val="150000"/>
              </a:lnSpc>
            </a:pPr>
            <a:r>
              <a:rPr lang="en-US" sz="3200" b="1" dirty="0" smtClean="0">
                <a:latin typeface="Andalus" panose="02020603050405020304" pitchFamily="18" charset="-78"/>
                <a:cs typeface="Andalus" panose="02020603050405020304" pitchFamily="18" charset="-78"/>
              </a:rPr>
              <a:t>GFR </a:t>
            </a:r>
            <a:r>
              <a:rPr lang="en-US" sz="3200" b="1" dirty="0">
                <a:latin typeface="Andalus" panose="02020603050405020304" pitchFamily="18" charset="-78"/>
                <a:cs typeface="Andalus" panose="02020603050405020304" pitchFamily="18" charset="-78"/>
              </a:rPr>
              <a:t>= 186 </a:t>
            </a:r>
            <a:r>
              <a:rPr lang="en-US" sz="3200" b="1" dirty="0" smtClean="0">
                <a:latin typeface="Andalus" panose="02020603050405020304" pitchFamily="18" charset="-78"/>
                <a:cs typeface="Andalus" panose="02020603050405020304" pitchFamily="18" charset="-78"/>
              </a:rPr>
              <a:t>⋅ </a:t>
            </a:r>
            <a:r>
              <a:rPr lang="sv-SE" sz="3200" b="1" dirty="0" smtClean="0">
                <a:latin typeface="Andalus" panose="02020603050405020304" pitchFamily="18" charset="-78"/>
                <a:cs typeface="Andalus" panose="02020603050405020304" pitchFamily="18" charset="-78"/>
              </a:rPr>
              <a:t>(</a:t>
            </a:r>
            <a:r>
              <a:rPr lang="sv-SE" sz="3200" b="1" dirty="0">
                <a:latin typeface="Andalus" panose="02020603050405020304" pitchFamily="18" charset="-78"/>
                <a:cs typeface="Andalus" panose="02020603050405020304" pitchFamily="18" charset="-78"/>
              </a:rPr>
              <a:t>2.7 mg/dL</a:t>
            </a:r>
            <a:r>
              <a:rPr lang="sv-SE" sz="3200" b="1" dirty="0" smtClean="0">
                <a:latin typeface="Andalus" panose="02020603050405020304" pitchFamily="18" charset="-78"/>
                <a:cs typeface="Andalus" panose="02020603050405020304" pitchFamily="18" charset="-78"/>
              </a:rPr>
              <a:t>)</a:t>
            </a:r>
            <a:r>
              <a:rPr lang="en-US" sz="3200" b="1" baseline="30000" dirty="0">
                <a:solidFill>
                  <a:schemeClr val="tx1"/>
                </a:solidFill>
              </a:rPr>
              <a:t> −1.154 </a:t>
            </a:r>
            <a:r>
              <a:rPr lang="sv-SE" sz="3200" b="1" dirty="0" smtClean="0">
                <a:latin typeface="Andalus" panose="02020603050405020304" pitchFamily="18" charset="-78"/>
                <a:cs typeface="Andalus" panose="02020603050405020304" pitchFamily="18" charset="-78"/>
              </a:rPr>
              <a:t>⋅ </a:t>
            </a:r>
            <a:r>
              <a:rPr lang="sv-SE" sz="3200" b="1" dirty="0">
                <a:latin typeface="Andalus" panose="02020603050405020304" pitchFamily="18" charset="-78"/>
                <a:cs typeface="Andalus" panose="02020603050405020304" pitchFamily="18" charset="-78"/>
              </a:rPr>
              <a:t>(53 y</a:t>
            </a:r>
            <a:r>
              <a:rPr lang="sv-SE" sz="3200" b="1" dirty="0" smtClean="0">
                <a:latin typeface="Andalus" panose="02020603050405020304" pitchFamily="18" charset="-78"/>
                <a:cs typeface="Andalus" panose="02020603050405020304" pitchFamily="18" charset="-78"/>
              </a:rPr>
              <a:t>)</a:t>
            </a:r>
            <a:r>
              <a:rPr lang="en-US" sz="3200" b="1" baseline="30000" dirty="0">
                <a:solidFill>
                  <a:schemeClr val="tx1"/>
                </a:solidFill>
                <a:latin typeface="Andalus" panose="02020603050405020304" pitchFamily="18" charset="-78"/>
                <a:cs typeface="Andalus" panose="02020603050405020304" pitchFamily="18" charset="-78"/>
              </a:rPr>
              <a:t> −</a:t>
            </a:r>
            <a:r>
              <a:rPr lang="en-US" sz="3200" b="1" baseline="30000" dirty="0" smtClean="0">
                <a:solidFill>
                  <a:schemeClr val="tx1"/>
                </a:solidFill>
                <a:latin typeface="Andalus" panose="02020603050405020304" pitchFamily="18" charset="-78"/>
                <a:cs typeface="Andalus" panose="02020603050405020304" pitchFamily="18" charset="-78"/>
              </a:rPr>
              <a:t>0.203</a:t>
            </a:r>
            <a:r>
              <a:rPr lang="en-US" sz="3200" dirty="0" smtClean="0">
                <a:solidFill>
                  <a:schemeClr val="tx1"/>
                </a:solidFill>
                <a:latin typeface="Andalus" panose="02020603050405020304" pitchFamily="18" charset="-78"/>
                <a:cs typeface="Andalus" panose="02020603050405020304" pitchFamily="18" charset="-78"/>
              </a:rPr>
              <a:t> </a:t>
            </a:r>
            <a:r>
              <a:rPr lang="sv-SE" sz="3200" b="1" dirty="0" smtClean="0">
                <a:latin typeface="Andalus" panose="02020603050405020304" pitchFamily="18" charset="-78"/>
                <a:cs typeface="Andalus" panose="02020603050405020304" pitchFamily="18" charset="-78"/>
              </a:rPr>
              <a:t>⋅ </a:t>
            </a:r>
            <a:r>
              <a:rPr lang="sv-SE" sz="3200" b="1" dirty="0" smtClean="0">
                <a:solidFill>
                  <a:srgbClr val="C00000"/>
                </a:solidFill>
                <a:latin typeface="Andalus" panose="02020603050405020304" pitchFamily="18" charset="-78"/>
                <a:cs typeface="Andalus" panose="02020603050405020304" pitchFamily="18" charset="-78"/>
              </a:rPr>
              <a:t>1.21</a:t>
            </a:r>
          </a:p>
          <a:p>
            <a:pPr marL="0" indent="0">
              <a:lnSpc>
                <a:spcPct val="150000"/>
              </a:lnSpc>
              <a:buNone/>
            </a:pPr>
            <a:r>
              <a:rPr lang="sv-SE" sz="3200" b="1" dirty="0">
                <a:latin typeface="Andalus" panose="02020603050405020304" pitchFamily="18" charset="-78"/>
                <a:cs typeface="Andalus" panose="02020603050405020304" pitchFamily="18" charset="-78"/>
              </a:rPr>
              <a:t> </a:t>
            </a:r>
            <a:r>
              <a:rPr lang="sv-SE" sz="3200" b="1" dirty="0" smtClean="0">
                <a:latin typeface="Andalus" panose="02020603050405020304" pitchFamily="18" charset="-78"/>
                <a:cs typeface="Andalus" panose="02020603050405020304" pitchFamily="18" charset="-78"/>
              </a:rPr>
              <a:t>         </a:t>
            </a:r>
            <a:r>
              <a:rPr lang="sv-SE" sz="3200" b="1" dirty="0">
                <a:latin typeface="Andalus" panose="02020603050405020304" pitchFamily="18" charset="-78"/>
                <a:cs typeface="Andalus" panose="02020603050405020304" pitchFamily="18" charset="-78"/>
              </a:rPr>
              <a:t>= 32 mL/min / 1.73 </a:t>
            </a:r>
            <a:r>
              <a:rPr lang="sv-SE" sz="3200" b="1" dirty="0" smtClean="0">
                <a:latin typeface="Andalus" panose="02020603050405020304" pitchFamily="18" charset="-78"/>
                <a:cs typeface="Andalus" panose="02020603050405020304" pitchFamily="18" charset="-78"/>
              </a:rPr>
              <a:t>m</a:t>
            </a:r>
            <a:r>
              <a:rPr lang="sv-SE" sz="3200" b="1" baseline="30000" dirty="0" smtClean="0">
                <a:latin typeface="Andalus" panose="02020603050405020304" pitchFamily="18" charset="-78"/>
                <a:cs typeface="Andalus" panose="02020603050405020304" pitchFamily="18" charset="-78"/>
              </a:rPr>
              <a:t>2</a:t>
            </a:r>
          </a:p>
          <a:p>
            <a:pPr>
              <a:lnSpc>
                <a:spcPct val="150000"/>
              </a:lnSpc>
              <a:buFont typeface="Wingdings" panose="05000000000000000000" pitchFamily="2" charset="2"/>
              <a:buChar char="Ø"/>
            </a:pPr>
            <a:r>
              <a:rPr lang="en-US" sz="3200" b="1" dirty="0">
                <a:solidFill>
                  <a:srgbClr val="C00000"/>
                </a:solidFill>
                <a:latin typeface="Andalus" panose="02020603050405020304" pitchFamily="18" charset="-78"/>
                <a:cs typeface="Andalus" panose="02020603050405020304" pitchFamily="18" charset="-78"/>
              </a:rPr>
              <a:t>Normal glomerular filtration rate of 80–120 mL/min</a:t>
            </a:r>
            <a:endParaRPr lang="en-US" sz="3200" b="1" baseline="30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0426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a:solidFill>
              <a:srgbClr val="002060"/>
            </a:solidFill>
          </a:ln>
        </p:spPr>
        <p:txBody>
          <a:bodyPr>
            <a:normAutofit/>
          </a:bodyPr>
          <a:lstStyle/>
          <a:p>
            <a:pPr algn="ctr"/>
            <a:r>
              <a:rPr lang="en-US" b="1" dirty="0">
                <a:latin typeface="Andalus" panose="02020603050405020304" pitchFamily="18" charset="-78"/>
                <a:cs typeface="Andalus" panose="02020603050405020304" pitchFamily="18" charset="-78"/>
              </a:rPr>
              <a:t>2. Measurement of Creatinine Clearance</a:t>
            </a:r>
            <a:endParaRPr lang="en-US"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2038119"/>
            <a:ext cx="10515600" cy="4395732"/>
          </a:xfrm>
          <a:ln>
            <a:solidFill>
              <a:srgbClr val="002060"/>
            </a:solidFill>
          </a:ln>
        </p:spPr>
        <p:txBody>
          <a:bodyPr>
            <a:normAutofit/>
          </a:bodyPr>
          <a:lstStyle/>
          <a:p>
            <a:pPr>
              <a:lnSpc>
                <a:spcPct val="150000"/>
              </a:lnSpc>
            </a:pPr>
            <a:r>
              <a:rPr lang="en-US" b="1" dirty="0" smtClean="0">
                <a:latin typeface="Andalus" panose="02020603050405020304" pitchFamily="18" charset="-78"/>
                <a:cs typeface="Andalus" panose="02020603050405020304" pitchFamily="18" charset="-78"/>
              </a:rPr>
              <a:t>Creatinine </a:t>
            </a:r>
            <a:r>
              <a:rPr lang="en-US" b="1" dirty="0">
                <a:latin typeface="Andalus" panose="02020603050405020304" pitchFamily="18" charset="-78"/>
                <a:cs typeface="Andalus" panose="02020603050405020304" pitchFamily="18" charset="-78"/>
              </a:rPr>
              <a:t>is a by-product of muscle metabolism that </a:t>
            </a:r>
            <a:r>
              <a:rPr lang="en-US" b="1" dirty="0" smtClean="0">
                <a:latin typeface="Andalus" panose="02020603050405020304" pitchFamily="18" charset="-78"/>
                <a:cs typeface="Andalus" panose="02020603050405020304" pitchFamily="18" charset="-78"/>
              </a:rPr>
              <a:t>is primarily </a:t>
            </a:r>
            <a:r>
              <a:rPr lang="en-US" b="1" dirty="0">
                <a:latin typeface="Andalus" panose="02020603050405020304" pitchFamily="18" charset="-78"/>
                <a:cs typeface="Andalus" panose="02020603050405020304" pitchFamily="18" charset="-78"/>
              </a:rPr>
              <a:t>eliminated by glomerular </a:t>
            </a:r>
            <a:r>
              <a:rPr lang="en-US" b="1" dirty="0" smtClean="0">
                <a:latin typeface="Andalus" panose="02020603050405020304" pitchFamily="18" charset="-78"/>
                <a:cs typeface="Andalus" panose="02020603050405020304" pitchFamily="18" charset="-78"/>
              </a:rPr>
              <a:t>filtration</a:t>
            </a:r>
          </a:p>
          <a:p>
            <a:pPr>
              <a:lnSpc>
                <a:spcPct val="150000"/>
              </a:lnSpc>
            </a:pPr>
            <a:r>
              <a:rPr lang="en-US" b="1" dirty="0">
                <a:latin typeface="Andalus" panose="02020603050405020304" pitchFamily="18" charset="-78"/>
                <a:cs typeface="Andalus" panose="02020603050405020304" pitchFamily="18" charset="-78"/>
              </a:rPr>
              <a:t>Creatinine clearance rates can be </a:t>
            </a:r>
            <a:r>
              <a:rPr lang="en-US" b="1" u="sng" dirty="0">
                <a:latin typeface="Andalus" panose="02020603050405020304" pitchFamily="18" charset="-78"/>
                <a:cs typeface="Andalus" panose="02020603050405020304" pitchFamily="18" charset="-78"/>
              </a:rPr>
              <a:t>measured</a:t>
            </a:r>
            <a:r>
              <a:rPr lang="en-US" b="1" dirty="0">
                <a:latin typeface="Andalus" panose="02020603050405020304" pitchFamily="18" charset="-78"/>
                <a:cs typeface="Andalus" panose="02020603050405020304" pitchFamily="18" charset="-78"/>
              </a:rPr>
              <a:t> by collecting urine for a specified period </a:t>
            </a:r>
            <a:r>
              <a:rPr lang="en-US" b="1" dirty="0" smtClean="0">
                <a:latin typeface="Andalus" panose="02020603050405020304" pitchFamily="18" charset="-78"/>
                <a:cs typeface="Andalus" panose="02020603050405020304" pitchFamily="18" charset="-78"/>
              </a:rPr>
              <a:t>and collecting </a:t>
            </a:r>
            <a:r>
              <a:rPr lang="en-US" b="1" dirty="0">
                <a:latin typeface="Andalus" panose="02020603050405020304" pitchFamily="18" charset="-78"/>
                <a:cs typeface="Andalus" panose="02020603050405020304" pitchFamily="18" charset="-78"/>
              </a:rPr>
              <a:t>a blood sample for determination of serum creatinine at the </a:t>
            </a:r>
            <a:r>
              <a:rPr lang="en-US" b="1" u="sng" dirty="0">
                <a:latin typeface="Andalus" panose="02020603050405020304" pitchFamily="18" charset="-78"/>
                <a:cs typeface="Andalus" panose="02020603050405020304" pitchFamily="18" charset="-78"/>
              </a:rPr>
              <a:t>midpoint</a:t>
            </a:r>
            <a:r>
              <a:rPr lang="en-US" b="1" dirty="0">
                <a:latin typeface="Andalus" panose="02020603050405020304" pitchFamily="18" charset="-78"/>
                <a:cs typeface="Andalus" panose="02020603050405020304" pitchFamily="18" charset="-78"/>
              </a:rPr>
              <a:t> of the </a:t>
            </a:r>
            <a:r>
              <a:rPr lang="en-US" b="1" dirty="0" smtClean="0">
                <a:latin typeface="Andalus" panose="02020603050405020304" pitchFamily="18" charset="-78"/>
                <a:cs typeface="Andalus" panose="02020603050405020304" pitchFamily="18" charset="-78"/>
              </a:rPr>
              <a:t>concurrent urine </a:t>
            </a:r>
            <a:r>
              <a:rPr lang="en-US" b="1" dirty="0">
                <a:latin typeface="Andalus" panose="02020603050405020304" pitchFamily="18" charset="-78"/>
                <a:cs typeface="Andalus" panose="02020603050405020304" pitchFamily="18" charset="-78"/>
              </a:rPr>
              <a:t>collection time</a:t>
            </a:r>
          </a:p>
        </p:txBody>
      </p:sp>
    </p:spTree>
    <p:extLst>
      <p:ext uri="{BB962C8B-B14F-4D97-AF65-F5344CB8AC3E}">
        <p14:creationId xmlns:p14="http://schemas.microsoft.com/office/powerpoint/2010/main" val="993813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413"/>
            <a:ext cx="10515600" cy="1325563"/>
          </a:xfrm>
        </p:spPr>
        <p:txBody>
          <a:bodyPr/>
          <a:lstStyle/>
          <a:p>
            <a:r>
              <a:rPr lang="en-US" b="1" dirty="0" smtClean="0"/>
              <a:t>Measurement of Creatinine Clearance</a:t>
            </a:r>
            <a:endParaRPr lang="en-US" dirty="0"/>
          </a:p>
        </p:txBody>
      </p:sp>
      <p:sp>
        <p:nvSpPr>
          <p:cNvPr id="3" name="Content Placeholder 2"/>
          <p:cNvSpPr>
            <a:spLocks noGrp="1"/>
          </p:cNvSpPr>
          <p:nvPr>
            <p:ph idx="1"/>
          </p:nvPr>
        </p:nvSpPr>
        <p:spPr>
          <a:xfrm>
            <a:off x="838200" y="3657599"/>
            <a:ext cx="10515600" cy="2986089"/>
          </a:xfrm>
          <a:ln>
            <a:solidFill>
              <a:srgbClr val="002060"/>
            </a:solidFill>
          </a:ln>
        </p:spPr>
        <p:txBody>
          <a:bodyPr>
            <a:normAutofit lnSpcReduction="10000"/>
          </a:bodyPr>
          <a:lstStyle/>
          <a:p>
            <a:r>
              <a:rPr lang="en-US" sz="3200" b="1" dirty="0" err="1" smtClean="0">
                <a:latin typeface="Arabic Typesetting" panose="03020402040406030203" pitchFamily="66" charset="-78"/>
                <a:cs typeface="Arabic Typesetting" panose="03020402040406030203" pitchFamily="66" charset="-78"/>
              </a:rPr>
              <a:t>UCr</a:t>
            </a:r>
            <a:r>
              <a:rPr lang="en-US" sz="3200" b="1" dirty="0" smtClean="0">
                <a:latin typeface="Arabic Typesetting" panose="03020402040406030203" pitchFamily="66" charset="-78"/>
                <a:cs typeface="Arabic Typesetting" panose="03020402040406030203" pitchFamily="66" charset="-78"/>
              </a:rPr>
              <a:t> </a:t>
            </a:r>
            <a:r>
              <a:rPr lang="en-US" sz="3200" b="1" dirty="0">
                <a:latin typeface="Arabic Typesetting" panose="03020402040406030203" pitchFamily="66" charset="-78"/>
                <a:cs typeface="Arabic Typesetting" panose="03020402040406030203" pitchFamily="66" charset="-78"/>
              </a:rPr>
              <a:t>is </a:t>
            </a:r>
            <a:r>
              <a:rPr lang="en-US" sz="3200" b="1" dirty="0" smtClean="0">
                <a:latin typeface="Arabic Typesetting" panose="03020402040406030203" pitchFamily="66" charset="-78"/>
                <a:cs typeface="Arabic Typesetting" panose="03020402040406030203" pitchFamily="66" charset="-78"/>
              </a:rPr>
              <a:t>the urine </a:t>
            </a:r>
            <a:r>
              <a:rPr lang="en-US" sz="3200" b="1" dirty="0">
                <a:latin typeface="Arabic Typesetting" panose="03020402040406030203" pitchFamily="66" charset="-78"/>
                <a:cs typeface="Arabic Typesetting" panose="03020402040406030203" pitchFamily="66" charset="-78"/>
              </a:rPr>
              <a:t>creatinine concentration in mg/</a:t>
            </a:r>
            <a:r>
              <a:rPr lang="en-US" sz="3200" b="1" dirty="0" err="1">
                <a:latin typeface="Arabic Typesetting" panose="03020402040406030203" pitchFamily="66" charset="-78"/>
                <a:cs typeface="Arabic Typesetting" panose="03020402040406030203" pitchFamily="66" charset="-78"/>
              </a:rPr>
              <a:t>dL</a:t>
            </a:r>
            <a:r>
              <a:rPr lang="en-US" sz="3200" b="1" dirty="0">
                <a:latin typeface="Arabic Typesetting" panose="03020402040406030203" pitchFamily="66" charset="-78"/>
                <a:cs typeface="Arabic Typesetting" panose="03020402040406030203" pitchFamily="66" charset="-78"/>
              </a:rPr>
              <a:t>, </a:t>
            </a:r>
            <a:endParaRPr lang="en-US" sz="3200" b="1" dirty="0" smtClean="0">
              <a:latin typeface="Arabic Typesetting" panose="03020402040406030203" pitchFamily="66" charset="-78"/>
              <a:cs typeface="Arabic Typesetting" panose="03020402040406030203" pitchFamily="66" charset="-78"/>
            </a:endParaRPr>
          </a:p>
          <a:p>
            <a:r>
              <a:rPr lang="en-US" sz="3200" b="1" dirty="0" err="1" smtClean="0">
                <a:latin typeface="Arabic Typesetting" panose="03020402040406030203" pitchFamily="66" charset="-78"/>
                <a:cs typeface="Arabic Typesetting" panose="03020402040406030203" pitchFamily="66" charset="-78"/>
              </a:rPr>
              <a:t>Vurine</a:t>
            </a:r>
            <a:r>
              <a:rPr lang="en-US" sz="3200" b="1" dirty="0" smtClean="0">
                <a:latin typeface="Arabic Typesetting" panose="03020402040406030203" pitchFamily="66" charset="-78"/>
                <a:cs typeface="Arabic Typesetting" panose="03020402040406030203" pitchFamily="66" charset="-78"/>
              </a:rPr>
              <a:t> </a:t>
            </a:r>
            <a:r>
              <a:rPr lang="en-US" sz="3200" b="1" dirty="0">
                <a:latin typeface="Arabic Typesetting" panose="03020402040406030203" pitchFamily="66" charset="-78"/>
                <a:cs typeface="Arabic Typesetting" panose="03020402040406030203" pitchFamily="66" charset="-78"/>
              </a:rPr>
              <a:t>is the volume of urine collected in </a:t>
            </a:r>
            <a:r>
              <a:rPr lang="en-US" sz="3200" b="1" dirty="0">
                <a:solidFill>
                  <a:srgbClr val="C00000"/>
                </a:solidFill>
                <a:latin typeface="Arabic Typesetting" panose="03020402040406030203" pitchFamily="66" charset="-78"/>
                <a:cs typeface="Arabic Typesetting" panose="03020402040406030203" pitchFamily="66" charset="-78"/>
              </a:rPr>
              <a:t>mL</a:t>
            </a:r>
            <a:r>
              <a:rPr lang="en-US" sz="3200" b="1" dirty="0">
                <a:latin typeface="Arabic Typesetting" panose="03020402040406030203" pitchFamily="66" charset="-78"/>
                <a:cs typeface="Arabic Typesetting" panose="03020402040406030203" pitchFamily="66" charset="-78"/>
              </a:rPr>
              <a:t>, </a:t>
            </a:r>
            <a:endParaRPr lang="en-US" sz="3200" b="1" dirty="0" smtClean="0">
              <a:latin typeface="Arabic Typesetting" panose="03020402040406030203" pitchFamily="66" charset="-78"/>
              <a:cs typeface="Arabic Typesetting" panose="03020402040406030203" pitchFamily="66" charset="-78"/>
            </a:endParaRPr>
          </a:p>
          <a:p>
            <a:r>
              <a:rPr lang="en-US" sz="3200" b="1" dirty="0" err="1" smtClean="0">
                <a:latin typeface="Arabic Typesetting" panose="03020402040406030203" pitchFamily="66" charset="-78"/>
                <a:cs typeface="Arabic Typesetting" panose="03020402040406030203" pitchFamily="66" charset="-78"/>
              </a:rPr>
              <a:t>SCr</a:t>
            </a:r>
            <a:r>
              <a:rPr lang="en-US" sz="3200" b="1" dirty="0" smtClean="0">
                <a:latin typeface="Arabic Typesetting" panose="03020402040406030203" pitchFamily="66" charset="-78"/>
                <a:cs typeface="Arabic Typesetting" panose="03020402040406030203" pitchFamily="66" charset="-78"/>
              </a:rPr>
              <a:t> is the </a:t>
            </a:r>
            <a:r>
              <a:rPr lang="en-US" sz="3200" b="1" dirty="0">
                <a:latin typeface="Arabic Typesetting" panose="03020402040406030203" pitchFamily="66" charset="-78"/>
                <a:cs typeface="Arabic Typesetting" panose="03020402040406030203" pitchFamily="66" charset="-78"/>
              </a:rPr>
              <a:t>serum creatinine collected at the midpoint of the urine collection in mg/</a:t>
            </a:r>
            <a:r>
              <a:rPr lang="en-US" sz="3200" b="1" dirty="0" err="1">
                <a:latin typeface="Arabic Typesetting" panose="03020402040406030203" pitchFamily="66" charset="-78"/>
                <a:cs typeface="Arabic Typesetting" panose="03020402040406030203" pitchFamily="66" charset="-78"/>
              </a:rPr>
              <a:t>dL</a:t>
            </a:r>
            <a:r>
              <a:rPr lang="en-US" sz="3200" b="1" dirty="0">
                <a:latin typeface="Arabic Typesetting" panose="03020402040406030203" pitchFamily="66" charset="-78"/>
                <a:cs typeface="Arabic Typesetting" panose="03020402040406030203" pitchFamily="66" charset="-78"/>
              </a:rPr>
              <a:t>, </a:t>
            </a:r>
            <a:endParaRPr lang="en-US" sz="3200" b="1" dirty="0" smtClean="0">
              <a:latin typeface="Arabic Typesetting" panose="03020402040406030203" pitchFamily="66" charset="-78"/>
              <a:cs typeface="Arabic Typesetting" panose="03020402040406030203" pitchFamily="66" charset="-78"/>
            </a:endParaRPr>
          </a:p>
          <a:p>
            <a:r>
              <a:rPr lang="en-US" sz="3200" b="1" dirty="0" smtClean="0">
                <a:latin typeface="Arabic Typesetting" panose="03020402040406030203" pitchFamily="66" charset="-78"/>
                <a:cs typeface="Arabic Typesetting" panose="03020402040406030203" pitchFamily="66" charset="-78"/>
              </a:rPr>
              <a:t>T </a:t>
            </a:r>
            <a:r>
              <a:rPr lang="en-US" sz="3200" b="1" dirty="0">
                <a:latin typeface="Arabic Typesetting" panose="03020402040406030203" pitchFamily="66" charset="-78"/>
                <a:cs typeface="Arabic Typesetting" panose="03020402040406030203" pitchFamily="66" charset="-78"/>
              </a:rPr>
              <a:t>is </a:t>
            </a:r>
            <a:r>
              <a:rPr lang="en-US" sz="3200" b="1" dirty="0" smtClean="0">
                <a:latin typeface="Arabic Typesetting" panose="03020402040406030203" pitchFamily="66" charset="-78"/>
                <a:cs typeface="Arabic Typesetting" panose="03020402040406030203" pitchFamily="66" charset="-78"/>
              </a:rPr>
              <a:t>the time </a:t>
            </a:r>
            <a:r>
              <a:rPr lang="en-US" sz="3200" b="1" dirty="0">
                <a:latin typeface="Arabic Typesetting" panose="03020402040406030203" pitchFamily="66" charset="-78"/>
                <a:cs typeface="Arabic Typesetting" panose="03020402040406030203" pitchFamily="66" charset="-78"/>
              </a:rPr>
              <a:t>in </a:t>
            </a:r>
            <a:r>
              <a:rPr lang="en-US" sz="3200" b="1" u="sng" dirty="0">
                <a:solidFill>
                  <a:srgbClr val="C00000"/>
                </a:solidFill>
                <a:latin typeface="Arabic Typesetting" panose="03020402040406030203" pitchFamily="66" charset="-78"/>
                <a:cs typeface="Arabic Typesetting" panose="03020402040406030203" pitchFamily="66" charset="-78"/>
              </a:rPr>
              <a:t>minutes</a:t>
            </a:r>
            <a:r>
              <a:rPr lang="en-US" sz="3200" b="1" dirty="0">
                <a:latin typeface="Arabic Typesetting" panose="03020402040406030203" pitchFamily="66" charset="-78"/>
                <a:cs typeface="Arabic Typesetting" panose="03020402040406030203" pitchFamily="66" charset="-78"/>
              </a:rPr>
              <a:t> of the urine </a:t>
            </a:r>
            <a:r>
              <a:rPr lang="en-US" sz="3200" b="1" dirty="0" smtClean="0">
                <a:latin typeface="Arabic Typesetting" panose="03020402040406030203" pitchFamily="66" charset="-78"/>
                <a:cs typeface="Arabic Typesetting" panose="03020402040406030203" pitchFamily="66" charset="-78"/>
              </a:rPr>
              <a:t>collection</a:t>
            </a:r>
          </a:p>
          <a:p>
            <a:endParaRPr lang="en-US" sz="1050" b="1" dirty="0">
              <a:latin typeface="Arabic Typesetting" panose="03020402040406030203" pitchFamily="66" charset="-78"/>
              <a:cs typeface="Arabic Typesetting" panose="03020402040406030203" pitchFamily="66" charset="-78"/>
            </a:endParaRPr>
          </a:p>
          <a:p>
            <a:pPr>
              <a:buFont typeface="Wingdings" panose="05000000000000000000" pitchFamily="2" charset="2"/>
              <a:buChar char="Ø"/>
            </a:pPr>
            <a:r>
              <a:rPr lang="en-US" sz="3200" b="1" dirty="0">
                <a:solidFill>
                  <a:srgbClr val="002060"/>
                </a:solidFill>
                <a:latin typeface="Arabic Typesetting" panose="03020402040406030203" pitchFamily="66" charset="-78"/>
                <a:cs typeface="Arabic Typesetting" panose="03020402040406030203" pitchFamily="66" charset="-78"/>
              </a:rPr>
              <a:t>most nephrologists use a 24-hour urine collection period</a:t>
            </a:r>
          </a:p>
        </p:txBody>
      </p:sp>
      <p:sp>
        <p:nvSpPr>
          <p:cNvPr id="4" name="Title 1"/>
          <p:cNvSpPr txBox="1">
            <a:spLocks/>
          </p:cNvSpPr>
          <p:nvPr/>
        </p:nvSpPr>
        <p:spPr>
          <a:xfrm>
            <a:off x="990600" y="517525"/>
            <a:ext cx="10515600" cy="1187451"/>
          </a:xfrm>
          <a:prstGeom prst="rect">
            <a:avLst/>
          </a:prstGeom>
          <a:solidFill>
            <a:schemeClr val="tx2">
              <a:lumMod val="20000"/>
              <a:lumOff val="80000"/>
            </a:schemeClr>
          </a:solidFill>
          <a:ln>
            <a:solidFill>
              <a:srgbClr val="00206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latin typeface="Andalus" panose="02020603050405020304" pitchFamily="18" charset="-78"/>
                <a:cs typeface="Andalus" panose="02020603050405020304" pitchFamily="18" charset="-78"/>
              </a:rPr>
              <a:t>Method </a:t>
            </a:r>
            <a:r>
              <a:rPr lang="en-US" b="1" u="sng" dirty="0" smtClean="0">
                <a:latin typeface="Andalus" panose="02020603050405020304" pitchFamily="18" charset="-78"/>
                <a:cs typeface="Andalus" panose="02020603050405020304" pitchFamily="18" charset="-78"/>
              </a:rPr>
              <a:t>1</a:t>
            </a:r>
            <a:r>
              <a:rPr lang="en-US" b="1" dirty="0" smtClean="0">
                <a:latin typeface="Andalus" panose="02020603050405020304" pitchFamily="18" charset="-78"/>
                <a:cs typeface="Andalus" panose="02020603050405020304" pitchFamily="18" charset="-78"/>
              </a:rPr>
              <a:t>:</a:t>
            </a:r>
            <a:r>
              <a:rPr lang="en-US" dirty="0" smtClean="0">
                <a:latin typeface="Andalus" panose="02020603050405020304" pitchFamily="18" charset="-78"/>
                <a:cs typeface="Andalus" panose="02020603050405020304" pitchFamily="18" charset="-78"/>
              </a:rPr>
              <a:t> </a:t>
            </a:r>
            <a:r>
              <a:rPr lang="en-US" sz="4000" dirty="0" smtClean="0">
                <a:latin typeface="Andalus" panose="02020603050405020304" pitchFamily="18" charset="-78"/>
                <a:cs typeface="Andalus" panose="02020603050405020304" pitchFamily="18" charset="-78"/>
              </a:rPr>
              <a:t>CrCl measured from </a:t>
            </a:r>
            <a:r>
              <a:rPr lang="en-US" sz="4000" b="1" dirty="0" smtClean="0">
                <a:solidFill>
                  <a:srgbClr val="C00000"/>
                </a:solidFill>
                <a:latin typeface="Andalus" panose="02020603050405020304" pitchFamily="18" charset="-78"/>
                <a:cs typeface="Andalus" panose="02020603050405020304" pitchFamily="18" charset="-78"/>
              </a:rPr>
              <a:t>serum</a:t>
            </a:r>
            <a:r>
              <a:rPr lang="en-US" sz="4000" dirty="0" smtClean="0">
                <a:latin typeface="Andalus" panose="02020603050405020304" pitchFamily="18" charset="-78"/>
                <a:cs typeface="Andalus" panose="02020603050405020304" pitchFamily="18" charset="-78"/>
              </a:rPr>
              <a:t> and </a:t>
            </a:r>
            <a:r>
              <a:rPr lang="en-US" sz="4000" b="1" dirty="0" smtClean="0">
                <a:solidFill>
                  <a:srgbClr val="C00000"/>
                </a:solidFill>
                <a:latin typeface="Andalus" panose="02020603050405020304" pitchFamily="18" charset="-78"/>
                <a:cs typeface="Andalus" panose="02020603050405020304" pitchFamily="18" charset="-78"/>
              </a:rPr>
              <a:t>urine </a:t>
            </a:r>
            <a:endParaRPr lang="en-US" sz="4000" b="1" dirty="0">
              <a:solidFill>
                <a:srgbClr val="C00000"/>
              </a:solidFill>
              <a:latin typeface="Andalus" panose="02020603050405020304" pitchFamily="18" charset="-78"/>
              <a:cs typeface="Andalus" panose="02020603050405020304" pitchFamily="18" charset="-78"/>
            </a:endParaRPr>
          </a:p>
        </p:txBody>
      </p:sp>
      <p:sp>
        <p:nvSpPr>
          <p:cNvPr id="5" name="Rectangle 4"/>
          <p:cNvSpPr/>
          <p:nvPr/>
        </p:nvSpPr>
        <p:spPr>
          <a:xfrm>
            <a:off x="1857375" y="2028825"/>
            <a:ext cx="8758238" cy="11715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Andalus" panose="02020603050405020304" pitchFamily="18" charset="-78"/>
                <a:cs typeface="Andalus" panose="02020603050405020304" pitchFamily="18" charset="-78"/>
              </a:rPr>
              <a:t>CrCl (in mL/min) = (</a:t>
            </a:r>
            <a:r>
              <a:rPr lang="en-US" sz="3600" b="1" dirty="0" err="1">
                <a:solidFill>
                  <a:schemeClr val="tx1"/>
                </a:solidFill>
                <a:latin typeface="Andalus" panose="02020603050405020304" pitchFamily="18" charset="-78"/>
                <a:cs typeface="Andalus" panose="02020603050405020304" pitchFamily="18" charset="-78"/>
              </a:rPr>
              <a:t>UCr</a:t>
            </a:r>
            <a:r>
              <a:rPr lang="en-US" sz="3600" b="1" dirty="0">
                <a:solidFill>
                  <a:schemeClr val="tx1"/>
                </a:solidFill>
                <a:latin typeface="Andalus" panose="02020603050405020304" pitchFamily="18" charset="-78"/>
                <a:cs typeface="Andalus" panose="02020603050405020304" pitchFamily="18" charset="-78"/>
              </a:rPr>
              <a:t> ⋅ </a:t>
            </a:r>
            <a:r>
              <a:rPr lang="en-US" sz="3600" b="1" dirty="0" err="1">
                <a:solidFill>
                  <a:srgbClr val="C00000"/>
                </a:solidFill>
                <a:latin typeface="Andalus" panose="02020603050405020304" pitchFamily="18" charset="-78"/>
                <a:cs typeface="Andalus" panose="02020603050405020304" pitchFamily="18" charset="-78"/>
              </a:rPr>
              <a:t>Vurine</a:t>
            </a:r>
            <a:r>
              <a:rPr lang="en-US" sz="3600" b="1" dirty="0">
                <a:solidFill>
                  <a:schemeClr val="tx1"/>
                </a:solidFill>
                <a:latin typeface="Andalus" panose="02020603050405020304" pitchFamily="18" charset="-78"/>
                <a:cs typeface="Andalus" panose="02020603050405020304" pitchFamily="18" charset="-78"/>
              </a:rPr>
              <a:t>) / (</a:t>
            </a:r>
            <a:r>
              <a:rPr lang="en-US" sz="3600" b="1" dirty="0" err="1">
                <a:solidFill>
                  <a:schemeClr val="tx1"/>
                </a:solidFill>
                <a:latin typeface="Andalus" panose="02020603050405020304" pitchFamily="18" charset="-78"/>
                <a:cs typeface="Andalus" panose="02020603050405020304" pitchFamily="18" charset="-78"/>
              </a:rPr>
              <a:t>SCr</a:t>
            </a:r>
            <a:r>
              <a:rPr lang="en-US" sz="3600" b="1" dirty="0">
                <a:solidFill>
                  <a:schemeClr val="tx1"/>
                </a:solidFill>
                <a:latin typeface="Andalus" panose="02020603050405020304" pitchFamily="18" charset="-78"/>
                <a:cs typeface="Andalus" panose="02020603050405020304" pitchFamily="18" charset="-78"/>
              </a:rPr>
              <a:t> ⋅ </a:t>
            </a:r>
            <a:r>
              <a:rPr lang="en-US" sz="3600" b="1" dirty="0">
                <a:solidFill>
                  <a:srgbClr val="C00000"/>
                </a:solidFill>
                <a:latin typeface="Andalus" panose="02020603050405020304" pitchFamily="18" charset="-78"/>
                <a:cs typeface="Andalus" panose="02020603050405020304" pitchFamily="18" charset="-78"/>
              </a:rPr>
              <a:t>T</a:t>
            </a:r>
            <a:r>
              <a:rPr lang="en-US" sz="3600" b="1" dirty="0">
                <a:solidFill>
                  <a:schemeClr val="tx1"/>
                </a:solidFill>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68302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49450"/>
          </a:xfrm>
          <a:solidFill>
            <a:schemeClr val="accent1">
              <a:lumMod val="20000"/>
              <a:lumOff val="80000"/>
            </a:schemeClr>
          </a:solidFill>
          <a:ln>
            <a:solidFill>
              <a:srgbClr val="002060"/>
            </a:solidFill>
          </a:ln>
        </p:spPr>
        <p:txBody>
          <a:bodyPr>
            <a:normAutofit/>
          </a:bodyPr>
          <a:lstStyle/>
          <a:p>
            <a:pPr algn="just"/>
            <a:r>
              <a:rPr lang="en-US" sz="2800" b="1" dirty="0" smtClean="0">
                <a:latin typeface="Andalus" panose="02020603050405020304" pitchFamily="18" charset="-78"/>
                <a:cs typeface="Andalus" panose="02020603050405020304" pitchFamily="18" charset="-78"/>
              </a:rPr>
              <a:t>Example, </a:t>
            </a:r>
            <a:r>
              <a:rPr lang="en-US" sz="2800" b="1" dirty="0">
                <a:latin typeface="Andalus" panose="02020603050405020304" pitchFamily="18" charset="-78"/>
                <a:cs typeface="Andalus" panose="02020603050405020304" pitchFamily="18" charset="-78"/>
              </a:rPr>
              <a:t>a 24-hour urine was collected for a patient with </a:t>
            </a:r>
            <a:r>
              <a:rPr lang="en-US" sz="2800" b="1" dirty="0" smtClean="0">
                <a:latin typeface="Andalus" panose="02020603050405020304" pitchFamily="18" charset="-78"/>
                <a:cs typeface="Andalus" panose="02020603050405020304" pitchFamily="18" charset="-78"/>
              </a:rPr>
              <a:t>the following </a:t>
            </a:r>
            <a:r>
              <a:rPr lang="en-US" sz="2800" b="1" dirty="0">
                <a:latin typeface="Andalus" panose="02020603050405020304" pitchFamily="18" charset="-78"/>
                <a:cs typeface="Andalus" panose="02020603050405020304" pitchFamily="18" charset="-78"/>
              </a:rPr>
              <a:t>results: </a:t>
            </a:r>
            <a:r>
              <a:rPr lang="en-US" sz="2800" b="1" dirty="0" err="1">
                <a:latin typeface="Andalus" panose="02020603050405020304" pitchFamily="18" charset="-78"/>
                <a:cs typeface="Andalus" panose="02020603050405020304" pitchFamily="18" charset="-78"/>
              </a:rPr>
              <a:t>UCr</a:t>
            </a:r>
            <a:r>
              <a:rPr lang="en-US" sz="2800" b="1" dirty="0">
                <a:latin typeface="Andalus" panose="02020603050405020304" pitchFamily="18" charset="-78"/>
                <a:cs typeface="Andalus" panose="02020603050405020304" pitchFamily="18" charset="-78"/>
              </a:rPr>
              <a:t> = 55 mg/</a:t>
            </a:r>
            <a:r>
              <a:rPr lang="en-US" sz="2800" b="1" dirty="0" err="1">
                <a:latin typeface="Andalus" panose="02020603050405020304" pitchFamily="18" charset="-78"/>
                <a:cs typeface="Andalus" panose="02020603050405020304" pitchFamily="18" charset="-78"/>
              </a:rPr>
              <a:t>dL</a:t>
            </a:r>
            <a:r>
              <a:rPr lang="en-US" sz="2800" b="1" dirty="0">
                <a:latin typeface="Andalus" panose="02020603050405020304" pitchFamily="18" charset="-78"/>
                <a:cs typeface="Andalus" panose="02020603050405020304" pitchFamily="18" charset="-78"/>
              </a:rPr>
              <a:t>, </a:t>
            </a:r>
            <a:r>
              <a:rPr lang="en-US" sz="2800" b="1" dirty="0" err="1">
                <a:latin typeface="Andalus" panose="02020603050405020304" pitchFamily="18" charset="-78"/>
                <a:cs typeface="Andalus" panose="02020603050405020304" pitchFamily="18" charset="-78"/>
              </a:rPr>
              <a:t>Vurine</a:t>
            </a:r>
            <a:r>
              <a:rPr lang="en-US" sz="2800" b="1" dirty="0">
                <a:latin typeface="Andalus" panose="02020603050405020304" pitchFamily="18" charset="-78"/>
                <a:cs typeface="Andalus" panose="02020603050405020304" pitchFamily="18" charset="-78"/>
              </a:rPr>
              <a:t> = 1000 mL, </a:t>
            </a:r>
            <a:r>
              <a:rPr lang="en-US" sz="2800" b="1" dirty="0" err="1">
                <a:latin typeface="Andalus" panose="02020603050405020304" pitchFamily="18" charset="-78"/>
                <a:cs typeface="Andalus" panose="02020603050405020304" pitchFamily="18" charset="-78"/>
              </a:rPr>
              <a:t>SCr</a:t>
            </a:r>
            <a:r>
              <a:rPr lang="en-US" sz="2800" b="1" dirty="0">
                <a:latin typeface="Andalus" panose="02020603050405020304" pitchFamily="18" charset="-78"/>
                <a:cs typeface="Andalus" panose="02020603050405020304" pitchFamily="18" charset="-78"/>
              </a:rPr>
              <a:t> = 1.0 mg/</a:t>
            </a:r>
            <a:r>
              <a:rPr lang="en-US" sz="2800" b="1" dirty="0" err="1">
                <a:latin typeface="Andalus" panose="02020603050405020304" pitchFamily="18" charset="-78"/>
                <a:cs typeface="Andalus" panose="02020603050405020304" pitchFamily="18" charset="-78"/>
              </a:rPr>
              <a:t>dL</a:t>
            </a:r>
            <a:r>
              <a:rPr lang="en-US" sz="2800" b="1" dirty="0">
                <a:latin typeface="Andalus" panose="02020603050405020304" pitchFamily="18" charset="-78"/>
                <a:cs typeface="Andalus" panose="02020603050405020304" pitchFamily="18" charset="-78"/>
              </a:rPr>
              <a:t>, T = 24 </a:t>
            </a:r>
            <a:r>
              <a:rPr lang="en-US" sz="2800" b="1" dirty="0" smtClean="0">
                <a:latin typeface="Andalus" panose="02020603050405020304" pitchFamily="18" charset="-78"/>
                <a:cs typeface="Andalus" panose="02020603050405020304" pitchFamily="18" charset="-78"/>
              </a:rPr>
              <a:t>h. measure CrCl.</a:t>
            </a:r>
            <a:endParaRPr lang="en-US" sz="28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2772291"/>
            <a:ext cx="10515600" cy="3676134"/>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a:lnSpc>
                <a:spcPct val="150000"/>
              </a:lnSpc>
            </a:pPr>
            <a:r>
              <a:rPr lang="pt-BR" b="1" dirty="0">
                <a:latin typeface="Andalus" panose="02020603050405020304" pitchFamily="18" charset="-78"/>
                <a:cs typeface="Andalus" panose="02020603050405020304" pitchFamily="18" charset="-78"/>
              </a:rPr>
              <a:t>T = 24 h × 60 min/h </a:t>
            </a:r>
            <a:r>
              <a:rPr lang="pt-BR" b="1" dirty="0" smtClean="0">
                <a:latin typeface="Andalus" panose="02020603050405020304" pitchFamily="18" charset="-78"/>
                <a:cs typeface="Andalus" panose="02020603050405020304" pitchFamily="18" charset="-78"/>
              </a:rPr>
              <a:t>= </a:t>
            </a:r>
            <a:r>
              <a:rPr lang="en-US" b="1" dirty="0" smtClean="0">
                <a:latin typeface="Andalus" panose="02020603050405020304" pitchFamily="18" charset="-78"/>
                <a:cs typeface="Andalus" panose="02020603050405020304" pitchFamily="18" charset="-78"/>
              </a:rPr>
              <a:t>1440 min</a:t>
            </a:r>
          </a:p>
          <a:p>
            <a:pPr>
              <a:lnSpc>
                <a:spcPct val="150000"/>
              </a:lnSpc>
            </a:pPr>
            <a:r>
              <a:rPr lang="en-US" b="1" dirty="0">
                <a:latin typeface="Andalus" panose="02020603050405020304" pitchFamily="18" charset="-78"/>
                <a:cs typeface="Andalus" panose="02020603050405020304" pitchFamily="18" charset="-78"/>
              </a:rPr>
              <a:t>CrCl (in mL/min) = (</a:t>
            </a:r>
            <a:r>
              <a:rPr lang="en-US" b="1" dirty="0" err="1">
                <a:latin typeface="Andalus" panose="02020603050405020304" pitchFamily="18" charset="-78"/>
                <a:cs typeface="Andalus" panose="02020603050405020304" pitchFamily="18" charset="-78"/>
              </a:rPr>
              <a:t>UCr</a:t>
            </a:r>
            <a:r>
              <a:rPr lang="en-US" b="1" dirty="0">
                <a:latin typeface="Andalus" panose="02020603050405020304" pitchFamily="18" charset="-78"/>
                <a:cs typeface="Andalus" panose="02020603050405020304" pitchFamily="18" charset="-78"/>
              </a:rPr>
              <a:t> ⋅ </a:t>
            </a:r>
            <a:r>
              <a:rPr lang="en-US" b="1" dirty="0" err="1">
                <a:latin typeface="Andalus" panose="02020603050405020304" pitchFamily="18" charset="-78"/>
                <a:cs typeface="Andalus" panose="02020603050405020304" pitchFamily="18" charset="-78"/>
              </a:rPr>
              <a:t>Vurine</a:t>
            </a:r>
            <a:r>
              <a:rPr lang="en-US" b="1" dirty="0">
                <a:latin typeface="Andalus" panose="02020603050405020304" pitchFamily="18" charset="-78"/>
                <a:cs typeface="Andalus" panose="02020603050405020304" pitchFamily="18" charset="-78"/>
              </a:rPr>
              <a:t>) / (</a:t>
            </a:r>
            <a:r>
              <a:rPr lang="en-US" b="1" dirty="0" err="1">
                <a:latin typeface="Andalus" panose="02020603050405020304" pitchFamily="18" charset="-78"/>
                <a:cs typeface="Andalus" panose="02020603050405020304" pitchFamily="18" charset="-78"/>
              </a:rPr>
              <a:t>SCr</a:t>
            </a:r>
            <a:r>
              <a:rPr lang="en-US" b="1" dirty="0">
                <a:latin typeface="Andalus" panose="02020603050405020304" pitchFamily="18" charset="-78"/>
                <a:cs typeface="Andalus" panose="02020603050405020304" pitchFamily="18" charset="-78"/>
              </a:rPr>
              <a:t> ⋅ T</a:t>
            </a:r>
            <a:r>
              <a:rPr lang="en-US" b="1" dirty="0" smtClean="0">
                <a:latin typeface="Andalus" panose="02020603050405020304" pitchFamily="18" charset="-78"/>
                <a:cs typeface="Andalus" panose="02020603050405020304" pitchFamily="18" charset="-78"/>
              </a:rPr>
              <a:t>)</a:t>
            </a:r>
          </a:p>
          <a:p>
            <a:pPr marL="0" indent="0">
              <a:lnSpc>
                <a:spcPct val="150000"/>
              </a:lnSpc>
              <a:buNone/>
            </a:pPr>
            <a:r>
              <a:rPr lang="en-US" b="1" dirty="0">
                <a:latin typeface="Andalus" panose="02020603050405020304" pitchFamily="18" charset="-78"/>
                <a:cs typeface="Andalus" panose="02020603050405020304" pitchFamily="18" charset="-78"/>
              </a:rPr>
              <a:t> </a:t>
            </a: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 (55 mg/</a:t>
            </a:r>
            <a:r>
              <a:rPr lang="en-US" b="1" dirty="0" err="1">
                <a:latin typeface="Andalus" panose="02020603050405020304" pitchFamily="18" charset="-78"/>
                <a:cs typeface="Andalus" panose="02020603050405020304" pitchFamily="18" charset="-78"/>
              </a:rPr>
              <a:t>dL</a:t>
            </a:r>
            <a:r>
              <a:rPr lang="en-US" b="1" dirty="0">
                <a:latin typeface="Andalus" panose="02020603050405020304" pitchFamily="18" charset="-78"/>
                <a:cs typeface="Andalus" panose="02020603050405020304" pitchFamily="18" charset="-78"/>
              </a:rPr>
              <a:t> ⋅ 1000 mL) </a:t>
            </a:r>
            <a:r>
              <a:rPr lang="en-US" b="1" dirty="0" smtClean="0">
                <a:latin typeface="Andalus" panose="02020603050405020304" pitchFamily="18" charset="-78"/>
                <a:cs typeface="Andalus" panose="02020603050405020304" pitchFamily="18" charset="-78"/>
              </a:rPr>
              <a:t>/ </a:t>
            </a:r>
            <a:r>
              <a:rPr lang="sv-SE" b="1" dirty="0" smtClean="0">
                <a:latin typeface="Andalus" panose="02020603050405020304" pitchFamily="18" charset="-78"/>
                <a:cs typeface="Andalus" panose="02020603050405020304" pitchFamily="18" charset="-78"/>
              </a:rPr>
              <a:t>(</a:t>
            </a:r>
            <a:r>
              <a:rPr lang="sv-SE" b="1" dirty="0">
                <a:latin typeface="Andalus" panose="02020603050405020304" pitchFamily="18" charset="-78"/>
                <a:cs typeface="Andalus" panose="02020603050405020304" pitchFamily="18" charset="-78"/>
              </a:rPr>
              <a:t>1.0 mg/dL ⋅ 1440 min</a:t>
            </a:r>
            <a:r>
              <a:rPr lang="sv-SE" b="1" dirty="0" smtClean="0">
                <a:latin typeface="Andalus" panose="02020603050405020304" pitchFamily="18" charset="-78"/>
                <a:cs typeface="Andalus" panose="02020603050405020304" pitchFamily="18" charset="-78"/>
              </a:rPr>
              <a:t>)</a:t>
            </a:r>
          </a:p>
          <a:p>
            <a:pPr marL="0" indent="0">
              <a:lnSpc>
                <a:spcPct val="150000"/>
              </a:lnSpc>
              <a:buNone/>
            </a:pPr>
            <a:r>
              <a:rPr lang="sv-SE" b="1" dirty="0">
                <a:latin typeface="Andalus" panose="02020603050405020304" pitchFamily="18" charset="-78"/>
                <a:cs typeface="Andalus" panose="02020603050405020304" pitchFamily="18" charset="-78"/>
              </a:rPr>
              <a:t> </a:t>
            </a:r>
            <a:r>
              <a:rPr lang="sv-SE" b="1" dirty="0" smtClean="0">
                <a:latin typeface="Andalus" panose="02020603050405020304" pitchFamily="18" charset="-78"/>
                <a:cs typeface="Andalus" panose="02020603050405020304" pitchFamily="18" charset="-78"/>
              </a:rPr>
              <a:t>                                </a:t>
            </a:r>
            <a:r>
              <a:rPr lang="sv-SE" b="1" dirty="0">
                <a:latin typeface="Andalus" panose="02020603050405020304" pitchFamily="18" charset="-78"/>
                <a:cs typeface="Andalus" panose="02020603050405020304" pitchFamily="18" charset="-78"/>
              </a:rPr>
              <a:t>= 38 mL/min</a:t>
            </a:r>
            <a:r>
              <a:rPr lang="sv-SE" b="1" dirty="0" smtClean="0">
                <a:latin typeface="Andalus" panose="02020603050405020304" pitchFamily="18" charset="-78"/>
                <a:cs typeface="Andalus" panose="02020603050405020304" pitchFamily="18" charset="-78"/>
              </a:rPr>
              <a:t>.</a:t>
            </a:r>
          </a:p>
          <a:p>
            <a:pPr>
              <a:lnSpc>
                <a:spcPct val="150000"/>
              </a:lnSpc>
              <a:buFont typeface="Wingdings" panose="05000000000000000000" pitchFamily="2" charset="2"/>
              <a:buChar char="Ø"/>
            </a:pPr>
            <a:r>
              <a:rPr lang="en-US" b="1" dirty="0">
                <a:solidFill>
                  <a:srgbClr val="C00000"/>
                </a:solidFill>
                <a:latin typeface="Andalus" panose="02020603050405020304" pitchFamily="18" charset="-78"/>
                <a:cs typeface="Andalus" panose="02020603050405020304" pitchFamily="18" charset="-78"/>
              </a:rPr>
              <a:t>Normal </a:t>
            </a:r>
            <a:r>
              <a:rPr lang="en-US" b="1" dirty="0" smtClean="0">
                <a:solidFill>
                  <a:srgbClr val="C00000"/>
                </a:solidFill>
                <a:latin typeface="Andalus" panose="02020603050405020304" pitchFamily="18" charset="-78"/>
                <a:cs typeface="Andalus" panose="02020603050405020304" pitchFamily="18" charset="-78"/>
              </a:rPr>
              <a:t>CrCl of 90–140 </a:t>
            </a:r>
            <a:r>
              <a:rPr lang="en-US" b="1" dirty="0">
                <a:solidFill>
                  <a:srgbClr val="C00000"/>
                </a:solidFill>
                <a:latin typeface="Andalus" panose="02020603050405020304" pitchFamily="18" charset="-78"/>
                <a:cs typeface="Andalus" panose="02020603050405020304" pitchFamily="18" charset="-78"/>
              </a:rPr>
              <a:t>mL/min</a:t>
            </a:r>
            <a:endParaRPr lang="en-US"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4154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133" y="557213"/>
            <a:ext cx="10515600" cy="5757862"/>
          </a:xfrm>
          <a:solidFill>
            <a:schemeClr val="accent2">
              <a:lumMod val="20000"/>
              <a:lumOff val="80000"/>
            </a:schemeClr>
          </a:solidFill>
          <a:ln>
            <a:solidFill>
              <a:schemeClr val="accent1"/>
            </a:solidFill>
          </a:ln>
        </p:spPr>
        <p:txBody>
          <a:bodyPr>
            <a:noAutofit/>
          </a:bodyPr>
          <a:lstStyle/>
          <a:p>
            <a:pPr algn="ctr"/>
            <a:r>
              <a:rPr lang="en-US" sz="5400" b="1" dirty="0" smtClean="0">
                <a:latin typeface="Arabic Typesetting" panose="03020402040406030203" pitchFamily="66" charset="-78"/>
                <a:cs typeface="Arabic Typesetting" panose="03020402040406030203" pitchFamily="66" charset="-78"/>
              </a:rPr>
              <a:t>Routine </a:t>
            </a:r>
            <a:r>
              <a:rPr lang="en-US" sz="5400" b="1" dirty="0">
                <a:latin typeface="Arabic Typesetting" panose="03020402040406030203" pitchFamily="66" charset="-78"/>
                <a:cs typeface="Arabic Typesetting" panose="03020402040406030203" pitchFamily="66" charset="-78"/>
              </a:rPr>
              <a:t>measurement of creatinine clearances in patients has been fraught with </a:t>
            </a:r>
            <a:r>
              <a:rPr lang="en-US" sz="5400" b="1" dirty="0" smtClean="0">
                <a:latin typeface="Arabic Typesetting" panose="03020402040406030203" pitchFamily="66" charset="-78"/>
                <a:cs typeface="Arabic Typesetting" panose="03020402040406030203" pitchFamily="66" charset="-78"/>
              </a:rPr>
              <a:t>problems</a:t>
            </a:r>
            <a:r>
              <a:rPr lang="en-US" sz="5400" b="1" dirty="0">
                <a:latin typeface="Arabic Typesetting" panose="03020402040406030203" pitchFamily="66" charset="-78"/>
                <a:cs typeface="Arabic Typesetting" panose="03020402040406030203" pitchFamily="66" charset="-78"/>
              </a:rPr>
              <a:t>:</a:t>
            </a:r>
            <a:r>
              <a:rPr lang="en-US" sz="5400" b="1" dirty="0" smtClean="0">
                <a:latin typeface="Arabic Typesetting" panose="03020402040406030203" pitchFamily="66" charset="-78"/>
                <a:cs typeface="Arabic Typesetting" panose="03020402040406030203" pitchFamily="66" charset="-78"/>
              </a:rPr>
              <a:t/>
            </a:r>
            <a:br>
              <a:rPr lang="en-US" sz="5400" b="1" dirty="0" smtClean="0">
                <a:latin typeface="Arabic Typesetting" panose="03020402040406030203" pitchFamily="66" charset="-78"/>
                <a:cs typeface="Arabic Typesetting" panose="03020402040406030203" pitchFamily="66" charset="-78"/>
              </a:rPr>
            </a:br>
            <a:r>
              <a:rPr lang="en-US" sz="5400" dirty="0" smtClean="0">
                <a:latin typeface="Arabic Typesetting" panose="03020402040406030203" pitchFamily="66" charset="-78"/>
                <a:cs typeface="Arabic Typesetting" panose="03020402040406030203" pitchFamily="66" charset="-78"/>
              </a:rPr>
              <a:t>1- Incomplete </a:t>
            </a:r>
            <a:r>
              <a:rPr lang="en-US" sz="5400" dirty="0">
                <a:latin typeface="Arabic Typesetting" panose="03020402040406030203" pitchFamily="66" charset="-78"/>
                <a:cs typeface="Arabic Typesetting" panose="03020402040406030203" pitchFamily="66" charset="-78"/>
              </a:rPr>
              <a:t>urine collections, </a:t>
            </a:r>
            <a:r>
              <a:rPr lang="en-US" sz="5400" dirty="0" smtClean="0">
                <a:latin typeface="Arabic Typesetting" panose="03020402040406030203" pitchFamily="66" charset="-78"/>
                <a:cs typeface="Arabic Typesetting" panose="03020402040406030203" pitchFamily="66" charset="-78"/>
              </a:rPr>
              <a:t/>
            </a:r>
            <a:br>
              <a:rPr lang="en-US" sz="5400" dirty="0" smtClean="0">
                <a:latin typeface="Arabic Typesetting" panose="03020402040406030203" pitchFamily="66" charset="-78"/>
                <a:cs typeface="Arabic Typesetting" panose="03020402040406030203" pitchFamily="66" charset="-78"/>
              </a:rPr>
            </a:br>
            <a:r>
              <a:rPr lang="en-US" sz="5400" dirty="0" smtClean="0">
                <a:latin typeface="Arabic Typesetting" panose="03020402040406030203" pitchFamily="66" charset="-78"/>
                <a:cs typeface="Arabic Typesetting" panose="03020402040406030203" pitchFamily="66" charset="-78"/>
              </a:rPr>
              <a:t>2- </a:t>
            </a:r>
            <a:r>
              <a:rPr lang="en-US" sz="5400" dirty="0" smtClean="0">
                <a:latin typeface="Arabic Typesetting" panose="03020402040406030203" pitchFamily="66" charset="-78"/>
                <a:cs typeface="Arabic Typesetting" panose="03020402040406030203" pitchFamily="66" charset="-78"/>
              </a:rPr>
              <a:t>Serum creatinine </a:t>
            </a:r>
            <a:r>
              <a:rPr lang="en-US" sz="5400" dirty="0">
                <a:latin typeface="Arabic Typesetting" panose="03020402040406030203" pitchFamily="66" charset="-78"/>
                <a:cs typeface="Arabic Typesetting" panose="03020402040406030203" pitchFamily="66" charset="-78"/>
              </a:rPr>
              <a:t>concentrations obtained at incorrect times, and </a:t>
            </a:r>
            <a:r>
              <a:rPr lang="en-US" sz="5400" dirty="0" smtClean="0">
                <a:latin typeface="Arabic Typesetting" panose="03020402040406030203" pitchFamily="66" charset="-78"/>
                <a:cs typeface="Arabic Typesetting" panose="03020402040406030203" pitchFamily="66" charset="-78"/>
              </a:rPr>
              <a:t/>
            </a:r>
            <a:br>
              <a:rPr lang="en-US" sz="5400" dirty="0" smtClean="0">
                <a:latin typeface="Arabic Typesetting" panose="03020402040406030203" pitchFamily="66" charset="-78"/>
                <a:cs typeface="Arabic Typesetting" panose="03020402040406030203" pitchFamily="66" charset="-78"/>
              </a:rPr>
            </a:br>
            <a:r>
              <a:rPr lang="en-US" sz="5400" dirty="0" smtClean="0">
                <a:latin typeface="Arabic Typesetting" panose="03020402040406030203" pitchFamily="66" charset="-78"/>
                <a:cs typeface="Arabic Typesetting" panose="03020402040406030203" pitchFamily="66" charset="-78"/>
              </a:rPr>
              <a:t>3- Collection time </a:t>
            </a:r>
            <a:r>
              <a:rPr lang="en-US" sz="5400" dirty="0">
                <a:latin typeface="Arabic Typesetting" panose="03020402040406030203" pitchFamily="66" charset="-78"/>
                <a:cs typeface="Arabic Typesetting" panose="03020402040406030203" pitchFamily="66" charset="-78"/>
              </a:rPr>
              <a:t>errors can produce erroneous measured creatinine clearance values</a:t>
            </a:r>
            <a:r>
              <a:rPr lang="en-US" sz="5400" dirty="0" smtClean="0">
                <a:latin typeface="Arabic Typesetting" panose="03020402040406030203" pitchFamily="66" charset="-78"/>
                <a:cs typeface="Arabic Typesetting" panose="03020402040406030203" pitchFamily="66" charset="-78"/>
              </a:rPr>
              <a:t>.</a:t>
            </a:r>
            <a:endParaRPr lang="en-US" sz="5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94992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92325"/>
          </a:xfrm>
          <a:solidFill>
            <a:schemeClr val="accent1">
              <a:lumMod val="20000"/>
              <a:lumOff val="80000"/>
            </a:schemeClr>
          </a:solidFill>
        </p:spPr>
        <p:txBody>
          <a:bodyPr>
            <a:normAutofit/>
          </a:bodyPr>
          <a:lstStyle/>
          <a:p>
            <a:pPr algn="ctr"/>
            <a:r>
              <a:rPr lang="en-US" sz="4000" b="1" u="sng" dirty="0">
                <a:latin typeface="Andalus" panose="02020603050405020304" pitchFamily="18" charset="-78"/>
                <a:cs typeface="Andalus" panose="02020603050405020304" pitchFamily="18" charset="-78"/>
              </a:rPr>
              <a:t>Method 2</a:t>
            </a:r>
            <a:r>
              <a:rPr lang="en-US" sz="4000" b="1" dirty="0">
                <a:latin typeface="Andalus" panose="02020603050405020304" pitchFamily="18" charset="-78"/>
                <a:cs typeface="Andalus" panose="02020603050405020304" pitchFamily="18" charset="-78"/>
              </a:rPr>
              <a:t>: Estimate</a:t>
            </a:r>
            <a:r>
              <a:rPr lang="en-US" sz="4000" dirty="0">
                <a:latin typeface="Andalus" panose="02020603050405020304" pitchFamily="18" charset="-78"/>
                <a:cs typeface="Andalus" panose="02020603050405020304" pitchFamily="18" charset="-78"/>
              </a:rPr>
              <a:t> CrCl from </a:t>
            </a:r>
            <a:r>
              <a:rPr lang="en-US" sz="4000" b="1" dirty="0">
                <a:solidFill>
                  <a:srgbClr val="C00000"/>
                </a:solidFill>
                <a:latin typeface="Andalus" panose="02020603050405020304" pitchFamily="18" charset="-78"/>
                <a:cs typeface="Andalus" panose="02020603050405020304" pitchFamily="18" charset="-78"/>
              </a:rPr>
              <a:t>serum </a:t>
            </a:r>
            <a:r>
              <a:rPr lang="en-US" sz="4000" b="1" dirty="0" smtClean="0">
                <a:solidFill>
                  <a:srgbClr val="C00000"/>
                </a:solidFill>
                <a:latin typeface="Andalus" panose="02020603050405020304" pitchFamily="18" charset="-78"/>
                <a:cs typeface="Andalus" panose="02020603050405020304" pitchFamily="18" charset="-78"/>
              </a:rPr>
              <a:t>creatinine only</a:t>
            </a:r>
            <a:endParaRPr lang="en-US" sz="4000" b="1" dirty="0">
              <a:solidFill>
                <a:srgbClr val="C00000"/>
              </a:solidFill>
            </a:endParaRPr>
          </a:p>
        </p:txBody>
      </p:sp>
      <p:sp>
        <p:nvSpPr>
          <p:cNvPr id="6" name="Content Placeholder 5"/>
          <p:cNvSpPr>
            <a:spLocks noGrp="1"/>
          </p:cNvSpPr>
          <p:nvPr>
            <p:ph idx="1"/>
          </p:nvPr>
        </p:nvSpPr>
        <p:spPr>
          <a:xfrm>
            <a:off x="1357313" y="2914649"/>
            <a:ext cx="9329738" cy="3262313"/>
          </a:xfrm>
        </p:spPr>
        <p:txBody>
          <a:bodyPr>
            <a:normAutofit/>
          </a:bodyPr>
          <a:lstStyle/>
          <a:p>
            <a:r>
              <a:rPr lang="en-US" sz="4800" dirty="0">
                <a:latin typeface="Aldhabi" panose="01000000000000000000" pitchFamily="2" charset="-78"/>
                <a:cs typeface="Aldhabi" panose="01000000000000000000" pitchFamily="2" charset="-78"/>
              </a:rPr>
              <a:t>Cockcroft and </a:t>
            </a:r>
            <a:r>
              <a:rPr lang="en-US" sz="4800" dirty="0" err="1">
                <a:latin typeface="Aldhabi" panose="01000000000000000000" pitchFamily="2" charset="-78"/>
                <a:cs typeface="Aldhabi" panose="01000000000000000000" pitchFamily="2" charset="-78"/>
              </a:rPr>
              <a:t>Gault</a:t>
            </a:r>
            <a:r>
              <a:rPr lang="en-US" sz="4800" dirty="0">
                <a:latin typeface="Aldhabi" panose="01000000000000000000" pitchFamily="2" charset="-78"/>
                <a:cs typeface="Aldhabi" panose="01000000000000000000" pitchFamily="2" charset="-78"/>
              </a:rPr>
              <a:t> </a:t>
            </a:r>
            <a:r>
              <a:rPr lang="en-US" sz="4800" dirty="0" smtClean="0">
                <a:latin typeface="Aldhabi" panose="01000000000000000000" pitchFamily="2" charset="-78"/>
                <a:cs typeface="Aldhabi" panose="01000000000000000000" pitchFamily="2" charset="-78"/>
              </a:rPr>
              <a:t>method</a:t>
            </a:r>
            <a:endParaRPr lang="en-US" sz="4800" dirty="0">
              <a:latin typeface="Aldhabi" panose="01000000000000000000" pitchFamily="2" charset="-78"/>
              <a:cs typeface="Aldhabi" panose="01000000000000000000" pitchFamily="2" charset="-78"/>
            </a:endParaRPr>
          </a:p>
          <a:p>
            <a:r>
              <a:rPr lang="en-US" sz="4800" dirty="0" err="1">
                <a:latin typeface="Aldhabi" panose="01000000000000000000" pitchFamily="2" charset="-78"/>
                <a:cs typeface="Aldhabi" panose="01000000000000000000" pitchFamily="2" charset="-78"/>
              </a:rPr>
              <a:t>Jelliffe</a:t>
            </a:r>
            <a:r>
              <a:rPr lang="en-US" sz="4800" dirty="0">
                <a:latin typeface="Aldhabi" panose="01000000000000000000" pitchFamily="2" charset="-78"/>
                <a:cs typeface="Aldhabi" panose="01000000000000000000" pitchFamily="2" charset="-78"/>
              </a:rPr>
              <a:t> and </a:t>
            </a:r>
            <a:r>
              <a:rPr lang="en-US" sz="4800" dirty="0" err="1">
                <a:latin typeface="Aldhabi" panose="01000000000000000000" pitchFamily="2" charset="-78"/>
                <a:cs typeface="Aldhabi" panose="01000000000000000000" pitchFamily="2" charset="-78"/>
              </a:rPr>
              <a:t>Jelliffe</a:t>
            </a:r>
            <a:r>
              <a:rPr lang="en-US" sz="4800" dirty="0">
                <a:latin typeface="Aldhabi" panose="01000000000000000000" pitchFamily="2" charset="-78"/>
                <a:cs typeface="Aldhabi" panose="01000000000000000000" pitchFamily="2" charset="-78"/>
              </a:rPr>
              <a:t> </a:t>
            </a:r>
            <a:r>
              <a:rPr lang="en-US" sz="4800" dirty="0" smtClean="0">
                <a:latin typeface="Aldhabi" panose="01000000000000000000" pitchFamily="2" charset="-78"/>
                <a:cs typeface="Aldhabi" panose="01000000000000000000" pitchFamily="2" charset="-78"/>
              </a:rPr>
              <a:t>method</a:t>
            </a:r>
          </a:p>
          <a:p>
            <a:r>
              <a:rPr lang="en-US" sz="4800" dirty="0">
                <a:latin typeface="Aldhabi" panose="01000000000000000000" pitchFamily="2" charset="-78"/>
                <a:cs typeface="Aldhabi" panose="01000000000000000000" pitchFamily="2" charset="-78"/>
              </a:rPr>
              <a:t>Salazar and Corcoran method</a:t>
            </a:r>
          </a:p>
        </p:txBody>
      </p:sp>
    </p:spTree>
    <p:extLst>
      <p:ext uri="{BB962C8B-B14F-4D97-AF65-F5344CB8AC3E}">
        <p14:creationId xmlns:p14="http://schemas.microsoft.com/office/powerpoint/2010/main" val="4156641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6051"/>
          </a:xfrm>
          <a:solidFill>
            <a:schemeClr val="accent1">
              <a:lumMod val="20000"/>
              <a:lumOff val="80000"/>
            </a:schemeClr>
          </a:solidFill>
        </p:spPr>
        <p:txBody>
          <a:bodyPr>
            <a:normAutofit/>
          </a:bodyPr>
          <a:lstStyle/>
          <a:p>
            <a:pPr algn="ctr"/>
            <a:r>
              <a:rPr lang="en-US" sz="4000" dirty="0">
                <a:latin typeface="Aharoni" panose="02010803020104030203" pitchFamily="2" charset="-79"/>
                <a:cs typeface="Aharoni" panose="02010803020104030203" pitchFamily="2" charset="-79"/>
              </a:rPr>
              <a:t>A/ </a:t>
            </a:r>
            <a:r>
              <a:rPr lang="en-US" sz="4000" dirty="0" smtClean="0">
                <a:latin typeface="Aharoni" panose="02010803020104030203" pitchFamily="2" charset="-79"/>
                <a:cs typeface="Aharoni" panose="02010803020104030203" pitchFamily="2" charset="-79"/>
              </a:rPr>
              <a:t>Cockcroft and </a:t>
            </a:r>
            <a:r>
              <a:rPr lang="en-US" sz="4000" dirty="0" err="1" smtClean="0">
                <a:latin typeface="Aharoni" panose="02010803020104030203" pitchFamily="2" charset="-79"/>
                <a:cs typeface="Aharoni" panose="02010803020104030203" pitchFamily="2" charset="-79"/>
              </a:rPr>
              <a:t>Gault</a:t>
            </a:r>
            <a:r>
              <a:rPr lang="en-US" sz="4000" dirty="0" smtClean="0">
                <a:latin typeface="Aharoni" panose="02010803020104030203" pitchFamily="2" charset="-79"/>
                <a:cs typeface="Aharoni" panose="02010803020104030203" pitchFamily="2" charset="-79"/>
              </a:rPr>
              <a:t> method</a:t>
            </a:r>
            <a:endParaRPr lang="en-US" sz="40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199" y="1671638"/>
            <a:ext cx="10977563" cy="3514725"/>
          </a:xfrm>
          <a:ln>
            <a:solidFill>
              <a:schemeClr val="bg1"/>
            </a:solidFill>
          </a:ln>
        </p:spPr>
        <p:txBody>
          <a:bodyPr>
            <a:normAutofit/>
          </a:bodyPr>
          <a:lstStyle/>
          <a:p>
            <a:pPr>
              <a:buFont typeface="Wingdings" panose="05000000000000000000" pitchFamily="2" charset="2"/>
              <a:buChar char="Ø"/>
            </a:pPr>
            <a:r>
              <a:rPr lang="en-US" dirty="0" smtClean="0">
                <a:latin typeface="Arial Black" panose="020B0A04020102020204" pitchFamily="34" charset="0"/>
              </a:rPr>
              <a:t>For </a:t>
            </a:r>
            <a:r>
              <a:rPr lang="en-US" dirty="0">
                <a:latin typeface="Arial Black" panose="020B0A04020102020204" pitchFamily="34" charset="0"/>
              </a:rPr>
              <a:t>males, CrCl</a:t>
            </a:r>
            <a:r>
              <a:rPr lang="en-US" sz="2200" dirty="0">
                <a:latin typeface="Arial Black" panose="020B0A04020102020204" pitchFamily="34" charset="0"/>
              </a:rPr>
              <a:t>est </a:t>
            </a:r>
            <a:r>
              <a:rPr lang="en-US" dirty="0">
                <a:latin typeface="Arial Black" panose="020B0A04020102020204" pitchFamily="34" charset="0"/>
              </a:rPr>
              <a:t>= [(140 − </a:t>
            </a:r>
            <a:r>
              <a:rPr lang="en-US" dirty="0" smtClean="0">
                <a:latin typeface="Arial Black" panose="020B0A04020102020204" pitchFamily="34" charset="0"/>
              </a:rPr>
              <a:t>age) BW</a:t>
            </a:r>
            <a:r>
              <a:rPr lang="en-US" dirty="0">
                <a:latin typeface="Arial Black" panose="020B0A04020102020204" pitchFamily="34" charset="0"/>
              </a:rPr>
              <a:t>]/ (72 ⋅ </a:t>
            </a:r>
            <a:r>
              <a:rPr lang="en-US" dirty="0" err="1">
                <a:latin typeface="Arial Black" panose="020B0A04020102020204" pitchFamily="34" charset="0"/>
              </a:rPr>
              <a:t>SCr</a:t>
            </a:r>
            <a:r>
              <a:rPr lang="en-US" dirty="0" smtClean="0">
                <a:latin typeface="Arial Black" panose="020B0A04020102020204" pitchFamily="34" charset="0"/>
              </a:rPr>
              <a:t>)</a:t>
            </a:r>
          </a:p>
          <a:p>
            <a:pPr>
              <a:lnSpc>
                <a:spcPct val="150000"/>
              </a:lnSpc>
              <a:buFont typeface="Wingdings" panose="05000000000000000000" pitchFamily="2" charset="2"/>
              <a:buChar char="Ø"/>
            </a:pPr>
            <a:r>
              <a:rPr lang="en-US" dirty="0" smtClean="0">
                <a:latin typeface="Arial Black" panose="020B0A04020102020204" pitchFamily="34" charset="0"/>
              </a:rPr>
              <a:t>For </a:t>
            </a:r>
            <a:r>
              <a:rPr lang="en-US" dirty="0">
                <a:latin typeface="Arial Black" panose="020B0A04020102020204" pitchFamily="34" charset="0"/>
              </a:rPr>
              <a:t>females, CrCl</a:t>
            </a:r>
            <a:r>
              <a:rPr lang="en-US" sz="2200" dirty="0">
                <a:latin typeface="Arial Black" panose="020B0A04020102020204" pitchFamily="34" charset="0"/>
              </a:rPr>
              <a:t>est</a:t>
            </a:r>
            <a:r>
              <a:rPr lang="en-US" dirty="0">
                <a:latin typeface="Arial Black" panose="020B0A04020102020204" pitchFamily="34" charset="0"/>
              </a:rPr>
              <a:t> = [</a:t>
            </a:r>
            <a:r>
              <a:rPr lang="en-US" dirty="0">
                <a:solidFill>
                  <a:srgbClr val="FF0000"/>
                </a:solidFill>
                <a:latin typeface="Arial Black" panose="020B0A04020102020204" pitchFamily="34" charset="0"/>
              </a:rPr>
              <a:t>0.85</a:t>
            </a:r>
            <a:r>
              <a:rPr lang="en-US" dirty="0">
                <a:latin typeface="Arial Black" panose="020B0A04020102020204" pitchFamily="34" charset="0"/>
              </a:rPr>
              <a:t>(140 − age)BW] / (72 ⋅ </a:t>
            </a:r>
            <a:r>
              <a:rPr lang="en-US" dirty="0" err="1">
                <a:latin typeface="Arial Black" panose="020B0A04020102020204" pitchFamily="34" charset="0"/>
              </a:rPr>
              <a:t>SCr</a:t>
            </a:r>
            <a:r>
              <a:rPr lang="en-US" dirty="0" smtClean="0">
                <a:latin typeface="Arial Black" panose="020B0A04020102020204" pitchFamily="34" charset="0"/>
              </a:rPr>
              <a:t>)</a:t>
            </a:r>
            <a:endParaRPr lang="en-US" dirty="0" smtClean="0"/>
          </a:p>
          <a:p>
            <a:r>
              <a:rPr lang="en-US" sz="2000" dirty="0" smtClean="0"/>
              <a:t>CrClest is estimated </a:t>
            </a:r>
            <a:r>
              <a:rPr lang="en-US" sz="2000" dirty="0"/>
              <a:t>creatinine clearance in mL/min, </a:t>
            </a:r>
            <a:endParaRPr lang="en-US" sz="2000" dirty="0" smtClean="0"/>
          </a:p>
          <a:p>
            <a:r>
              <a:rPr lang="en-US" sz="2000" b="1" dirty="0" smtClean="0"/>
              <a:t>age</a:t>
            </a:r>
            <a:r>
              <a:rPr lang="en-US" sz="2000" dirty="0" smtClean="0"/>
              <a:t> </a:t>
            </a:r>
            <a:r>
              <a:rPr lang="en-US" sz="2000" dirty="0"/>
              <a:t>is in </a:t>
            </a:r>
            <a:r>
              <a:rPr lang="en-US" sz="2000" b="1" dirty="0"/>
              <a:t>years</a:t>
            </a:r>
            <a:r>
              <a:rPr lang="en-US" sz="2000" dirty="0"/>
              <a:t>, </a:t>
            </a:r>
            <a:endParaRPr lang="en-US" sz="2000" dirty="0" smtClean="0"/>
          </a:p>
          <a:p>
            <a:r>
              <a:rPr lang="en-US" sz="2000" b="1" dirty="0" smtClean="0"/>
              <a:t>BW</a:t>
            </a:r>
            <a:r>
              <a:rPr lang="en-US" sz="2000" dirty="0" smtClean="0"/>
              <a:t> </a:t>
            </a:r>
            <a:r>
              <a:rPr lang="en-US" sz="2000" dirty="0"/>
              <a:t>is body weight in </a:t>
            </a:r>
            <a:r>
              <a:rPr lang="en-US" sz="2000" b="1" dirty="0"/>
              <a:t>kg</a:t>
            </a:r>
            <a:r>
              <a:rPr lang="en-US" sz="2000" dirty="0"/>
              <a:t>, </a:t>
            </a:r>
            <a:endParaRPr lang="en-US" sz="2000" dirty="0" smtClean="0"/>
          </a:p>
          <a:p>
            <a:r>
              <a:rPr lang="en-US" sz="2000" dirty="0" err="1" smtClean="0"/>
              <a:t>SCr</a:t>
            </a:r>
            <a:r>
              <a:rPr lang="en-US" sz="2000" dirty="0" smtClean="0"/>
              <a:t> </a:t>
            </a:r>
            <a:r>
              <a:rPr lang="en-US" sz="2000" dirty="0"/>
              <a:t>is serum creatinine in mg/</a:t>
            </a:r>
            <a:r>
              <a:rPr lang="en-US" sz="2000" dirty="0" err="1"/>
              <a:t>dL</a:t>
            </a:r>
            <a:r>
              <a:rPr lang="en-US" sz="2000" dirty="0" smtClean="0"/>
              <a:t>.</a:t>
            </a:r>
          </a:p>
          <a:p>
            <a:pPr marL="0" indent="0">
              <a:buNone/>
            </a:pPr>
            <a:endParaRPr lang="en-US" sz="2600" dirty="0" smtClean="0"/>
          </a:p>
          <a:p>
            <a:endParaRPr lang="en-US" dirty="0"/>
          </a:p>
        </p:txBody>
      </p:sp>
      <p:sp>
        <p:nvSpPr>
          <p:cNvPr id="4" name="Rectangle 3"/>
          <p:cNvSpPr/>
          <p:nvPr/>
        </p:nvSpPr>
        <p:spPr>
          <a:xfrm>
            <a:off x="1028700" y="5039631"/>
            <a:ext cx="9901237" cy="1384995"/>
          </a:xfrm>
          <a:prstGeom prst="rect">
            <a:avLst/>
          </a:prstGeom>
          <a:solidFill>
            <a:schemeClr val="accent2">
              <a:lumMod val="60000"/>
              <a:lumOff val="40000"/>
            </a:schemeClr>
          </a:solidFill>
        </p:spPr>
        <p:txBody>
          <a:bodyPr wrap="square">
            <a:spAutoFit/>
          </a:bodyPr>
          <a:lstStyle/>
          <a:p>
            <a:pPr>
              <a:buFont typeface="Wingdings" panose="05000000000000000000" pitchFamily="2" charset="2"/>
              <a:buChar char="Ø"/>
            </a:pPr>
            <a:r>
              <a:rPr lang="en-US" sz="2800" dirty="0" smtClean="0"/>
              <a:t>Patients ≥</a:t>
            </a:r>
            <a:r>
              <a:rPr lang="en-US" sz="2800" dirty="0"/>
              <a:t>18 years old, </a:t>
            </a:r>
          </a:p>
          <a:p>
            <a:pPr>
              <a:buFont typeface="Wingdings" panose="05000000000000000000" pitchFamily="2" charset="2"/>
              <a:buChar char="Ø"/>
            </a:pPr>
            <a:r>
              <a:rPr lang="en-US" sz="2800" dirty="0" smtClean="0"/>
              <a:t>Actual weight </a:t>
            </a:r>
            <a:r>
              <a:rPr lang="en-US" sz="2800" dirty="0"/>
              <a:t>within 30% of their ideal body weight</a:t>
            </a:r>
          </a:p>
          <a:p>
            <a:pPr>
              <a:buFont typeface="Wingdings" panose="05000000000000000000" pitchFamily="2" charset="2"/>
              <a:buChar char="Ø"/>
            </a:pPr>
            <a:r>
              <a:rPr lang="en-US" sz="2800" b="1" dirty="0" smtClean="0"/>
              <a:t>Stable</a:t>
            </a:r>
            <a:r>
              <a:rPr lang="en-US" sz="2800" dirty="0" smtClean="0"/>
              <a:t> serum </a:t>
            </a:r>
            <a:r>
              <a:rPr lang="en-US" sz="2800" dirty="0"/>
              <a:t>creatinine concentrations </a:t>
            </a:r>
          </a:p>
        </p:txBody>
      </p:sp>
    </p:spTree>
    <p:extLst>
      <p:ext uri="{BB962C8B-B14F-4D97-AF65-F5344CB8AC3E}">
        <p14:creationId xmlns:p14="http://schemas.microsoft.com/office/powerpoint/2010/main" val="2155936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99270"/>
          </a:xfrm>
          <a:solidFill>
            <a:schemeClr val="accent2">
              <a:lumMod val="20000"/>
              <a:lumOff val="80000"/>
            </a:schemeClr>
          </a:solidFill>
        </p:spPr>
        <p:txBody>
          <a:bodyPr/>
          <a:lstStyle/>
          <a:p>
            <a:pPr algn="ctr"/>
            <a:r>
              <a:rPr lang="en-US" b="1" dirty="0" smtClean="0">
                <a:latin typeface="Aharoni" panose="02010803020104030203" pitchFamily="2" charset="-79"/>
                <a:cs typeface="Aharoni" panose="02010803020104030203" pitchFamily="2" charset="-79"/>
              </a:rPr>
              <a:t>IBW measures</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137272"/>
            <a:ext cx="10515600" cy="3084724"/>
          </a:xfrm>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pPr>
            <a:r>
              <a:rPr lang="en-US" sz="3200" b="1" dirty="0" smtClean="0">
                <a:latin typeface="Andalus" panose="02020603050405020304" pitchFamily="18" charset="-78"/>
                <a:cs typeface="Andalus" panose="02020603050405020304" pitchFamily="18" charset="-78"/>
              </a:rPr>
              <a:t>IBW males (in </a:t>
            </a:r>
            <a:r>
              <a:rPr lang="en-US" sz="3200" b="1" dirty="0">
                <a:latin typeface="Andalus" panose="02020603050405020304" pitchFamily="18" charset="-78"/>
                <a:cs typeface="Andalus" panose="02020603050405020304" pitchFamily="18" charset="-78"/>
              </a:rPr>
              <a:t>kg) = 50 + 2.3(</a:t>
            </a:r>
            <a:r>
              <a:rPr lang="en-US" sz="3200" b="1" dirty="0" err="1">
                <a:latin typeface="Andalus" panose="02020603050405020304" pitchFamily="18" charset="-78"/>
                <a:cs typeface="Andalus" panose="02020603050405020304" pitchFamily="18" charset="-78"/>
              </a:rPr>
              <a:t>Ht</a:t>
            </a:r>
            <a:r>
              <a:rPr lang="en-US" sz="3200" b="1" dirty="0">
                <a:latin typeface="Andalus" panose="02020603050405020304" pitchFamily="18" charset="-78"/>
                <a:cs typeface="Andalus" panose="02020603050405020304" pitchFamily="18" charset="-78"/>
              </a:rPr>
              <a:t> − 60</a:t>
            </a:r>
            <a:r>
              <a:rPr lang="en-US" sz="3200" b="1" dirty="0" smtClean="0">
                <a:latin typeface="Andalus" panose="02020603050405020304" pitchFamily="18" charset="-78"/>
                <a:cs typeface="Andalus" panose="02020603050405020304" pitchFamily="18" charset="-78"/>
              </a:rPr>
              <a:t>)</a:t>
            </a:r>
          </a:p>
          <a:p>
            <a:pPr>
              <a:lnSpc>
                <a:spcPct val="150000"/>
              </a:lnSpc>
            </a:pPr>
            <a:r>
              <a:rPr lang="en-US" sz="3200" b="1" dirty="0" smtClean="0">
                <a:latin typeface="Andalus" panose="02020603050405020304" pitchFamily="18" charset="-78"/>
                <a:cs typeface="Andalus" panose="02020603050405020304" pitchFamily="18" charset="-78"/>
              </a:rPr>
              <a:t>IBW females </a:t>
            </a:r>
            <a:r>
              <a:rPr lang="en-US" sz="3200" b="1" dirty="0">
                <a:latin typeface="Andalus" panose="02020603050405020304" pitchFamily="18" charset="-78"/>
                <a:cs typeface="Andalus" panose="02020603050405020304" pitchFamily="18" charset="-78"/>
              </a:rPr>
              <a:t>(in kg) = 45 + 2.3(</a:t>
            </a:r>
            <a:r>
              <a:rPr lang="en-US" sz="3200" b="1" dirty="0" err="1">
                <a:latin typeface="Andalus" panose="02020603050405020304" pitchFamily="18" charset="-78"/>
                <a:cs typeface="Andalus" panose="02020603050405020304" pitchFamily="18" charset="-78"/>
              </a:rPr>
              <a:t>Ht</a:t>
            </a:r>
            <a:r>
              <a:rPr lang="en-US" sz="3200" b="1" dirty="0">
                <a:latin typeface="Andalus" panose="02020603050405020304" pitchFamily="18" charset="-78"/>
                <a:cs typeface="Andalus" panose="02020603050405020304" pitchFamily="18" charset="-78"/>
              </a:rPr>
              <a:t> − 60), </a:t>
            </a:r>
            <a:endParaRPr lang="en-US" sz="3200" b="1" dirty="0" smtClean="0">
              <a:latin typeface="Andalus" panose="02020603050405020304" pitchFamily="18" charset="-78"/>
              <a:cs typeface="Andalus" panose="02020603050405020304" pitchFamily="18" charset="-78"/>
            </a:endParaRPr>
          </a:p>
          <a:p>
            <a:pPr>
              <a:lnSpc>
                <a:spcPct val="150000"/>
              </a:lnSpc>
            </a:pPr>
            <a:r>
              <a:rPr lang="en-US" sz="3200" b="1" dirty="0" smtClean="0">
                <a:latin typeface="Andalus" panose="02020603050405020304" pitchFamily="18" charset="-78"/>
                <a:cs typeface="Andalus" panose="02020603050405020304" pitchFamily="18" charset="-78"/>
              </a:rPr>
              <a:t>where </a:t>
            </a:r>
            <a:r>
              <a:rPr lang="en-US" sz="3200" b="1" dirty="0">
                <a:latin typeface="Andalus" panose="02020603050405020304" pitchFamily="18" charset="-78"/>
                <a:cs typeface="Andalus" panose="02020603050405020304" pitchFamily="18" charset="-78"/>
              </a:rPr>
              <a:t>Ht is </a:t>
            </a:r>
            <a:r>
              <a:rPr lang="en-US" sz="3200" b="1" dirty="0" smtClean="0">
                <a:latin typeface="Andalus" panose="02020603050405020304" pitchFamily="18" charset="-78"/>
                <a:cs typeface="Andalus" panose="02020603050405020304" pitchFamily="18" charset="-78"/>
              </a:rPr>
              <a:t>height in </a:t>
            </a:r>
            <a:r>
              <a:rPr lang="en-US" sz="3200" b="1" u="sng" dirty="0" smtClean="0">
                <a:solidFill>
                  <a:srgbClr val="C00000"/>
                </a:solidFill>
                <a:latin typeface="Andalus" panose="02020603050405020304" pitchFamily="18" charset="-78"/>
                <a:cs typeface="Andalus" panose="02020603050405020304" pitchFamily="18" charset="-78"/>
              </a:rPr>
              <a:t>inches</a:t>
            </a:r>
            <a:endParaRPr lang="en-US" sz="3200" b="1" u="sng" dirty="0">
              <a:solidFill>
                <a:srgbClr val="C0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919186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9438"/>
          </a:xfrm>
          <a:solidFill>
            <a:schemeClr val="accent2">
              <a:lumMod val="20000"/>
              <a:lumOff val="80000"/>
            </a:schemeClr>
          </a:solidFill>
        </p:spPr>
        <p:txBody>
          <a:bodyPr>
            <a:normAutofit/>
          </a:bodyPr>
          <a:lstStyle/>
          <a:p>
            <a:pPr algn="just"/>
            <a:r>
              <a:rPr lang="en-US" sz="3200" b="1" dirty="0" smtClean="0">
                <a:latin typeface="Andalus" panose="02020603050405020304" pitchFamily="18" charset="-78"/>
                <a:cs typeface="Andalus" panose="02020603050405020304" pitchFamily="18" charset="-78"/>
              </a:rPr>
              <a:t>Example, </a:t>
            </a:r>
            <a:r>
              <a:rPr lang="en-US" sz="3200" b="1" dirty="0">
                <a:latin typeface="Andalus" panose="02020603050405020304" pitchFamily="18" charset="-78"/>
                <a:cs typeface="Andalus" panose="02020603050405020304" pitchFamily="18" charset="-78"/>
              </a:rPr>
              <a:t>a 55-year-old, 80-kg, 5-ft 11-in male has </a:t>
            </a:r>
            <a:r>
              <a:rPr lang="en-US" sz="3200" b="1" dirty="0" smtClean="0">
                <a:latin typeface="Andalus" panose="02020603050405020304" pitchFamily="18" charset="-78"/>
                <a:cs typeface="Andalus" panose="02020603050405020304" pitchFamily="18" charset="-78"/>
              </a:rPr>
              <a:t>a serum </a:t>
            </a:r>
            <a:r>
              <a:rPr lang="en-US" sz="3200" b="1" dirty="0">
                <a:latin typeface="Andalus" panose="02020603050405020304" pitchFamily="18" charset="-78"/>
                <a:cs typeface="Andalus" panose="02020603050405020304" pitchFamily="18" charset="-78"/>
              </a:rPr>
              <a:t>creatinine equal to 1.9 mg/</a:t>
            </a:r>
            <a:r>
              <a:rPr lang="en-US" sz="3200" b="1" dirty="0" err="1">
                <a:latin typeface="Andalus" panose="02020603050405020304" pitchFamily="18" charset="-78"/>
                <a:cs typeface="Andalus" panose="02020603050405020304" pitchFamily="18" charset="-78"/>
              </a:rPr>
              <a:t>dL</a:t>
            </a:r>
            <a:r>
              <a:rPr lang="en-US" sz="3200" b="1" dirty="0" smtClean="0">
                <a:latin typeface="Andalus" panose="02020603050405020304" pitchFamily="18" charset="-78"/>
                <a:cs typeface="Andalus" panose="02020603050405020304" pitchFamily="18" charset="-78"/>
              </a:rPr>
              <a:t>.</a:t>
            </a:r>
            <a:r>
              <a:rPr lang="en-US" sz="3200" dirty="0"/>
              <a:t> </a:t>
            </a:r>
            <a:r>
              <a:rPr lang="en-US" sz="3200" b="1" dirty="0" smtClean="0">
                <a:latin typeface="Andalus" panose="02020603050405020304" pitchFamily="18" charset="-78"/>
                <a:cs typeface="Andalus" panose="02020603050405020304" pitchFamily="18" charset="-78"/>
              </a:rPr>
              <a:t>Calculate the estimated </a:t>
            </a:r>
            <a:r>
              <a:rPr lang="en-US" sz="3200" b="1" dirty="0">
                <a:latin typeface="Andalus" panose="02020603050405020304" pitchFamily="18" charset="-78"/>
                <a:cs typeface="Andalus" panose="02020603050405020304" pitchFamily="18" charset="-78"/>
              </a:rPr>
              <a:t>creatinine </a:t>
            </a:r>
            <a:r>
              <a:rPr lang="en-US" sz="3200" b="1" dirty="0" smtClean="0">
                <a:latin typeface="Andalus" panose="02020603050405020304" pitchFamily="18" charset="-78"/>
                <a:cs typeface="Andalus" panose="02020603050405020304" pitchFamily="18" charset="-78"/>
              </a:rPr>
              <a:t>clearance.</a:t>
            </a:r>
            <a:endParaRPr lang="en-US" sz="32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86718" y="2774358"/>
            <a:ext cx="10818563" cy="3731218"/>
          </a:xfrm>
          <a:ln>
            <a:noFill/>
          </a:ln>
        </p:spPr>
        <p:style>
          <a:lnRef idx="2">
            <a:schemeClr val="accent2"/>
          </a:lnRef>
          <a:fillRef idx="1">
            <a:schemeClr val="lt1"/>
          </a:fillRef>
          <a:effectRef idx="0">
            <a:schemeClr val="accent2"/>
          </a:effectRef>
          <a:fontRef idx="minor">
            <a:schemeClr val="dk1"/>
          </a:fontRef>
        </p:style>
        <p:txBody>
          <a:bodyPr/>
          <a:lstStyle/>
          <a:p>
            <a:r>
              <a:rPr lang="en-US" b="1" dirty="0">
                <a:latin typeface="Andalus" panose="02020603050405020304" pitchFamily="18" charset="-78"/>
                <a:cs typeface="Andalus" panose="02020603050405020304" pitchFamily="18" charset="-78"/>
              </a:rPr>
              <a:t>IBW</a:t>
            </a:r>
            <a:r>
              <a:rPr lang="en-US" sz="2400" b="1" dirty="0">
                <a:latin typeface="Andalus" panose="02020603050405020304" pitchFamily="18" charset="-78"/>
                <a:cs typeface="Andalus" panose="02020603050405020304" pitchFamily="18" charset="-78"/>
              </a:rPr>
              <a:t>males</a:t>
            </a:r>
            <a:r>
              <a:rPr lang="en-US" b="1" dirty="0">
                <a:latin typeface="Andalus" panose="02020603050405020304" pitchFamily="18" charset="-78"/>
                <a:cs typeface="Andalus" panose="02020603050405020304" pitchFamily="18" charset="-78"/>
              </a:rPr>
              <a:t> = 50 + 2.3 (Ht − 60</a:t>
            </a:r>
            <a:r>
              <a:rPr lang="en-US" b="1" dirty="0" smtClean="0">
                <a:latin typeface="Andalus" panose="02020603050405020304" pitchFamily="18" charset="-78"/>
                <a:cs typeface="Andalus" panose="02020603050405020304" pitchFamily="18" charset="-78"/>
              </a:rPr>
              <a:t>)</a:t>
            </a:r>
          </a:p>
          <a:p>
            <a:pPr marL="0" indent="0">
              <a:buNone/>
            </a:pPr>
            <a:r>
              <a:rPr lang="en-US" b="1" dirty="0">
                <a:latin typeface="Andalus" panose="02020603050405020304" pitchFamily="18" charset="-78"/>
                <a:cs typeface="Andalus" panose="02020603050405020304" pitchFamily="18" charset="-78"/>
              </a:rPr>
              <a:t> </a:t>
            </a: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 50 + 2.3(71 − 60</a:t>
            </a:r>
            <a:r>
              <a:rPr lang="en-US" b="1" dirty="0" smtClean="0">
                <a:latin typeface="Andalus" panose="02020603050405020304" pitchFamily="18" charset="-78"/>
                <a:cs typeface="Andalus" panose="02020603050405020304" pitchFamily="18" charset="-78"/>
              </a:rPr>
              <a:t>)</a:t>
            </a:r>
          </a:p>
          <a:p>
            <a:pPr marL="0" indent="0">
              <a:buNone/>
            </a:pPr>
            <a:r>
              <a:rPr lang="en-US" b="1" dirty="0" smtClean="0">
                <a:latin typeface="Andalus" panose="02020603050405020304" pitchFamily="18" charset="-78"/>
                <a:cs typeface="Andalus" panose="02020603050405020304" pitchFamily="18" charset="-78"/>
              </a:rPr>
              <a:t>                    = 75 kg (so the patient is within 30% of his ideal body weight</a:t>
            </a:r>
          </a:p>
          <a:p>
            <a:r>
              <a:rPr lang="en-US" b="1" dirty="0">
                <a:latin typeface="Andalus" panose="02020603050405020304" pitchFamily="18" charset="-78"/>
                <a:cs typeface="Andalus" panose="02020603050405020304" pitchFamily="18" charset="-78"/>
              </a:rPr>
              <a:t>CrCl</a:t>
            </a:r>
            <a:r>
              <a:rPr lang="en-US" sz="2400" b="1" dirty="0">
                <a:latin typeface="Andalus" panose="02020603050405020304" pitchFamily="18" charset="-78"/>
                <a:cs typeface="Andalus" panose="02020603050405020304" pitchFamily="18" charset="-78"/>
              </a:rPr>
              <a:t>est</a:t>
            </a:r>
            <a:r>
              <a:rPr lang="en-US" b="1" dirty="0">
                <a:latin typeface="Andalus" panose="02020603050405020304" pitchFamily="18" charset="-78"/>
                <a:cs typeface="Andalus" panose="02020603050405020304" pitchFamily="18" charset="-78"/>
              </a:rPr>
              <a:t> = [(140 </a:t>
            </a:r>
            <a:r>
              <a:rPr lang="en-US" b="1" dirty="0" smtClean="0">
                <a:latin typeface="Andalus" panose="02020603050405020304" pitchFamily="18" charset="-78"/>
                <a:cs typeface="Andalus" panose="02020603050405020304" pitchFamily="18" charset="-78"/>
              </a:rPr>
              <a:t>− age)BW</a:t>
            </a:r>
            <a:r>
              <a:rPr lang="en-US" b="1" dirty="0">
                <a:latin typeface="Andalus" panose="02020603050405020304" pitchFamily="18" charset="-78"/>
                <a:cs typeface="Andalus" panose="02020603050405020304" pitchFamily="18" charset="-78"/>
              </a:rPr>
              <a:t>] / (72 ⋅ </a:t>
            </a:r>
            <a:r>
              <a:rPr lang="en-US" b="1" dirty="0" err="1">
                <a:latin typeface="Andalus" panose="02020603050405020304" pitchFamily="18" charset="-78"/>
                <a:cs typeface="Andalus" panose="02020603050405020304" pitchFamily="18" charset="-78"/>
              </a:rPr>
              <a:t>SCr</a:t>
            </a:r>
            <a:r>
              <a:rPr lang="en-US" b="1" dirty="0" smtClean="0">
                <a:latin typeface="Andalus" panose="02020603050405020304" pitchFamily="18" charset="-78"/>
                <a:cs typeface="Andalus" panose="02020603050405020304" pitchFamily="18" charset="-78"/>
              </a:rPr>
              <a:t>)</a:t>
            </a:r>
          </a:p>
          <a:p>
            <a:pPr marL="0" indent="0">
              <a:buNone/>
            </a:pPr>
            <a:r>
              <a:rPr lang="en-US" b="1" dirty="0">
                <a:latin typeface="Andalus" panose="02020603050405020304" pitchFamily="18" charset="-78"/>
                <a:cs typeface="Andalus" panose="02020603050405020304" pitchFamily="18" charset="-78"/>
              </a:rPr>
              <a:t> </a:t>
            </a: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 [(140 − 55 y)80 kg] / (72 ⋅ 1.9 mg/</a:t>
            </a:r>
            <a:r>
              <a:rPr lang="en-US" b="1" dirty="0" err="1">
                <a:latin typeface="Andalus" panose="02020603050405020304" pitchFamily="18" charset="-78"/>
                <a:cs typeface="Andalus" panose="02020603050405020304" pitchFamily="18" charset="-78"/>
              </a:rPr>
              <a:t>dL</a:t>
            </a:r>
            <a:r>
              <a:rPr lang="en-US" b="1" dirty="0" smtClean="0">
                <a:latin typeface="Andalus" panose="02020603050405020304" pitchFamily="18" charset="-78"/>
                <a:cs typeface="Andalus" panose="02020603050405020304" pitchFamily="18" charset="-78"/>
              </a:rPr>
              <a:t>) </a:t>
            </a:r>
          </a:p>
          <a:p>
            <a:pPr marL="0" indent="0">
              <a:buNone/>
            </a:pP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 50 mL/min.</a:t>
            </a:r>
          </a:p>
        </p:txBody>
      </p:sp>
    </p:spTree>
    <p:extLst>
      <p:ext uri="{BB962C8B-B14F-4D97-AF65-F5344CB8AC3E}">
        <p14:creationId xmlns:p14="http://schemas.microsoft.com/office/powerpoint/2010/main" val="4015327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838" y="1825625"/>
            <a:ext cx="9838063" cy="3649758"/>
          </a:xfrm>
          <a:solidFill>
            <a:schemeClr val="accent1">
              <a:lumMod val="20000"/>
              <a:lumOff val="80000"/>
            </a:schemeClr>
          </a:solidFill>
          <a:ln>
            <a:solidFill>
              <a:schemeClr val="accent1"/>
            </a:solidFill>
          </a:ln>
        </p:spPr>
        <p:txBody>
          <a:bodyPr>
            <a:noAutofit/>
          </a:bodyPr>
          <a:lstStyle/>
          <a:p>
            <a:pPr marL="0" indent="0" algn="just">
              <a:buNone/>
            </a:pPr>
            <a:r>
              <a:rPr lang="en-US" sz="4800" dirty="0" smtClean="0">
                <a:latin typeface="Arabic Typesetting" panose="03020402040406030203" pitchFamily="66" charset="-78"/>
                <a:cs typeface="Arabic Typesetting" panose="03020402040406030203" pitchFamily="66" charset="-78"/>
              </a:rPr>
              <a:t>If </a:t>
            </a:r>
            <a:r>
              <a:rPr lang="en-US" sz="4800" dirty="0">
                <a:latin typeface="Arabic Typesetting" panose="03020402040406030203" pitchFamily="66" charset="-78"/>
                <a:cs typeface="Arabic Typesetting" panose="03020402040406030203" pitchFamily="66" charset="-78"/>
              </a:rPr>
              <a:t>serum creatinine values are </a:t>
            </a:r>
            <a:r>
              <a:rPr lang="en-US" sz="4800" b="1" dirty="0">
                <a:solidFill>
                  <a:srgbClr val="C00000"/>
                </a:solidFill>
                <a:latin typeface="Arabic Typesetting" panose="03020402040406030203" pitchFamily="66" charset="-78"/>
                <a:cs typeface="Arabic Typesetting" panose="03020402040406030203" pitchFamily="66" charset="-78"/>
              </a:rPr>
              <a:t>not stable</a:t>
            </a:r>
            <a:r>
              <a:rPr lang="en-US" sz="4800" dirty="0">
                <a:latin typeface="Arabic Typesetting" panose="03020402040406030203" pitchFamily="66" charset="-78"/>
                <a:cs typeface="Arabic Typesetting" panose="03020402040406030203" pitchFamily="66" charset="-78"/>
              </a:rPr>
              <a:t>, but increasing or decreasing in a patient, the </a:t>
            </a:r>
            <a:r>
              <a:rPr lang="en-US" sz="6000" dirty="0">
                <a:latin typeface="Arabic Typesetting" panose="03020402040406030203" pitchFamily="66" charset="-78"/>
                <a:ea typeface="+mj-ea"/>
                <a:cs typeface="Arabic Typesetting" panose="03020402040406030203" pitchFamily="66" charset="-78"/>
              </a:rPr>
              <a:t>Cockcroft-</a:t>
            </a:r>
            <a:r>
              <a:rPr lang="en-US" sz="6000" dirty="0" err="1">
                <a:latin typeface="Arabic Typesetting" panose="03020402040406030203" pitchFamily="66" charset="-78"/>
                <a:ea typeface="+mj-ea"/>
                <a:cs typeface="Arabic Typesetting" panose="03020402040406030203" pitchFamily="66" charset="-78"/>
              </a:rPr>
              <a:t>Gault</a:t>
            </a:r>
            <a:r>
              <a:rPr lang="en-US" sz="3200" dirty="0">
                <a:latin typeface="Arabic Typesetting" panose="03020402040406030203" pitchFamily="66" charset="-78"/>
                <a:cs typeface="Arabic Typesetting" panose="03020402040406030203" pitchFamily="66" charset="-78"/>
              </a:rPr>
              <a:t> </a:t>
            </a:r>
            <a:r>
              <a:rPr lang="en-US" sz="4800" dirty="0">
                <a:latin typeface="Arabic Typesetting" panose="03020402040406030203" pitchFamily="66" charset="-78"/>
                <a:cs typeface="Arabic Typesetting" panose="03020402040406030203" pitchFamily="66" charset="-78"/>
              </a:rPr>
              <a:t>equation cannot be used to estimate creatinine clearance. In this case, an alternate method must be used:</a:t>
            </a:r>
          </a:p>
        </p:txBody>
      </p:sp>
    </p:spTree>
    <p:extLst>
      <p:ext uri="{BB962C8B-B14F-4D97-AF65-F5344CB8AC3E}">
        <p14:creationId xmlns:p14="http://schemas.microsoft.com/office/powerpoint/2010/main" val="25496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3205"/>
            <a:ext cx="9144000" cy="2291508"/>
          </a:xfrm>
          <a:solidFill>
            <a:schemeClr val="accent2">
              <a:lumMod val="20000"/>
              <a:lumOff val="80000"/>
            </a:schemeClr>
          </a:solidFill>
          <a:ln>
            <a:solidFill>
              <a:srgbClr val="C00000"/>
            </a:solidFill>
          </a:ln>
        </p:spPr>
        <p:txBody>
          <a:bodyPr>
            <a:normAutofit fontScale="90000"/>
          </a:bodyPr>
          <a:lstStyle/>
          <a:p>
            <a:pPr>
              <a:lnSpc>
                <a:spcPct val="150000"/>
              </a:lnSpc>
            </a:pPr>
            <a:r>
              <a:rPr lang="en-US" dirty="0">
                <a:latin typeface="Algerian" panose="04020705040A02060702" pitchFamily="82" charset="0"/>
              </a:rPr>
              <a:t>DRUG </a:t>
            </a:r>
            <a:r>
              <a:rPr lang="en-US" dirty="0" smtClean="0">
                <a:latin typeface="Algerian" panose="04020705040A02060702" pitchFamily="82" charset="0"/>
              </a:rPr>
              <a:t>DOSING </a:t>
            </a:r>
            <a:r>
              <a:rPr lang="en-US" dirty="0">
                <a:latin typeface="Algerian" panose="04020705040A02060702" pitchFamily="82" charset="0"/>
              </a:rPr>
              <a:t>IN SPECIAL</a:t>
            </a:r>
            <a:br>
              <a:rPr lang="en-US" dirty="0">
                <a:latin typeface="Algerian" panose="04020705040A02060702" pitchFamily="82" charset="0"/>
              </a:rPr>
            </a:br>
            <a:r>
              <a:rPr lang="en-US" dirty="0" smtClean="0">
                <a:latin typeface="Algerian" panose="04020705040A02060702" pitchFamily="82" charset="0"/>
              </a:rPr>
              <a:t>POPULATIONS</a:t>
            </a:r>
            <a:endParaRPr lang="en-US" u="sng" dirty="0">
              <a:latin typeface="Algerian" panose="04020705040A02060702" pitchFamily="82" charset="0"/>
            </a:endParaRPr>
          </a:p>
        </p:txBody>
      </p:sp>
    </p:spTree>
    <p:extLst>
      <p:ext uri="{BB962C8B-B14F-4D97-AF65-F5344CB8AC3E}">
        <p14:creationId xmlns:p14="http://schemas.microsoft.com/office/powerpoint/2010/main" val="215513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2321"/>
          </a:xfrm>
          <a:solidFill>
            <a:schemeClr val="accent4">
              <a:lumMod val="40000"/>
              <a:lumOff val="60000"/>
            </a:schemeClr>
          </a:solidFill>
        </p:spPr>
        <p:txBody>
          <a:bodyPr>
            <a:normAutofit/>
          </a:bodyPr>
          <a:lstStyle/>
          <a:p>
            <a:pPr algn="ctr"/>
            <a:r>
              <a:rPr lang="en-US" sz="4000" u="sng" dirty="0" smtClean="0">
                <a:latin typeface="Aharoni" panose="02010803020104030203" pitchFamily="2" charset="-79"/>
                <a:cs typeface="Aharoni" panose="02010803020104030203" pitchFamily="2" charset="-79"/>
              </a:rPr>
              <a:t>B/</a:t>
            </a:r>
            <a:r>
              <a:rPr lang="en-US" sz="4000" dirty="0" smtClean="0">
                <a:latin typeface="Aharoni" panose="02010803020104030203" pitchFamily="2" charset="-79"/>
                <a:cs typeface="Aharoni" panose="02010803020104030203" pitchFamily="2" charset="-79"/>
              </a:rPr>
              <a:t> </a:t>
            </a:r>
            <a:r>
              <a:rPr lang="en-US" sz="4000" dirty="0" err="1" smtClean="0">
                <a:latin typeface="Aharoni" panose="02010803020104030203" pitchFamily="2" charset="-79"/>
                <a:cs typeface="Aharoni" panose="02010803020104030203" pitchFamily="2" charset="-79"/>
              </a:rPr>
              <a:t>Jelliffe</a:t>
            </a:r>
            <a:r>
              <a:rPr lang="en-US" sz="4000" dirty="0" smtClean="0">
                <a:latin typeface="Aharoni" panose="02010803020104030203" pitchFamily="2" charset="-79"/>
                <a:cs typeface="Aharoni" panose="02010803020104030203" pitchFamily="2" charset="-79"/>
              </a:rPr>
              <a:t> </a:t>
            </a:r>
            <a:r>
              <a:rPr lang="en-US" sz="4000" dirty="0">
                <a:latin typeface="Aharoni" panose="02010803020104030203" pitchFamily="2" charset="-79"/>
                <a:cs typeface="Aharoni" panose="02010803020104030203" pitchFamily="2" charset="-79"/>
              </a:rPr>
              <a:t>and </a:t>
            </a:r>
            <a:r>
              <a:rPr lang="en-US" sz="4000" dirty="0" err="1" smtClean="0">
                <a:latin typeface="Aharoni" panose="02010803020104030203" pitchFamily="2" charset="-79"/>
                <a:cs typeface="Aharoni" panose="02010803020104030203" pitchFamily="2" charset="-79"/>
              </a:rPr>
              <a:t>Jelliffe</a:t>
            </a:r>
            <a:r>
              <a:rPr lang="en-US" sz="4000" dirty="0" smtClean="0">
                <a:latin typeface="Aharoni" panose="02010803020104030203" pitchFamily="2" charset="-79"/>
                <a:cs typeface="Aharoni" panose="02010803020104030203" pitchFamily="2" charset="-79"/>
              </a:rPr>
              <a:t> </a:t>
            </a:r>
            <a:r>
              <a:rPr lang="en-US" sz="4000" dirty="0">
                <a:latin typeface="Aharoni" panose="02010803020104030203" pitchFamily="2" charset="-79"/>
                <a:cs typeface="Aharoni" panose="02010803020104030203" pitchFamily="2" charset="-79"/>
              </a:rPr>
              <a:t>method</a:t>
            </a:r>
          </a:p>
        </p:txBody>
      </p:sp>
      <p:sp>
        <p:nvSpPr>
          <p:cNvPr id="3" name="Content Placeholder 2"/>
          <p:cNvSpPr>
            <a:spLocks noGrp="1"/>
          </p:cNvSpPr>
          <p:nvPr>
            <p:ph idx="1"/>
          </p:nvPr>
        </p:nvSpPr>
        <p:spPr>
          <a:xfrm>
            <a:off x="838200" y="1927952"/>
            <a:ext cx="10515600" cy="4472847"/>
          </a:xfrm>
          <a:ln>
            <a:solidFill>
              <a:srgbClr val="002060"/>
            </a:solidFill>
          </a:ln>
        </p:spPr>
        <p:txBody>
          <a:bodyPr>
            <a:noAutofit/>
          </a:bodyPr>
          <a:lstStyle/>
          <a:p>
            <a:pPr marL="0" indent="0">
              <a:buNone/>
            </a:pPr>
            <a:r>
              <a:rPr lang="en-US" sz="4400" b="1" u="sng" dirty="0" smtClean="0">
                <a:latin typeface="Arabic Typesetting" panose="03020402040406030203" pitchFamily="66" charset="-78"/>
                <a:cs typeface="Arabic Typesetting" panose="03020402040406030203" pitchFamily="66" charset="-78"/>
              </a:rPr>
              <a:t>First step</a:t>
            </a:r>
            <a:r>
              <a:rPr lang="en-US" sz="4400" b="1" dirty="0" smtClean="0">
                <a:latin typeface="Arabic Typesetting" panose="03020402040406030203" pitchFamily="66" charset="-78"/>
                <a:cs typeface="Arabic Typesetting" panose="03020402040406030203" pitchFamily="66" charset="-78"/>
              </a:rPr>
              <a:t>: estimate </a:t>
            </a:r>
            <a:r>
              <a:rPr lang="en-US" sz="4400" b="1" dirty="0">
                <a:latin typeface="Arabic Typesetting" panose="03020402040406030203" pitchFamily="66" charset="-78"/>
                <a:cs typeface="Arabic Typesetting" panose="03020402040406030203" pitchFamily="66" charset="-78"/>
              </a:rPr>
              <a:t>creatinine </a:t>
            </a:r>
            <a:r>
              <a:rPr lang="en-US" sz="4400" b="1" dirty="0" smtClean="0">
                <a:latin typeface="Arabic Typesetting" panose="03020402040406030203" pitchFamily="66" charset="-78"/>
                <a:cs typeface="Arabic Typesetting" panose="03020402040406030203" pitchFamily="66" charset="-78"/>
              </a:rPr>
              <a:t>production</a:t>
            </a:r>
          </a:p>
          <a:p>
            <a:endParaRPr lang="en-US" sz="3600" b="1" dirty="0">
              <a:latin typeface="Arabic Typesetting" panose="03020402040406030203" pitchFamily="66" charset="-78"/>
              <a:cs typeface="Arabic Typesetting" panose="03020402040406030203" pitchFamily="66" charset="-78"/>
            </a:endParaRPr>
          </a:p>
          <a:p>
            <a:endParaRPr lang="en-US" sz="3600" b="1" dirty="0" smtClean="0">
              <a:latin typeface="Arabic Typesetting" panose="03020402040406030203" pitchFamily="66" charset="-78"/>
              <a:cs typeface="Arabic Typesetting" panose="03020402040406030203" pitchFamily="66" charset="-78"/>
            </a:endParaRPr>
          </a:p>
          <a:p>
            <a:endParaRPr lang="en-US" sz="3600" b="1" dirty="0">
              <a:latin typeface="Arabic Typesetting" panose="03020402040406030203" pitchFamily="66" charset="-78"/>
              <a:cs typeface="Arabic Typesetting" panose="03020402040406030203" pitchFamily="66" charset="-78"/>
            </a:endParaRPr>
          </a:p>
          <a:p>
            <a:r>
              <a:rPr lang="en-US" sz="3600" b="1" dirty="0" smtClean="0">
                <a:latin typeface="Arabic Typesetting" panose="03020402040406030203" pitchFamily="66" charset="-78"/>
                <a:cs typeface="Arabic Typesetting" panose="03020402040406030203" pitchFamily="66" charset="-78"/>
              </a:rPr>
              <a:t>Ess </a:t>
            </a:r>
            <a:r>
              <a:rPr lang="en-US" sz="3600" b="1" dirty="0">
                <a:latin typeface="Arabic Typesetting" panose="03020402040406030203" pitchFamily="66" charset="-78"/>
                <a:cs typeface="Arabic Typesetting" panose="03020402040406030203" pitchFamily="66" charset="-78"/>
              </a:rPr>
              <a:t>is the </a:t>
            </a:r>
            <a:r>
              <a:rPr lang="en-US" sz="3600" b="1" dirty="0" smtClean="0">
                <a:latin typeface="Arabic Typesetting" panose="03020402040406030203" pitchFamily="66" charset="-78"/>
                <a:cs typeface="Arabic Typesetting" panose="03020402040406030203" pitchFamily="66" charset="-78"/>
              </a:rPr>
              <a:t>excretion of </a:t>
            </a:r>
            <a:r>
              <a:rPr lang="en-US" sz="3600" b="1" dirty="0">
                <a:latin typeface="Arabic Typesetting" panose="03020402040406030203" pitchFamily="66" charset="-78"/>
                <a:cs typeface="Arabic Typesetting" panose="03020402040406030203" pitchFamily="66" charset="-78"/>
              </a:rPr>
              <a:t>creatinine, </a:t>
            </a:r>
            <a:endParaRPr lang="en-US" sz="3600" b="1" dirty="0" smtClean="0">
              <a:latin typeface="Arabic Typesetting" panose="03020402040406030203" pitchFamily="66" charset="-78"/>
              <a:cs typeface="Arabic Typesetting" panose="03020402040406030203" pitchFamily="66" charset="-78"/>
            </a:endParaRPr>
          </a:p>
          <a:p>
            <a:r>
              <a:rPr lang="en-US" sz="3600" b="1" dirty="0" smtClean="0">
                <a:latin typeface="Arabic Typesetting" panose="03020402040406030203" pitchFamily="66" charset="-78"/>
                <a:cs typeface="Arabic Typesetting" panose="03020402040406030203" pitchFamily="66" charset="-78"/>
              </a:rPr>
              <a:t>IBW </a:t>
            </a:r>
            <a:r>
              <a:rPr lang="en-US" sz="3600" b="1" dirty="0">
                <a:latin typeface="Arabic Typesetting" panose="03020402040406030203" pitchFamily="66" charset="-78"/>
                <a:cs typeface="Arabic Typesetting" panose="03020402040406030203" pitchFamily="66" charset="-78"/>
              </a:rPr>
              <a:t>is ideal body weight in kilograms, </a:t>
            </a:r>
            <a:endParaRPr lang="en-US" sz="3600" b="1" dirty="0" smtClean="0">
              <a:latin typeface="Arabic Typesetting" panose="03020402040406030203" pitchFamily="66" charset="-78"/>
              <a:cs typeface="Arabic Typesetting" panose="03020402040406030203" pitchFamily="66" charset="-78"/>
            </a:endParaRPr>
          </a:p>
          <a:p>
            <a:r>
              <a:rPr lang="en-US" sz="3600" b="1" dirty="0" smtClean="0">
                <a:latin typeface="Arabic Typesetting" panose="03020402040406030203" pitchFamily="66" charset="-78"/>
                <a:cs typeface="Arabic Typesetting" panose="03020402040406030203" pitchFamily="66" charset="-78"/>
              </a:rPr>
              <a:t>Age is </a:t>
            </a:r>
            <a:r>
              <a:rPr lang="en-US" sz="3600" b="1" dirty="0">
                <a:latin typeface="Arabic Typesetting" panose="03020402040406030203" pitchFamily="66" charset="-78"/>
                <a:cs typeface="Arabic Typesetting" panose="03020402040406030203" pitchFamily="66" charset="-78"/>
              </a:rPr>
              <a:t>in years</a:t>
            </a:r>
          </a:p>
        </p:txBody>
      </p:sp>
      <p:sp>
        <p:nvSpPr>
          <p:cNvPr id="4" name="Rounded Rectangle 3"/>
          <p:cNvSpPr/>
          <p:nvPr/>
        </p:nvSpPr>
        <p:spPr>
          <a:xfrm>
            <a:off x="1672728" y="2708399"/>
            <a:ext cx="8846544" cy="1399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rPr>
              <a:t>Ess male     = IBW [</a:t>
            </a:r>
            <a:r>
              <a:rPr lang="en-US" sz="3600" dirty="0">
                <a:solidFill>
                  <a:schemeClr val="tx1"/>
                </a:solidFill>
              </a:rPr>
              <a:t>29.3 − (0.203 ⋅ age)]</a:t>
            </a:r>
          </a:p>
          <a:p>
            <a:r>
              <a:rPr lang="en-US" sz="3600" dirty="0" smtClean="0">
                <a:solidFill>
                  <a:schemeClr val="tx1"/>
                </a:solidFill>
              </a:rPr>
              <a:t>Ess female  </a:t>
            </a:r>
            <a:r>
              <a:rPr lang="en-US" sz="3600" dirty="0">
                <a:solidFill>
                  <a:schemeClr val="tx1"/>
                </a:solidFill>
              </a:rPr>
              <a:t>= </a:t>
            </a:r>
            <a:r>
              <a:rPr lang="en-US" sz="3600" dirty="0" smtClean="0">
                <a:solidFill>
                  <a:schemeClr val="tx1"/>
                </a:solidFill>
              </a:rPr>
              <a:t>IBW [</a:t>
            </a:r>
            <a:r>
              <a:rPr lang="en-US" sz="3600" dirty="0">
                <a:solidFill>
                  <a:schemeClr val="tx1"/>
                </a:solidFill>
              </a:rPr>
              <a:t>25.1 − (0.175 ⋅ age)]</a:t>
            </a:r>
          </a:p>
        </p:txBody>
      </p:sp>
    </p:spTree>
    <p:extLst>
      <p:ext uri="{BB962C8B-B14F-4D97-AF65-F5344CB8AC3E}">
        <p14:creationId xmlns:p14="http://schemas.microsoft.com/office/powerpoint/2010/main" val="1277308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393"/>
          </a:xfrm>
          <a:solidFill>
            <a:schemeClr val="accent2">
              <a:lumMod val="60000"/>
              <a:lumOff val="40000"/>
            </a:schemeClr>
          </a:solidFill>
          <a:ln>
            <a:solidFill>
              <a:srgbClr val="002060"/>
            </a:solidFill>
          </a:ln>
        </p:spPr>
        <p:txBody>
          <a:bodyPr>
            <a:normAutofit fontScale="90000"/>
          </a:bodyPr>
          <a:lstStyle/>
          <a:p>
            <a:r>
              <a:rPr lang="en-US" b="1" dirty="0" smtClean="0"/>
              <a:t>Second step</a:t>
            </a:r>
            <a:endParaRPr lang="en-US" b="1" dirty="0"/>
          </a:p>
        </p:txBody>
      </p:sp>
      <p:sp>
        <p:nvSpPr>
          <p:cNvPr id="3" name="Content Placeholder 2"/>
          <p:cNvSpPr>
            <a:spLocks noGrp="1"/>
          </p:cNvSpPr>
          <p:nvPr>
            <p:ph idx="1"/>
          </p:nvPr>
        </p:nvSpPr>
        <p:spPr>
          <a:xfrm>
            <a:off x="838200" y="1333042"/>
            <a:ext cx="10515600" cy="5023692"/>
          </a:xfrm>
          <a:ln>
            <a:solidFill>
              <a:srgbClr val="002060"/>
            </a:solidFill>
          </a:ln>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b="1" dirty="0" err="1" smtClean="0">
                <a:latin typeface="Andalus" panose="02020603050405020304" pitchFamily="18" charset="-78"/>
                <a:cs typeface="Andalus" panose="02020603050405020304" pitchFamily="18" charset="-78"/>
              </a:rPr>
              <a:t>Scr</a:t>
            </a:r>
            <a:r>
              <a:rPr lang="en-US" sz="2000" b="1" dirty="0" err="1" smtClean="0">
                <a:latin typeface="Andalus" panose="02020603050405020304" pitchFamily="18" charset="-78"/>
                <a:cs typeface="Andalus" panose="02020603050405020304" pitchFamily="18" charset="-78"/>
              </a:rPr>
              <a:t>ave</a:t>
            </a: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is the average of the two serum creatinine determinations in mg/</a:t>
            </a:r>
            <a:r>
              <a:rPr lang="en-US" b="1" dirty="0" err="1">
                <a:latin typeface="Andalus" panose="02020603050405020304" pitchFamily="18" charset="-78"/>
                <a:cs typeface="Andalus" panose="02020603050405020304" pitchFamily="18" charset="-78"/>
              </a:rPr>
              <a:t>dL</a:t>
            </a:r>
            <a:r>
              <a:rPr lang="en-US" b="1" dirty="0">
                <a:latin typeface="Andalus" panose="02020603050405020304" pitchFamily="18" charset="-78"/>
                <a:cs typeface="Andalus" panose="02020603050405020304" pitchFamily="18" charset="-78"/>
              </a:rPr>
              <a:t>, </a:t>
            </a:r>
            <a:endParaRPr lang="en-US" b="1" dirty="0" smtClean="0">
              <a:latin typeface="Andalus" panose="02020603050405020304" pitchFamily="18" charset="-78"/>
              <a:cs typeface="Andalus" panose="02020603050405020304" pitchFamily="18" charset="-78"/>
            </a:endParaRPr>
          </a:p>
          <a:p>
            <a:r>
              <a:rPr lang="en-US" b="1" dirty="0" err="1" smtClean="0">
                <a:latin typeface="Andalus" panose="02020603050405020304" pitchFamily="18" charset="-78"/>
                <a:cs typeface="Andalus" panose="02020603050405020304" pitchFamily="18" charset="-78"/>
              </a:rPr>
              <a:t>Δt</a:t>
            </a:r>
            <a:r>
              <a:rPr lang="en-US" b="1" dirty="0" smtClean="0">
                <a:latin typeface="Andalus" panose="02020603050405020304" pitchFamily="18" charset="-78"/>
                <a:cs typeface="Andalus" panose="02020603050405020304" pitchFamily="18" charset="-78"/>
              </a:rPr>
              <a:t> is the </a:t>
            </a:r>
            <a:r>
              <a:rPr lang="en-US" b="1" dirty="0">
                <a:latin typeface="Andalus" panose="02020603050405020304" pitchFamily="18" charset="-78"/>
                <a:cs typeface="Andalus" panose="02020603050405020304" pitchFamily="18" charset="-78"/>
              </a:rPr>
              <a:t>time that expired between the measurement of Scr1 and Scr2 in minutes</a:t>
            </a:r>
          </a:p>
        </p:txBody>
      </p:sp>
      <p:pic>
        <p:nvPicPr>
          <p:cNvPr id="5" name="Picture 4"/>
          <p:cNvPicPr>
            <a:picLocks noChangeAspect="1"/>
          </p:cNvPicPr>
          <p:nvPr/>
        </p:nvPicPr>
        <p:blipFill>
          <a:blip r:embed="rId2"/>
          <a:stretch>
            <a:fillRect/>
          </a:stretch>
        </p:blipFill>
        <p:spPr>
          <a:xfrm>
            <a:off x="958468" y="1690688"/>
            <a:ext cx="6158428" cy="1768608"/>
          </a:xfrm>
          <a:prstGeom prst="rect">
            <a:avLst/>
          </a:prstGeom>
        </p:spPr>
        <p:style>
          <a:lnRef idx="2">
            <a:schemeClr val="accent2"/>
          </a:lnRef>
          <a:fillRef idx="1">
            <a:schemeClr val="lt1"/>
          </a:fillRef>
          <a:effectRef idx="0">
            <a:schemeClr val="accent2"/>
          </a:effectRef>
          <a:fontRef idx="minor">
            <a:schemeClr val="dk1"/>
          </a:fontRef>
        </p:style>
      </p:pic>
      <p:pic>
        <p:nvPicPr>
          <p:cNvPr id="6" name="Picture 5"/>
          <p:cNvPicPr>
            <a:picLocks noChangeAspect="1"/>
          </p:cNvPicPr>
          <p:nvPr/>
        </p:nvPicPr>
        <p:blipFill>
          <a:blip r:embed="rId3"/>
          <a:stretch>
            <a:fillRect/>
          </a:stretch>
        </p:blipFill>
        <p:spPr>
          <a:xfrm>
            <a:off x="958468" y="3467000"/>
            <a:ext cx="5894023" cy="821874"/>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3829141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922" y="1825625"/>
            <a:ext cx="9672811" cy="2272650"/>
          </a:xfrm>
          <a:solidFill>
            <a:schemeClr val="accent1">
              <a:lumMod val="20000"/>
              <a:lumOff val="80000"/>
            </a:schemeClr>
          </a:solidFill>
          <a:ln>
            <a:solidFill>
              <a:schemeClr val="accent1"/>
            </a:solidFill>
          </a:ln>
        </p:spPr>
        <p:txBody>
          <a:bodyPr>
            <a:normAutofit/>
          </a:bodyPr>
          <a:lstStyle/>
          <a:p>
            <a:pPr marL="0" indent="0" algn="just">
              <a:buNone/>
            </a:pPr>
            <a:r>
              <a:rPr lang="en-US" sz="4800" dirty="0">
                <a:latin typeface="Arabic Typesetting" panose="03020402040406030203" pitchFamily="66" charset="-78"/>
                <a:cs typeface="Arabic Typesetting" panose="03020402040406030203" pitchFamily="66" charset="-78"/>
              </a:rPr>
              <a:t>If patients are </a:t>
            </a:r>
            <a:r>
              <a:rPr lang="en-US" sz="4800" b="1" dirty="0">
                <a:solidFill>
                  <a:srgbClr val="C00000"/>
                </a:solidFill>
                <a:latin typeface="Arabic Typesetting" panose="03020402040406030203" pitchFamily="66" charset="-78"/>
                <a:cs typeface="Arabic Typesetting" panose="03020402040406030203" pitchFamily="66" charset="-78"/>
              </a:rPr>
              <a:t>not within 30% </a:t>
            </a:r>
            <a:r>
              <a:rPr lang="en-US" sz="4800" dirty="0">
                <a:latin typeface="Arabic Typesetting" panose="03020402040406030203" pitchFamily="66" charset="-78"/>
                <a:cs typeface="Arabic Typesetting" panose="03020402040406030203" pitchFamily="66" charset="-78"/>
              </a:rPr>
              <a:t>of their ideal body </a:t>
            </a:r>
            <a:r>
              <a:rPr lang="en-US" sz="4800" dirty="0" smtClean="0">
                <a:latin typeface="Arabic Typesetting" panose="03020402040406030203" pitchFamily="66" charset="-78"/>
                <a:cs typeface="Arabic Typesetting" panose="03020402040406030203" pitchFamily="66" charset="-78"/>
              </a:rPr>
              <a:t>weight (obese), </a:t>
            </a:r>
            <a:r>
              <a:rPr lang="en-US" sz="4800" dirty="0">
                <a:latin typeface="Arabic Typesetting" panose="03020402040406030203" pitchFamily="66" charset="-78"/>
                <a:cs typeface="Arabic Typesetting" panose="03020402040406030203" pitchFamily="66" charset="-78"/>
              </a:rPr>
              <a:t>other methods to </a:t>
            </a:r>
            <a:r>
              <a:rPr lang="en-US" sz="4800" dirty="0" smtClean="0">
                <a:latin typeface="Arabic Typesetting" panose="03020402040406030203" pitchFamily="66" charset="-78"/>
                <a:cs typeface="Arabic Typesetting" panose="03020402040406030203" pitchFamily="66" charset="-78"/>
              </a:rPr>
              <a:t>estimate creatinine </a:t>
            </a:r>
            <a:r>
              <a:rPr lang="en-US" sz="4800" dirty="0">
                <a:latin typeface="Arabic Typesetting" panose="03020402040406030203" pitchFamily="66" charset="-78"/>
                <a:cs typeface="Arabic Typesetting" panose="03020402040406030203" pitchFamily="66" charset="-78"/>
              </a:rPr>
              <a:t>clearance should be </a:t>
            </a:r>
            <a:r>
              <a:rPr lang="en-US" sz="4800" dirty="0" smtClean="0">
                <a:latin typeface="Arabic Typesetting" panose="03020402040406030203" pitchFamily="66" charset="-78"/>
                <a:cs typeface="Arabic Typesetting" panose="03020402040406030203" pitchFamily="66" charset="-78"/>
              </a:rPr>
              <a:t>used:</a:t>
            </a:r>
            <a:endParaRPr lang="en-US" sz="4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31094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accent1"/>
            </a:solidFill>
          </a:ln>
        </p:spPr>
        <p:txBody>
          <a:bodyPr>
            <a:normAutofit/>
          </a:bodyPr>
          <a:lstStyle/>
          <a:p>
            <a:pPr algn="ctr"/>
            <a:r>
              <a:rPr lang="en-US" sz="4000" dirty="0" smtClean="0">
                <a:latin typeface="Arial Black" panose="020B0A04020102020204" pitchFamily="34" charset="0"/>
              </a:rPr>
              <a:t>C/ Salazar and Corcoran method</a:t>
            </a:r>
            <a:endParaRPr lang="en-US" sz="4000" dirty="0">
              <a:latin typeface="Arial Black" panose="020B0A04020102020204" pitchFamily="34" charset="0"/>
            </a:endParaRPr>
          </a:p>
        </p:txBody>
      </p:sp>
      <p:sp>
        <p:nvSpPr>
          <p:cNvPr id="3" name="Content Placeholder 2"/>
          <p:cNvSpPr>
            <a:spLocks noGrp="1"/>
          </p:cNvSpPr>
          <p:nvPr>
            <p:ph idx="1"/>
          </p:nvPr>
        </p:nvSpPr>
        <p:spPr>
          <a:xfrm>
            <a:off x="9033831" y="2478794"/>
            <a:ext cx="2846023" cy="3238959"/>
          </a:xfrm>
        </p:spPr>
        <p:style>
          <a:lnRef idx="2">
            <a:schemeClr val="accent5"/>
          </a:lnRef>
          <a:fillRef idx="1">
            <a:schemeClr val="lt1"/>
          </a:fillRef>
          <a:effectRef idx="0">
            <a:schemeClr val="accent5"/>
          </a:effectRef>
          <a:fontRef idx="minor">
            <a:schemeClr val="dk1"/>
          </a:fontRef>
        </p:style>
        <p:txBody>
          <a:bodyPr>
            <a:noAutofit/>
          </a:bodyPr>
          <a:lstStyle/>
          <a:p>
            <a:r>
              <a:rPr lang="en-US" sz="3200" dirty="0" smtClean="0">
                <a:latin typeface="Arabic Typesetting" panose="03020402040406030203" pitchFamily="66" charset="-78"/>
                <a:cs typeface="Arabic Typesetting" panose="03020402040406030203" pitchFamily="66" charset="-78"/>
              </a:rPr>
              <a:t>Age in </a:t>
            </a:r>
            <a:r>
              <a:rPr lang="en-US" sz="3200" dirty="0">
                <a:latin typeface="Arabic Typesetting" panose="03020402040406030203" pitchFamily="66" charset="-78"/>
                <a:cs typeface="Arabic Typesetting" panose="03020402040406030203" pitchFamily="66" charset="-78"/>
              </a:rPr>
              <a:t>years, </a:t>
            </a:r>
            <a:endParaRPr lang="en-US" sz="3200" dirty="0" smtClean="0">
              <a:latin typeface="Arabic Typesetting" panose="03020402040406030203" pitchFamily="66" charset="-78"/>
              <a:cs typeface="Arabic Typesetting" panose="03020402040406030203" pitchFamily="66" charset="-78"/>
            </a:endParaRPr>
          </a:p>
          <a:p>
            <a:r>
              <a:rPr lang="en-US" sz="3200" dirty="0" smtClean="0">
                <a:latin typeface="Arabic Typesetting" panose="03020402040406030203" pitchFamily="66" charset="-78"/>
                <a:cs typeface="Arabic Typesetting" panose="03020402040406030203" pitchFamily="66" charset="-78"/>
              </a:rPr>
              <a:t>Wt, weight </a:t>
            </a:r>
            <a:r>
              <a:rPr lang="en-US" sz="3200" dirty="0">
                <a:latin typeface="Arabic Typesetting" panose="03020402040406030203" pitchFamily="66" charset="-78"/>
                <a:cs typeface="Arabic Typesetting" panose="03020402040406030203" pitchFamily="66" charset="-78"/>
              </a:rPr>
              <a:t>in </a:t>
            </a:r>
            <a:r>
              <a:rPr lang="en-US" sz="3200" b="1" dirty="0">
                <a:solidFill>
                  <a:srgbClr val="C00000"/>
                </a:solidFill>
                <a:latin typeface="Arabic Typesetting" panose="03020402040406030203" pitchFamily="66" charset="-78"/>
                <a:cs typeface="Arabic Typesetting" panose="03020402040406030203" pitchFamily="66" charset="-78"/>
              </a:rPr>
              <a:t>kg</a:t>
            </a:r>
            <a:r>
              <a:rPr lang="en-US" sz="3200" dirty="0">
                <a:latin typeface="Arabic Typesetting" panose="03020402040406030203" pitchFamily="66" charset="-78"/>
                <a:cs typeface="Arabic Typesetting" panose="03020402040406030203" pitchFamily="66" charset="-78"/>
              </a:rPr>
              <a:t>, </a:t>
            </a:r>
            <a:endParaRPr lang="en-US" sz="3200" dirty="0" smtClean="0">
              <a:latin typeface="Arabic Typesetting" panose="03020402040406030203" pitchFamily="66" charset="-78"/>
              <a:cs typeface="Arabic Typesetting" panose="03020402040406030203" pitchFamily="66" charset="-78"/>
            </a:endParaRPr>
          </a:p>
          <a:p>
            <a:r>
              <a:rPr lang="en-US" sz="3200" dirty="0" smtClean="0">
                <a:latin typeface="Arabic Typesetting" panose="03020402040406030203" pitchFamily="66" charset="-78"/>
                <a:cs typeface="Arabic Typesetting" panose="03020402040406030203" pitchFamily="66" charset="-78"/>
              </a:rPr>
              <a:t>Ht, height </a:t>
            </a:r>
            <a:r>
              <a:rPr lang="en-US" sz="3200" dirty="0">
                <a:latin typeface="Arabic Typesetting" panose="03020402040406030203" pitchFamily="66" charset="-78"/>
                <a:cs typeface="Arabic Typesetting" panose="03020402040406030203" pitchFamily="66" charset="-78"/>
              </a:rPr>
              <a:t>in </a:t>
            </a:r>
            <a:r>
              <a:rPr lang="en-US" sz="3200" b="1" dirty="0" smtClean="0">
                <a:solidFill>
                  <a:srgbClr val="C00000"/>
                </a:solidFill>
                <a:latin typeface="Arabic Typesetting" panose="03020402040406030203" pitchFamily="66" charset="-78"/>
                <a:cs typeface="Arabic Typesetting" panose="03020402040406030203" pitchFamily="66" charset="-78"/>
              </a:rPr>
              <a:t>m</a:t>
            </a:r>
            <a:r>
              <a:rPr lang="en-US" sz="3200" dirty="0" smtClean="0">
                <a:latin typeface="Arabic Typesetting" panose="03020402040406030203" pitchFamily="66" charset="-78"/>
                <a:cs typeface="Arabic Typesetting" panose="03020402040406030203" pitchFamily="66" charset="-78"/>
              </a:rPr>
              <a:t>,</a:t>
            </a:r>
          </a:p>
          <a:p>
            <a:r>
              <a:rPr lang="en-US" sz="3200" dirty="0" err="1" smtClean="0">
                <a:latin typeface="Arabic Typesetting" panose="03020402040406030203" pitchFamily="66" charset="-78"/>
                <a:cs typeface="Arabic Typesetting" panose="03020402040406030203" pitchFamily="66" charset="-78"/>
              </a:rPr>
              <a:t>SCr</a:t>
            </a:r>
            <a:r>
              <a:rPr lang="en-US" sz="3200" dirty="0" smtClean="0">
                <a:latin typeface="Arabic Typesetting" panose="03020402040406030203" pitchFamily="66" charset="-78"/>
                <a:cs typeface="Arabic Typesetting" panose="03020402040406030203" pitchFamily="66" charset="-78"/>
              </a:rPr>
              <a:t>, serum </a:t>
            </a:r>
            <a:r>
              <a:rPr lang="en-US" sz="3200" dirty="0">
                <a:latin typeface="Arabic Typesetting" panose="03020402040406030203" pitchFamily="66" charset="-78"/>
                <a:cs typeface="Arabic Typesetting" panose="03020402040406030203" pitchFamily="66" charset="-78"/>
              </a:rPr>
              <a:t>creatinine </a:t>
            </a:r>
            <a:r>
              <a:rPr lang="en-US" sz="3200" dirty="0" smtClean="0">
                <a:latin typeface="Arabic Typesetting" panose="03020402040406030203" pitchFamily="66" charset="-78"/>
                <a:cs typeface="Arabic Typesetting" panose="03020402040406030203" pitchFamily="66" charset="-78"/>
              </a:rPr>
              <a:t>in mg/</a:t>
            </a:r>
            <a:r>
              <a:rPr lang="en-US" sz="3200" dirty="0" err="1" smtClean="0">
                <a:latin typeface="Arabic Typesetting" panose="03020402040406030203" pitchFamily="66" charset="-78"/>
                <a:cs typeface="Arabic Typesetting" panose="03020402040406030203" pitchFamily="66" charset="-78"/>
              </a:rPr>
              <a:t>dL</a:t>
            </a:r>
            <a:endParaRPr lang="en-US" sz="3200" dirty="0">
              <a:latin typeface="Arabic Typesetting" panose="03020402040406030203" pitchFamily="66" charset="-78"/>
              <a:cs typeface="Arabic Typesetting" panose="03020402040406030203" pitchFamily="66" charset="-78"/>
            </a:endParaRPr>
          </a:p>
        </p:txBody>
      </p:sp>
      <p:pic>
        <p:nvPicPr>
          <p:cNvPr id="5" name="Picture 4"/>
          <p:cNvPicPr>
            <a:picLocks noChangeAspect="1"/>
          </p:cNvPicPr>
          <p:nvPr/>
        </p:nvPicPr>
        <p:blipFill>
          <a:blip r:embed="rId2"/>
          <a:stretch>
            <a:fillRect/>
          </a:stretch>
        </p:blipFill>
        <p:spPr>
          <a:xfrm>
            <a:off x="985837" y="2609258"/>
            <a:ext cx="7842841" cy="3108495"/>
          </a:xfrm>
          <a:prstGeom prst="rect">
            <a:avLst/>
          </a:prstGeom>
          <a:ln>
            <a:solidFill>
              <a:srgbClr val="002060"/>
            </a:solidFill>
          </a:ln>
        </p:spPr>
      </p:pic>
    </p:spTree>
    <p:extLst>
      <p:ext uri="{BB962C8B-B14F-4D97-AF65-F5344CB8AC3E}">
        <p14:creationId xmlns:p14="http://schemas.microsoft.com/office/powerpoint/2010/main" val="1502357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63713"/>
          </a:xfrm>
          <a:solidFill>
            <a:schemeClr val="accent2">
              <a:lumMod val="20000"/>
              <a:lumOff val="80000"/>
            </a:schemeClr>
          </a:solidFill>
        </p:spPr>
        <p:txBody>
          <a:bodyPr/>
          <a:lstStyle/>
          <a:p>
            <a:pPr algn="ctr"/>
            <a:r>
              <a:rPr lang="en-US" b="1" dirty="0"/>
              <a:t>Methods to estimate creatinine clearance for children and young adults</a:t>
            </a:r>
          </a:p>
        </p:txBody>
      </p:sp>
      <p:sp>
        <p:nvSpPr>
          <p:cNvPr id="3" name="Content Placeholder 2"/>
          <p:cNvSpPr>
            <a:spLocks noGrp="1"/>
          </p:cNvSpPr>
          <p:nvPr>
            <p:ph idx="1"/>
          </p:nvPr>
        </p:nvSpPr>
        <p:spPr>
          <a:xfrm>
            <a:off x="838200" y="2454006"/>
            <a:ext cx="10515600" cy="3995623"/>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b="1" dirty="0" smtClean="0"/>
              <a:t>Age </a:t>
            </a:r>
            <a:r>
              <a:rPr lang="en-US" b="1" dirty="0"/>
              <a:t>1–20 years</a:t>
            </a:r>
            <a:r>
              <a:rPr lang="en-US" dirty="0"/>
              <a:t>, </a:t>
            </a:r>
            <a:endParaRPr lang="en-US" dirty="0" smtClean="0"/>
          </a:p>
          <a:p>
            <a:pPr>
              <a:buFont typeface="Wingdings" panose="05000000000000000000" pitchFamily="2" charset="2"/>
              <a:buChar char="Ø"/>
            </a:pPr>
            <a:r>
              <a:rPr lang="en-US" dirty="0" smtClean="0"/>
              <a:t>CrClest </a:t>
            </a:r>
            <a:r>
              <a:rPr lang="en-US" dirty="0"/>
              <a:t>(in mL/min / 1.73 m</a:t>
            </a:r>
            <a:r>
              <a:rPr lang="en-US" baseline="30000" dirty="0"/>
              <a:t>2</a:t>
            </a:r>
            <a:r>
              <a:rPr lang="en-US" dirty="0"/>
              <a:t>) = (0.55 ⋅ Ht)/</a:t>
            </a:r>
            <a:r>
              <a:rPr lang="en-US" dirty="0" err="1" smtClean="0"/>
              <a:t>SCr</a:t>
            </a:r>
            <a:endParaRPr lang="ar-IQ" dirty="0" smtClean="0"/>
          </a:p>
          <a:p>
            <a:pPr>
              <a:buFont typeface="Wingdings" panose="05000000000000000000" pitchFamily="2" charset="2"/>
              <a:buChar char="Ø"/>
            </a:pPr>
            <a:endParaRPr lang="ar-IQ" dirty="0"/>
          </a:p>
          <a:p>
            <a:r>
              <a:rPr lang="en-US" b="1" dirty="0"/>
              <a:t>Age 0–1 year</a:t>
            </a:r>
            <a:r>
              <a:rPr lang="en-US" dirty="0"/>
              <a:t>, </a:t>
            </a:r>
          </a:p>
          <a:p>
            <a:pPr>
              <a:buFont typeface="Wingdings" panose="05000000000000000000" pitchFamily="2" charset="2"/>
              <a:buChar char="Ø"/>
            </a:pPr>
            <a:r>
              <a:rPr lang="en-US" dirty="0" err="1"/>
              <a:t>CrClest</a:t>
            </a:r>
            <a:r>
              <a:rPr lang="en-US" dirty="0"/>
              <a:t> (in mL/min / 1.73 m</a:t>
            </a:r>
            <a:r>
              <a:rPr lang="en-US" baseline="30000" dirty="0"/>
              <a:t>2</a:t>
            </a:r>
            <a:r>
              <a:rPr lang="en-US" dirty="0"/>
              <a:t>) = (0.45 ⋅ Ht) / </a:t>
            </a:r>
            <a:r>
              <a:rPr lang="en-US" dirty="0" err="1" smtClean="0"/>
              <a:t>SCr</a:t>
            </a:r>
            <a:endParaRPr lang="en-US" dirty="0" smtClean="0"/>
          </a:p>
          <a:p>
            <a:pPr>
              <a:buFont typeface="Wingdings" panose="05000000000000000000" pitchFamily="2" charset="2"/>
              <a:buChar char="Ø"/>
            </a:pPr>
            <a:endParaRPr lang="en-US" dirty="0"/>
          </a:p>
          <a:p>
            <a:r>
              <a:rPr lang="en-US" dirty="0"/>
              <a:t>Ht is height in </a:t>
            </a:r>
            <a:r>
              <a:rPr lang="en-US" b="1" dirty="0" smtClean="0">
                <a:solidFill>
                  <a:srgbClr val="C00000"/>
                </a:solidFill>
              </a:rPr>
              <a:t>cm</a:t>
            </a:r>
            <a:r>
              <a:rPr lang="en-US" dirty="0"/>
              <a:t>,</a:t>
            </a:r>
          </a:p>
          <a:p>
            <a:r>
              <a:rPr lang="en-US" dirty="0" err="1"/>
              <a:t>SCr</a:t>
            </a:r>
            <a:r>
              <a:rPr lang="en-US" dirty="0"/>
              <a:t> is serum creatinine in mg/</a:t>
            </a:r>
            <a:r>
              <a:rPr lang="en-US" dirty="0" err="1"/>
              <a:t>dL</a:t>
            </a:r>
            <a:endParaRPr lang="en-US" dirty="0"/>
          </a:p>
          <a:p>
            <a:pPr marL="0" indent="0">
              <a:buNone/>
            </a:pPr>
            <a:endParaRPr lang="en-US" dirty="0"/>
          </a:p>
        </p:txBody>
      </p:sp>
    </p:spTree>
    <p:extLst>
      <p:ext uri="{BB962C8B-B14F-4D97-AF65-F5344CB8AC3E}">
        <p14:creationId xmlns:p14="http://schemas.microsoft.com/office/powerpoint/2010/main" val="3218460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87" y="2600325"/>
            <a:ext cx="11172825" cy="3918505"/>
          </a:xfrm>
          <a:ln>
            <a:solidFill>
              <a:schemeClr val="tx1"/>
            </a:solidFill>
          </a:ln>
        </p:spPr>
        <p:txBody>
          <a:bodyPr>
            <a:normAutofit/>
          </a:bodyPr>
          <a:lstStyle/>
          <a:p>
            <a:pPr algn="just"/>
            <a:r>
              <a:rPr lang="en-US" sz="4000" b="1" dirty="0" smtClean="0">
                <a:latin typeface="Arabic Typesetting" panose="03020402040406030203" pitchFamily="66" charset="-78"/>
                <a:cs typeface="Arabic Typesetting" panose="03020402040406030203" pitchFamily="66" charset="-78"/>
              </a:rPr>
              <a:t>When </a:t>
            </a:r>
            <a:r>
              <a:rPr lang="en-US" sz="4000" b="1" dirty="0" smtClean="0">
                <a:latin typeface="Arabic Typesetting" panose="03020402040406030203" pitchFamily="66" charset="-78"/>
                <a:cs typeface="Arabic Typesetting" panose="03020402040406030203" pitchFamily="66" charset="-78"/>
              </a:rPr>
              <a:t>creatinine clearance </a:t>
            </a:r>
            <a:r>
              <a:rPr lang="en-US" sz="4000" b="1" dirty="0">
                <a:latin typeface="Arabic Typesetting" panose="03020402040406030203" pitchFamily="66" charset="-78"/>
                <a:cs typeface="Arabic Typesetting" panose="03020402040406030203" pitchFamily="66" charset="-78"/>
              </a:rPr>
              <a:t>is </a:t>
            </a:r>
            <a:r>
              <a:rPr lang="en-US" sz="4000" b="1" dirty="0" smtClean="0">
                <a:latin typeface="Arabic Typesetting" panose="03020402040406030203" pitchFamily="66" charset="-78"/>
                <a:cs typeface="Arabic Typesetting" panose="03020402040406030203" pitchFamily="66" charset="-78"/>
              </a:rPr>
              <a:t>&lt; 50</a:t>
            </a:r>
            <a:r>
              <a:rPr lang="en-US" sz="4000" b="1" dirty="0">
                <a:latin typeface="Arabic Typesetting" panose="03020402040406030203" pitchFamily="66" charset="-78"/>
                <a:cs typeface="Arabic Typesetting" panose="03020402040406030203" pitchFamily="66" charset="-78"/>
              </a:rPr>
              <a:t>−60 </a:t>
            </a:r>
            <a:r>
              <a:rPr lang="en-US" sz="4000" b="1" dirty="0" smtClean="0">
                <a:latin typeface="Arabic Typesetting" panose="03020402040406030203" pitchFamily="66" charset="-78"/>
                <a:cs typeface="Arabic Typesetting" panose="03020402040406030203" pitchFamily="66" charset="-78"/>
              </a:rPr>
              <a:t>mL/min</a:t>
            </a:r>
            <a:r>
              <a:rPr lang="ar-IQ" sz="4000" b="1" dirty="0" smtClean="0">
                <a:latin typeface="Arabic Typesetting" panose="03020402040406030203" pitchFamily="66" charset="-78"/>
                <a:cs typeface="Arabic Typesetting" panose="03020402040406030203" pitchFamily="66" charset="-78"/>
              </a:rPr>
              <a:t>            </a:t>
            </a:r>
            <a:r>
              <a:rPr lang="en-US" sz="4000" b="1" u="sng" dirty="0" smtClean="0">
                <a:latin typeface="Arabic Typesetting" panose="03020402040406030203" pitchFamily="66" charset="-78"/>
                <a:cs typeface="Arabic Typesetting" panose="03020402040406030203" pitchFamily="66" charset="-78"/>
              </a:rPr>
              <a:t>Modest</a:t>
            </a:r>
            <a:r>
              <a:rPr lang="en-US" sz="4000" b="1" dirty="0" smtClean="0">
                <a:latin typeface="Arabic Typesetting" panose="03020402040406030203" pitchFamily="66" charset="-78"/>
                <a:cs typeface="Arabic Typesetting" panose="03020402040406030203" pitchFamily="66" charset="-78"/>
              </a:rPr>
              <a:t> </a:t>
            </a:r>
            <a:r>
              <a:rPr lang="en-US" sz="4000" b="1" dirty="0">
                <a:latin typeface="Arabic Typesetting" panose="03020402040406030203" pitchFamily="66" charset="-78"/>
                <a:cs typeface="Arabic Typesetting" panose="03020402040406030203" pitchFamily="66" charset="-78"/>
              </a:rPr>
              <a:t>decrease in drug doses </a:t>
            </a:r>
            <a:endParaRPr lang="en-US" sz="4000" b="1" dirty="0" smtClean="0">
              <a:latin typeface="Arabic Typesetting" panose="03020402040406030203" pitchFamily="66" charset="-78"/>
              <a:cs typeface="Arabic Typesetting" panose="03020402040406030203" pitchFamily="66" charset="-78"/>
            </a:endParaRPr>
          </a:p>
          <a:p>
            <a:pPr algn="just"/>
            <a:r>
              <a:rPr lang="en-US" sz="4000" b="1" dirty="0" smtClean="0">
                <a:latin typeface="Arabic Typesetting" panose="03020402040406030203" pitchFamily="66" charset="-78"/>
                <a:cs typeface="Arabic Typesetting" panose="03020402040406030203" pitchFamily="66" charset="-78"/>
              </a:rPr>
              <a:t>When </a:t>
            </a:r>
            <a:r>
              <a:rPr lang="en-US" sz="4000" b="1" dirty="0">
                <a:latin typeface="Arabic Typesetting" panose="03020402040406030203" pitchFamily="66" charset="-78"/>
                <a:cs typeface="Arabic Typesetting" panose="03020402040406030203" pitchFamily="66" charset="-78"/>
              </a:rPr>
              <a:t>creatinine </a:t>
            </a:r>
            <a:r>
              <a:rPr lang="en-US" sz="4000" b="1" dirty="0" smtClean="0">
                <a:latin typeface="Arabic Typesetting" panose="03020402040406030203" pitchFamily="66" charset="-78"/>
                <a:cs typeface="Arabic Typesetting" panose="03020402040406030203" pitchFamily="66" charset="-78"/>
              </a:rPr>
              <a:t>clearance is &lt; 25</a:t>
            </a:r>
            <a:r>
              <a:rPr lang="en-US" sz="4000" b="1" dirty="0">
                <a:latin typeface="Arabic Typesetting" panose="03020402040406030203" pitchFamily="66" charset="-78"/>
                <a:cs typeface="Arabic Typesetting" panose="03020402040406030203" pitchFamily="66" charset="-78"/>
              </a:rPr>
              <a:t>−30 </a:t>
            </a:r>
            <a:r>
              <a:rPr lang="en-US" sz="4000" b="1" dirty="0" smtClean="0">
                <a:latin typeface="Arabic Typesetting" panose="03020402040406030203" pitchFamily="66" charset="-78"/>
                <a:cs typeface="Arabic Typesetting" panose="03020402040406030203" pitchFamily="66" charset="-78"/>
              </a:rPr>
              <a:t>mL/min</a:t>
            </a:r>
            <a:r>
              <a:rPr lang="en-US" sz="4000" b="1" dirty="0" smtClean="0">
                <a:latin typeface="Arabic Typesetting" panose="03020402040406030203" pitchFamily="66" charset="-78"/>
                <a:cs typeface="Arabic Typesetting" panose="03020402040406030203" pitchFamily="66" charset="-78"/>
              </a:rPr>
              <a:t>            </a:t>
            </a:r>
            <a:r>
              <a:rPr lang="en-US" sz="4000" b="1" u="sng" dirty="0" smtClean="0">
                <a:latin typeface="Arabic Typesetting" panose="03020402040406030203" pitchFamily="66" charset="-78"/>
                <a:cs typeface="Arabic Typesetting" panose="03020402040406030203" pitchFamily="66" charset="-78"/>
              </a:rPr>
              <a:t>Moderate</a:t>
            </a:r>
            <a:r>
              <a:rPr lang="en-US" sz="4000" b="1" dirty="0" smtClean="0">
                <a:latin typeface="Arabic Typesetting" panose="03020402040406030203" pitchFamily="66" charset="-78"/>
                <a:cs typeface="Arabic Typesetting" panose="03020402040406030203" pitchFamily="66" charset="-78"/>
              </a:rPr>
              <a:t> decrease </a:t>
            </a:r>
            <a:r>
              <a:rPr lang="en-US" sz="4000" b="1" dirty="0">
                <a:latin typeface="Arabic Typesetting" panose="03020402040406030203" pitchFamily="66" charset="-78"/>
                <a:cs typeface="Arabic Typesetting" panose="03020402040406030203" pitchFamily="66" charset="-78"/>
              </a:rPr>
              <a:t>in drug doses </a:t>
            </a:r>
            <a:endParaRPr lang="en-US" sz="4000" b="1" dirty="0" smtClean="0">
              <a:latin typeface="Arabic Typesetting" panose="03020402040406030203" pitchFamily="66" charset="-78"/>
              <a:cs typeface="Arabic Typesetting" panose="03020402040406030203" pitchFamily="66" charset="-78"/>
            </a:endParaRPr>
          </a:p>
          <a:p>
            <a:pPr algn="just"/>
            <a:r>
              <a:rPr lang="en-US" sz="4000" b="1" dirty="0" smtClean="0">
                <a:latin typeface="Arabic Typesetting" panose="03020402040406030203" pitchFamily="66" charset="-78"/>
                <a:cs typeface="Arabic Typesetting" panose="03020402040406030203" pitchFamily="66" charset="-78"/>
              </a:rPr>
              <a:t>When </a:t>
            </a:r>
            <a:r>
              <a:rPr lang="en-US" sz="4000" b="1" dirty="0">
                <a:latin typeface="Arabic Typesetting" panose="03020402040406030203" pitchFamily="66" charset="-78"/>
                <a:cs typeface="Arabic Typesetting" panose="03020402040406030203" pitchFamily="66" charset="-78"/>
              </a:rPr>
              <a:t>creatinine </a:t>
            </a:r>
            <a:r>
              <a:rPr lang="en-US" sz="4000" b="1" dirty="0" smtClean="0">
                <a:latin typeface="Arabic Typesetting" panose="03020402040406030203" pitchFamily="66" charset="-78"/>
                <a:cs typeface="Arabic Typesetting" panose="03020402040406030203" pitchFamily="66" charset="-78"/>
              </a:rPr>
              <a:t>clearance is </a:t>
            </a:r>
            <a:r>
              <a:rPr lang="en-US" sz="3600" b="1" dirty="0" smtClean="0">
                <a:latin typeface="Arabic Typesetting" panose="03020402040406030203" pitchFamily="66" charset="-78"/>
                <a:cs typeface="Arabic Typesetting" panose="03020402040406030203" pitchFamily="66" charset="-78"/>
              </a:rPr>
              <a:t>≤ </a:t>
            </a:r>
            <a:r>
              <a:rPr lang="en-US" sz="4000" b="1" dirty="0" smtClean="0">
                <a:latin typeface="Arabic Typesetting" panose="03020402040406030203" pitchFamily="66" charset="-78"/>
                <a:cs typeface="Arabic Typesetting" panose="03020402040406030203" pitchFamily="66" charset="-78"/>
              </a:rPr>
              <a:t>15 </a:t>
            </a:r>
            <a:r>
              <a:rPr lang="en-US" sz="4000" b="1" dirty="0" smtClean="0">
                <a:latin typeface="Arabic Typesetting" panose="03020402040406030203" pitchFamily="66" charset="-78"/>
                <a:cs typeface="Arabic Typesetting" panose="03020402040406030203" pitchFamily="66" charset="-78"/>
              </a:rPr>
              <a:t>mL/min            </a:t>
            </a:r>
            <a:r>
              <a:rPr lang="en-US" sz="4000" b="1" u="sng" dirty="0">
                <a:latin typeface="Arabic Typesetting" panose="03020402040406030203" pitchFamily="66" charset="-78"/>
                <a:cs typeface="Arabic Typesetting" panose="03020402040406030203" pitchFamily="66" charset="-78"/>
              </a:rPr>
              <a:t>S</a:t>
            </a:r>
            <a:r>
              <a:rPr lang="en-US" sz="4000" b="1" u="sng" dirty="0" smtClean="0">
                <a:latin typeface="Arabic Typesetting" panose="03020402040406030203" pitchFamily="66" charset="-78"/>
                <a:cs typeface="Arabic Typesetting" panose="03020402040406030203" pitchFamily="66" charset="-78"/>
              </a:rPr>
              <a:t>ubstantial</a:t>
            </a:r>
            <a:r>
              <a:rPr lang="en-US" sz="4000" b="1" dirty="0" smtClean="0">
                <a:latin typeface="Arabic Typesetting" panose="03020402040406030203" pitchFamily="66" charset="-78"/>
                <a:cs typeface="Arabic Typesetting" panose="03020402040406030203" pitchFamily="66" charset="-78"/>
              </a:rPr>
              <a:t> </a:t>
            </a:r>
            <a:r>
              <a:rPr lang="en-US" sz="4000" b="1" dirty="0">
                <a:latin typeface="Arabic Typesetting" panose="03020402040406030203" pitchFamily="66" charset="-78"/>
                <a:cs typeface="Arabic Typesetting" panose="03020402040406030203" pitchFamily="66" charset="-78"/>
              </a:rPr>
              <a:t>decrease in drug doses </a:t>
            </a:r>
            <a:endParaRPr lang="en-US" sz="4000" b="1" dirty="0">
              <a:latin typeface="Arabic Typesetting" panose="03020402040406030203" pitchFamily="66" charset="-78"/>
              <a:cs typeface="Arabic Typesetting" panose="03020402040406030203" pitchFamily="66" charset="-78"/>
            </a:endParaRPr>
          </a:p>
        </p:txBody>
      </p:sp>
      <p:sp>
        <p:nvSpPr>
          <p:cNvPr id="4" name="Title 1"/>
          <p:cNvSpPr>
            <a:spLocks noGrp="1"/>
          </p:cNvSpPr>
          <p:nvPr>
            <p:ph type="title"/>
          </p:nvPr>
        </p:nvSpPr>
        <p:spPr>
          <a:xfrm>
            <a:off x="838200" y="365125"/>
            <a:ext cx="10515600" cy="1535113"/>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b="1" dirty="0"/>
              <a:t>Estimation</a:t>
            </a:r>
            <a:r>
              <a:rPr lang="en-US" dirty="0"/>
              <a:t> of Drug Dosing and Pharmacokinetic </a:t>
            </a:r>
            <a:r>
              <a:rPr lang="en-US" dirty="0" smtClean="0"/>
              <a:t>Parameters Using </a:t>
            </a:r>
            <a:r>
              <a:rPr lang="en-US" dirty="0"/>
              <a:t>Creatinine Clearance</a:t>
            </a:r>
          </a:p>
        </p:txBody>
      </p:sp>
      <p:cxnSp>
        <p:nvCxnSpPr>
          <p:cNvPr id="5" name="Straight Arrow Connector 4"/>
          <p:cNvCxnSpPr/>
          <p:nvPr/>
        </p:nvCxnSpPr>
        <p:spPr>
          <a:xfrm>
            <a:off x="7600950" y="2886075"/>
            <a:ext cx="114300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7386637" y="4152900"/>
            <a:ext cx="114300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7110410" y="5405438"/>
            <a:ext cx="114300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43788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50774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b="1" dirty="0">
                <a:latin typeface="Andalus" panose="02020603050405020304" pitchFamily="18" charset="-78"/>
                <a:cs typeface="Andalus" panose="02020603050405020304" pitchFamily="18" charset="-78"/>
              </a:rPr>
              <a:t>In order to modify doses for patients with renal impairment:</a:t>
            </a:r>
          </a:p>
        </p:txBody>
      </p:sp>
      <p:sp>
        <p:nvSpPr>
          <p:cNvPr id="3" name="Content Placeholder 2"/>
          <p:cNvSpPr>
            <a:spLocks noGrp="1"/>
          </p:cNvSpPr>
          <p:nvPr>
            <p:ph idx="1"/>
          </p:nvPr>
        </p:nvSpPr>
        <p:spPr>
          <a:xfrm>
            <a:off x="838200" y="2313542"/>
            <a:ext cx="10515600" cy="394054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nSpc>
                <a:spcPct val="100000"/>
              </a:lnSpc>
            </a:pPr>
            <a:r>
              <a:rPr lang="en-US" sz="3200" b="1" dirty="0" smtClean="0">
                <a:latin typeface="Andalus" panose="02020603050405020304" pitchFamily="18" charset="-78"/>
                <a:cs typeface="Andalus" panose="02020603050405020304" pitchFamily="18" charset="-78"/>
              </a:rPr>
              <a:t>Decrease the </a:t>
            </a:r>
            <a:r>
              <a:rPr lang="en-US" sz="3200" b="1" dirty="0">
                <a:latin typeface="Andalus" panose="02020603050405020304" pitchFamily="18" charset="-78"/>
                <a:cs typeface="Andalus" panose="02020603050405020304" pitchFamily="18" charset="-78"/>
              </a:rPr>
              <a:t>drug dose and retain the usual dosage interval, </a:t>
            </a:r>
            <a:endParaRPr lang="en-US" sz="3200" b="1" dirty="0" smtClean="0">
              <a:latin typeface="Andalus" panose="02020603050405020304" pitchFamily="18" charset="-78"/>
              <a:cs typeface="Andalus" panose="02020603050405020304" pitchFamily="18" charset="-78"/>
            </a:endParaRPr>
          </a:p>
          <a:p>
            <a:pPr>
              <a:lnSpc>
                <a:spcPct val="100000"/>
              </a:lnSpc>
            </a:pPr>
            <a:r>
              <a:rPr lang="en-US" sz="3200" b="1" dirty="0" smtClean="0">
                <a:latin typeface="Andalus" panose="02020603050405020304" pitchFamily="18" charset="-78"/>
                <a:cs typeface="Andalus" panose="02020603050405020304" pitchFamily="18" charset="-78"/>
              </a:rPr>
              <a:t>Retain the usual dose </a:t>
            </a:r>
            <a:r>
              <a:rPr lang="en-US" sz="3200" b="1" dirty="0">
                <a:latin typeface="Andalus" panose="02020603050405020304" pitchFamily="18" charset="-78"/>
                <a:cs typeface="Andalus" panose="02020603050405020304" pitchFamily="18" charset="-78"/>
              </a:rPr>
              <a:t>and increase the dosage interval, </a:t>
            </a:r>
            <a:r>
              <a:rPr lang="en-US" sz="3200" b="1" dirty="0" smtClean="0">
                <a:latin typeface="Andalus" panose="02020603050405020304" pitchFamily="18" charset="-78"/>
                <a:cs typeface="Andalus" panose="02020603050405020304" pitchFamily="18" charset="-78"/>
              </a:rPr>
              <a:t>or</a:t>
            </a:r>
          </a:p>
          <a:p>
            <a:pPr>
              <a:lnSpc>
                <a:spcPct val="100000"/>
              </a:lnSpc>
            </a:pPr>
            <a:r>
              <a:rPr lang="en-US" sz="3200" b="1" dirty="0" smtClean="0">
                <a:latin typeface="Andalus" panose="02020603050405020304" pitchFamily="18" charset="-78"/>
                <a:cs typeface="Andalus" panose="02020603050405020304" pitchFamily="18" charset="-78"/>
              </a:rPr>
              <a:t>Decrease the </a:t>
            </a:r>
            <a:r>
              <a:rPr lang="en-US" sz="3200" b="1" dirty="0">
                <a:latin typeface="Andalus" panose="02020603050405020304" pitchFamily="18" charset="-78"/>
                <a:cs typeface="Andalus" panose="02020603050405020304" pitchFamily="18" charset="-78"/>
              </a:rPr>
              <a:t>dosage and </a:t>
            </a:r>
            <a:r>
              <a:rPr lang="en-US" sz="3200" b="1" dirty="0" smtClean="0">
                <a:latin typeface="Andalus" panose="02020603050405020304" pitchFamily="18" charset="-78"/>
                <a:cs typeface="Andalus" panose="02020603050405020304" pitchFamily="18" charset="-78"/>
              </a:rPr>
              <a:t>prolong the </a:t>
            </a:r>
            <a:r>
              <a:rPr lang="en-US" sz="3200" b="1" dirty="0">
                <a:latin typeface="Andalus" panose="02020603050405020304" pitchFamily="18" charset="-78"/>
                <a:cs typeface="Andalus" panose="02020603050405020304" pitchFamily="18" charset="-78"/>
              </a:rPr>
              <a:t>dosage interval</a:t>
            </a:r>
            <a:r>
              <a:rPr lang="en-US" sz="3200" b="1" dirty="0" smtClean="0">
                <a:latin typeface="Andalus" panose="02020603050405020304" pitchFamily="18" charset="-78"/>
                <a:cs typeface="Andalus" panose="02020603050405020304" pitchFamily="18" charset="-78"/>
              </a:rPr>
              <a:t>.</a:t>
            </a:r>
          </a:p>
          <a:p>
            <a:pPr marL="0" indent="0">
              <a:lnSpc>
                <a:spcPct val="100000"/>
              </a:lnSpc>
              <a:buNone/>
            </a:pPr>
            <a:endParaRPr lang="en-US" sz="3200" b="1" dirty="0" smtClean="0">
              <a:latin typeface="Andalus" panose="02020603050405020304" pitchFamily="18" charset="-78"/>
              <a:cs typeface="Andalus" panose="02020603050405020304" pitchFamily="18" charset="-78"/>
            </a:endParaRPr>
          </a:p>
          <a:p>
            <a:pPr>
              <a:buFont typeface="Wingdings" panose="05000000000000000000" pitchFamily="2" charset="2"/>
              <a:buChar char="Ø"/>
            </a:pPr>
            <a:r>
              <a:rPr lang="en-US" sz="4000" dirty="0" smtClean="0">
                <a:solidFill>
                  <a:schemeClr val="accent5">
                    <a:lumMod val="50000"/>
                  </a:schemeClr>
                </a:solidFill>
                <a:latin typeface="Angsana New" panose="02020603050405020304" pitchFamily="18" charset="-34"/>
                <a:cs typeface="Angsana New" panose="02020603050405020304" pitchFamily="18" charset="-34"/>
              </a:rPr>
              <a:t>Depends on </a:t>
            </a:r>
            <a:r>
              <a:rPr lang="en-US" sz="4000" dirty="0">
                <a:solidFill>
                  <a:schemeClr val="accent5">
                    <a:lumMod val="50000"/>
                  </a:schemeClr>
                </a:solidFill>
                <a:latin typeface="Angsana New" panose="02020603050405020304" pitchFamily="18" charset="-34"/>
                <a:cs typeface="Angsana New" panose="02020603050405020304" pitchFamily="18" charset="-34"/>
              </a:rPr>
              <a:t>the route of administration, the </a:t>
            </a:r>
            <a:r>
              <a:rPr lang="en-US" sz="4000" dirty="0" smtClean="0">
                <a:solidFill>
                  <a:schemeClr val="accent5">
                    <a:lumMod val="50000"/>
                  </a:schemeClr>
                </a:solidFill>
                <a:latin typeface="Angsana New" panose="02020603050405020304" pitchFamily="18" charset="-34"/>
                <a:cs typeface="Angsana New" panose="02020603050405020304" pitchFamily="18" charset="-34"/>
              </a:rPr>
              <a:t>dosage forms </a:t>
            </a:r>
            <a:r>
              <a:rPr lang="en-US" sz="4000" dirty="0">
                <a:solidFill>
                  <a:schemeClr val="accent5">
                    <a:lumMod val="50000"/>
                  </a:schemeClr>
                </a:solidFill>
                <a:latin typeface="Angsana New" panose="02020603050405020304" pitchFamily="18" charset="-34"/>
                <a:cs typeface="Angsana New" panose="02020603050405020304" pitchFamily="18" charset="-34"/>
              </a:rPr>
              <a:t>available, </a:t>
            </a:r>
            <a:r>
              <a:rPr lang="en-US" sz="4000" dirty="0" smtClean="0">
                <a:solidFill>
                  <a:schemeClr val="accent5">
                    <a:lumMod val="50000"/>
                  </a:schemeClr>
                </a:solidFill>
                <a:latin typeface="Angsana New" panose="02020603050405020304" pitchFamily="18" charset="-34"/>
                <a:cs typeface="Angsana New" panose="02020603050405020304" pitchFamily="18" charset="-34"/>
              </a:rPr>
              <a:t>and </a:t>
            </a:r>
            <a:r>
              <a:rPr lang="en-US" sz="4000" dirty="0" smtClean="0">
                <a:solidFill>
                  <a:schemeClr val="accent5">
                    <a:lumMod val="50000"/>
                  </a:schemeClr>
                </a:solidFill>
                <a:latin typeface="Angsana New" panose="02020603050405020304" pitchFamily="18" charset="-34"/>
                <a:cs typeface="Angsana New" panose="02020603050405020304" pitchFamily="18" charset="-34"/>
              </a:rPr>
              <a:t>the pharmacodynamic </a:t>
            </a:r>
            <a:r>
              <a:rPr lang="en-US" sz="4000" dirty="0">
                <a:solidFill>
                  <a:schemeClr val="accent5">
                    <a:lumMod val="50000"/>
                  </a:schemeClr>
                </a:solidFill>
                <a:latin typeface="Angsana New" panose="02020603050405020304" pitchFamily="18" charset="-34"/>
                <a:cs typeface="Angsana New" panose="02020603050405020304" pitchFamily="18" charset="-34"/>
              </a:rPr>
              <a:t>response to the drug.</a:t>
            </a:r>
            <a:endParaRPr lang="en-US" sz="4000" b="1" dirty="0">
              <a:solidFill>
                <a:schemeClr val="accent5">
                  <a:lumMod val="50000"/>
                </a:schemeClr>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075572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334"/>
            <a:ext cx="10515600" cy="991518"/>
          </a:xfr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3000" b="1" dirty="0" smtClean="0">
                <a:latin typeface="Andalus" panose="02020603050405020304" pitchFamily="18" charset="-78"/>
                <a:cs typeface="Andalus" panose="02020603050405020304" pitchFamily="18" charset="-78"/>
              </a:rPr>
              <a:t>A) if </a:t>
            </a:r>
            <a:r>
              <a:rPr lang="en-US" sz="3000" b="1" dirty="0">
                <a:latin typeface="Andalus" panose="02020603050405020304" pitchFamily="18" charset="-78"/>
                <a:cs typeface="Andalus" panose="02020603050405020304" pitchFamily="18" charset="-78"/>
              </a:rPr>
              <a:t>the </a:t>
            </a:r>
            <a:r>
              <a:rPr lang="en-US" sz="3000" b="1" dirty="0" smtClean="0">
                <a:latin typeface="Andalus" panose="02020603050405020304" pitchFamily="18" charset="-78"/>
                <a:cs typeface="Andalus" panose="02020603050405020304" pitchFamily="18" charset="-78"/>
              </a:rPr>
              <a:t>drug</a:t>
            </a:r>
            <a:r>
              <a:rPr lang="en-US" sz="3000" b="1" dirty="0">
                <a:latin typeface="Andalus" panose="02020603050405020304" pitchFamily="18" charset="-78"/>
                <a:cs typeface="Andalus" panose="02020603050405020304" pitchFamily="18" charset="-78"/>
              </a:rPr>
              <a:t> </a:t>
            </a:r>
            <a:r>
              <a:rPr lang="en-US" sz="3000" b="1" dirty="0" smtClean="0">
                <a:latin typeface="Andalus" panose="02020603050405020304" pitchFamily="18" charset="-78"/>
                <a:cs typeface="Andalus" panose="02020603050405020304" pitchFamily="18" charset="-78"/>
              </a:rPr>
              <a:t>is orally </a:t>
            </a:r>
            <a:r>
              <a:rPr lang="en-US" sz="3000" b="1" dirty="0">
                <a:latin typeface="Andalus" panose="02020603050405020304" pitchFamily="18" charset="-78"/>
                <a:cs typeface="Andalus" panose="02020603050405020304" pitchFamily="18" charset="-78"/>
              </a:rPr>
              <a:t>and only a limited number of solid dosage forms are </a:t>
            </a:r>
            <a:r>
              <a:rPr lang="en-US" sz="3000" b="1" dirty="0" smtClean="0">
                <a:latin typeface="Andalus" panose="02020603050405020304" pitchFamily="18" charset="-78"/>
                <a:cs typeface="Andalus" panose="02020603050405020304" pitchFamily="18" charset="-78"/>
              </a:rPr>
              <a:t>available</a:t>
            </a:r>
            <a:r>
              <a:rPr lang="en-US" sz="3000" b="1" dirty="0">
                <a:latin typeface="Andalus" panose="02020603050405020304" pitchFamily="18" charset="-78"/>
                <a:cs typeface="Andalus" panose="02020603050405020304" pitchFamily="18" charset="-78"/>
              </a:rPr>
              <a:t>:</a:t>
            </a:r>
          </a:p>
        </p:txBody>
      </p:sp>
      <p:sp>
        <p:nvSpPr>
          <p:cNvPr id="4" name="Rectangle 3"/>
          <p:cNvSpPr/>
          <p:nvPr/>
        </p:nvSpPr>
        <p:spPr>
          <a:xfrm>
            <a:off x="1011716" y="1360575"/>
            <a:ext cx="10168567" cy="7546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5">
                    <a:lumMod val="50000"/>
                  </a:schemeClr>
                </a:solidFill>
                <a:latin typeface="Aharoni" panose="02010803020104030203" pitchFamily="2" charset="-79"/>
                <a:cs typeface="Aharoni" panose="02010803020104030203" pitchFamily="2" charset="-79"/>
              </a:rPr>
              <a:t>administer the usual dose and increase the dosage interval</a:t>
            </a:r>
          </a:p>
        </p:txBody>
      </p:sp>
      <p:sp>
        <p:nvSpPr>
          <p:cNvPr id="5" name="Rectangle 4"/>
          <p:cNvSpPr/>
          <p:nvPr/>
        </p:nvSpPr>
        <p:spPr>
          <a:xfrm>
            <a:off x="2489810" y="2335580"/>
            <a:ext cx="7127913" cy="7711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ndalus" panose="02020603050405020304" pitchFamily="18" charset="-78"/>
                <a:cs typeface="Andalus" panose="02020603050405020304" pitchFamily="18" charset="-78"/>
              </a:rPr>
              <a:t>B) If </a:t>
            </a:r>
            <a:r>
              <a:rPr lang="en-US" sz="2800" b="1" dirty="0">
                <a:solidFill>
                  <a:schemeClr val="tx1"/>
                </a:solidFill>
                <a:latin typeface="Andalus" panose="02020603050405020304" pitchFamily="18" charset="-78"/>
                <a:cs typeface="Andalus" panose="02020603050405020304" pitchFamily="18" charset="-78"/>
              </a:rPr>
              <a:t>the drug </a:t>
            </a:r>
            <a:r>
              <a:rPr lang="en-US" sz="2800" b="1" dirty="0" smtClean="0">
                <a:solidFill>
                  <a:schemeClr val="tx1"/>
                </a:solidFill>
                <a:latin typeface="Andalus" panose="02020603050405020304" pitchFamily="18" charset="-78"/>
                <a:cs typeface="Andalus" panose="02020603050405020304" pitchFamily="18" charset="-78"/>
              </a:rPr>
              <a:t>is </a:t>
            </a:r>
            <a:r>
              <a:rPr lang="en-US" sz="2800" b="1" dirty="0">
                <a:solidFill>
                  <a:schemeClr val="tx1"/>
                </a:solidFill>
                <a:latin typeface="Andalus" panose="02020603050405020304" pitchFamily="18" charset="-78"/>
                <a:cs typeface="Andalus" panose="02020603050405020304" pitchFamily="18" charset="-78"/>
              </a:rPr>
              <a:t>given </a:t>
            </a:r>
            <a:r>
              <a:rPr lang="en-US" sz="2800" b="1" dirty="0" err="1" smtClean="0">
                <a:solidFill>
                  <a:schemeClr val="tx1"/>
                </a:solidFill>
                <a:latin typeface="Andalus" panose="02020603050405020304" pitchFamily="18" charset="-78"/>
                <a:cs typeface="Andalus" panose="02020603050405020304" pitchFamily="18" charset="-78"/>
              </a:rPr>
              <a:t>parenterally</a:t>
            </a:r>
            <a:r>
              <a:rPr lang="en-US" sz="2800" b="1" dirty="0">
                <a:solidFill>
                  <a:schemeClr val="tx1"/>
                </a:solidFill>
                <a:latin typeface="Andalus" panose="02020603050405020304" pitchFamily="18" charset="-78"/>
                <a:cs typeface="Andalus" panose="02020603050405020304" pitchFamily="18" charset="-78"/>
              </a:rPr>
              <a:t>:</a:t>
            </a:r>
            <a:endParaRPr lang="en-US" dirty="0">
              <a:solidFill>
                <a:schemeClr val="tx1"/>
              </a:solidFill>
            </a:endParaRPr>
          </a:p>
        </p:txBody>
      </p:sp>
      <p:sp>
        <p:nvSpPr>
          <p:cNvPr id="6" name="Rounded Rectangle 5"/>
          <p:cNvSpPr/>
          <p:nvPr/>
        </p:nvSpPr>
        <p:spPr>
          <a:xfrm>
            <a:off x="1288969" y="3260996"/>
            <a:ext cx="9595691"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haroni" panose="02010803020104030203" pitchFamily="2" charset="-79"/>
                <a:cs typeface="Aharoni" panose="02010803020104030203" pitchFamily="2" charset="-79"/>
              </a:rPr>
              <a:t>a smaller dose can be administered, and </a:t>
            </a:r>
            <a:r>
              <a:rPr lang="en-US" sz="2800" b="1" dirty="0" smtClean="0">
                <a:solidFill>
                  <a:srgbClr val="C00000"/>
                </a:solidFill>
                <a:latin typeface="Aharoni" panose="02010803020104030203" pitchFamily="2" charset="-79"/>
                <a:cs typeface="Aharoni" panose="02010803020104030203" pitchFamily="2" charset="-79"/>
              </a:rPr>
              <a:t>the usual dosage </a:t>
            </a:r>
            <a:r>
              <a:rPr lang="en-US" sz="2800" b="1" dirty="0">
                <a:solidFill>
                  <a:srgbClr val="C00000"/>
                </a:solidFill>
                <a:latin typeface="Aharoni" panose="02010803020104030203" pitchFamily="2" charset="-79"/>
                <a:cs typeface="Aharoni" panose="02010803020104030203" pitchFamily="2" charset="-79"/>
              </a:rPr>
              <a:t>interval will be </a:t>
            </a:r>
            <a:r>
              <a:rPr lang="en-US" sz="2800" b="1" dirty="0" smtClean="0">
                <a:solidFill>
                  <a:srgbClr val="C00000"/>
                </a:solidFill>
                <a:latin typeface="Aharoni" panose="02010803020104030203" pitchFamily="2" charset="-79"/>
                <a:cs typeface="Aharoni" panose="02010803020104030203" pitchFamily="2" charset="-79"/>
              </a:rPr>
              <a:t>retained</a:t>
            </a:r>
            <a:endParaRPr lang="en-US" sz="2800" b="1" dirty="0">
              <a:solidFill>
                <a:srgbClr val="C00000"/>
              </a:solidFill>
              <a:latin typeface="Aharoni" panose="02010803020104030203" pitchFamily="2" charset="-79"/>
              <a:cs typeface="Aharoni" panose="02010803020104030203" pitchFamily="2" charset="-79"/>
            </a:endParaRPr>
          </a:p>
        </p:txBody>
      </p:sp>
      <p:sp>
        <p:nvSpPr>
          <p:cNvPr id="7" name="Rectangle 6"/>
          <p:cNvSpPr/>
          <p:nvPr/>
        </p:nvSpPr>
        <p:spPr>
          <a:xfrm>
            <a:off x="829014" y="4417770"/>
            <a:ext cx="10515599" cy="9915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ndalus" panose="02020603050405020304" pitchFamily="18" charset="-78"/>
                <a:cs typeface="Andalus" panose="02020603050405020304" pitchFamily="18" charset="-78"/>
              </a:rPr>
              <a:t>C) for </a:t>
            </a:r>
            <a:r>
              <a:rPr lang="en-US" sz="2800" b="1" dirty="0">
                <a:solidFill>
                  <a:schemeClr val="tx1"/>
                </a:solidFill>
                <a:latin typeface="Andalus" panose="02020603050405020304" pitchFamily="18" charset="-78"/>
                <a:cs typeface="Andalus" panose="02020603050405020304" pitchFamily="18" charset="-78"/>
              </a:rPr>
              <a:t>drugs with narrow therapeutic ranges </a:t>
            </a:r>
            <a:r>
              <a:rPr lang="en-US" sz="2800" b="1" dirty="0" smtClean="0">
                <a:solidFill>
                  <a:schemeClr val="tx1"/>
                </a:solidFill>
                <a:latin typeface="Andalus" panose="02020603050405020304" pitchFamily="18" charset="-78"/>
                <a:cs typeface="Andalus" panose="02020603050405020304" pitchFamily="18" charset="-78"/>
              </a:rPr>
              <a:t>or with </a:t>
            </a:r>
            <a:r>
              <a:rPr lang="en-US" sz="2800" b="1" dirty="0" err="1" smtClean="0">
                <a:solidFill>
                  <a:schemeClr val="tx1"/>
                </a:solidFill>
                <a:latin typeface="Andalus" panose="02020603050405020304" pitchFamily="18" charset="-78"/>
                <a:cs typeface="Andalus" panose="02020603050405020304" pitchFamily="18" charset="-78"/>
              </a:rPr>
              <a:t>toxicSE</a:t>
            </a:r>
            <a:r>
              <a:rPr lang="en-US" sz="2800" b="1" dirty="0" smtClean="0">
                <a:solidFill>
                  <a:schemeClr val="tx1"/>
                </a:solidFill>
                <a:latin typeface="Andalus" panose="02020603050405020304" pitchFamily="18" charset="-78"/>
                <a:cs typeface="Andalus" panose="02020603050405020304" pitchFamily="18" charset="-78"/>
              </a:rPr>
              <a:t> like theophylline or aminoglycoside</a:t>
            </a:r>
            <a:endParaRPr lang="en-US" sz="2800" b="1" dirty="0">
              <a:solidFill>
                <a:schemeClr val="tx1"/>
              </a:solidFill>
              <a:latin typeface="Andalus" panose="02020603050405020304" pitchFamily="18" charset="-78"/>
              <a:cs typeface="Andalus" panose="02020603050405020304" pitchFamily="18" charset="-78"/>
            </a:endParaRPr>
          </a:p>
        </p:txBody>
      </p:sp>
      <p:sp>
        <p:nvSpPr>
          <p:cNvPr id="9" name="Rounded Rectangle 8"/>
          <p:cNvSpPr/>
          <p:nvPr/>
        </p:nvSpPr>
        <p:spPr>
          <a:xfrm>
            <a:off x="1949986" y="5563530"/>
            <a:ext cx="8835527"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haroni" panose="02010803020104030203" pitchFamily="2" charset="-79"/>
                <a:cs typeface="Aharoni" panose="02010803020104030203" pitchFamily="2" charset="-79"/>
              </a:rPr>
              <a:t>both the dose and dosage interval can be manipulated to achieve the targeted drug levels.</a:t>
            </a:r>
          </a:p>
        </p:txBody>
      </p:sp>
    </p:spTree>
    <p:extLst>
      <p:ext uri="{BB962C8B-B14F-4D97-AF65-F5344CB8AC3E}">
        <p14:creationId xmlns:p14="http://schemas.microsoft.com/office/powerpoint/2010/main" val="120081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455" y="5552500"/>
            <a:ext cx="6047342" cy="1131383"/>
          </a:xfrm>
          <a:solidFill>
            <a:schemeClr val="accent1">
              <a:lumMod val="40000"/>
              <a:lumOff val="60000"/>
            </a:schemeClr>
          </a:solidFill>
        </p:spPr>
        <p:txBody>
          <a:bodyPr>
            <a:noAutofit/>
          </a:bodyPr>
          <a:lstStyle/>
          <a:p>
            <a:pPr algn="ctr"/>
            <a:r>
              <a:rPr lang="en-US" sz="2400" b="1" i="1" dirty="0" smtClean="0"/>
              <a:t>Solid line---</a:t>
            </a:r>
            <a:r>
              <a:rPr lang="en-US" sz="2400" b="1" dirty="0" smtClean="0"/>
              <a:t> </a:t>
            </a:r>
            <a:r>
              <a:rPr lang="en-US" sz="2400" b="1" dirty="0"/>
              <a:t>300 mg every 6 </a:t>
            </a:r>
            <a:r>
              <a:rPr lang="en-US" sz="2400" b="1" dirty="0" smtClean="0"/>
              <a:t>hours</a:t>
            </a:r>
            <a:r>
              <a:rPr lang="en-US" sz="2400" b="1" dirty="0"/>
              <a:t/>
            </a:r>
            <a:br>
              <a:rPr lang="en-US" sz="2400" b="1" dirty="0"/>
            </a:br>
            <a:r>
              <a:rPr lang="en-US" sz="2400" b="1" i="1" dirty="0" smtClean="0"/>
              <a:t>Dashed line--- </a:t>
            </a:r>
            <a:r>
              <a:rPr lang="en-US" sz="2400" b="1" dirty="0" smtClean="0"/>
              <a:t>300 mg every </a:t>
            </a:r>
            <a:r>
              <a:rPr lang="en-US" sz="2400" b="1" dirty="0"/>
              <a:t>12 </a:t>
            </a:r>
            <a:r>
              <a:rPr lang="en-US" sz="2400" b="1" dirty="0" smtClean="0"/>
              <a:t>hours,</a:t>
            </a:r>
            <a:br>
              <a:rPr lang="en-US" sz="2400" b="1" dirty="0" smtClean="0"/>
            </a:br>
            <a:r>
              <a:rPr lang="en-US" sz="2400" b="1" i="1" dirty="0" smtClean="0"/>
              <a:t>Dotted line---</a:t>
            </a:r>
            <a:r>
              <a:rPr lang="en-US" sz="2400" b="1" dirty="0" smtClean="0"/>
              <a:t> 150 </a:t>
            </a:r>
            <a:r>
              <a:rPr lang="en-US" sz="2400" b="1" dirty="0"/>
              <a:t>mg every 6 </a:t>
            </a:r>
            <a:r>
              <a:rPr lang="en-US" sz="2400" b="1" dirty="0" smtClean="0"/>
              <a:t>hours,</a:t>
            </a:r>
            <a:endParaRPr lang="en-US" sz="2400" b="1" dirty="0"/>
          </a:p>
        </p:txBody>
      </p:sp>
      <p:pic>
        <p:nvPicPr>
          <p:cNvPr id="4" name="Content Placeholder 3"/>
          <p:cNvPicPr>
            <a:picLocks noGrp="1" noChangeAspect="1"/>
          </p:cNvPicPr>
          <p:nvPr>
            <p:ph idx="1"/>
          </p:nvPr>
        </p:nvPicPr>
        <p:blipFill>
          <a:blip r:embed="rId2"/>
          <a:stretch>
            <a:fillRect/>
          </a:stretch>
        </p:blipFill>
        <p:spPr>
          <a:xfrm>
            <a:off x="2104221" y="220338"/>
            <a:ext cx="7791089" cy="5332162"/>
          </a:xfrm>
          <a:prstGeom prst="rect">
            <a:avLst/>
          </a:prstGeom>
        </p:spPr>
      </p:pic>
    </p:spTree>
    <p:extLst>
      <p:ext uri="{BB962C8B-B14F-4D97-AF65-F5344CB8AC3E}">
        <p14:creationId xmlns:p14="http://schemas.microsoft.com/office/powerpoint/2010/main" val="374953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9400"/>
          </a:xfrm>
          <a:solidFill>
            <a:schemeClr val="accent1">
              <a:lumMod val="20000"/>
              <a:lumOff val="80000"/>
            </a:schemeClr>
          </a:solidFill>
        </p:spPr>
        <p:txBody>
          <a:bodyPr/>
          <a:lstStyle/>
          <a:p>
            <a:pPr algn="ctr"/>
            <a:r>
              <a:rPr lang="en-US" b="1" dirty="0" smtClean="0">
                <a:latin typeface="Algerian" panose="04020705040A02060702" pitchFamily="82" charset="0"/>
              </a:rPr>
              <a:t>Using </a:t>
            </a:r>
            <a:r>
              <a:rPr lang="en-US" b="1" dirty="0" smtClean="0">
                <a:latin typeface="+mn-lt"/>
              </a:rPr>
              <a:t>CrCl</a:t>
            </a:r>
            <a:r>
              <a:rPr lang="en-US" b="1" dirty="0" smtClean="0">
                <a:latin typeface="Algerian" panose="04020705040A02060702" pitchFamily="82" charset="0"/>
              </a:rPr>
              <a:t> for measuring </a:t>
            </a:r>
            <a:br>
              <a:rPr lang="en-US" b="1" dirty="0" smtClean="0">
                <a:latin typeface="Algerian" panose="04020705040A02060702" pitchFamily="82" charset="0"/>
              </a:rPr>
            </a:br>
            <a:r>
              <a:rPr lang="en-US" b="1" dirty="0" smtClean="0">
                <a:latin typeface="Algerian" panose="04020705040A02060702" pitchFamily="82" charset="0"/>
              </a:rPr>
              <a:t>Drug </a:t>
            </a:r>
            <a:r>
              <a:rPr lang="en-US" b="1" dirty="0" smtClean="0">
                <a:latin typeface="Algerian" panose="04020705040A02060702" pitchFamily="82" charset="0"/>
              </a:rPr>
              <a:t>Clearance</a:t>
            </a:r>
            <a:endParaRPr lang="en-US" b="1" dirty="0">
              <a:latin typeface="Algerian" panose="04020705040A02060702" pitchFamily="82" charset="0"/>
            </a:endParaRPr>
          </a:p>
        </p:txBody>
      </p:sp>
      <p:sp>
        <p:nvSpPr>
          <p:cNvPr id="4" name="Content Placeholder 2"/>
          <p:cNvSpPr txBox="1">
            <a:spLocks/>
          </p:cNvSpPr>
          <p:nvPr/>
        </p:nvSpPr>
        <p:spPr>
          <a:xfrm>
            <a:off x="838200" y="2100262"/>
            <a:ext cx="10515600" cy="45005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endParaRPr lang="en-US" sz="2000" b="1" dirty="0" smtClean="0">
              <a:latin typeface="Andalus" panose="02020603050405020304" pitchFamily="18" charset="-78"/>
              <a:cs typeface="Andalus" panose="02020603050405020304" pitchFamily="18" charset="-78"/>
            </a:endParaRPr>
          </a:p>
          <a:p>
            <a:pPr>
              <a:lnSpc>
                <a:spcPct val="120000"/>
              </a:lnSpc>
            </a:pPr>
            <a:r>
              <a:rPr lang="en-US" sz="3600" b="1" dirty="0" smtClean="0">
                <a:latin typeface="Andalus" panose="02020603050405020304" pitchFamily="18" charset="-78"/>
                <a:cs typeface="Andalus" panose="02020603050405020304" pitchFamily="18" charset="-78"/>
              </a:rPr>
              <a:t>Drug Clearance is dependent on renal clearance and non-renal clearance.</a:t>
            </a:r>
          </a:p>
          <a:p>
            <a:pPr>
              <a:lnSpc>
                <a:spcPct val="120000"/>
              </a:lnSpc>
            </a:pPr>
            <a:r>
              <a:rPr lang="en-US" sz="3600" b="1" dirty="0" smtClean="0">
                <a:latin typeface="Andalus" panose="02020603050405020304" pitchFamily="18" charset="-78"/>
                <a:cs typeface="Andalus" panose="02020603050405020304" pitchFamily="18" charset="-78"/>
              </a:rPr>
              <a:t>For example, in digoxin:</a:t>
            </a:r>
            <a:endParaRPr lang="en-US" sz="3600" b="1" dirty="0" smtClean="0">
              <a:latin typeface="Andalus" panose="02020603050405020304" pitchFamily="18" charset="-78"/>
              <a:cs typeface="Andalus" panose="02020603050405020304" pitchFamily="18" charset="-78"/>
            </a:endParaRPr>
          </a:p>
          <a:p>
            <a:pPr>
              <a:lnSpc>
                <a:spcPct val="120000"/>
              </a:lnSpc>
              <a:buFont typeface="Wingdings" panose="05000000000000000000" pitchFamily="2" charset="2"/>
              <a:buChar char="Ø"/>
            </a:pPr>
            <a:r>
              <a:rPr lang="en-US" sz="3600" b="1" dirty="0" smtClean="0">
                <a:latin typeface="Andalus" panose="02020603050405020304" pitchFamily="18" charset="-78"/>
                <a:cs typeface="Andalus" panose="02020603050405020304" pitchFamily="18" charset="-78"/>
              </a:rPr>
              <a:t>   </a:t>
            </a:r>
            <a:r>
              <a:rPr lang="en-US" sz="3600" b="1" dirty="0" smtClean="0">
                <a:solidFill>
                  <a:srgbClr val="C00000"/>
                </a:solidFill>
                <a:latin typeface="Andalus" panose="02020603050405020304" pitchFamily="18" charset="-78"/>
                <a:cs typeface="Andalus" panose="02020603050405020304" pitchFamily="18" charset="-78"/>
              </a:rPr>
              <a:t>Cl </a:t>
            </a:r>
            <a:r>
              <a:rPr lang="en-US" sz="3600" b="1" dirty="0" smtClean="0">
                <a:solidFill>
                  <a:srgbClr val="C00000"/>
                </a:solidFill>
                <a:latin typeface="Andalus" panose="02020603050405020304" pitchFamily="18" charset="-78"/>
                <a:cs typeface="Andalus" panose="02020603050405020304" pitchFamily="18" charset="-78"/>
              </a:rPr>
              <a:t>of drug (in </a:t>
            </a:r>
            <a:r>
              <a:rPr lang="en-US" sz="3600" b="1" dirty="0" smtClean="0">
                <a:solidFill>
                  <a:srgbClr val="C00000"/>
                </a:solidFill>
                <a:latin typeface="Andalus" panose="02020603050405020304" pitchFamily="18" charset="-78"/>
                <a:cs typeface="Andalus" panose="02020603050405020304" pitchFamily="18" charset="-78"/>
              </a:rPr>
              <a:t>mL/min) = 1.303 ⋅ CrCl + </a:t>
            </a:r>
            <a:r>
              <a:rPr lang="en-US" sz="3600" b="1" dirty="0" err="1" smtClean="0">
                <a:solidFill>
                  <a:srgbClr val="C00000"/>
                </a:solidFill>
                <a:latin typeface="Andalus" panose="02020603050405020304" pitchFamily="18" charset="-78"/>
                <a:cs typeface="Andalus" panose="02020603050405020304" pitchFamily="18" charset="-78"/>
              </a:rPr>
              <a:t>Cl</a:t>
            </a:r>
            <a:r>
              <a:rPr lang="en-US" sz="2400" b="1" dirty="0" err="1" smtClean="0">
                <a:solidFill>
                  <a:srgbClr val="C00000"/>
                </a:solidFill>
                <a:latin typeface="Andalus" panose="02020603050405020304" pitchFamily="18" charset="-78"/>
                <a:cs typeface="Andalus" panose="02020603050405020304" pitchFamily="18" charset="-78"/>
              </a:rPr>
              <a:t>NR</a:t>
            </a:r>
            <a:endParaRPr lang="en-US" sz="3600" b="1" dirty="0" smtClean="0">
              <a:solidFill>
                <a:srgbClr val="C00000"/>
              </a:solidFill>
              <a:latin typeface="Andalus" panose="02020603050405020304" pitchFamily="18" charset="-78"/>
              <a:cs typeface="Andalus" panose="02020603050405020304" pitchFamily="18" charset="-78"/>
            </a:endParaRPr>
          </a:p>
          <a:p>
            <a:pPr>
              <a:lnSpc>
                <a:spcPct val="150000"/>
              </a:lnSpc>
            </a:pPr>
            <a:endParaRPr lang="en-US" sz="1200" dirty="0" smtClean="0">
              <a:latin typeface="Andalus" panose="02020603050405020304" pitchFamily="18" charset="-78"/>
              <a:cs typeface="Andalus" panose="02020603050405020304" pitchFamily="18" charset="-78"/>
            </a:endParaRPr>
          </a:p>
          <a:p>
            <a:pPr>
              <a:lnSpc>
                <a:spcPct val="150000"/>
              </a:lnSpc>
            </a:pPr>
            <a:r>
              <a:rPr lang="en-US" sz="3200" b="1" dirty="0" smtClean="0">
                <a:latin typeface="Andalus" panose="02020603050405020304" pitchFamily="18" charset="-78"/>
                <a:cs typeface="Andalus" panose="02020603050405020304" pitchFamily="18" charset="-78"/>
              </a:rPr>
              <a:t>where </a:t>
            </a:r>
            <a:r>
              <a:rPr lang="en-US" sz="3200" b="1" dirty="0" err="1" smtClean="0">
                <a:latin typeface="Andalus" panose="02020603050405020304" pitchFamily="18" charset="-78"/>
                <a:cs typeface="Andalus" panose="02020603050405020304" pitchFamily="18" charset="-78"/>
              </a:rPr>
              <a:t>Cl</a:t>
            </a:r>
            <a:r>
              <a:rPr lang="en-US" sz="2400" b="1" dirty="0" err="1" smtClean="0">
                <a:latin typeface="Andalus" panose="02020603050405020304" pitchFamily="18" charset="-78"/>
                <a:cs typeface="Andalus" panose="02020603050405020304" pitchFamily="18" charset="-78"/>
              </a:rPr>
              <a:t>NR</a:t>
            </a:r>
            <a:r>
              <a:rPr lang="en-US" sz="2400" b="1" dirty="0" smtClean="0">
                <a:latin typeface="Andalus" panose="02020603050405020304" pitchFamily="18" charset="-78"/>
                <a:cs typeface="Andalus" panose="02020603050405020304" pitchFamily="18" charset="-78"/>
              </a:rPr>
              <a:t> </a:t>
            </a:r>
            <a:r>
              <a:rPr lang="en-US" sz="3200" b="1" dirty="0" smtClean="0">
                <a:latin typeface="Andalus" panose="02020603050405020304" pitchFamily="18" charset="-78"/>
                <a:cs typeface="Andalus" panose="02020603050405020304" pitchFamily="18" charset="-78"/>
              </a:rPr>
              <a:t>is non-renal clearance and equals 20 mL/min in patients with moderate-severe heart failure and 40 mL/min in patients with no or mild heart failure</a:t>
            </a:r>
            <a:endParaRPr lang="en-US" sz="3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422876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63700"/>
          </a:xfrm>
          <a:solidFill>
            <a:schemeClr val="accent2">
              <a:lumMod val="20000"/>
              <a:lumOff val="80000"/>
            </a:schemeClr>
          </a:solidFill>
          <a:ln>
            <a:solidFill>
              <a:schemeClr val="accent1">
                <a:lumMod val="50000"/>
              </a:schemeClr>
            </a:solidFill>
          </a:ln>
        </p:spPr>
        <p:txBody>
          <a:bodyPr/>
          <a:lstStyle/>
          <a:p>
            <a:pPr algn="ctr"/>
            <a:r>
              <a:rPr lang="en-US" b="1" dirty="0">
                <a:latin typeface="Algerian" panose="04020705040A02060702" pitchFamily="82" charset="0"/>
              </a:rPr>
              <a:t>DRUG DOSING IN SPECIAL</a:t>
            </a:r>
            <a:br>
              <a:rPr lang="en-US" b="1" dirty="0">
                <a:latin typeface="Algerian" panose="04020705040A02060702" pitchFamily="82" charset="0"/>
              </a:rPr>
            </a:br>
            <a:r>
              <a:rPr lang="en-US" b="1" dirty="0">
                <a:latin typeface="Algerian" panose="04020705040A02060702" pitchFamily="82" charset="0"/>
              </a:rPr>
              <a:t>POPULATIONS</a:t>
            </a:r>
            <a:endParaRPr lang="en-US" b="1" dirty="0"/>
          </a:p>
        </p:txBody>
      </p:sp>
      <p:sp>
        <p:nvSpPr>
          <p:cNvPr id="3" name="Content Placeholder 2"/>
          <p:cNvSpPr>
            <a:spLocks noGrp="1"/>
          </p:cNvSpPr>
          <p:nvPr>
            <p:ph idx="1"/>
          </p:nvPr>
        </p:nvSpPr>
        <p:spPr>
          <a:xfrm>
            <a:off x="838200" y="2211387"/>
            <a:ext cx="10515600" cy="4351338"/>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lnSpc>
                <a:spcPct val="150000"/>
              </a:lnSpc>
            </a:pPr>
            <a:r>
              <a:rPr lang="en-US" sz="4000" dirty="0" smtClean="0">
                <a:latin typeface="Algerian" panose="04020705040A02060702" pitchFamily="82" charset="0"/>
              </a:rPr>
              <a:t>RENAL DISEASE,</a:t>
            </a:r>
          </a:p>
          <a:p>
            <a:pPr>
              <a:lnSpc>
                <a:spcPct val="150000"/>
              </a:lnSpc>
            </a:pPr>
            <a:r>
              <a:rPr lang="en-US" sz="4000" dirty="0" smtClean="0">
                <a:latin typeface="Algerian" panose="04020705040A02060702" pitchFamily="82" charset="0"/>
              </a:rPr>
              <a:t>HEPATIC DISEASE,</a:t>
            </a:r>
          </a:p>
          <a:p>
            <a:pPr>
              <a:lnSpc>
                <a:spcPct val="150000"/>
              </a:lnSpc>
            </a:pPr>
            <a:r>
              <a:rPr lang="en-US" sz="4000" dirty="0" smtClean="0">
                <a:latin typeface="Algerian" panose="04020705040A02060702" pitchFamily="82" charset="0"/>
              </a:rPr>
              <a:t>HEART FAILURE, </a:t>
            </a:r>
          </a:p>
          <a:p>
            <a:pPr>
              <a:lnSpc>
                <a:spcPct val="150000"/>
              </a:lnSpc>
            </a:pPr>
            <a:r>
              <a:rPr lang="en-US" sz="4000" dirty="0" smtClean="0">
                <a:latin typeface="Algerian" panose="04020705040A02060702" pitchFamily="82" charset="0"/>
              </a:rPr>
              <a:t>OBESITY,</a:t>
            </a:r>
          </a:p>
          <a:p>
            <a:pPr>
              <a:lnSpc>
                <a:spcPct val="150000"/>
              </a:lnSpc>
            </a:pPr>
            <a:r>
              <a:rPr lang="en-US" sz="4000" dirty="0" smtClean="0">
                <a:latin typeface="Algerian" panose="04020705040A02060702" pitchFamily="82" charset="0"/>
              </a:rPr>
              <a:t>DRUG INTERACTIONS</a:t>
            </a:r>
            <a:endParaRPr lang="en-US" sz="4000" dirty="0">
              <a:latin typeface="Algerian" panose="04020705040A02060702" pitchFamily="82" charset="0"/>
            </a:endParaRPr>
          </a:p>
        </p:txBody>
      </p:sp>
    </p:spTree>
    <p:extLst>
      <p:ext uri="{BB962C8B-B14F-4D97-AF65-F5344CB8AC3E}">
        <p14:creationId xmlns:p14="http://schemas.microsoft.com/office/powerpoint/2010/main" val="2928949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8106" y="252040"/>
            <a:ext cx="9397581" cy="6353920"/>
          </a:xfrm>
          <a:prstGeom prst="rect">
            <a:avLst/>
          </a:prstGeom>
        </p:spPr>
      </p:pic>
      <p:sp>
        <p:nvSpPr>
          <p:cNvPr id="2" name="Rectangle 1"/>
          <p:cNvSpPr/>
          <p:nvPr/>
        </p:nvSpPr>
        <p:spPr>
          <a:xfrm>
            <a:off x="6929610" y="1895539"/>
            <a:ext cx="5133860" cy="3416320"/>
          </a:xfrm>
          <a:prstGeom prst="rect">
            <a:avLst/>
          </a:prstGeom>
        </p:spPr>
        <p:txBody>
          <a:bodyPr wrap="square">
            <a:spAutoFit/>
          </a:bodyPr>
          <a:lstStyle/>
          <a:p>
            <a:pPr algn="just">
              <a:lnSpc>
                <a:spcPct val="150000"/>
              </a:lnSpc>
            </a:pPr>
            <a:r>
              <a:rPr lang="en-US" b="1" dirty="0">
                <a:latin typeface="Andalus" panose="02020603050405020304" pitchFamily="18" charset="-78"/>
                <a:cs typeface="Andalus" panose="02020603050405020304" pitchFamily="18" charset="-78"/>
              </a:rPr>
              <a:t>Relationship between creatinine clearance and digoxin clearance used to estimate initial digoxin clearance when no drug concentrations are available. The y-axis intercept (40 mL/min) is non-renal clearance for digoxin in patients with no or mild heart failure. If the patient has moderate to severe heart failure, non-renal clearance is set to a value of 20 mL/min.</a:t>
            </a:r>
          </a:p>
        </p:txBody>
      </p:sp>
    </p:spTree>
    <p:extLst>
      <p:ext uri="{BB962C8B-B14F-4D97-AF65-F5344CB8AC3E}">
        <p14:creationId xmlns:p14="http://schemas.microsoft.com/office/powerpoint/2010/main" val="2478445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1571625"/>
          </a:xfrm>
          <a:solidFill>
            <a:schemeClr val="accent1">
              <a:lumMod val="20000"/>
              <a:lumOff val="80000"/>
            </a:schemeClr>
          </a:solidFill>
        </p:spPr>
        <p:txBody>
          <a:bodyPr>
            <a:normAutofit/>
          </a:bodyPr>
          <a:lstStyle/>
          <a:p>
            <a:pPr algn="ctr"/>
            <a:r>
              <a:rPr lang="en-US" b="1" dirty="0" smtClean="0">
                <a:latin typeface="Aharoni" panose="02010803020104030203" pitchFamily="2" charset="-79"/>
                <a:cs typeface="Aharoni" panose="02010803020104030203" pitchFamily="2" charset="-79"/>
              </a:rPr>
              <a:t>Using CrCl fo</a:t>
            </a:r>
            <a:r>
              <a:rPr lang="en-US" b="1" dirty="0" smtClean="0">
                <a:latin typeface="Aharoni" panose="02010803020104030203" pitchFamily="2" charset="-79"/>
                <a:cs typeface="Aharoni" panose="02010803020104030203" pitchFamily="2" charset="-79"/>
              </a:rPr>
              <a:t>r measuring </a:t>
            </a:r>
            <a:br>
              <a:rPr lang="en-US" b="1" dirty="0" smtClean="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Elimination </a:t>
            </a:r>
            <a:r>
              <a:rPr lang="en-US" b="1" dirty="0">
                <a:latin typeface="Aharoni" panose="02010803020104030203" pitchFamily="2" charset="-79"/>
                <a:cs typeface="Aharoni" panose="02010803020104030203" pitchFamily="2" charset="-79"/>
              </a:rPr>
              <a:t>rate constant (</a:t>
            </a:r>
            <a:r>
              <a:rPr lang="en-US" b="1" dirty="0" smtClean="0">
                <a:latin typeface="Aharoni" panose="02010803020104030203" pitchFamily="2" charset="-79"/>
                <a:cs typeface="Aharoni" panose="02010803020104030203" pitchFamily="2" charset="-79"/>
              </a:rPr>
              <a:t>k</a:t>
            </a:r>
            <a:r>
              <a:rPr lang="en-US" sz="3200" b="1" dirty="0" smtClean="0">
                <a:latin typeface="Aharoni" panose="02010803020104030203" pitchFamily="2" charset="-79"/>
                <a:cs typeface="Aharoni" panose="02010803020104030203" pitchFamily="2" charset="-79"/>
              </a:rPr>
              <a:t>e</a:t>
            </a:r>
            <a:r>
              <a:rPr lang="en-US" b="1" dirty="0" smtClean="0">
                <a:latin typeface="Aharoni" panose="02010803020104030203" pitchFamily="2" charset="-79"/>
                <a:cs typeface="Aharoni" panose="02010803020104030203" pitchFamily="2" charset="-79"/>
              </a:rPr>
              <a:t>)</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958937"/>
            <a:ext cx="10515600" cy="4641888"/>
          </a:xfrm>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pPr>
            <a:r>
              <a:rPr lang="en-US" sz="2600" b="1" dirty="0" smtClean="0">
                <a:latin typeface="Andalus" panose="02020603050405020304" pitchFamily="18" charset="-78"/>
                <a:cs typeface="Andalus" panose="02020603050405020304" pitchFamily="18" charset="-78"/>
              </a:rPr>
              <a:t>It </a:t>
            </a:r>
            <a:r>
              <a:rPr lang="en-US" sz="2600" b="1" dirty="0">
                <a:latin typeface="Andalus" panose="02020603050405020304" pitchFamily="18" charset="-78"/>
                <a:cs typeface="Andalus" panose="02020603050405020304" pitchFamily="18" charset="-78"/>
              </a:rPr>
              <a:t>is a dependent pharmacokinetic parameter whose result is reliant on the relative values of clearance and volume of </a:t>
            </a:r>
            <a:r>
              <a:rPr lang="en-US" sz="2600" b="1" dirty="0" smtClean="0">
                <a:latin typeface="Andalus" panose="02020603050405020304" pitchFamily="18" charset="-78"/>
                <a:cs typeface="Andalus" panose="02020603050405020304" pitchFamily="18" charset="-78"/>
              </a:rPr>
              <a:t>distribution.</a:t>
            </a:r>
          </a:p>
          <a:p>
            <a:pPr>
              <a:lnSpc>
                <a:spcPct val="150000"/>
              </a:lnSpc>
            </a:pPr>
            <a:endParaRPr lang="en-US" sz="2600" b="1" dirty="0" smtClean="0">
              <a:latin typeface="Andalus" panose="02020603050405020304" pitchFamily="18" charset="-78"/>
              <a:cs typeface="Andalus" panose="02020603050405020304" pitchFamily="18" charset="-78"/>
            </a:endParaRPr>
          </a:p>
          <a:p>
            <a:pPr>
              <a:lnSpc>
                <a:spcPct val="150000"/>
              </a:lnSpc>
            </a:pPr>
            <a:r>
              <a:rPr lang="en-US" sz="2600" b="1" dirty="0" smtClean="0">
                <a:latin typeface="Andalus" panose="02020603050405020304" pitchFamily="18" charset="-78"/>
                <a:cs typeface="Andalus" panose="02020603050405020304" pitchFamily="18" charset="-78"/>
              </a:rPr>
              <a:t>For example, </a:t>
            </a:r>
            <a:r>
              <a:rPr lang="en-US" sz="2400" b="1" dirty="0" smtClean="0">
                <a:solidFill>
                  <a:schemeClr val="tx1"/>
                </a:solidFill>
                <a:latin typeface="Andalus" panose="02020603050405020304" pitchFamily="18" charset="-78"/>
                <a:cs typeface="Andalus" panose="02020603050405020304" pitchFamily="18" charset="-78"/>
              </a:rPr>
              <a:t>aminoglycoside</a:t>
            </a:r>
            <a:r>
              <a:rPr lang="en-US" sz="2600" b="1" dirty="0" smtClean="0">
                <a:latin typeface="Andalus" panose="02020603050405020304" pitchFamily="18" charset="-78"/>
                <a:cs typeface="Andalus" panose="02020603050405020304" pitchFamily="18" charset="-78"/>
              </a:rPr>
              <a:t>:</a:t>
            </a:r>
            <a:endParaRPr lang="en-US" sz="2600" b="1" dirty="0" smtClean="0">
              <a:latin typeface="Andalus" panose="02020603050405020304" pitchFamily="18" charset="-78"/>
              <a:cs typeface="Andalus" panose="02020603050405020304" pitchFamily="18" charset="-78"/>
            </a:endParaRPr>
          </a:p>
        </p:txBody>
      </p:sp>
      <p:sp>
        <p:nvSpPr>
          <p:cNvPr id="4" name="Rounded Rectangle 3"/>
          <p:cNvSpPr/>
          <p:nvPr/>
        </p:nvSpPr>
        <p:spPr>
          <a:xfrm>
            <a:off x="4803008" y="3264432"/>
            <a:ext cx="2566932" cy="7601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ndalus" panose="02020603050405020304" pitchFamily="18" charset="-78"/>
                <a:cs typeface="Andalus" panose="02020603050405020304" pitchFamily="18" charset="-78"/>
              </a:rPr>
              <a:t>(ke = Cl/V</a:t>
            </a:r>
            <a:r>
              <a:rPr lang="en-US" sz="3200" b="1" dirty="0" smtClean="0">
                <a:solidFill>
                  <a:schemeClr val="tx1"/>
                </a:solidFill>
                <a:latin typeface="Andalus" panose="02020603050405020304" pitchFamily="18" charset="-78"/>
                <a:cs typeface="Andalus" panose="02020603050405020304" pitchFamily="18" charset="-78"/>
              </a:rPr>
              <a:t>)</a:t>
            </a:r>
            <a:endParaRPr lang="en-US" sz="3200" dirty="0">
              <a:solidFill>
                <a:schemeClr val="tx1"/>
              </a:solidFill>
            </a:endParaRPr>
          </a:p>
        </p:txBody>
      </p:sp>
      <p:sp>
        <p:nvSpPr>
          <p:cNvPr id="5" name="Rounded Rectangle 4"/>
          <p:cNvSpPr/>
          <p:nvPr/>
        </p:nvSpPr>
        <p:spPr>
          <a:xfrm>
            <a:off x="1443037" y="4886326"/>
            <a:ext cx="9286875" cy="1143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ndalus" panose="02020603050405020304" pitchFamily="18" charset="-78"/>
                <a:cs typeface="Andalus" panose="02020603050405020304" pitchFamily="18" charset="-78"/>
              </a:rPr>
              <a:t>ke</a:t>
            </a:r>
            <a:r>
              <a:rPr lang="en-US" sz="3200" b="1" dirty="0">
                <a:solidFill>
                  <a:schemeClr val="tx1"/>
                </a:solidFill>
                <a:latin typeface="Andalus" panose="02020603050405020304" pitchFamily="18" charset="-78"/>
                <a:cs typeface="Andalus" panose="02020603050405020304" pitchFamily="18" charset="-78"/>
              </a:rPr>
              <a:t> </a:t>
            </a:r>
            <a:r>
              <a:rPr lang="en-US" sz="3200" b="1" dirty="0" smtClean="0">
                <a:solidFill>
                  <a:schemeClr val="tx1"/>
                </a:solidFill>
                <a:latin typeface="Andalus" panose="02020603050405020304" pitchFamily="18" charset="-78"/>
                <a:cs typeface="Andalus" panose="02020603050405020304" pitchFamily="18" charset="-78"/>
              </a:rPr>
              <a:t>(in </a:t>
            </a:r>
            <a:r>
              <a:rPr lang="en-US" sz="3200" b="1" dirty="0">
                <a:solidFill>
                  <a:schemeClr val="tx1"/>
                </a:solidFill>
                <a:latin typeface="Andalus" panose="02020603050405020304" pitchFamily="18" charset="-78"/>
                <a:cs typeface="Andalus" panose="02020603050405020304" pitchFamily="18" charset="-78"/>
              </a:rPr>
              <a:t>h</a:t>
            </a:r>
            <a:r>
              <a:rPr lang="en-US" sz="3200" b="1" baseline="30000" dirty="0">
                <a:solidFill>
                  <a:schemeClr val="tx1"/>
                </a:solidFill>
                <a:latin typeface="Andalus" panose="02020603050405020304" pitchFamily="18" charset="-78"/>
                <a:cs typeface="Andalus" panose="02020603050405020304" pitchFamily="18" charset="-78"/>
              </a:rPr>
              <a:t>–1</a:t>
            </a:r>
            <a:r>
              <a:rPr lang="en-US" sz="3200" b="1" dirty="0">
                <a:solidFill>
                  <a:schemeClr val="tx1"/>
                </a:solidFill>
                <a:latin typeface="Andalus" panose="02020603050405020304" pitchFamily="18" charset="-78"/>
                <a:cs typeface="Andalus" panose="02020603050405020304" pitchFamily="18" charset="-78"/>
              </a:rPr>
              <a:t>) = 0.00293 ⋅ CrCl + </a:t>
            </a:r>
            <a:r>
              <a:rPr lang="en-US" sz="3200" b="1" dirty="0" smtClean="0">
                <a:solidFill>
                  <a:schemeClr val="tx1"/>
                </a:solidFill>
                <a:latin typeface="Andalus" panose="02020603050405020304" pitchFamily="18" charset="-78"/>
                <a:cs typeface="Andalus" panose="02020603050405020304" pitchFamily="18" charset="-78"/>
              </a:rPr>
              <a:t>0.014</a:t>
            </a:r>
            <a:endParaRPr lang="en-US" sz="3200"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182933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8208" y="506775"/>
            <a:ext cx="9308838" cy="6205892"/>
          </a:xfrm>
          <a:prstGeom prst="rect">
            <a:avLst/>
          </a:prstGeom>
        </p:spPr>
      </p:pic>
      <p:sp>
        <p:nvSpPr>
          <p:cNvPr id="2" name="Rectangle 1"/>
          <p:cNvSpPr/>
          <p:nvPr/>
        </p:nvSpPr>
        <p:spPr>
          <a:xfrm>
            <a:off x="6753340" y="2421206"/>
            <a:ext cx="5438660" cy="2585323"/>
          </a:xfrm>
          <a:prstGeom prst="rect">
            <a:avLst/>
          </a:prstGeom>
        </p:spPr>
        <p:txBody>
          <a:bodyPr wrap="square">
            <a:spAutoFit/>
          </a:bodyPr>
          <a:lstStyle/>
          <a:p>
            <a:pPr algn="just">
              <a:lnSpc>
                <a:spcPct val="150000"/>
              </a:lnSpc>
            </a:pPr>
            <a:r>
              <a:rPr lang="en-US" b="1" dirty="0">
                <a:latin typeface="Andalus" panose="02020603050405020304" pitchFamily="18" charset="-78"/>
                <a:cs typeface="Andalus" panose="02020603050405020304" pitchFamily="18" charset="-78"/>
              </a:rPr>
              <a:t>Relationship between creatinine clearance and aminoglycoside elimination rate constant (ke) used to estimate initial aminoglycoside elimination when no drug concentrations are available. The y-axis intercept (0.014 </a:t>
            </a:r>
            <a:r>
              <a:rPr lang="en-US" sz="1600" b="1" dirty="0">
                <a:latin typeface="Andalus" panose="02020603050405020304" pitchFamily="18" charset="-78"/>
                <a:cs typeface="Andalus" panose="02020603050405020304" pitchFamily="18" charset="-78"/>
              </a:rPr>
              <a:t>h</a:t>
            </a:r>
            <a:r>
              <a:rPr lang="en-US" sz="1600" b="1" baseline="30000" dirty="0">
                <a:latin typeface="Andalus" panose="02020603050405020304" pitchFamily="18" charset="-78"/>
                <a:cs typeface="Andalus" panose="02020603050405020304" pitchFamily="18" charset="-78"/>
              </a:rPr>
              <a:t>–1</a:t>
            </a:r>
            <a:r>
              <a:rPr lang="en-US" b="1" dirty="0">
                <a:latin typeface="Andalus" panose="02020603050405020304" pitchFamily="18" charset="-78"/>
                <a:cs typeface="Andalus" panose="02020603050405020304" pitchFamily="18" charset="-78"/>
              </a:rPr>
              <a:t>) is non-renal elimination for aminoglycosides</a:t>
            </a:r>
          </a:p>
        </p:txBody>
      </p:sp>
    </p:spTree>
    <p:extLst>
      <p:ext uri="{BB962C8B-B14F-4D97-AF65-F5344CB8AC3E}">
        <p14:creationId xmlns:p14="http://schemas.microsoft.com/office/powerpoint/2010/main" val="745893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71713"/>
            <a:ext cx="10515600" cy="3905250"/>
          </a:xfrm>
          <a:ln>
            <a:solidFill>
              <a:schemeClr val="tx1"/>
            </a:solidFill>
          </a:ln>
        </p:spPr>
        <p:txBody>
          <a:bodyPr>
            <a:normAutofit/>
          </a:bodyPr>
          <a:lstStyle/>
          <a:p>
            <a:endParaRPr lang="en-US" sz="3600" b="1" dirty="0">
              <a:latin typeface="Andalus" panose="02020603050405020304" pitchFamily="18" charset="-78"/>
              <a:cs typeface="Andalus" panose="02020603050405020304" pitchFamily="18" charset="-78"/>
            </a:endParaRPr>
          </a:p>
          <a:p>
            <a:r>
              <a:rPr lang="en-US" sz="3200" b="1" dirty="0">
                <a:latin typeface="Andalus" panose="02020603050405020304" pitchFamily="18" charset="-78"/>
                <a:cs typeface="Andalus" panose="02020603050405020304" pitchFamily="18" charset="-78"/>
              </a:rPr>
              <a:t>Digoxin volume of distribution decreases in patients with decreased renal </a:t>
            </a:r>
            <a:r>
              <a:rPr lang="en-US" sz="3200" b="1" dirty="0" smtClean="0">
                <a:latin typeface="Andalus" panose="02020603050405020304" pitchFamily="18" charset="-78"/>
                <a:cs typeface="Andalus" panose="02020603050405020304" pitchFamily="18" charset="-78"/>
              </a:rPr>
              <a:t>function according </a:t>
            </a:r>
            <a:r>
              <a:rPr lang="en-US" sz="3200" b="1" dirty="0">
                <a:latin typeface="Andalus" panose="02020603050405020304" pitchFamily="18" charset="-78"/>
                <a:cs typeface="Andalus" panose="02020603050405020304" pitchFamily="18" charset="-78"/>
              </a:rPr>
              <a:t>to the following equation</a:t>
            </a:r>
            <a:r>
              <a:rPr lang="en-US" sz="3200" b="1" dirty="0" smtClean="0">
                <a:latin typeface="Andalus" panose="02020603050405020304" pitchFamily="18" charset="-78"/>
                <a:cs typeface="Andalus" panose="02020603050405020304" pitchFamily="18" charset="-78"/>
              </a:rPr>
              <a:t>:</a:t>
            </a:r>
          </a:p>
          <a:p>
            <a:endParaRPr lang="en-US" sz="1200" b="1" dirty="0" smtClean="0">
              <a:latin typeface="Andalus" panose="02020603050405020304" pitchFamily="18" charset="-78"/>
              <a:cs typeface="Andalus" panose="02020603050405020304" pitchFamily="18" charset="-78"/>
            </a:endParaRPr>
          </a:p>
          <a:p>
            <a:pPr>
              <a:buFont typeface="Wingdings" panose="05000000000000000000" pitchFamily="2" charset="2"/>
              <a:buChar char="Ø"/>
            </a:pPr>
            <a:r>
              <a:rPr lang="en-US" sz="3600" b="1" dirty="0" smtClean="0">
                <a:solidFill>
                  <a:srgbClr val="C00000"/>
                </a:solidFill>
                <a:latin typeface="Andalus" panose="02020603050405020304" pitchFamily="18" charset="-78"/>
                <a:cs typeface="Andalus" panose="02020603050405020304" pitchFamily="18" charset="-78"/>
              </a:rPr>
              <a:t>    V </a:t>
            </a:r>
            <a:r>
              <a:rPr lang="en-US" sz="3600" b="1" dirty="0">
                <a:solidFill>
                  <a:srgbClr val="C00000"/>
                </a:solidFill>
                <a:latin typeface="Andalus" panose="02020603050405020304" pitchFamily="18" charset="-78"/>
                <a:cs typeface="Andalus" panose="02020603050405020304" pitchFamily="18" charset="-78"/>
              </a:rPr>
              <a:t>(in L) = 226 + [(298 ⋅ CrCl)/(29.1 + CrCl</a:t>
            </a:r>
            <a:r>
              <a:rPr lang="en-US" sz="3600" b="1" dirty="0" smtClean="0">
                <a:solidFill>
                  <a:srgbClr val="C00000"/>
                </a:solidFill>
                <a:latin typeface="Andalus" panose="02020603050405020304" pitchFamily="18" charset="-78"/>
                <a:cs typeface="Andalus" panose="02020603050405020304" pitchFamily="18" charset="-78"/>
              </a:rPr>
              <a:t>)]</a:t>
            </a:r>
          </a:p>
          <a:p>
            <a:pPr marL="0" indent="0">
              <a:buNone/>
            </a:pPr>
            <a:endParaRPr lang="en-US" sz="3600" b="1" dirty="0">
              <a:latin typeface="Andalus" panose="02020603050405020304" pitchFamily="18" charset="-78"/>
              <a:cs typeface="Andalus" panose="02020603050405020304" pitchFamily="18" charset="-78"/>
            </a:endParaRPr>
          </a:p>
          <a:p>
            <a:r>
              <a:rPr lang="en-US" sz="3200" b="1" dirty="0">
                <a:latin typeface="Andalus" panose="02020603050405020304" pitchFamily="18" charset="-78"/>
                <a:cs typeface="Andalus" panose="02020603050405020304" pitchFamily="18" charset="-78"/>
              </a:rPr>
              <a:t>where CrCl is in mL/min.</a:t>
            </a:r>
          </a:p>
        </p:txBody>
      </p:sp>
      <p:sp>
        <p:nvSpPr>
          <p:cNvPr id="4" name="Title 3"/>
          <p:cNvSpPr>
            <a:spLocks noGrp="1"/>
          </p:cNvSpPr>
          <p:nvPr>
            <p:ph type="title"/>
          </p:nvPr>
        </p:nvSpPr>
        <p:spPr>
          <a:xfrm>
            <a:off x="838200" y="365125"/>
            <a:ext cx="10515600" cy="1720850"/>
          </a:xfrm>
          <a:solidFill>
            <a:schemeClr val="accent1">
              <a:lumMod val="40000"/>
              <a:lumOff val="60000"/>
            </a:schemeClr>
          </a:solidFill>
        </p:spPr>
        <p:txBody>
          <a:bodyPr/>
          <a:lstStyle/>
          <a:p>
            <a:pPr algn="ctr"/>
            <a:r>
              <a:rPr lang="en-US" b="1" dirty="0">
                <a:latin typeface="Aharoni" panose="02010803020104030203" pitchFamily="2" charset="-79"/>
                <a:cs typeface="Aharoni" panose="02010803020104030203" pitchFamily="2" charset="-79"/>
              </a:rPr>
              <a:t>Using CrCl for measuring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Volume </a:t>
            </a:r>
            <a:r>
              <a:rPr lang="en-US" b="1" dirty="0" smtClean="0">
                <a:latin typeface="Aharoni" panose="02010803020104030203" pitchFamily="2" charset="-79"/>
                <a:cs typeface="Aharoni" panose="02010803020104030203" pitchFamily="2" charset="-79"/>
              </a:rPr>
              <a:t>of </a:t>
            </a:r>
            <a:r>
              <a:rPr lang="en-US" b="1" dirty="0">
                <a:latin typeface="Aharoni" panose="02010803020104030203" pitchFamily="2" charset="-79"/>
                <a:cs typeface="Aharoni" panose="02010803020104030203" pitchFamily="2" charset="-79"/>
              </a:rPr>
              <a:t>distribution</a:t>
            </a:r>
          </a:p>
        </p:txBody>
      </p:sp>
    </p:spTree>
    <p:extLst>
      <p:ext uri="{BB962C8B-B14F-4D97-AF65-F5344CB8AC3E}">
        <p14:creationId xmlns:p14="http://schemas.microsoft.com/office/powerpoint/2010/main" val="3835352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37295"/>
          </a:xfrm>
          <a:solidFill>
            <a:schemeClr val="bg2"/>
          </a:solidFill>
          <a:ln>
            <a:solidFill>
              <a:srgbClr val="002060"/>
            </a:solidFill>
          </a:ln>
        </p:spPr>
        <p:txBody>
          <a:bodyPr>
            <a:normAutofit/>
          </a:bodyPr>
          <a:lstStyle/>
          <a:p>
            <a:pPr marL="857250" indent="-857250" algn="ctr">
              <a:buFont typeface="Wingdings" panose="05000000000000000000" pitchFamily="2" charset="2"/>
              <a:buChar char="ü"/>
            </a:pPr>
            <a:r>
              <a:rPr lang="en-US" sz="6600" b="1" dirty="0">
                <a:latin typeface="Andalus" panose="02020603050405020304" pitchFamily="18" charset="-78"/>
                <a:cs typeface="Andalus" panose="02020603050405020304" pitchFamily="18" charset="-78"/>
              </a:rPr>
              <a:t>OBESITY</a:t>
            </a:r>
          </a:p>
        </p:txBody>
      </p:sp>
      <p:sp>
        <p:nvSpPr>
          <p:cNvPr id="3" name="Content Placeholder 2"/>
          <p:cNvSpPr>
            <a:spLocks noGrp="1"/>
          </p:cNvSpPr>
          <p:nvPr>
            <p:ph idx="1"/>
          </p:nvPr>
        </p:nvSpPr>
        <p:spPr>
          <a:xfrm>
            <a:off x="838200" y="2445744"/>
            <a:ext cx="10515600" cy="3596281"/>
          </a:xfrm>
          <a:solidFill>
            <a:schemeClr val="accent2">
              <a:lumMod val="20000"/>
              <a:lumOff val="80000"/>
            </a:schemeClr>
          </a:solidFill>
          <a:ln>
            <a:solidFill>
              <a:srgbClr val="002060"/>
            </a:solidFill>
          </a:ln>
        </p:spPr>
        <p:txBody>
          <a:bodyPr>
            <a:normAutofit/>
          </a:bodyPr>
          <a:lstStyle/>
          <a:p>
            <a:endParaRPr lang="en-US" sz="3200"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Excessive adipose </a:t>
            </a:r>
            <a:r>
              <a:rPr lang="en-US" sz="3200" b="1" dirty="0">
                <a:latin typeface="Andalus" panose="02020603050405020304" pitchFamily="18" charset="-78"/>
                <a:cs typeface="Andalus" panose="02020603050405020304" pitchFamily="18" charset="-78"/>
              </a:rPr>
              <a:t>tissue can alter the pharmacokinetics of drugs </a:t>
            </a:r>
            <a:r>
              <a:rPr lang="en-US" sz="3200" b="1" dirty="0" smtClean="0">
                <a:latin typeface="Andalus" panose="02020603050405020304" pitchFamily="18" charset="-78"/>
                <a:cs typeface="Andalus" panose="02020603050405020304" pitchFamily="18" charset="-78"/>
              </a:rPr>
              <a:t>by changing </a:t>
            </a:r>
            <a:r>
              <a:rPr lang="en-US" sz="3200" b="1" dirty="0">
                <a:latin typeface="Andalus" panose="02020603050405020304" pitchFamily="18" charset="-78"/>
                <a:cs typeface="Andalus" panose="02020603050405020304" pitchFamily="18" charset="-78"/>
              </a:rPr>
              <a:t>the volume of </a:t>
            </a:r>
            <a:r>
              <a:rPr lang="en-US" sz="3200" b="1" dirty="0" smtClean="0">
                <a:latin typeface="Andalus" panose="02020603050405020304" pitchFamily="18" charset="-78"/>
                <a:cs typeface="Andalus" panose="02020603050405020304" pitchFamily="18" charset="-78"/>
              </a:rPr>
              <a:t>distribution</a:t>
            </a:r>
          </a:p>
          <a:p>
            <a:pPr marL="0" indent="0">
              <a:buNone/>
            </a:pPr>
            <a:endParaRPr lang="en-US" sz="32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2225407" y="4455856"/>
            <a:ext cx="7502487" cy="898342"/>
          </a:xfrm>
          <a:prstGeom prst="rect">
            <a:avLst/>
          </a:prstGeom>
          <a:ln>
            <a:solidFill>
              <a:srgbClr val="002060"/>
            </a:solidFill>
          </a:ln>
        </p:spPr>
      </p:pic>
    </p:spTree>
    <p:extLst>
      <p:ext uri="{BB962C8B-B14F-4D97-AF65-F5344CB8AC3E}">
        <p14:creationId xmlns:p14="http://schemas.microsoft.com/office/powerpoint/2010/main" val="3859414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652293"/>
          </a:xfrm>
          <a:ln>
            <a:solidFill>
              <a:srgbClr val="002060"/>
            </a:solidFill>
          </a:ln>
        </p:spPr>
        <p:txBody>
          <a:bodyPr>
            <a:normAutofit lnSpcReduction="10000"/>
          </a:bodyPr>
          <a:lstStyle/>
          <a:p>
            <a:pPr algn="justLow">
              <a:lnSpc>
                <a:spcPct val="150000"/>
              </a:lnSpc>
            </a:pPr>
            <a:r>
              <a:rPr lang="en-US" b="1" u="sng" dirty="0" smtClean="0">
                <a:solidFill>
                  <a:srgbClr val="C00000"/>
                </a:solidFill>
                <a:latin typeface="Andalus" panose="02020603050405020304" pitchFamily="18" charset="-78"/>
                <a:cs typeface="Andalus" panose="02020603050405020304" pitchFamily="18" charset="-78"/>
              </a:rPr>
              <a:t>Lipophilic</a:t>
            </a: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drugs tend to partition into adipose tissue, and the </a:t>
            </a:r>
            <a:r>
              <a:rPr lang="en-US" b="1" dirty="0">
                <a:solidFill>
                  <a:srgbClr val="C00000"/>
                </a:solidFill>
                <a:latin typeface="Andalus" panose="02020603050405020304" pitchFamily="18" charset="-78"/>
                <a:cs typeface="Andalus" panose="02020603050405020304" pitchFamily="18" charset="-78"/>
              </a:rPr>
              <a:t>volume of distribution </a:t>
            </a:r>
            <a:r>
              <a:rPr lang="en-US" b="1" dirty="0">
                <a:latin typeface="Andalus" panose="02020603050405020304" pitchFamily="18" charset="-78"/>
                <a:cs typeface="Andalus" panose="02020603050405020304" pitchFamily="18" charset="-78"/>
              </a:rPr>
              <a:t>in obese </a:t>
            </a:r>
            <a:r>
              <a:rPr lang="en-US" b="1" dirty="0" smtClean="0">
                <a:latin typeface="Andalus" panose="02020603050405020304" pitchFamily="18" charset="-78"/>
                <a:cs typeface="Andalus" panose="02020603050405020304" pitchFamily="18" charset="-78"/>
              </a:rPr>
              <a:t>patients for </a:t>
            </a:r>
            <a:r>
              <a:rPr lang="en-US" b="1" dirty="0">
                <a:latin typeface="Andalus" panose="02020603050405020304" pitchFamily="18" charset="-78"/>
                <a:cs typeface="Andalus" panose="02020603050405020304" pitchFamily="18" charset="-78"/>
              </a:rPr>
              <a:t>these drugs can be dramatically </a:t>
            </a:r>
            <a:r>
              <a:rPr lang="en-US" b="1" dirty="0">
                <a:solidFill>
                  <a:srgbClr val="C00000"/>
                </a:solidFill>
                <a:latin typeface="Andalus" panose="02020603050405020304" pitchFamily="18" charset="-78"/>
                <a:cs typeface="Andalus" panose="02020603050405020304" pitchFamily="18" charset="-78"/>
              </a:rPr>
              <a:t>larger</a:t>
            </a:r>
            <a:r>
              <a:rPr lang="en-US" b="1" dirty="0">
                <a:latin typeface="Andalus" panose="02020603050405020304" pitchFamily="18" charset="-78"/>
                <a:cs typeface="Andalus" panose="02020603050405020304" pitchFamily="18" charset="-78"/>
              </a:rPr>
              <a:t> than in normal weight patients. </a:t>
            </a:r>
            <a:r>
              <a:rPr lang="en-US" b="1" dirty="0" smtClean="0">
                <a:latin typeface="Andalus" panose="02020603050405020304" pitchFamily="18" charset="-78"/>
                <a:cs typeface="Andalus" panose="02020603050405020304" pitchFamily="18" charset="-78"/>
              </a:rPr>
              <a:t>Examples diazepam, carbamazepine.</a:t>
            </a:r>
          </a:p>
          <a:p>
            <a:pPr algn="justLow">
              <a:lnSpc>
                <a:spcPct val="150000"/>
              </a:lnSpc>
            </a:pPr>
            <a:r>
              <a:rPr lang="en-US" b="1" u="sng" dirty="0" smtClean="0">
                <a:solidFill>
                  <a:srgbClr val="C00000"/>
                </a:solidFill>
                <a:latin typeface="Andalus" panose="02020603050405020304" pitchFamily="18" charset="-78"/>
                <a:cs typeface="Andalus" panose="02020603050405020304" pitchFamily="18" charset="-78"/>
              </a:rPr>
              <a:t>Hydrophilic</a:t>
            </a:r>
            <a:r>
              <a:rPr lang="en-US" b="1" dirty="0" smtClean="0">
                <a:latin typeface="Andalus" panose="02020603050405020304" pitchFamily="18" charset="-78"/>
                <a:cs typeface="Andalus" panose="02020603050405020304" pitchFamily="18" charset="-78"/>
              </a:rPr>
              <a:t> drugs </a:t>
            </a:r>
            <a:r>
              <a:rPr lang="en-US" b="1" dirty="0">
                <a:latin typeface="Andalus" panose="02020603050405020304" pitchFamily="18" charset="-78"/>
                <a:cs typeface="Andalus" panose="02020603050405020304" pitchFamily="18" charset="-78"/>
              </a:rPr>
              <a:t>tend to </a:t>
            </a:r>
            <a:r>
              <a:rPr lang="en-US" b="1" dirty="0" smtClean="0">
                <a:latin typeface="Andalus" panose="02020603050405020304" pitchFamily="18" charset="-78"/>
                <a:cs typeface="Andalus" panose="02020603050405020304" pitchFamily="18" charset="-78"/>
              </a:rPr>
              <a:t>not distribute </a:t>
            </a:r>
            <a:r>
              <a:rPr lang="en-US" b="1" dirty="0">
                <a:latin typeface="Andalus" panose="02020603050405020304" pitchFamily="18" charset="-78"/>
                <a:cs typeface="Andalus" panose="02020603050405020304" pitchFamily="18" charset="-78"/>
              </a:rPr>
              <a:t>into adipose tissue so that the volume of distribution </a:t>
            </a:r>
            <a:r>
              <a:rPr lang="en-US" b="1" dirty="0" smtClean="0">
                <a:latin typeface="Andalus" panose="02020603050405020304" pitchFamily="18" charset="-78"/>
                <a:cs typeface="Andalus" panose="02020603050405020304" pitchFamily="18" charset="-78"/>
              </a:rPr>
              <a:t>is </a:t>
            </a:r>
            <a:r>
              <a:rPr lang="en-US" b="1" dirty="0">
                <a:solidFill>
                  <a:srgbClr val="C00000"/>
                </a:solidFill>
                <a:latin typeface="Andalus" panose="02020603050405020304" pitchFamily="18" charset="-78"/>
                <a:cs typeface="Andalus" panose="02020603050405020304" pitchFamily="18" charset="-78"/>
              </a:rPr>
              <a:t>not</a:t>
            </a:r>
            <a:r>
              <a:rPr lang="en-US" b="1" dirty="0">
                <a:latin typeface="Andalus" panose="02020603050405020304" pitchFamily="18" charset="-78"/>
                <a:cs typeface="Andalus" panose="02020603050405020304" pitchFamily="18" charset="-78"/>
              </a:rPr>
              <a:t> </a:t>
            </a:r>
            <a:r>
              <a:rPr lang="en-US" b="1" dirty="0" smtClean="0">
                <a:solidFill>
                  <a:srgbClr val="C00000"/>
                </a:solidFill>
                <a:latin typeface="Andalus" panose="02020603050405020304" pitchFamily="18" charset="-78"/>
                <a:cs typeface="Andalus" panose="02020603050405020304" pitchFamily="18" charset="-78"/>
              </a:rPr>
              <a:t>different</a:t>
            </a: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in obese and normal weight patients</a:t>
            </a: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Examples </a:t>
            </a:r>
            <a:r>
              <a:rPr lang="en-US" b="1" dirty="0" smtClean="0">
                <a:latin typeface="Andalus" panose="02020603050405020304" pitchFamily="18" charset="-78"/>
                <a:cs typeface="Andalus" panose="02020603050405020304" pitchFamily="18" charset="-78"/>
              </a:rPr>
              <a:t>digoxin, cimetidine, </a:t>
            </a:r>
            <a:r>
              <a:rPr lang="en-US" b="1" dirty="0">
                <a:latin typeface="Andalus" panose="02020603050405020304" pitchFamily="18" charset="-78"/>
                <a:cs typeface="Andalus" panose="02020603050405020304" pitchFamily="18" charset="-78"/>
              </a:rPr>
              <a:t>and </a:t>
            </a:r>
            <a:r>
              <a:rPr lang="en-US" b="1" dirty="0" smtClean="0">
                <a:latin typeface="Andalus" panose="02020603050405020304" pitchFamily="18" charset="-78"/>
                <a:cs typeface="Andalus" panose="02020603050405020304" pitchFamily="18" charset="-78"/>
              </a:rPr>
              <a:t>ranitidine.</a:t>
            </a:r>
            <a:endParaRPr lang="en-US" b="1" dirty="0">
              <a:latin typeface="Andalus" panose="02020603050405020304" pitchFamily="18" charset="-78"/>
              <a:cs typeface="Andalus" panose="02020603050405020304" pitchFamily="18" charset="-78"/>
            </a:endParaRPr>
          </a:p>
        </p:txBody>
      </p:sp>
      <p:sp>
        <p:nvSpPr>
          <p:cNvPr id="4" name="Title 1"/>
          <p:cNvSpPr>
            <a:spLocks noGrp="1"/>
          </p:cNvSpPr>
          <p:nvPr>
            <p:ph type="title"/>
          </p:nvPr>
        </p:nvSpPr>
        <p:spPr>
          <a:solidFill>
            <a:schemeClr val="bg2"/>
          </a:solidFill>
          <a:ln>
            <a:solidFill>
              <a:srgbClr val="002060"/>
            </a:solidFill>
          </a:ln>
        </p:spPr>
        <p:txBody>
          <a:bodyPr>
            <a:normAutofit/>
          </a:bodyPr>
          <a:lstStyle/>
          <a:p>
            <a:pPr algn="ctr"/>
            <a:r>
              <a:rPr lang="en-US" sz="4800" b="1" dirty="0">
                <a:latin typeface="Andalus" panose="02020603050405020304" pitchFamily="18" charset="-78"/>
                <a:cs typeface="Andalus" panose="02020603050405020304" pitchFamily="18" charset="-78"/>
              </a:rPr>
              <a:t>OBESITY</a:t>
            </a:r>
          </a:p>
        </p:txBody>
      </p:sp>
    </p:spTree>
    <p:extLst>
      <p:ext uri="{BB962C8B-B14F-4D97-AF65-F5344CB8AC3E}">
        <p14:creationId xmlns:p14="http://schemas.microsoft.com/office/powerpoint/2010/main" val="272489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4017"/>
          </a:xfrm>
          <a:solidFill>
            <a:schemeClr val="accent2">
              <a:lumMod val="20000"/>
              <a:lumOff val="80000"/>
            </a:schemeClr>
          </a:solidFill>
          <a:ln>
            <a:solidFill>
              <a:srgbClr val="C00000"/>
            </a:solidFill>
          </a:ln>
        </p:spPr>
        <p:txBody>
          <a:bodyPr/>
          <a:lstStyle/>
          <a:p>
            <a:pPr algn="ctr"/>
            <a:r>
              <a:rPr lang="en-US" b="1" dirty="0" smtClean="0"/>
              <a:t>Obesity may </a:t>
            </a:r>
            <a:r>
              <a:rPr lang="en-US" b="1" dirty="0" smtClean="0"/>
              <a:t>affect other PKs:</a:t>
            </a:r>
            <a:endParaRPr lang="en-US" b="1" dirty="0"/>
          </a:p>
        </p:txBody>
      </p:sp>
      <p:sp>
        <p:nvSpPr>
          <p:cNvPr id="3" name="Content Placeholder 2"/>
          <p:cNvSpPr>
            <a:spLocks noGrp="1"/>
          </p:cNvSpPr>
          <p:nvPr>
            <p:ph idx="1"/>
          </p:nvPr>
        </p:nvSpPr>
        <p:spPr>
          <a:ln>
            <a:solidFill>
              <a:srgbClr val="C00000"/>
            </a:solidFill>
          </a:ln>
        </p:spPr>
        <p:txBody>
          <a:bodyPr>
            <a:normAutofit/>
          </a:bodyPr>
          <a:lstStyle/>
          <a:p>
            <a:pPr>
              <a:lnSpc>
                <a:spcPct val="150000"/>
              </a:lnSpc>
            </a:pPr>
            <a:r>
              <a:rPr lang="en-US" sz="3200" dirty="0" smtClean="0"/>
              <a:t>Extracellular fluid &amp; </a:t>
            </a:r>
            <a:r>
              <a:rPr lang="en-US" sz="3200" b="1" dirty="0" err="1" smtClean="0">
                <a:solidFill>
                  <a:srgbClr val="C00000"/>
                </a:solidFill>
              </a:rPr>
              <a:t>Vd</a:t>
            </a:r>
            <a:r>
              <a:rPr lang="en-US" sz="3200" dirty="0" smtClean="0"/>
              <a:t> </a:t>
            </a:r>
            <a:r>
              <a:rPr lang="en-US" sz="3200" dirty="0" smtClean="0"/>
              <a:t>---- (↑Aminoglycoside, ↔ Digoxin and  vancomycin)</a:t>
            </a:r>
          </a:p>
          <a:p>
            <a:pPr>
              <a:lnSpc>
                <a:spcPct val="150000"/>
              </a:lnSpc>
            </a:pPr>
            <a:r>
              <a:rPr lang="en-US" sz="3200" dirty="0" smtClean="0"/>
              <a:t>GFR &amp; </a:t>
            </a:r>
            <a:r>
              <a:rPr lang="en-US" sz="3200" b="1" dirty="0" smtClean="0">
                <a:solidFill>
                  <a:srgbClr val="C00000"/>
                </a:solidFill>
              </a:rPr>
              <a:t>Cl</a:t>
            </a:r>
            <a:r>
              <a:rPr lang="en-US" sz="3200" dirty="0" smtClean="0"/>
              <a:t> ---- (</a:t>
            </a:r>
            <a:r>
              <a:rPr lang="en-US" sz="3200" dirty="0"/>
              <a:t>↑</a:t>
            </a:r>
            <a:r>
              <a:rPr lang="en-US" sz="3200" dirty="0" smtClean="0"/>
              <a:t>Aminoglycoside, vancomycin, cimetidine)</a:t>
            </a:r>
          </a:p>
          <a:p>
            <a:pPr>
              <a:lnSpc>
                <a:spcPct val="150000"/>
              </a:lnSpc>
            </a:pPr>
            <a:r>
              <a:rPr lang="en-US" sz="3200" dirty="0" smtClean="0"/>
              <a:t>Hepatic </a:t>
            </a:r>
            <a:r>
              <a:rPr lang="en-US" sz="3200" b="1" dirty="0" smtClean="0">
                <a:solidFill>
                  <a:srgbClr val="C00000"/>
                </a:solidFill>
              </a:rPr>
              <a:t>Cl</a:t>
            </a:r>
            <a:r>
              <a:rPr lang="en-US" sz="3200" dirty="0" smtClean="0"/>
              <a:t> ----- (↑</a:t>
            </a:r>
            <a:r>
              <a:rPr lang="en-US" sz="3200" dirty="0" err="1" smtClean="0"/>
              <a:t>diazepam,↓methylprednisolone</a:t>
            </a:r>
            <a:r>
              <a:rPr lang="en-US" sz="3200" dirty="0" smtClean="0"/>
              <a:t>, ↔carbamazepine and cyclosporine</a:t>
            </a:r>
            <a:r>
              <a:rPr lang="en-US" sz="3200" dirty="0" smtClean="0"/>
              <a:t>)</a:t>
            </a:r>
            <a:endParaRPr lang="en-US" sz="3200" b="1" dirty="0" smtClean="0"/>
          </a:p>
        </p:txBody>
      </p:sp>
    </p:spTree>
    <p:extLst>
      <p:ext uri="{BB962C8B-B14F-4D97-AF65-F5344CB8AC3E}">
        <p14:creationId xmlns:p14="http://schemas.microsoft.com/office/powerpoint/2010/main" val="1053235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18" y="1885453"/>
            <a:ext cx="10515600" cy="1325563"/>
          </a:xfrm>
          <a:solidFill>
            <a:schemeClr val="accent2">
              <a:lumMod val="20000"/>
              <a:lumOff val="80000"/>
            </a:schemeClr>
          </a:solidFill>
        </p:spPr>
        <p:txBody>
          <a:bodyPr>
            <a:normAutofit/>
          </a:bodyPr>
          <a:lstStyle/>
          <a:p>
            <a:pPr algn="ctr"/>
            <a:r>
              <a:rPr lang="en-US" sz="5400" b="1" dirty="0" smtClean="0">
                <a:latin typeface="Andalus" panose="02020603050405020304" pitchFamily="18" charset="-78"/>
                <a:cs typeface="Andalus" panose="02020603050405020304" pitchFamily="18" charset="-78"/>
              </a:rPr>
              <a:t>Obesity ----→ t</a:t>
            </a:r>
            <a:r>
              <a:rPr lang="en-US" b="1" dirty="0" smtClean="0">
                <a:latin typeface="Andalus" panose="02020603050405020304" pitchFamily="18" charset="-78"/>
                <a:cs typeface="Andalus" panose="02020603050405020304" pitchFamily="18" charset="-78"/>
              </a:rPr>
              <a:t>1/2</a:t>
            </a:r>
            <a:r>
              <a:rPr lang="en-US" sz="5400" b="1" dirty="0" smtClean="0">
                <a:latin typeface="Andalus" panose="02020603050405020304" pitchFamily="18" charset="-78"/>
                <a:cs typeface="Andalus" panose="02020603050405020304" pitchFamily="18" charset="-78"/>
              </a:rPr>
              <a:t> </a:t>
            </a:r>
            <a:endParaRPr lang="en-US" sz="5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915318" y="4038199"/>
            <a:ext cx="10515600" cy="1299990"/>
          </a:xfrm>
          <a:solidFill>
            <a:schemeClr val="tx2">
              <a:lumMod val="20000"/>
              <a:lumOff val="80000"/>
            </a:schemeClr>
          </a:solidFill>
        </p:spPr>
        <p:txBody>
          <a:bodyPr>
            <a:normAutofit/>
          </a:bodyPr>
          <a:lstStyle/>
          <a:p>
            <a:pPr algn="ctr">
              <a:lnSpc>
                <a:spcPct val="150000"/>
              </a:lnSpc>
              <a:buFont typeface="Wingdings" panose="05000000000000000000" pitchFamily="2" charset="2"/>
              <a:buChar char="Ø"/>
            </a:pPr>
            <a:r>
              <a:rPr lang="en-US" sz="4800" dirty="0">
                <a:latin typeface="Andalus" panose="02020603050405020304" pitchFamily="18" charset="-78"/>
                <a:cs typeface="Andalus" panose="02020603050405020304" pitchFamily="18" charset="-78"/>
              </a:rPr>
              <a:t>t1/2 = (0.693 ⋅ V) / Cl</a:t>
            </a:r>
          </a:p>
        </p:txBody>
      </p:sp>
      <p:sp>
        <p:nvSpPr>
          <p:cNvPr id="4" name="Rectangle 3"/>
          <p:cNvSpPr/>
          <p:nvPr/>
        </p:nvSpPr>
        <p:spPr>
          <a:xfrm>
            <a:off x="915318" y="640864"/>
            <a:ext cx="3287695" cy="830997"/>
          </a:xfrm>
          <a:prstGeom prst="rect">
            <a:avLst/>
          </a:prstGeom>
        </p:spPr>
        <p:txBody>
          <a:bodyPr wrap="none">
            <a:spAutoFit/>
          </a:bodyPr>
          <a:lstStyle/>
          <a:p>
            <a:r>
              <a:rPr lang="en-US" sz="4800" b="1" dirty="0" smtClean="0">
                <a:solidFill>
                  <a:srgbClr val="C00000"/>
                </a:solidFill>
              </a:rPr>
              <a:t>Therefore….</a:t>
            </a:r>
            <a:endParaRPr lang="en-US" dirty="0">
              <a:solidFill>
                <a:srgbClr val="C00000"/>
              </a:solidFill>
            </a:endParaRPr>
          </a:p>
        </p:txBody>
      </p:sp>
    </p:spTree>
    <p:extLst>
      <p:ext uri="{BB962C8B-B14F-4D97-AF65-F5344CB8AC3E}">
        <p14:creationId xmlns:p14="http://schemas.microsoft.com/office/powerpoint/2010/main" val="1957780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76672"/>
            <a:ext cx="8229600" cy="1143000"/>
          </a:xfrm>
          <a:solidFill>
            <a:schemeClr val="accent4">
              <a:lumMod val="20000"/>
              <a:lumOff val="80000"/>
            </a:schemeClr>
          </a:solidFill>
          <a:ln>
            <a:solidFill>
              <a:schemeClr val="accent1">
                <a:lumMod val="50000"/>
              </a:schemeClr>
            </a:solidFill>
          </a:ln>
        </p:spPr>
        <p:txBody>
          <a:bodyPr vert="horz" lIns="91440" tIns="45720" rIns="91440" bIns="45720" rtlCol="0" anchor="ctr">
            <a:normAutofit/>
          </a:bodyPr>
          <a:lstStyle/>
          <a:p>
            <a:pPr marL="685800" indent="-685800" algn="ctr">
              <a:buFont typeface="Wingdings" panose="05000000000000000000" pitchFamily="2" charset="2"/>
              <a:buChar char="ü"/>
            </a:pPr>
            <a:r>
              <a:rPr lang="en-US" sz="4800" b="1" dirty="0">
                <a:latin typeface="Algerian" panose="04020705040A02060702" pitchFamily="82" charset="0"/>
              </a:rPr>
              <a:t>Heart failure </a:t>
            </a:r>
          </a:p>
        </p:txBody>
      </p:sp>
      <p:sp>
        <p:nvSpPr>
          <p:cNvPr id="3" name="Content Placeholder 2"/>
          <p:cNvSpPr>
            <a:spLocks noGrp="1"/>
          </p:cNvSpPr>
          <p:nvPr>
            <p:ph idx="1"/>
          </p:nvPr>
        </p:nvSpPr>
        <p:spPr>
          <a:xfrm>
            <a:off x="1981200" y="2132857"/>
            <a:ext cx="8229600" cy="3993307"/>
          </a:xfrm>
        </p:spPr>
        <p:txBody>
          <a:bodyPr>
            <a:normAutofit/>
          </a:bodyPr>
          <a:lstStyle/>
          <a:p>
            <a:pPr algn="l" rtl="0"/>
            <a:r>
              <a:rPr lang="en-US" sz="4400" b="1" dirty="0">
                <a:solidFill>
                  <a:schemeClr val="dk1"/>
                </a:solidFill>
                <a:latin typeface="Arabic Typesetting" pitchFamily="66" charset="-78"/>
                <a:cs typeface="Arabic Typesetting" pitchFamily="66" charset="-78"/>
              </a:rPr>
              <a:t>Decrease in CO</a:t>
            </a:r>
          </a:p>
          <a:p>
            <a:pPr algn="l" rtl="0"/>
            <a:r>
              <a:rPr lang="en-US" sz="4400" b="1" dirty="0">
                <a:solidFill>
                  <a:schemeClr val="dk1"/>
                </a:solidFill>
                <a:latin typeface="Arabic Typesetting" pitchFamily="66" charset="-78"/>
                <a:cs typeface="Arabic Typesetting" pitchFamily="66" charset="-78"/>
              </a:rPr>
              <a:t>Decrease in RBF &amp; HBF</a:t>
            </a:r>
          </a:p>
          <a:p>
            <a:pPr algn="l" rtl="0"/>
            <a:r>
              <a:rPr lang="en-US" sz="4400" b="1" dirty="0">
                <a:solidFill>
                  <a:schemeClr val="dk1"/>
                </a:solidFill>
                <a:latin typeface="Arabic Typesetting" pitchFamily="66" charset="-78"/>
                <a:cs typeface="Arabic Typesetting" pitchFamily="66" charset="-78"/>
              </a:rPr>
              <a:t>Decrease blood to GIT ….. decrease absorption</a:t>
            </a:r>
          </a:p>
          <a:p>
            <a:pPr algn="l" rtl="0"/>
            <a:r>
              <a:rPr lang="en-US" sz="4400" b="1" dirty="0">
                <a:solidFill>
                  <a:schemeClr val="dk1"/>
                </a:solidFill>
                <a:latin typeface="Arabic Typesetting" pitchFamily="66" charset="-78"/>
                <a:cs typeface="Arabic Typesetting" pitchFamily="66" charset="-78"/>
              </a:rPr>
              <a:t>Decrease </a:t>
            </a:r>
            <a:r>
              <a:rPr lang="en-US" sz="4400" b="1" dirty="0" err="1">
                <a:solidFill>
                  <a:schemeClr val="dk1"/>
                </a:solidFill>
                <a:latin typeface="Arabic Typesetting" pitchFamily="66" charset="-78"/>
                <a:cs typeface="Arabic Typesetting" pitchFamily="66" charset="-78"/>
              </a:rPr>
              <a:t>Vd</a:t>
            </a:r>
            <a:r>
              <a:rPr lang="en-US" sz="4400" b="1" dirty="0">
                <a:solidFill>
                  <a:schemeClr val="dk1"/>
                </a:solidFill>
                <a:latin typeface="Arabic Typesetting" pitchFamily="66" charset="-78"/>
                <a:cs typeface="Arabic Typesetting" pitchFamily="66" charset="-78"/>
              </a:rPr>
              <a:t> ….. </a:t>
            </a:r>
          </a:p>
          <a:p>
            <a:pPr algn="l" rtl="0"/>
            <a:r>
              <a:rPr lang="en-US" sz="4400" b="1" dirty="0">
                <a:solidFill>
                  <a:schemeClr val="dk1"/>
                </a:solidFill>
                <a:latin typeface="Arabic Typesetting" pitchFamily="66" charset="-78"/>
                <a:cs typeface="Arabic Typesetting" pitchFamily="66" charset="-78"/>
              </a:rPr>
              <a:t>Half-life affected </a:t>
            </a:r>
          </a:p>
        </p:txBody>
      </p:sp>
    </p:spTree>
    <p:extLst>
      <p:ext uri="{BB962C8B-B14F-4D97-AF65-F5344CB8AC3E}">
        <p14:creationId xmlns:p14="http://schemas.microsoft.com/office/powerpoint/2010/main" val="3139314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068"/>
            <a:ext cx="10515600" cy="1423686"/>
          </a:xfrm>
          <a:solidFill>
            <a:schemeClr val="accent4">
              <a:lumMod val="20000"/>
              <a:lumOff val="80000"/>
            </a:schemeClr>
          </a:solidFill>
          <a:ln>
            <a:solidFill>
              <a:schemeClr val="accent1">
                <a:lumMod val="50000"/>
              </a:schemeClr>
            </a:solidFill>
          </a:ln>
        </p:spPr>
        <p:txBody>
          <a:bodyPr>
            <a:normAutofit/>
          </a:bodyPr>
          <a:lstStyle/>
          <a:p>
            <a:pPr marL="685800" indent="-685800" algn="ctr">
              <a:buFont typeface="Wingdings" panose="05000000000000000000" pitchFamily="2" charset="2"/>
              <a:buChar char="ü"/>
            </a:pPr>
            <a:r>
              <a:rPr lang="en-US" sz="4800" b="1" dirty="0">
                <a:latin typeface="Algerian" panose="04020705040A02060702" pitchFamily="82" charset="0"/>
              </a:rPr>
              <a:t>HEPATIC DISEASE</a:t>
            </a:r>
            <a:endParaRPr lang="en-US" sz="4800" dirty="0">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1806043" y="2071688"/>
            <a:ext cx="8579914" cy="4408686"/>
          </a:xfrm>
          <a:prstGeom prst="rect">
            <a:avLst/>
          </a:prstGeom>
        </p:spPr>
      </p:pic>
    </p:spTree>
    <p:extLst>
      <p:ext uri="{BB962C8B-B14F-4D97-AF65-F5344CB8AC3E}">
        <p14:creationId xmlns:p14="http://schemas.microsoft.com/office/powerpoint/2010/main" val="246778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9320"/>
            <a:ext cx="10515600" cy="1013552"/>
          </a:xfrm>
          <a:solidFill>
            <a:schemeClr val="accent4">
              <a:lumMod val="20000"/>
              <a:lumOff val="80000"/>
            </a:schemeClr>
          </a:solidFill>
          <a:ln>
            <a:solidFill>
              <a:schemeClr val="accent1">
                <a:lumMod val="50000"/>
              </a:schemeClr>
            </a:solidFill>
          </a:ln>
        </p:spPr>
        <p:txBody>
          <a:bodyPr>
            <a:normAutofit/>
          </a:bodyPr>
          <a:lstStyle/>
          <a:p>
            <a:pPr marL="685800" indent="-685800" algn="ctr">
              <a:buFont typeface="Wingdings" panose="05000000000000000000" pitchFamily="2" charset="2"/>
              <a:buChar char="ü"/>
            </a:pPr>
            <a:r>
              <a:rPr lang="en-US" sz="5400" b="1" dirty="0">
                <a:latin typeface="Algerian" panose="04020705040A02060702" pitchFamily="82" charset="0"/>
              </a:rPr>
              <a:t>RENAL DISEASE</a:t>
            </a:r>
            <a:endParaRPr lang="en-US" sz="5400" dirty="0">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2523809" y="1412544"/>
            <a:ext cx="7347304" cy="5297872"/>
          </a:xfrm>
          <a:prstGeom prst="rect">
            <a:avLst/>
          </a:prstGeom>
          <a:ln>
            <a:solidFill>
              <a:schemeClr val="tx1"/>
            </a:solidFill>
          </a:ln>
        </p:spPr>
      </p:pic>
    </p:spTree>
    <p:extLst>
      <p:ext uri="{BB962C8B-B14F-4D97-AF65-F5344CB8AC3E}">
        <p14:creationId xmlns:p14="http://schemas.microsoft.com/office/powerpoint/2010/main" val="711275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24687"/>
          </a:xfrm>
          <a:solidFill>
            <a:schemeClr val="accent4">
              <a:lumMod val="20000"/>
              <a:lumOff val="80000"/>
            </a:schemeClr>
          </a:solidFill>
          <a:ln>
            <a:solidFill>
              <a:schemeClr val="accent1">
                <a:lumMod val="50000"/>
              </a:schemeClr>
            </a:solidFill>
          </a:ln>
        </p:spPr>
        <p:txBody>
          <a:bodyPr>
            <a:normAutofit/>
          </a:bodyPr>
          <a:lstStyle/>
          <a:p>
            <a:pPr algn="ctr"/>
            <a:r>
              <a:rPr lang="en-US" sz="4000" dirty="0">
                <a:latin typeface="Andalus" panose="02020603050405020304" pitchFamily="18" charset="-78"/>
                <a:cs typeface="Andalus" panose="02020603050405020304" pitchFamily="18" charset="-78"/>
              </a:rPr>
              <a:t>Orally administered medications must pass through the liver before entering</a:t>
            </a:r>
            <a:br>
              <a:rPr lang="en-US" sz="4000" dirty="0">
                <a:latin typeface="Andalus" panose="02020603050405020304" pitchFamily="18" charset="-78"/>
                <a:cs typeface="Andalus" panose="02020603050405020304" pitchFamily="18" charset="-78"/>
              </a:rPr>
            </a:br>
            <a:r>
              <a:rPr lang="en-US" sz="4000" dirty="0">
                <a:latin typeface="Andalus" panose="02020603050405020304" pitchFamily="18" charset="-78"/>
                <a:cs typeface="Andalus" panose="02020603050405020304" pitchFamily="18" charset="-78"/>
              </a:rPr>
              <a:t>the systemic circulation</a:t>
            </a:r>
          </a:p>
        </p:txBody>
      </p:sp>
      <p:sp>
        <p:nvSpPr>
          <p:cNvPr id="3" name="Content Placeholder 2"/>
          <p:cNvSpPr>
            <a:spLocks noGrp="1"/>
          </p:cNvSpPr>
          <p:nvPr>
            <p:ph idx="1"/>
          </p:nvPr>
        </p:nvSpPr>
        <p:spPr>
          <a:xfrm>
            <a:off x="838200" y="2765234"/>
            <a:ext cx="10515600" cy="3778785"/>
          </a:xfrm>
          <a:ln>
            <a:solidFill>
              <a:schemeClr val="accent1">
                <a:lumMod val="50000"/>
              </a:schemeClr>
            </a:solidFill>
          </a:ln>
        </p:spPr>
        <p:txBody>
          <a:bodyPr>
            <a:normAutofit lnSpcReduction="10000"/>
          </a:bodyPr>
          <a:lstStyle/>
          <a:p>
            <a:pPr>
              <a:lnSpc>
                <a:spcPct val="150000"/>
              </a:lnSpc>
            </a:pPr>
            <a:r>
              <a:rPr lang="en-US" sz="3200" b="1" dirty="0">
                <a:latin typeface="Andalus" panose="02020603050405020304" pitchFamily="18" charset="-78"/>
                <a:cs typeface="Andalus" panose="02020603050405020304" pitchFamily="18" charset="-78"/>
              </a:rPr>
              <a:t>The equation that describes hepatic drug metabolism </a:t>
            </a:r>
            <a:r>
              <a:rPr lang="en-US" sz="3200" b="1" dirty="0" smtClean="0">
                <a:latin typeface="Andalus" panose="02020603050405020304" pitchFamily="18" charset="-78"/>
                <a:cs typeface="Andalus" panose="02020603050405020304" pitchFamily="18" charset="-78"/>
              </a:rPr>
              <a:t>is:</a:t>
            </a:r>
          </a:p>
          <a:p>
            <a:pPr>
              <a:lnSpc>
                <a:spcPct val="150000"/>
              </a:lnSpc>
              <a:buFont typeface="Wingdings" panose="05000000000000000000" pitchFamily="2" charset="2"/>
              <a:buChar char="Ø"/>
            </a:pPr>
            <a:r>
              <a:rPr lang="en-US" sz="4000" b="1" dirty="0" smtClean="0">
                <a:latin typeface="+mj-lt"/>
                <a:cs typeface="Andalus" panose="02020603050405020304" pitchFamily="18" charset="-78"/>
              </a:rPr>
              <a:t>    Cl</a:t>
            </a:r>
            <a:r>
              <a:rPr lang="en-US" sz="3200" b="1" dirty="0" smtClean="0">
                <a:latin typeface="+mj-lt"/>
                <a:cs typeface="Andalus" panose="02020603050405020304" pitchFamily="18" charset="-78"/>
              </a:rPr>
              <a:t>H</a:t>
            </a:r>
            <a:r>
              <a:rPr lang="en-US" sz="4000" b="1" dirty="0" smtClean="0">
                <a:latin typeface="+mj-lt"/>
                <a:cs typeface="Andalus" panose="02020603050405020304" pitchFamily="18" charset="-78"/>
              </a:rPr>
              <a:t>=</a:t>
            </a:r>
            <a:r>
              <a:rPr lang="en-US" sz="4000" b="1" dirty="0">
                <a:latin typeface="+mj-lt"/>
                <a:cs typeface="Andalus" panose="02020603050405020304" pitchFamily="18" charset="-78"/>
              </a:rPr>
              <a:t> </a:t>
            </a:r>
            <a:r>
              <a:rPr lang="en-US" sz="4000" b="1" dirty="0" smtClean="0">
                <a:latin typeface="+mj-lt"/>
                <a:cs typeface="Andalus" panose="02020603050405020304" pitchFamily="18" charset="-78"/>
              </a:rPr>
              <a:t>[LBF . (F</a:t>
            </a:r>
            <a:r>
              <a:rPr lang="en-US" sz="3200" b="1" dirty="0" smtClean="0">
                <a:latin typeface="+mj-lt"/>
                <a:cs typeface="Andalus" panose="02020603050405020304" pitchFamily="18" charset="-78"/>
              </a:rPr>
              <a:t>B</a:t>
            </a:r>
            <a:r>
              <a:rPr lang="en-US" sz="4000" b="1" dirty="0" smtClean="0">
                <a:latin typeface="+mj-lt"/>
                <a:cs typeface="Andalus" panose="02020603050405020304" pitchFamily="18" charset="-78"/>
              </a:rPr>
              <a:t> . C</a:t>
            </a:r>
          </a:p>
          <a:p>
            <a:endParaRPr lang="en-US" b="1" dirty="0" smtClean="0">
              <a:latin typeface="Andalus" panose="02020603050405020304" pitchFamily="18" charset="-78"/>
              <a:cs typeface="Andalus" panose="02020603050405020304" pitchFamily="18" charset="-78"/>
            </a:endParaRPr>
          </a:p>
          <a:p>
            <a:r>
              <a:rPr lang="en-US" b="1" dirty="0" smtClean="0">
                <a:latin typeface="Andalus" panose="02020603050405020304" pitchFamily="18" charset="-78"/>
                <a:cs typeface="Andalus" panose="02020603050405020304" pitchFamily="18" charset="-78"/>
              </a:rPr>
              <a:t>LBF </a:t>
            </a:r>
            <a:r>
              <a:rPr lang="en-US" b="1" dirty="0">
                <a:latin typeface="Andalus" panose="02020603050405020304" pitchFamily="18" charset="-78"/>
                <a:cs typeface="Andalus" panose="02020603050405020304" pitchFamily="18" charset="-78"/>
              </a:rPr>
              <a:t>is liver blood flow, </a:t>
            </a:r>
            <a:endParaRPr lang="en-US" b="1" dirty="0" smtClean="0">
              <a:latin typeface="Andalus" panose="02020603050405020304" pitchFamily="18" charset="-78"/>
              <a:cs typeface="Andalus" panose="02020603050405020304" pitchFamily="18" charset="-78"/>
            </a:endParaRPr>
          </a:p>
          <a:p>
            <a:r>
              <a:rPr lang="en-US" b="1" dirty="0" err="1" smtClean="0">
                <a:latin typeface="Andalus" panose="02020603050405020304" pitchFamily="18" charset="-78"/>
                <a:cs typeface="Andalus" panose="02020603050405020304" pitchFamily="18" charset="-78"/>
              </a:rPr>
              <a:t>fB</a:t>
            </a: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is the fraction of unbound drug in the blood, </a:t>
            </a:r>
            <a:endParaRPr lang="en-US" b="1" dirty="0" smtClean="0">
              <a:latin typeface="Andalus" panose="02020603050405020304" pitchFamily="18" charset="-78"/>
              <a:cs typeface="Andalus" panose="02020603050405020304" pitchFamily="18" charset="-78"/>
            </a:endParaRPr>
          </a:p>
          <a:p>
            <a:r>
              <a:rPr lang="en-US" b="1" dirty="0" err="1" smtClean="0">
                <a:latin typeface="Andalus" panose="02020603050405020304" pitchFamily="18" charset="-78"/>
                <a:cs typeface="Andalus" panose="02020603050405020304" pitchFamily="18" charset="-78"/>
              </a:rPr>
              <a:t>Cl′int</a:t>
            </a:r>
            <a:r>
              <a:rPr lang="en-US" b="1" dirty="0" smtClean="0">
                <a:latin typeface="Andalus" panose="02020603050405020304" pitchFamily="18" charset="-78"/>
                <a:cs typeface="Andalus" panose="02020603050405020304" pitchFamily="18" charset="-78"/>
              </a:rPr>
              <a:t> is intrinsic </a:t>
            </a:r>
            <a:r>
              <a:rPr lang="en-US" b="1" dirty="0">
                <a:latin typeface="Andalus" panose="02020603050405020304" pitchFamily="18" charset="-78"/>
                <a:cs typeface="Andalus" panose="02020603050405020304" pitchFamily="18" charset="-78"/>
              </a:rPr>
              <a:t>clearance</a:t>
            </a:r>
          </a:p>
        </p:txBody>
      </p:sp>
      <p:pic>
        <p:nvPicPr>
          <p:cNvPr id="4" name="Picture 3"/>
          <p:cNvPicPr>
            <a:picLocks noChangeAspect="1"/>
          </p:cNvPicPr>
          <p:nvPr/>
        </p:nvPicPr>
        <p:blipFill>
          <a:blip r:embed="rId2"/>
          <a:stretch>
            <a:fillRect/>
          </a:stretch>
        </p:blipFill>
        <p:spPr>
          <a:xfrm>
            <a:off x="1747166" y="3511130"/>
            <a:ext cx="4024983" cy="1334488"/>
          </a:xfrm>
          <a:prstGeom prst="rect">
            <a:avLst/>
          </a:prstGeom>
        </p:spPr>
      </p:pic>
    </p:spTree>
    <p:extLst>
      <p:ext uri="{BB962C8B-B14F-4D97-AF65-F5344CB8AC3E}">
        <p14:creationId xmlns:p14="http://schemas.microsoft.com/office/powerpoint/2010/main" val="2469862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8175"/>
            <a:ext cx="10515600" cy="1973549"/>
          </a:xfrm>
          <a:solidFill>
            <a:schemeClr val="accent1">
              <a:lumMod val="40000"/>
              <a:lumOff val="60000"/>
            </a:schemeClr>
          </a:solidFill>
        </p:spPr>
        <p:txBody>
          <a:bodyPr/>
          <a:lstStyle/>
          <a:p>
            <a:pPr algn="ctr"/>
            <a:r>
              <a:rPr lang="en-US" b="1" dirty="0" smtClean="0"/>
              <a:t>Cases </a:t>
            </a:r>
            <a:r>
              <a:rPr lang="en-US" b="1" dirty="0" smtClean="0"/>
              <a:t>may affect the hepatic </a:t>
            </a:r>
            <a:r>
              <a:rPr lang="en-US" b="1" dirty="0" smtClean="0"/>
              <a:t>drug </a:t>
            </a:r>
            <a:r>
              <a:rPr lang="en-US" b="1" dirty="0" smtClean="0"/>
              <a:t>metabolism are:</a:t>
            </a:r>
            <a:endParaRPr lang="en-US" b="1" dirty="0"/>
          </a:p>
        </p:txBody>
      </p:sp>
      <p:sp>
        <p:nvSpPr>
          <p:cNvPr id="3" name="Content Placeholder 2"/>
          <p:cNvSpPr>
            <a:spLocks noGrp="1"/>
          </p:cNvSpPr>
          <p:nvPr>
            <p:ph idx="1"/>
          </p:nvPr>
        </p:nvSpPr>
        <p:spPr>
          <a:xfrm>
            <a:off x="1459706" y="3283715"/>
            <a:ext cx="9272587" cy="2765234"/>
          </a:xfrm>
          <a:ln>
            <a:solidFill>
              <a:schemeClr val="bg1"/>
            </a:solidFill>
          </a:ln>
        </p:spPr>
        <p:txBody>
          <a:bodyPr>
            <a:normAutofit/>
          </a:bodyPr>
          <a:lstStyle/>
          <a:p>
            <a:r>
              <a:rPr lang="en-US" sz="3600" dirty="0" smtClean="0"/>
              <a:t>Neonate </a:t>
            </a:r>
          </a:p>
          <a:p>
            <a:r>
              <a:rPr lang="en-US" sz="3600" dirty="0" smtClean="0"/>
              <a:t>Elderly</a:t>
            </a:r>
          </a:p>
          <a:p>
            <a:r>
              <a:rPr lang="en-US" sz="3600" dirty="0" smtClean="0"/>
              <a:t>Hepatitis and </a:t>
            </a:r>
            <a:r>
              <a:rPr lang="en-US" sz="3600" dirty="0"/>
              <a:t>cirrhosis</a:t>
            </a:r>
          </a:p>
        </p:txBody>
      </p:sp>
    </p:spTree>
    <p:extLst>
      <p:ext uri="{BB962C8B-B14F-4D97-AF65-F5344CB8AC3E}">
        <p14:creationId xmlns:p14="http://schemas.microsoft.com/office/powerpoint/2010/main" val="4185233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accent1">
                <a:lumMod val="50000"/>
              </a:schemeClr>
            </a:solidFill>
          </a:ln>
        </p:spPr>
        <p:txBody>
          <a:bodyPr>
            <a:normAutofit/>
          </a:bodyPr>
          <a:lstStyle/>
          <a:p>
            <a:pPr algn="ctr"/>
            <a:r>
              <a:rPr lang="en-US" sz="6000" b="1" dirty="0">
                <a:latin typeface="Arabic Typesetting" panose="03020402040406030203" pitchFamily="66" charset="-78"/>
                <a:cs typeface="Arabic Typesetting" panose="03020402040406030203" pitchFamily="66" charset="-78"/>
              </a:rPr>
              <a:t>Determination of Child-Pugh Scores</a:t>
            </a:r>
            <a:endParaRPr lang="en-US" sz="6000"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838200" y="2302525"/>
            <a:ext cx="10515600" cy="3874438"/>
          </a:xfrm>
          <a:ln>
            <a:solidFill>
              <a:schemeClr val="accent1">
                <a:lumMod val="50000"/>
              </a:schemeClr>
            </a:solidFill>
          </a:ln>
        </p:spPr>
        <p:txBody>
          <a:bodyPr>
            <a:normAutofit/>
          </a:bodyPr>
          <a:lstStyle/>
          <a:p>
            <a:pPr marL="0" indent="0">
              <a:buNone/>
            </a:pPr>
            <a:r>
              <a:rPr lang="en-US" sz="3200" b="1" dirty="0" smtClean="0">
                <a:latin typeface="Andalus" panose="02020603050405020304" pitchFamily="18" charset="-78"/>
                <a:cs typeface="Andalus" panose="02020603050405020304" pitchFamily="18" charset="-78"/>
              </a:rPr>
              <a:t>Consists of </a:t>
            </a:r>
            <a:r>
              <a:rPr lang="en-US" sz="3200" b="1" dirty="0">
                <a:latin typeface="Andalus" panose="02020603050405020304" pitchFamily="18" charset="-78"/>
                <a:cs typeface="Andalus" panose="02020603050405020304" pitchFamily="18" charset="-78"/>
              </a:rPr>
              <a:t>five laboratory tests or clinical </a:t>
            </a:r>
            <a:r>
              <a:rPr lang="en-US" sz="3200" b="1" dirty="0" smtClean="0">
                <a:latin typeface="Andalus" panose="02020603050405020304" pitchFamily="18" charset="-78"/>
                <a:cs typeface="Andalus" panose="02020603050405020304" pitchFamily="18" charset="-78"/>
              </a:rPr>
              <a:t>symptoms</a:t>
            </a:r>
            <a:r>
              <a:rPr lang="en-US" sz="3200" b="1" dirty="0">
                <a:latin typeface="Andalus" panose="02020603050405020304" pitchFamily="18" charset="-78"/>
                <a:cs typeface="Andalus" panose="02020603050405020304" pitchFamily="18" charset="-78"/>
              </a:rPr>
              <a:t>:</a:t>
            </a:r>
            <a:r>
              <a:rPr lang="en-US" sz="3200" b="1" dirty="0" smtClean="0">
                <a:latin typeface="Andalus" panose="02020603050405020304" pitchFamily="18" charset="-78"/>
                <a:cs typeface="Andalus" panose="02020603050405020304" pitchFamily="18" charset="-78"/>
              </a:rPr>
              <a:t> </a:t>
            </a:r>
          </a:p>
          <a:p>
            <a:r>
              <a:rPr lang="en-US" sz="3200" b="1" dirty="0" smtClean="0">
                <a:latin typeface="Andalus" panose="02020603050405020304" pitchFamily="18" charset="-78"/>
                <a:cs typeface="Andalus" panose="02020603050405020304" pitchFamily="18" charset="-78"/>
              </a:rPr>
              <a:t>Serum albumin</a:t>
            </a:r>
            <a:r>
              <a:rPr lang="en-US" sz="3200" b="1" dirty="0">
                <a:latin typeface="Andalus" panose="02020603050405020304" pitchFamily="18" charset="-78"/>
                <a:cs typeface="Andalus" panose="02020603050405020304" pitchFamily="18" charset="-78"/>
              </a:rPr>
              <a:t>,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Total bilirubin</a:t>
            </a:r>
            <a:r>
              <a:rPr lang="en-US" sz="3200" b="1" dirty="0">
                <a:latin typeface="Andalus" panose="02020603050405020304" pitchFamily="18" charset="-78"/>
                <a:cs typeface="Andalus" panose="02020603050405020304" pitchFamily="18" charset="-78"/>
              </a:rPr>
              <a:t>,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Prothrombin </a:t>
            </a:r>
            <a:r>
              <a:rPr lang="en-US" sz="3200" b="1" dirty="0">
                <a:latin typeface="Andalus" panose="02020603050405020304" pitchFamily="18" charset="-78"/>
                <a:cs typeface="Andalus" panose="02020603050405020304" pitchFamily="18" charset="-78"/>
              </a:rPr>
              <a:t>time, </a:t>
            </a:r>
            <a:endParaRPr lang="en-US" sz="3200" b="1" dirty="0" smtClean="0">
              <a:latin typeface="Andalus" panose="02020603050405020304" pitchFamily="18" charset="-78"/>
              <a:cs typeface="Andalus" panose="02020603050405020304" pitchFamily="18" charset="-78"/>
            </a:endParaRPr>
          </a:p>
          <a:p>
            <a:r>
              <a:rPr lang="en-US" sz="3200" b="1" dirty="0" smtClean="0">
                <a:latin typeface="Andalus" panose="02020603050405020304" pitchFamily="18" charset="-78"/>
                <a:cs typeface="Andalus" panose="02020603050405020304" pitchFamily="18" charset="-78"/>
              </a:rPr>
              <a:t>Ascites, </a:t>
            </a:r>
          </a:p>
          <a:p>
            <a:r>
              <a:rPr lang="en-US" sz="3200" b="1" dirty="0" smtClean="0">
                <a:latin typeface="Andalus" panose="02020603050405020304" pitchFamily="18" charset="-78"/>
                <a:cs typeface="Andalus" panose="02020603050405020304" pitchFamily="18" charset="-78"/>
              </a:rPr>
              <a:t>Hepatic </a:t>
            </a:r>
            <a:r>
              <a:rPr lang="en-US" sz="3200" b="1" dirty="0">
                <a:latin typeface="Andalus" panose="02020603050405020304" pitchFamily="18" charset="-78"/>
                <a:cs typeface="Andalus" panose="02020603050405020304" pitchFamily="18" charset="-78"/>
              </a:rPr>
              <a:t>encephalopathy. </a:t>
            </a:r>
            <a:endParaRPr lang="en-US" sz="3200" b="1"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22847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60" y="393700"/>
            <a:ext cx="10825162" cy="1325563"/>
          </a:xfrm>
          <a:solidFill>
            <a:schemeClr val="accent2">
              <a:lumMod val="20000"/>
              <a:lumOff val="80000"/>
            </a:schemeClr>
          </a:solidFill>
        </p:spPr>
        <p:txBody>
          <a:bodyPr>
            <a:noAutofit/>
          </a:bodyPr>
          <a:lstStyle/>
          <a:p>
            <a:pPr algn="ctr"/>
            <a:r>
              <a:rPr lang="en-US" sz="4800" b="1" dirty="0">
                <a:latin typeface="Arabic Typesetting" panose="03020402040406030203" pitchFamily="66" charset="-78"/>
                <a:cs typeface="Arabic Typesetting" panose="03020402040406030203" pitchFamily="66" charset="-78"/>
              </a:rPr>
              <a:t>TABLE 3-2 Child-Pugh Scores for Patients with Liver Disease</a:t>
            </a:r>
            <a:endParaRPr lang="en-US" sz="4800" dirty="0">
              <a:latin typeface="Arabic Typesetting" panose="03020402040406030203" pitchFamily="66" charset="-78"/>
              <a:cs typeface="Arabic Typesetting" panose="03020402040406030203" pitchFamily="66" charset="-78"/>
            </a:endParaRPr>
          </a:p>
        </p:txBody>
      </p:sp>
      <p:pic>
        <p:nvPicPr>
          <p:cNvPr id="4" name="Content Placeholder 3"/>
          <p:cNvPicPr>
            <a:picLocks noGrp="1" noChangeAspect="1"/>
          </p:cNvPicPr>
          <p:nvPr>
            <p:ph idx="1"/>
          </p:nvPr>
        </p:nvPicPr>
        <p:blipFill>
          <a:blip r:embed="rId2"/>
          <a:stretch>
            <a:fillRect/>
          </a:stretch>
        </p:blipFill>
        <p:spPr>
          <a:xfrm>
            <a:off x="220337" y="2198000"/>
            <a:ext cx="11811809" cy="4051153"/>
          </a:xfrm>
          <a:prstGeom prst="rect">
            <a:avLst/>
          </a:prstGeom>
        </p:spPr>
      </p:pic>
    </p:spTree>
    <p:extLst>
      <p:ext uri="{BB962C8B-B14F-4D97-AF65-F5344CB8AC3E}">
        <p14:creationId xmlns:p14="http://schemas.microsoft.com/office/powerpoint/2010/main" val="1761161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3035"/>
            <a:ext cx="10520363" cy="4193927"/>
          </a:xfrm>
          <a:ln>
            <a:solidFill>
              <a:schemeClr val="tx1"/>
            </a:solidFill>
          </a:ln>
        </p:spPr>
        <p:txBody>
          <a:bodyPr>
            <a:normAutofit/>
          </a:bodyPr>
          <a:lstStyle/>
          <a:p>
            <a:pPr>
              <a:lnSpc>
                <a:spcPct val="150000"/>
              </a:lnSpc>
              <a:buFont typeface="Wingdings" panose="05000000000000000000" pitchFamily="2" charset="2"/>
              <a:buChar char="Ø"/>
            </a:pPr>
            <a:r>
              <a:rPr lang="en-US" sz="3200" dirty="0" smtClean="0">
                <a:latin typeface="Andalus" panose="02020603050405020304" pitchFamily="18" charset="-78"/>
                <a:cs typeface="Andalus" panose="02020603050405020304" pitchFamily="18" charset="-78"/>
              </a:rPr>
              <a:t>The score </a:t>
            </a:r>
            <a:r>
              <a:rPr lang="en-US" sz="3200" dirty="0">
                <a:latin typeface="Andalus" panose="02020603050405020304" pitchFamily="18" charset="-78"/>
                <a:cs typeface="Andalus" panose="02020603050405020304" pitchFamily="18" charset="-78"/>
              </a:rPr>
              <a:t>for a patient with </a:t>
            </a:r>
            <a:r>
              <a:rPr lang="en-US" sz="3200" b="1" dirty="0">
                <a:solidFill>
                  <a:srgbClr val="C00000"/>
                </a:solidFill>
                <a:latin typeface="Andalus" panose="02020603050405020304" pitchFamily="18" charset="-78"/>
                <a:cs typeface="Andalus" panose="02020603050405020304" pitchFamily="18" charset="-78"/>
              </a:rPr>
              <a:t>normal liver function </a:t>
            </a:r>
            <a:r>
              <a:rPr lang="en-US" sz="3200" dirty="0" smtClean="0">
                <a:latin typeface="Andalus" panose="02020603050405020304" pitchFamily="18" charset="-78"/>
                <a:cs typeface="Andalus" panose="02020603050405020304" pitchFamily="18" charset="-78"/>
              </a:rPr>
              <a:t>is </a:t>
            </a:r>
            <a:r>
              <a:rPr lang="en-US" sz="3600" b="1" dirty="0" smtClean="0">
                <a:solidFill>
                  <a:srgbClr val="C00000"/>
                </a:solidFill>
                <a:latin typeface="Andalus" panose="02020603050405020304" pitchFamily="18" charset="-78"/>
                <a:cs typeface="Andalus" panose="02020603050405020304" pitchFamily="18" charset="-78"/>
              </a:rPr>
              <a:t>5</a:t>
            </a:r>
            <a:r>
              <a:rPr lang="en-US" sz="3200" dirty="0" smtClean="0">
                <a:latin typeface="Andalus" panose="02020603050405020304" pitchFamily="18" charset="-78"/>
                <a:cs typeface="Andalus" panose="02020603050405020304" pitchFamily="18" charset="-78"/>
              </a:rPr>
              <a:t> </a:t>
            </a:r>
          </a:p>
          <a:p>
            <a:pPr>
              <a:lnSpc>
                <a:spcPct val="150000"/>
              </a:lnSpc>
              <a:buFont typeface="Wingdings" panose="05000000000000000000" pitchFamily="2" charset="2"/>
              <a:buChar char="Ø"/>
            </a:pPr>
            <a:r>
              <a:rPr lang="en-US" sz="3200" dirty="0" smtClean="0">
                <a:latin typeface="Andalus" panose="02020603050405020304" pitchFamily="18" charset="-78"/>
                <a:cs typeface="Andalus" panose="02020603050405020304" pitchFamily="18" charset="-78"/>
              </a:rPr>
              <a:t>The score </a:t>
            </a:r>
            <a:r>
              <a:rPr lang="en-US" sz="3200" dirty="0">
                <a:latin typeface="Andalus" panose="02020603050405020304" pitchFamily="18" charset="-78"/>
                <a:cs typeface="Andalus" panose="02020603050405020304" pitchFamily="18" charset="-78"/>
              </a:rPr>
              <a:t>for a patient with grossly abnormal serum albumin, total bilirubin, </a:t>
            </a:r>
            <a:r>
              <a:rPr lang="en-US" sz="3200" dirty="0" smtClean="0">
                <a:latin typeface="Andalus" panose="02020603050405020304" pitchFamily="18" charset="-78"/>
                <a:cs typeface="Andalus" panose="02020603050405020304" pitchFamily="18" charset="-78"/>
              </a:rPr>
              <a:t>and prothrombin </a:t>
            </a:r>
            <a:r>
              <a:rPr lang="en-US" sz="3200" dirty="0">
                <a:latin typeface="Andalus" panose="02020603050405020304" pitchFamily="18" charset="-78"/>
                <a:cs typeface="Andalus" panose="02020603050405020304" pitchFamily="18" charset="-78"/>
              </a:rPr>
              <a:t>time values in addition to severe ascites and hepatic encephalopathy is </a:t>
            </a:r>
            <a:r>
              <a:rPr lang="en-US" sz="3600" b="1" dirty="0" smtClean="0">
                <a:solidFill>
                  <a:srgbClr val="C00000"/>
                </a:solidFill>
                <a:latin typeface="Andalus" panose="02020603050405020304" pitchFamily="18" charset="-78"/>
                <a:cs typeface="Andalus" panose="02020603050405020304" pitchFamily="18" charset="-78"/>
              </a:rPr>
              <a:t>15</a:t>
            </a:r>
            <a:endParaRPr lang="en-US" sz="3600" b="1" dirty="0">
              <a:solidFill>
                <a:srgbClr val="C00000"/>
              </a:solidFill>
              <a:latin typeface="Andalus" panose="02020603050405020304" pitchFamily="18" charset="-78"/>
              <a:cs typeface="Andalus" panose="02020603050405020304" pitchFamily="18" charset="-78"/>
            </a:endParaRPr>
          </a:p>
        </p:txBody>
      </p:sp>
      <p:sp>
        <p:nvSpPr>
          <p:cNvPr id="4" name="Title 1"/>
          <p:cNvSpPr>
            <a:spLocks noGrp="1"/>
          </p:cNvSpPr>
          <p:nvPr>
            <p:ph type="title"/>
          </p:nvPr>
        </p:nvSpPr>
        <p:spPr>
          <a:xfrm>
            <a:off x="838200" y="365125"/>
            <a:ext cx="10515600" cy="1155203"/>
          </a:xfrm>
          <a:solidFill>
            <a:schemeClr val="accent6">
              <a:lumMod val="20000"/>
              <a:lumOff val="80000"/>
            </a:schemeClr>
          </a:solidFill>
          <a:ln>
            <a:solidFill>
              <a:schemeClr val="accent1">
                <a:lumMod val="50000"/>
              </a:schemeClr>
            </a:solidFill>
          </a:ln>
        </p:spPr>
        <p:txBody>
          <a:bodyPr>
            <a:normAutofit/>
          </a:bodyPr>
          <a:lstStyle/>
          <a:p>
            <a:pPr algn="ctr"/>
            <a:r>
              <a:rPr lang="en-US" sz="6000" b="1" dirty="0">
                <a:latin typeface="Arabic Typesetting" panose="03020402040406030203" pitchFamily="66" charset="-78"/>
                <a:cs typeface="Arabic Typesetting" panose="03020402040406030203" pitchFamily="66" charset="-78"/>
              </a:rPr>
              <a:t>Determination of Child-Pugh Scores</a:t>
            </a:r>
          </a:p>
        </p:txBody>
      </p:sp>
    </p:spTree>
    <p:extLst>
      <p:ext uri="{BB962C8B-B14F-4D97-AF65-F5344CB8AC3E}">
        <p14:creationId xmlns:p14="http://schemas.microsoft.com/office/powerpoint/2010/main" val="1090685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3373"/>
            <a:ext cx="10515600" cy="3973589"/>
          </a:xfrm>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lnSpc>
                <a:spcPct val="150000"/>
              </a:lnSpc>
            </a:pPr>
            <a:r>
              <a:rPr lang="en-US" b="1" dirty="0">
                <a:latin typeface="Andalus" panose="02020603050405020304" pitchFamily="18" charset="-78"/>
                <a:cs typeface="Andalus" panose="02020603050405020304" pitchFamily="18" charset="-78"/>
              </a:rPr>
              <a:t>A </a:t>
            </a:r>
            <a:r>
              <a:rPr lang="en-US" b="1" dirty="0" smtClean="0">
                <a:latin typeface="Andalus" panose="02020603050405020304" pitchFamily="18" charset="-78"/>
                <a:cs typeface="Andalus" panose="02020603050405020304" pitchFamily="18" charset="-78"/>
              </a:rPr>
              <a:t>score = </a:t>
            </a:r>
            <a:r>
              <a:rPr lang="en-US" b="1" dirty="0" smtClean="0">
                <a:solidFill>
                  <a:srgbClr val="C00000"/>
                </a:solidFill>
                <a:latin typeface="Andalus" panose="02020603050405020304" pitchFamily="18" charset="-78"/>
                <a:cs typeface="Andalus" panose="02020603050405020304" pitchFamily="18" charset="-78"/>
              </a:rPr>
              <a:t>8–9</a:t>
            </a:r>
            <a:r>
              <a:rPr lang="en-US" b="1" dirty="0" smtClean="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is grounds for a moderate decrease </a:t>
            </a:r>
            <a:r>
              <a:rPr lang="en-US" b="1" dirty="0" smtClean="0">
                <a:solidFill>
                  <a:srgbClr val="C00000"/>
                </a:solidFill>
                <a:latin typeface="Andalus" panose="02020603050405020304" pitchFamily="18" charset="-78"/>
                <a:cs typeface="Andalus" panose="02020603050405020304" pitchFamily="18" charset="-78"/>
              </a:rPr>
              <a:t>(~25</a:t>
            </a:r>
            <a:r>
              <a:rPr lang="en-US" b="1" dirty="0">
                <a:solidFill>
                  <a:srgbClr val="C00000"/>
                </a:solidFill>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in </a:t>
            </a:r>
            <a:r>
              <a:rPr lang="en-US" b="1" dirty="0" smtClean="0">
                <a:latin typeface="Andalus" panose="02020603050405020304" pitchFamily="18" charset="-78"/>
                <a:cs typeface="Andalus" panose="02020603050405020304" pitchFamily="18" charset="-78"/>
              </a:rPr>
              <a:t>initial daily </a:t>
            </a:r>
            <a:r>
              <a:rPr lang="en-US" b="1" dirty="0">
                <a:latin typeface="Andalus" panose="02020603050405020304" pitchFamily="18" charset="-78"/>
                <a:cs typeface="Andalus" panose="02020603050405020304" pitchFamily="18" charset="-78"/>
              </a:rPr>
              <a:t>drug dose for agents that are primarily (≥60%) hepatically metabolized, </a:t>
            </a:r>
            <a:endParaRPr lang="en-US" b="1" dirty="0" smtClean="0">
              <a:latin typeface="Andalus" panose="02020603050405020304" pitchFamily="18" charset="-78"/>
              <a:cs typeface="Andalus" panose="02020603050405020304" pitchFamily="18" charset="-78"/>
            </a:endParaRPr>
          </a:p>
          <a:p>
            <a:pPr algn="just">
              <a:lnSpc>
                <a:spcPct val="150000"/>
              </a:lnSpc>
            </a:pPr>
            <a:r>
              <a:rPr lang="en-US" b="1" dirty="0" smtClean="0">
                <a:latin typeface="Andalus" panose="02020603050405020304" pitchFamily="18" charset="-78"/>
                <a:cs typeface="Andalus" panose="02020603050405020304" pitchFamily="18" charset="-78"/>
              </a:rPr>
              <a:t>Score of </a:t>
            </a:r>
            <a:r>
              <a:rPr lang="en-US" b="1" dirty="0">
                <a:solidFill>
                  <a:srgbClr val="C00000"/>
                </a:solidFill>
                <a:latin typeface="Andalus" panose="02020603050405020304" pitchFamily="18" charset="-78"/>
                <a:cs typeface="Andalus" panose="02020603050405020304" pitchFamily="18" charset="-78"/>
              </a:rPr>
              <a:t>10 or greater </a:t>
            </a:r>
            <a:r>
              <a:rPr lang="en-US" b="1" dirty="0">
                <a:latin typeface="Andalus" panose="02020603050405020304" pitchFamily="18" charset="-78"/>
                <a:cs typeface="Andalus" panose="02020603050405020304" pitchFamily="18" charset="-78"/>
              </a:rPr>
              <a:t>indicates that a significant decrease in initial daily dose </a:t>
            </a:r>
            <a:r>
              <a:rPr lang="en-US" b="1" dirty="0" smtClean="0">
                <a:solidFill>
                  <a:srgbClr val="C00000"/>
                </a:solidFill>
                <a:latin typeface="Andalus" panose="02020603050405020304" pitchFamily="18" charset="-78"/>
                <a:cs typeface="Andalus" panose="02020603050405020304" pitchFamily="18" charset="-78"/>
              </a:rPr>
              <a:t>(~50</a:t>
            </a:r>
            <a:r>
              <a:rPr lang="en-US" b="1" dirty="0">
                <a:solidFill>
                  <a:srgbClr val="C00000"/>
                </a:solidFill>
                <a:latin typeface="Andalus" panose="02020603050405020304" pitchFamily="18" charset="-78"/>
                <a:cs typeface="Andalus" panose="02020603050405020304" pitchFamily="18" charset="-78"/>
              </a:rPr>
              <a:t>%) </a:t>
            </a:r>
            <a:r>
              <a:rPr lang="en-US" b="1" dirty="0" smtClean="0">
                <a:latin typeface="Andalus" panose="02020603050405020304" pitchFamily="18" charset="-78"/>
                <a:cs typeface="Andalus" panose="02020603050405020304" pitchFamily="18" charset="-78"/>
              </a:rPr>
              <a:t>is required </a:t>
            </a:r>
            <a:r>
              <a:rPr lang="en-US" b="1" dirty="0">
                <a:latin typeface="Andalus" panose="02020603050405020304" pitchFamily="18" charset="-78"/>
                <a:cs typeface="Andalus" panose="02020603050405020304" pitchFamily="18" charset="-78"/>
              </a:rPr>
              <a:t>for drugs that are mostly liver metabolized.</a:t>
            </a:r>
          </a:p>
        </p:txBody>
      </p:sp>
      <p:sp>
        <p:nvSpPr>
          <p:cNvPr id="4" name="Title 1"/>
          <p:cNvSpPr txBox="1">
            <a:spLocks/>
          </p:cNvSpPr>
          <p:nvPr/>
        </p:nvSpPr>
        <p:spPr>
          <a:xfrm>
            <a:off x="838200" y="365125"/>
            <a:ext cx="10515600" cy="1353506"/>
          </a:xfrm>
          <a:prstGeom prst="rect">
            <a:avLst/>
          </a:prstGeom>
          <a:solidFill>
            <a:schemeClr val="accent6">
              <a:lumMod val="20000"/>
              <a:lumOff val="80000"/>
            </a:schemeClr>
          </a:solidFill>
          <a:ln>
            <a:solidFill>
              <a:schemeClr val="accent1">
                <a:lumMod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Arabic Typesetting" panose="03020402040406030203" pitchFamily="66" charset="-78"/>
                <a:cs typeface="Arabic Typesetting" panose="03020402040406030203" pitchFamily="66" charset="-78"/>
              </a:rPr>
              <a:t>Determination of Child-Pugh Scores</a:t>
            </a:r>
          </a:p>
        </p:txBody>
      </p:sp>
    </p:spTree>
    <p:extLst>
      <p:ext uri="{BB962C8B-B14F-4D97-AF65-F5344CB8AC3E}">
        <p14:creationId xmlns:p14="http://schemas.microsoft.com/office/powerpoint/2010/main" val="2772818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3" y="1520328"/>
            <a:ext cx="11501437" cy="4656635"/>
          </a:xfrm>
        </p:spPr>
        <p:style>
          <a:lnRef idx="2">
            <a:schemeClr val="accent5"/>
          </a:lnRef>
          <a:fillRef idx="1">
            <a:schemeClr val="lt1"/>
          </a:fillRef>
          <a:effectRef idx="0">
            <a:schemeClr val="accent5"/>
          </a:effectRef>
          <a:fontRef idx="minor">
            <a:schemeClr val="dk1"/>
          </a:fontRef>
        </p:style>
        <p:txBody>
          <a:bodyPr>
            <a:noAutofit/>
          </a:bodyPr>
          <a:lstStyle/>
          <a:p>
            <a:pPr>
              <a:lnSpc>
                <a:spcPct val="150000"/>
              </a:lnSpc>
            </a:pPr>
            <a:r>
              <a:rPr lang="en-US" sz="3600" b="1" dirty="0" smtClean="0">
                <a:latin typeface="Arabic Typesetting" panose="03020402040406030203" pitchFamily="66" charset="-78"/>
                <a:cs typeface="Arabic Typesetting" panose="03020402040406030203" pitchFamily="66" charset="-78"/>
              </a:rPr>
              <a:t>The usual </a:t>
            </a:r>
            <a:r>
              <a:rPr lang="en-US" sz="3600" b="1" dirty="0">
                <a:latin typeface="Arabic Typesetting" panose="03020402040406030203" pitchFamily="66" charset="-78"/>
                <a:cs typeface="Arabic Typesetting" panose="03020402040406030203" pitchFamily="66" charset="-78"/>
              </a:rPr>
              <a:t>dose of a medication that is </a:t>
            </a:r>
            <a:r>
              <a:rPr lang="en-US" sz="3600" b="1" u="sng" dirty="0">
                <a:solidFill>
                  <a:srgbClr val="C00000"/>
                </a:solidFill>
                <a:latin typeface="Arabic Typesetting" panose="03020402040406030203" pitchFamily="66" charset="-78"/>
                <a:cs typeface="Arabic Typesetting" panose="03020402040406030203" pitchFamily="66" charset="-78"/>
              </a:rPr>
              <a:t>95% liver metabolized </a:t>
            </a:r>
            <a:r>
              <a:rPr lang="en-US" sz="3600" b="1" dirty="0">
                <a:latin typeface="Arabic Typesetting" panose="03020402040406030203" pitchFamily="66" charset="-78"/>
                <a:cs typeface="Arabic Typesetting" panose="03020402040406030203" pitchFamily="66" charset="-78"/>
              </a:rPr>
              <a:t>is </a:t>
            </a:r>
            <a:r>
              <a:rPr lang="en-US" sz="3600" b="1" u="sng" dirty="0">
                <a:latin typeface="Arabic Typesetting" panose="03020402040406030203" pitchFamily="66" charset="-78"/>
                <a:cs typeface="Arabic Typesetting" panose="03020402040406030203" pitchFamily="66" charset="-78"/>
              </a:rPr>
              <a:t>500 </a:t>
            </a:r>
            <a:r>
              <a:rPr lang="en-US" sz="3600" b="1" u="sng" dirty="0" smtClean="0">
                <a:latin typeface="Arabic Typesetting" panose="03020402040406030203" pitchFamily="66" charset="-78"/>
                <a:cs typeface="Arabic Typesetting" panose="03020402040406030203" pitchFamily="66" charset="-78"/>
              </a:rPr>
              <a:t>mg every </a:t>
            </a:r>
            <a:r>
              <a:rPr lang="en-US" sz="3600" b="1" u="sng" dirty="0">
                <a:latin typeface="Arabic Typesetting" panose="03020402040406030203" pitchFamily="66" charset="-78"/>
                <a:cs typeface="Arabic Typesetting" panose="03020402040406030203" pitchFamily="66" charset="-78"/>
              </a:rPr>
              <a:t>6 hours</a:t>
            </a:r>
            <a:r>
              <a:rPr lang="en-US" sz="3600" b="1" dirty="0">
                <a:latin typeface="Arabic Typesetting" panose="03020402040406030203" pitchFamily="66" charset="-78"/>
                <a:cs typeface="Arabic Typesetting" panose="03020402040406030203" pitchFamily="66" charset="-78"/>
              </a:rPr>
              <a:t>, and the total daily dose is </a:t>
            </a:r>
            <a:r>
              <a:rPr lang="en-US" sz="3600" b="1" u="sng" dirty="0">
                <a:latin typeface="Arabic Typesetting" panose="03020402040406030203" pitchFamily="66" charset="-78"/>
                <a:cs typeface="Arabic Typesetting" panose="03020402040406030203" pitchFamily="66" charset="-78"/>
              </a:rPr>
              <a:t>2000 mg/d</a:t>
            </a:r>
            <a:r>
              <a:rPr lang="en-US" sz="3600" b="1" dirty="0">
                <a:latin typeface="Arabic Typesetting" panose="03020402040406030203" pitchFamily="66" charset="-78"/>
                <a:cs typeface="Arabic Typesetting" panose="03020402040406030203" pitchFamily="66" charset="-78"/>
              </a:rPr>
              <a:t>. For a hepatic cirrhosis patient with </a:t>
            </a:r>
            <a:r>
              <a:rPr lang="en-US" sz="3600" b="1" dirty="0" smtClean="0">
                <a:latin typeface="Arabic Typesetting" panose="03020402040406030203" pitchFamily="66" charset="-78"/>
                <a:cs typeface="Arabic Typesetting" panose="03020402040406030203" pitchFamily="66" charset="-78"/>
              </a:rPr>
              <a:t>a </a:t>
            </a:r>
            <a:r>
              <a:rPr lang="en-US" sz="3600" b="1" dirty="0" smtClean="0">
                <a:solidFill>
                  <a:srgbClr val="C00000"/>
                </a:solidFill>
                <a:latin typeface="Arabic Typesetting" panose="03020402040406030203" pitchFamily="66" charset="-78"/>
                <a:cs typeface="Arabic Typesetting" panose="03020402040406030203" pitchFamily="66" charset="-78"/>
              </a:rPr>
              <a:t>Child-Pugh </a:t>
            </a:r>
            <a:r>
              <a:rPr lang="en-US" sz="3600" b="1" dirty="0">
                <a:solidFill>
                  <a:srgbClr val="C00000"/>
                </a:solidFill>
                <a:latin typeface="Arabic Typesetting" panose="03020402040406030203" pitchFamily="66" charset="-78"/>
                <a:cs typeface="Arabic Typesetting" panose="03020402040406030203" pitchFamily="66" charset="-78"/>
              </a:rPr>
              <a:t>score of </a:t>
            </a:r>
            <a:r>
              <a:rPr lang="en-US" sz="3600" b="1" u="sng" dirty="0" smtClean="0">
                <a:solidFill>
                  <a:srgbClr val="C00000"/>
                </a:solidFill>
                <a:latin typeface="Arabic Typesetting" panose="03020402040406030203" pitchFamily="66" charset="-78"/>
                <a:cs typeface="Arabic Typesetting" panose="03020402040406030203" pitchFamily="66" charset="-78"/>
              </a:rPr>
              <a:t>12 </a:t>
            </a:r>
            <a:r>
              <a:rPr lang="en-US" sz="3600" b="1" dirty="0" smtClean="0">
                <a:latin typeface="Arabic Typesetting" panose="03020402040406030203" pitchFamily="66" charset="-78"/>
                <a:cs typeface="Arabic Typesetting" panose="03020402040406030203" pitchFamily="66" charset="-78"/>
              </a:rPr>
              <a:t>,,,,,, </a:t>
            </a:r>
          </a:p>
          <a:p>
            <a:pPr>
              <a:lnSpc>
                <a:spcPct val="150000"/>
              </a:lnSpc>
            </a:pPr>
            <a:r>
              <a:rPr lang="en-US" sz="3600" b="1" dirty="0" smtClean="0">
                <a:latin typeface="Arabic Typesetting" panose="03020402040406030203" pitchFamily="66" charset="-78"/>
                <a:cs typeface="Arabic Typesetting" panose="03020402040406030203" pitchFamily="66" charset="-78"/>
              </a:rPr>
              <a:t>An appropriate </a:t>
            </a:r>
            <a:r>
              <a:rPr lang="en-US" sz="3600" b="1" dirty="0">
                <a:latin typeface="Arabic Typesetting" panose="03020402040406030203" pitchFamily="66" charset="-78"/>
                <a:cs typeface="Arabic Typesetting" panose="03020402040406030203" pitchFamily="66" charset="-78"/>
              </a:rPr>
              <a:t>initial dose would be </a:t>
            </a:r>
            <a:r>
              <a:rPr lang="en-US" sz="3600" b="1" u="sng" dirty="0">
                <a:solidFill>
                  <a:srgbClr val="C00000"/>
                </a:solidFill>
                <a:latin typeface="Arabic Typesetting" panose="03020402040406030203" pitchFamily="66" charset="-78"/>
                <a:cs typeface="Arabic Typesetting" panose="03020402040406030203" pitchFamily="66" charset="-78"/>
              </a:rPr>
              <a:t>50%</a:t>
            </a:r>
            <a:r>
              <a:rPr lang="en-US" sz="3600" b="1" dirty="0">
                <a:solidFill>
                  <a:srgbClr val="C00000"/>
                </a:solidFill>
                <a:latin typeface="Arabic Typesetting" panose="03020402040406030203" pitchFamily="66" charset="-78"/>
                <a:cs typeface="Arabic Typesetting" panose="03020402040406030203" pitchFamily="66" charset="-78"/>
              </a:rPr>
              <a:t> of the usual dose </a:t>
            </a:r>
            <a:r>
              <a:rPr lang="en-US" sz="3600" b="1" dirty="0" smtClean="0">
                <a:latin typeface="Arabic Typesetting" panose="03020402040406030203" pitchFamily="66" charset="-78"/>
                <a:cs typeface="Arabic Typesetting" panose="03020402040406030203" pitchFamily="66" charset="-78"/>
              </a:rPr>
              <a:t>or </a:t>
            </a:r>
            <a:r>
              <a:rPr lang="en-US" sz="3600" b="1" u="sng" dirty="0" smtClean="0">
                <a:latin typeface="Arabic Typesetting" panose="03020402040406030203" pitchFamily="66" charset="-78"/>
                <a:cs typeface="Arabic Typesetting" panose="03020402040406030203" pitchFamily="66" charset="-78"/>
              </a:rPr>
              <a:t>1000 </a:t>
            </a:r>
            <a:r>
              <a:rPr lang="en-US" sz="3600" b="1" u="sng" dirty="0">
                <a:latin typeface="Arabic Typesetting" panose="03020402040406030203" pitchFamily="66" charset="-78"/>
                <a:cs typeface="Arabic Typesetting" panose="03020402040406030203" pitchFamily="66" charset="-78"/>
              </a:rPr>
              <a:t>mg/d</a:t>
            </a:r>
            <a:r>
              <a:rPr lang="en-US" sz="3600" b="1" dirty="0">
                <a:latin typeface="Arabic Typesetting" panose="03020402040406030203" pitchFamily="66" charset="-78"/>
                <a:cs typeface="Arabic Typesetting" panose="03020402040406030203" pitchFamily="66" charset="-78"/>
              </a:rPr>
              <a:t>. The drug could be prescribed to the patient as 250 mg every 6 hours or 500 </a:t>
            </a:r>
            <a:r>
              <a:rPr lang="en-US" sz="3600" b="1" dirty="0" smtClean="0">
                <a:latin typeface="Arabic Typesetting" panose="03020402040406030203" pitchFamily="66" charset="-78"/>
                <a:cs typeface="Arabic Typesetting" panose="03020402040406030203" pitchFamily="66" charset="-78"/>
              </a:rPr>
              <a:t>mg every </a:t>
            </a:r>
            <a:r>
              <a:rPr lang="en-US" sz="3600" b="1" dirty="0">
                <a:latin typeface="Arabic Typesetting" panose="03020402040406030203" pitchFamily="66" charset="-78"/>
                <a:cs typeface="Arabic Typesetting" panose="03020402040406030203" pitchFamily="66" charset="-78"/>
              </a:rPr>
              <a:t>12 </a:t>
            </a:r>
            <a:r>
              <a:rPr lang="en-US" sz="3600" b="1" dirty="0" smtClean="0">
                <a:latin typeface="Arabic Typesetting" panose="03020402040406030203" pitchFamily="66" charset="-78"/>
                <a:cs typeface="Arabic Typesetting" panose="03020402040406030203" pitchFamily="66" charset="-78"/>
              </a:rPr>
              <a:t>hours.</a:t>
            </a:r>
            <a:endParaRPr lang="en-US" sz="3600" b="1" dirty="0">
              <a:latin typeface="Arabic Typesetting" panose="03020402040406030203" pitchFamily="66" charset="-78"/>
              <a:cs typeface="Arabic Typesetting" panose="03020402040406030203" pitchFamily="66" charset="-78"/>
            </a:endParaRPr>
          </a:p>
        </p:txBody>
      </p:sp>
      <p:sp>
        <p:nvSpPr>
          <p:cNvPr id="4" name="Title 1"/>
          <p:cNvSpPr>
            <a:spLocks noGrp="1"/>
          </p:cNvSpPr>
          <p:nvPr>
            <p:ph type="title"/>
          </p:nvPr>
        </p:nvSpPr>
        <p:spPr>
          <a:xfrm>
            <a:off x="838200" y="365126"/>
            <a:ext cx="10515600" cy="846730"/>
          </a:xfrm>
          <a:solidFill>
            <a:schemeClr val="accent6">
              <a:lumMod val="20000"/>
              <a:lumOff val="80000"/>
            </a:schemeClr>
          </a:solidFill>
          <a:ln>
            <a:solidFill>
              <a:schemeClr val="accent1">
                <a:lumMod val="50000"/>
              </a:schemeClr>
            </a:solidFill>
          </a:ln>
        </p:spPr>
        <p:txBody>
          <a:bodyPr>
            <a:normAutofit/>
          </a:bodyPr>
          <a:lstStyle/>
          <a:p>
            <a:pPr algn="ctr"/>
            <a:r>
              <a:rPr lang="en-US" sz="4800" b="1" dirty="0"/>
              <a:t>For example</a:t>
            </a:r>
            <a:endParaRPr lang="en-US" sz="48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364159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592263"/>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b="1" dirty="0" smtClean="0">
                <a:latin typeface="Andalus" panose="02020603050405020304" pitchFamily="18" charset="-78"/>
                <a:cs typeface="Andalus" panose="02020603050405020304" pitchFamily="18" charset="-78"/>
              </a:rPr>
              <a:t>In order to modify doses for patients with hepatic impairment:</a:t>
            </a:r>
            <a:endParaRPr lang="en-US" sz="4000" b="1" dirty="0">
              <a:latin typeface="Andalus" panose="02020603050405020304" pitchFamily="18" charset="-78"/>
              <a:cs typeface="Andalus" panose="02020603050405020304" pitchFamily="18" charset="-78"/>
            </a:endParaRPr>
          </a:p>
        </p:txBody>
      </p:sp>
      <p:sp>
        <p:nvSpPr>
          <p:cNvPr id="5" name="Content Placeholder 2"/>
          <p:cNvSpPr>
            <a:spLocks noGrp="1"/>
          </p:cNvSpPr>
          <p:nvPr>
            <p:ph idx="1"/>
          </p:nvPr>
        </p:nvSpPr>
        <p:spPr>
          <a:xfrm>
            <a:off x="838200" y="2168525"/>
            <a:ext cx="10515600" cy="4351338"/>
          </a:xfrm>
        </p:spPr>
        <p:style>
          <a:lnRef idx="2">
            <a:schemeClr val="accent1"/>
          </a:lnRef>
          <a:fillRef idx="1">
            <a:schemeClr val="lt1"/>
          </a:fillRef>
          <a:effectRef idx="0">
            <a:schemeClr val="accent1"/>
          </a:effectRef>
          <a:fontRef idx="minor">
            <a:schemeClr val="dk1"/>
          </a:fontRef>
        </p:style>
        <p:txBody>
          <a:bodyPr>
            <a:normAutofit/>
          </a:bodyPr>
          <a:lstStyle/>
          <a:p>
            <a:pPr>
              <a:lnSpc>
                <a:spcPct val="100000"/>
              </a:lnSpc>
            </a:pPr>
            <a:r>
              <a:rPr lang="en-US" sz="3200" b="1" dirty="0" smtClean="0">
                <a:latin typeface="Andalus" panose="02020603050405020304" pitchFamily="18" charset="-78"/>
                <a:cs typeface="Andalus" panose="02020603050405020304" pitchFamily="18" charset="-78"/>
              </a:rPr>
              <a:t>Decrease the </a:t>
            </a:r>
            <a:r>
              <a:rPr lang="en-US" sz="3200" b="1" dirty="0">
                <a:latin typeface="Andalus" panose="02020603050405020304" pitchFamily="18" charset="-78"/>
                <a:cs typeface="Andalus" panose="02020603050405020304" pitchFamily="18" charset="-78"/>
              </a:rPr>
              <a:t>drug dose and retain the usual dosage interval, </a:t>
            </a:r>
            <a:endParaRPr lang="en-US" sz="3200" b="1" dirty="0" smtClean="0">
              <a:latin typeface="Andalus" panose="02020603050405020304" pitchFamily="18" charset="-78"/>
              <a:cs typeface="Andalus" panose="02020603050405020304" pitchFamily="18" charset="-78"/>
            </a:endParaRPr>
          </a:p>
          <a:p>
            <a:pPr>
              <a:lnSpc>
                <a:spcPct val="100000"/>
              </a:lnSpc>
            </a:pPr>
            <a:r>
              <a:rPr lang="en-US" sz="3200" b="1" dirty="0" smtClean="0">
                <a:latin typeface="Andalus" panose="02020603050405020304" pitchFamily="18" charset="-78"/>
                <a:cs typeface="Andalus" panose="02020603050405020304" pitchFamily="18" charset="-78"/>
              </a:rPr>
              <a:t>Retain the usual dose </a:t>
            </a:r>
            <a:r>
              <a:rPr lang="en-US" sz="3200" b="1" dirty="0">
                <a:latin typeface="Andalus" panose="02020603050405020304" pitchFamily="18" charset="-78"/>
                <a:cs typeface="Andalus" panose="02020603050405020304" pitchFamily="18" charset="-78"/>
              </a:rPr>
              <a:t>and increase the dosage interval, </a:t>
            </a:r>
            <a:r>
              <a:rPr lang="en-US" sz="3200" b="1" dirty="0" smtClean="0">
                <a:latin typeface="Andalus" panose="02020603050405020304" pitchFamily="18" charset="-78"/>
                <a:cs typeface="Andalus" panose="02020603050405020304" pitchFamily="18" charset="-78"/>
              </a:rPr>
              <a:t>or</a:t>
            </a:r>
          </a:p>
          <a:p>
            <a:pPr>
              <a:lnSpc>
                <a:spcPct val="100000"/>
              </a:lnSpc>
            </a:pPr>
            <a:r>
              <a:rPr lang="en-US" sz="3200" b="1" dirty="0" smtClean="0">
                <a:latin typeface="Andalus" panose="02020603050405020304" pitchFamily="18" charset="-78"/>
                <a:cs typeface="Andalus" panose="02020603050405020304" pitchFamily="18" charset="-78"/>
              </a:rPr>
              <a:t>Decrease the </a:t>
            </a:r>
            <a:r>
              <a:rPr lang="en-US" sz="3200" b="1" dirty="0">
                <a:latin typeface="Andalus" panose="02020603050405020304" pitchFamily="18" charset="-78"/>
                <a:cs typeface="Andalus" panose="02020603050405020304" pitchFamily="18" charset="-78"/>
              </a:rPr>
              <a:t>dosage and </a:t>
            </a:r>
            <a:r>
              <a:rPr lang="en-US" sz="3200" b="1" dirty="0" smtClean="0">
                <a:latin typeface="Andalus" panose="02020603050405020304" pitchFamily="18" charset="-78"/>
                <a:cs typeface="Andalus" panose="02020603050405020304" pitchFamily="18" charset="-78"/>
              </a:rPr>
              <a:t>prolong the </a:t>
            </a:r>
            <a:r>
              <a:rPr lang="en-US" sz="3200" b="1" dirty="0">
                <a:latin typeface="Andalus" panose="02020603050405020304" pitchFamily="18" charset="-78"/>
                <a:cs typeface="Andalus" panose="02020603050405020304" pitchFamily="18" charset="-78"/>
              </a:rPr>
              <a:t>dosage interval</a:t>
            </a:r>
            <a:r>
              <a:rPr lang="en-US" sz="3200" b="1" dirty="0" smtClean="0">
                <a:latin typeface="Andalus" panose="02020603050405020304" pitchFamily="18" charset="-78"/>
                <a:cs typeface="Andalus" panose="02020603050405020304" pitchFamily="18" charset="-78"/>
              </a:rPr>
              <a:t>.</a:t>
            </a:r>
          </a:p>
          <a:p>
            <a:pPr marL="0" indent="0">
              <a:lnSpc>
                <a:spcPct val="100000"/>
              </a:lnSpc>
              <a:buNone/>
            </a:pPr>
            <a:endParaRPr lang="en-US" sz="3200" b="1" dirty="0" smtClean="0">
              <a:latin typeface="Andalus" panose="02020603050405020304" pitchFamily="18" charset="-78"/>
              <a:cs typeface="Andalus" panose="02020603050405020304" pitchFamily="18" charset="-78"/>
            </a:endParaRPr>
          </a:p>
          <a:p>
            <a:pPr algn="justLow">
              <a:buFont typeface="Wingdings" panose="05000000000000000000" pitchFamily="2" charset="2"/>
              <a:buChar char="Ø"/>
            </a:pPr>
            <a:r>
              <a:rPr lang="en-US" sz="3600" dirty="0" smtClean="0">
                <a:solidFill>
                  <a:srgbClr val="002060"/>
                </a:solidFill>
                <a:latin typeface="Angsana New" panose="02020603050405020304" pitchFamily="18" charset="-34"/>
                <a:cs typeface="Angsana New" panose="02020603050405020304" pitchFamily="18" charset="-34"/>
              </a:rPr>
              <a:t>Depends on </a:t>
            </a:r>
            <a:r>
              <a:rPr lang="en-US" sz="3600" dirty="0">
                <a:solidFill>
                  <a:srgbClr val="002060"/>
                </a:solidFill>
                <a:latin typeface="Angsana New" panose="02020603050405020304" pitchFamily="18" charset="-34"/>
                <a:cs typeface="Angsana New" panose="02020603050405020304" pitchFamily="18" charset="-34"/>
              </a:rPr>
              <a:t>the route of administration, the </a:t>
            </a:r>
            <a:r>
              <a:rPr lang="en-US" sz="3600" dirty="0" smtClean="0">
                <a:solidFill>
                  <a:srgbClr val="002060"/>
                </a:solidFill>
                <a:latin typeface="Angsana New" panose="02020603050405020304" pitchFamily="18" charset="-34"/>
                <a:cs typeface="Angsana New" panose="02020603050405020304" pitchFamily="18" charset="-34"/>
              </a:rPr>
              <a:t>dosage forms </a:t>
            </a:r>
            <a:r>
              <a:rPr lang="en-US" sz="3600" dirty="0">
                <a:solidFill>
                  <a:srgbClr val="002060"/>
                </a:solidFill>
                <a:latin typeface="Angsana New" panose="02020603050405020304" pitchFamily="18" charset="-34"/>
                <a:cs typeface="Angsana New" panose="02020603050405020304" pitchFamily="18" charset="-34"/>
              </a:rPr>
              <a:t>available, and </a:t>
            </a:r>
            <a:r>
              <a:rPr lang="en-US" sz="3600" dirty="0" smtClean="0">
                <a:solidFill>
                  <a:srgbClr val="002060"/>
                </a:solidFill>
                <a:latin typeface="Angsana New" panose="02020603050405020304" pitchFamily="18" charset="-34"/>
                <a:cs typeface="Angsana New" panose="02020603050405020304" pitchFamily="18" charset="-34"/>
              </a:rPr>
              <a:t>the </a:t>
            </a:r>
            <a:r>
              <a:rPr lang="en-US" sz="3600" dirty="0" smtClean="0">
                <a:solidFill>
                  <a:srgbClr val="002060"/>
                </a:solidFill>
                <a:latin typeface="Angsana New" panose="02020603050405020304" pitchFamily="18" charset="-34"/>
                <a:cs typeface="Angsana New" panose="02020603050405020304" pitchFamily="18" charset="-34"/>
              </a:rPr>
              <a:t>pharmacodynamic </a:t>
            </a:r>
            <a:r>
              <a:rPr lang="en-US" sz="3600" dirty="0">
                <a:solidFill>
                  <a:srgbClr val="002060"/>
                </a:solidFill>
                <a:latin typeface="Angsana New" panose="02020603050405020304" pitchFamily="18" charset="-34"/>
                <a:cs typeface="Angsana New" panose="02020603050405020304" pitchFamily="18" charset="-34"/>
              </a:rPr>
              <a:t>response to the drug.</a:t>
            </a:r>
            <a:endParaRPr lang="en-US" sz="3600" b="1" dirty="0">
              <a:solidFill>
                <a:srgbClr val="00206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607436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3363"/>
            <a:ext cx="10515600" cy="2147887"/>
          </a:xfrm>
        </p:spPr>
        <p:txBody>
          <a:bodyPr>
            <a:noAutofit/>
          </a:bodyPr>
          <a:lstStyle/>
          <a:p>
            <a:r>
              <a:rPr lang="en-US" sz="4400" b="1" dirty="0">
                <a:latin typeface="Arabic Typesetting" panose="03020402040406030203" pitchFamily="66" charset="-78"/>
                <a:cs typeface="Arabic Typesetting" panose="03020402040406030203" pitchFamily="66" charset="-78"/>
              </a:rPr>
              <a:t>Drugs with a low hepatic extraction ratio (≤30%)</a:t>
            </a:r>
          </a:p>
          <a:p>
            <a:r>
              <a:rPr lang="en-US" sz="4400" b="1" dirty="0" smtClean="0">
                <a:latin typeface="Arabic Typesetting" panose="03020402040406030203" pitchFamily="66" charset="-78"/>
                <a:cs typeface="Arabic Typesetting" panose="03020402040406030203" pitchFamily="66" charset="-78"/>
              </a:rPr>
              <a:t>Drugs </a:t>
            </a:r>
            <a:r>
              <a:rPr lang="en-US" sz="4400" b="1" dirty="0">
                <a:latin typeface="Arabic Typesetting" panose="03020402040406030203" pitchFamily="66" charset="-78"/>
                <a:cs typeface="Arabic Typesetting" panose="03020402040406030203" pitchFamily="66" charset="-78"/>
              </a:rPr>
              <a:t>with a high hepatic extraction ratio (≥70%)</a:t>
            </a:r>
          </a:p>
          <a:p>
            <a:r>
              <a:rPr lang="en-US" sz="4400" b="1" dirty="0" smtClean="0">
                <a:latin typeface="Arabic Typesetting" panose="03020402040406030203" pitchFamily="66" charset="-78"/>
                <a:cs typeface="Arabic Typesetting" panose="03020402040406030203" pitchFamily="66" charset="-78"/>
              </a:rPr>
              <a:t>Drugs </a:t>
            </a:r>
            <a:r>
              <a:rPr lang="en-US" sz="4400" b="1" dirty="0">
                <a:latin typeface="Arabic Typesetting" panose="03020402040406030203" pitchFamily="66" charset="-78"/>
                <a:cs typeface="Arabic Typesetting" panose="03020402040406030203" pitchFamily="66" charset="-78"/>
              </a:rPr>
              <a:t>with intermediate hepatic extraction ratios</a:t>
            </a:r>
          </a:p>
          <a:p>
            <a:endParaRPr lang="en-US" sz="4400" b="1" dirty="0">
              <a:latin typeface="Arabic Typesetting" panose="03020402040406030203" pitchFamily="66" charset="-78"/>
              <a:cs typeface="Arabic Typesetting" panose="03020402040406030203" pitchFamily="66" charset="-78"/>
            </a:endParaRPr>
          </a:p>
        </p:txBody>
      </p:sp>
      <p:sp>
        <p:nvSpPr>
          <p:cNvPr id="4" name="Title 1"/>
          <p:cNvSpPr>
            <a:spLocks noGrp="1"/>
          </p:cNvSpPr>
          <p:nvPr>
            <p:ph type="title"/>
          </p:nvPr>
        </p:nvSpPr>
        <p:spPr>
          <a:xfrm>
            <a:off x="838200" y="365125"/>
            <a:ext cx="10515600" cy="1549400"/>
          </a:xfrm>
          <a:solidFill>
            <a:schemeClr val="accent6">
              <a:lumMod val="40000"/>
              <a:lumOff val="60000"/>
            </a:schemeClr>
          </a:solidFill>
          <a:ln>
            <a:solidFill>
              <a:schemeClr val="accent1"/>
            </a:solidFill>
          </a:ln>
        </p:spPr>
        <p:txBody>
          <a:bodyPr>
            <a:noAutofit/>
          </a:bodyPr>
          <a:lstStyle/>
          <a:p>
            <a:pPr algn="ctr"/>
            <a:r>
              <a:rPr lang="en-US" sz="4800" b="1" dirty="0">
                <a:latin typeface="Arabic Typesetting" panose="03020402040406030203" pitchFamily="66" charset="-78"/>
                <a:cs typeface="Arabic Typesetting" panose="03020402040406030203" pitchFamily="66" charset="-78"/>
              </a:rPr>
              <a:t>Implications of Hepatic Disease on Serum Drug Concentration Monitoring and Drug Effects</a:t>
            </a:r>
            <a:endParaRPr lang="en-US" sz="4800" dirty="0">
              <a:latin typeface="Arabic Typesetting" panose="03020402040406030203" pitchFamily="66" charset="-78"/>
              <a:cs typeface="Arabic Typesetting" panose="03020402040406030203" pitchFamily="66" charset="-78"/>
            </a:endParaRPr>
          </a:p>
        </p:txBody>
      </p:sp>
      <p:pic>
        <p:nvPicPr>
          <p:cNvPr id="2" name="Picture 1"/>
          <p:cNvPicPr>
            <a:picLocks noChangeAspect="1"/>
          </p:cNvPicPr>
          <p:nvPr/>
        </p:nvPicPr>
        <p:blipFill>
          <a:blip r:embed="rId2"/>
          <a:stretch>
            <a:fillRect/>
          </a:stretch>
        </p:blipFill>
        <p:spPr>
          <a:xfrm>
            <a:off x="4149554" y="2427301"/>
            <a:ext cx="3611566" cy="1201724"/>
          </a:xfrm>
          <a:prstGeom prst="rect">
            <a:avLst/>
          </a:prstGeom>
          <a:ln>
            <a:solidFill>
              <a:schemeClr val="accent1"/>
            </a:solidFill>
          </a:ln>
        </p:spPr>
      </p:pic>
    </p:spTree>
    <p:extLst>
      <p:ext uri="{BB962C8B-B14F-4D97-AF65-F5344CB8AC3E}">
        <p14:creationId xmlns:p14="http://schemas.microsoft.com/office/powerpoint/2010/main" val="2688866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pPr algn="ctr"/>
            <a:r>
              <a:rPr lang="en-US" sz="4800" b="1" dirty="0" smtClean="0">
                <a:latin typeface="Arabic Typesetting" panose="03020402040406030203" pitchFamily="66" charset="-78"/>
                <a:cs typeface="Arabic Typesetting" panose="03020402040406030203" pitchFamily="66" charset="-78"/>
              </a:rPr>
              <a:t>1- For </a:t>
            </a:r>
            <a:r>
              <a:rPr lang="en-US" sz="4800" b="1" dirty="0">
                <a:latin typeface="Arabic Typesetting" panose="03020402040406030203" pitchFamily="66" charset="-78"/>
                <a:cs typeface="Arabic Typesetting" panose="03020402040406030203" pitchFamily="66" charset="-78"/>
              </a:rPr>
              <a:t>drugs with a low hepatic extraction ratio (≤30%)</a:t>
            </a:r>
          </a:p>
        </p:txBody>
      </p:sp>
      <p:sp>
        <p:nvSpPr>
          <p:cNvPr id="3" name="Content Placeholder 2"/>
          <p:cNvSpPr>
            <a:spLocks noGrp="1"/>
          </p:cNvSpPr>
          <p:nvPr>
            <p:ph idx="1"/>
          </p:nvPr>
        </p:nvSpPr>
        <p:spPr/>
        <p:txBody>
          <a:bodyPr>
            <a:normAutofit/>
          </a:bodyPr>
          <a:lstStyle/>
          <a:p>
            <a:pPr algn="just"/>
            <a:r>
              <a:rPr lang="en-US" sz="2400" dirty="0"/>
              <a:t>The numeric value of liver blood flow is much greater than the product of unbound fraction of drug in the blood and the intrinsic clearance of the compound (LBF &gt;&gt;</a:t>
            </a:r>
            <a:r>
              <a:rPr lang="en-US" sz="2400" dirty="0" err="1"/>
              <a:t>fB</a:t>
            </a:r>
            <a:r>
              <a:rPr lang="en-US" sz="2400" dirty="0"/>
              <a:t>⋅ </a:t>
            </a:r>
            <a:r>
              <a:rPr lang="en-US" sz="2400" dirty="0" err="1"/>
              <a:t>Cl′int</a:t>
            </a:r>
            <a:r>
              <a:rPr lang="en-US" sz="2400" dirty="0"/>
              <a:t>), and the sum in the denominator of the hepatic clearance equation is almost equal to liver blood flow and the sum in the denominator of the hepatic clearance equation is almost equal to liver blood flow [LBF ≈ LBF + (</a:t>
            </a:r>
            <a:r>
              <a:rPr lang="en-US" sz="2400" dirty="0" err="1"/>
              <a:t>fB</a:t>
            </a:r>
            <a:r>
              <a:rPr lang="en-US" sz="2400" dirty="0"/>
              <a:t> ⋅ </a:t>
            </a:r>
            <a:r>
              <a:rPr lang="en-US" sz="2400" dirty="0" err="1"/>
              <a:t>Cl′int</a:t>
            </a:r>
            <a:r>
              <a:rPr lang="en-US" sz="2400" dirty="0"/>
              <a:t>)]. </a:t>
            </a:r>
            <a:endParaRPr lang="en-US" sz="2400" dirty="0" smtClean="0"/>
          </a:p>
          <a:p>
            <a:pPr algn="just"/>
            <a:r>
              <a:rPr lang="en-US" sz="2400" dirty="0" smtClean="0"/>
              <a:t>Hepatic </a:t>
            </a:r>
            <a:r>
              <a:rPr lang="en-US" sz="2400" dirty="0"/>
              <a:t>clearance is equal to the product of free fraction in the blood and the intrinsic clearance of the drug for a drug with a low hepatic extraction ratio</a:t>
            </a:r>
            <a:r>
              <a:rPr lang="en-US" sz="2400" dirty="0" smtClean="0"/>
              <a:t>:</a:t>
            </a:r>
          </a:p>
          <a:p>
            <a:endParaRPr lang="en-US" sz="2400" b="1" dirty="0" smtClean="0"/>
          </a:p>
        </p:txBody>
      </p:sp>
      <p:pic>
        <p:nvPicPr>
          <p:cNvPr id="4" name="Picture 3"/>
          <p:cNvPicPr>
            <a:picLocks noChangeAspect="1"/>
          </p:cNvPicPr>
          <p:nvPr/>
        </p:nvPicPr>
        <p:blipFill>
          <a:blip r:embed="rId2"/>
          <a:stretch>
            <a:fillRect/>
          </a:stretch>
        </p:blipFill>
        <p:spPr>
          <a:xfrm>
            <a:off x="6272265" y="4944338"/>
            <a:ext cx="5081535" cy="1232625"/>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1007694" y="4943627"/>
            <a:ext cx="3611566" cy="1201724"/>
          </a:xfrm>
          <a:prstGeom prst="rect">
            <a:avLst/>
          </a:prstGeom>
          <a:ln>
            <a:solidFill>
              <a:schemeClr val="accent1"/>
            </a:solidFill>
          </a:ln>
        </p:spPr>
      </p:pic>
      <p:cxnSp>
        <p:nvCxnSpPr>
          <p:cNvPr id="7" name="Straight Arrow Connector 6"/>
          <p:cNvCxnSpPr/>
          <p:nvPr/>
        </p:nvCxnSpPr>
        <p:spPr>
          <a:xfrm flipV="1">
            <a:off x="4788753" y="5510288"/>
            <a:ext cx="1166584" cy="47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44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a:bodyPr>
          <a:lstStyle/>
          <a:p>
            <a:pPr algn="ctr"/>
            <a:r>
              <a:rPr lang="en-US" b="1" dirty="0">
                <a:latin typeface="Andalus" panose="02020603050405020304" pitchFamily="18" charset="-78"/>
                <a:cs typeface="Andalus" panose="02020603050405020304" pitchFamily="18" charset="-78"/>
              </a:rPr>
              <a:t>How we can measure renal function?</a:t>
            </a:r>
            <a:endParaRPr lang="en-US" b="1"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rotWithShape="1">
          <a:blip r:embed="rId2"/>
          <a:srcRect t="7046" b="15273"/>
          <a:stretch/>
        </p:blipFill>
        <p:spPr>
          <a:xfrm>
            <a:off x="3143250" y="2328862"/>
            <a:ext cx="5257800" cy="4357688"/>
          </a:xfrm>
          <a:prstGeom prst="rect">
            <a:avLst/>
          </a:prstGeom>
        </p:spPr>
      </p:pic>
    </p:spTree>
    <p:extLst>
      <p:ext uri="{BB962C8B-B14F-4D97-AF65-F5344CB8AC3E}">
        <p14:creationId xmlns:p14="http://schemas.microsoft.com/office/powerpoint/2010/main" val="539243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4862" y="365125"/>
            <a:ext cx="10515600" cy="1325563"/>
          </a:xfrm>
          <a:ln>
            <a:solidFill>
              <a:schemeClr val="accent1"/>
            </a:solidFill>
          </a:ln>
        </p:spPr>
        <p:txBody>
          <a:bodyPr>
            <a:normAutofit/>
          </a:bodyPr>
          <a:lstStyle/>
          <a:p>
            <a:pPr algn="ctr"/>
            <a:r>
              <a:rPr lang="en-US" sz="4800" b="1" dirty="0" smtClean="0">
                <a:latin typeface="Arabic Typesetting" panose="03020402040406030203" pitchFamily="66" charset="-78"/>
                <a:cs typeface="Arabic Typesetting" panose="03020402040406030203" pitchFamily="66" charset="-78"/>
              </a:rPr>
              <a:t>2- For </a:t>
            </a:r>
            <a:r>
              <a:rPr lang="en-US" sz="4800" b="1" dirty="0">
                <a:latin typeface="Arabic Typesetting" panose="03020402040406030203" pitchFamily="66" charset="-78"/>
                <a:cs typeface="Arabic Typesetting" panose="03020402040406030203" pitchFamily="66" charset="-78"/>
              </a:rPr>
              <a:t>drugs with a high hepatic extraction ratio (≥70%)</a:t>
            </a:r>
          </a:p>
        </p:txBody>
      </p:sp>
      <p:sp>
        <p:nvSpPr>
          <p:cNvPr id="5" name="Content Placeholder 4"/>
          <p:cNvSpPr>
            <a:spLocks noGrp="1"/>
          </p:cNvSpPr>
          <p:nvPr>
            <p:ph idx="1"/>
          </p:nvPr>
        </p:nvSpPr>
        <p:spPr>
          <a:xfrm>
            <a:off x="838200" y="1811337"/>
            <a:ext cx="10515600" cy="4351338"/>
          </a:xfrm>
        </p:spPr>
        <p:txBody>
          <a:bodyPr/>
          <a:lstStyle/>
          <a:p>
            <a:r>
              <a:rPr lang="en-US" dirty="0"/>
              <a:t>The numeric value of liver blood flow is much less than the product of unbound fraction of drug in the blood and the intrinsic clearance of the agent (LBF &lt;&lt; </a:t>
            </a:r>
            <a:r>
              <a:rPr lang="en-US" dirty="0" err="1"/>
              <a:t>fB</a:t>
            </a:r>
            <a:r>
              <a:rPr lang="en-US" dirty="0"/>
              <a:t> ⋅ </a:t>
            </a:r>
            <a:r>
              <a:rPr lang="en-US" dirty="0" err="1"/>
              <a:t>Cl′int</a:t>
            </a:r>
            <a:r>
              <a:rPr lang="en-US" dirty="0"/>
              <a:t>), and the sum in the denominator of the hepatic clearance equation is almost equal to the product of free fraction of drug in the blood and intrinsic clearance [</a:t>
            </a:r>
            <a:r>
              <a:rPr lang="en-US" dirty="0" err="1"/>
              <a:t>fB</a:t>
            </a:r>
            <a:r>
              <a:rPr lang="en-US" dirty="0"/>
              <a:t> ⋅ </a:t>
            </a:r>
            <a:r>
              <a:rPr lang="en-US" dirty="0" err="1"/>
              <a:t>Cl′int</a:t>
            </a:r>
            <a:r>
              <a:rPr lang="en-US" dirty="0"/>
              <a:t> ≈ LBF + (</a:t>
            </a:r>
            <a:r>
              <a:rPr lang="en-US" dirty="0" err="1"/>
              <a:t>fB</a:t>
            </a:r>
            <a:r>
              <a:rPr lang="en-US" dirty="0"/>
              <a:t> ⋅ </a:t>
            </a:r>
            <a:r>
              <a:rPr lang="en-US" dirty="0" err="1"/>
              <a:t>Cl′int</a:t>
            </a:r>
            <a:r>
              <a:rPr lang="en-US" dirty="0"/>
              <a:t>)]. </a:t>
            </a:r>
            <a:endParaRPr lang="en-US" dirty="0" smtClean="0"/>
          </a:p>
          <a:p>
            <a:r>
              <a:rPr lang="en-US" dirty="0" smtClean="0"/>
              <a:t>Hepatic </a:t>
            </a:r>
            <a:r>
              <a:rPr lang="en-US" dirty="0"/>
              <a:t>clearance is equal to liver blood flow for a drug with a high hepatic extraction ratio:</a:t>
            </a:r>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819899" y="4995076"/>
            <a:ext cx="4500562" cy="1239837"/>
          </a:xfrm>
          <a:prstGeom prst="rect">
            <a:avLst/>
          </a:prstGeom>
          <a:noFill/>
          <a:ln>
            <a:solidFill>
              <a:schemeClr val="accent1"/>
            </a:solidFill>
          </a:ln>
        </p:spPr>
      </p:pic>
      <p:pic>
        <p:nvPicPr>
          <p:cNvPr id="7" name="Picture 6"/>
          <p:cNvPicPr>
            <a:picLocks noChangeAspect="1"/>
          </p:cNvPicPr>
          <p:nvPr/>
        </p:nvPicPr>
        <p:blipFill>
          <a:blip r:embed="rId4"/>
          <a:stretch>
            <a:fillRect/>
          </a:stretch>
        </p:blipFill>
        <p:spPr>
          <a:xfrm>
            <a:off x="1003297" y="5091139"/>
            <a:ext cx="3611566" cy="1201724"/>
          </a:xfrm>
          <a:prstGeom prst="rect">
            <a:avLst/>
          </a:prstGeom>
          <a:ln>
            <a:solidFill>
              <a:schemeClr val="accent1"/>
            </a:solidFill>
          </a:ln>
        </p:spPr>
      </p:pic>
      <p:cxnSp>
        <p:nvCxnSpPr>
          <p:cNvPr id="8" name="Straight Arrow Connector 7"/>
          <p:cNvCxnSpPr/>
          <p:nvPr/>
        </p:nvCxnSpPr>
        <p:spPr>
          <a:xfrm flipV="1">
            <a:off x="5134089" y="5687238"/>
            <a:ext cx="1166584" cy="47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659461"/>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pPr algn="ctr"/>
            <a:r>
              <a:rPr lang="en-US" sz="4800" b="1" dirty="0" smtClean="0">
                <a:latin typeface="Arabic Typesetting" panose="03020402040406030203" pitchFamily="66" charset="-78"/>
                <a:cs typeface="Arabic Typesetting" panose="03020402040406030203" pitchFamily="66" charset="-78"/>
              </a:rPr>
              <a:t>3- For </a:t>
            </a:r>
            <a:r>
              <a:rPr lang="en-US" sz="4800" b="1" dirty="0">
                <a:latin typeface="Arabic Typesetting" panose="03020402040406030203" pitchFamily="66" charset="-78"/>
                <a:cs typeface="Arabic Typesetting" panose="03020402040406030203" pitchFamily="66" charset="-78"/>
              </a:rPr>
              <a:t>drugs with intermediate hepatic extraction ratios</a:t>
            </a:r>
          </a:p>
        </p:txBody>
      </p:sp>
      <p:pic>
        <p:nvPicPr>
          <p:cNvPr id="4" name="Content Placeholder 3"/>
          <p:cNvPicPr>
            <a:picLocks noGrp="1" noChangeAspect="1"/>
          </p:cNvPicPr>
          <p:nvPr>
            <p:ph idx="1"/>
          </p:nvPr>
        </p:nvPicPr>
        <p:blipFill>
          <a:blip r:embed="rId2"/>
          <a:stretch>
            <a:fillRect/>
          </a:stretch>
        </p:blipFill>
        <p:spPr>
          <a:xfrm>
            <a:off x="1214438" y="2114551"/>
            <a:ext cx="9744075" cy="2151671"/>
          </a:xfrm>
          <a:prstGeom prst="rect">
            <a:avLst/>
          </a:prstGeom>
        </p:spPr>
      </p:pic>
      <p:pic>
        <p:nvPicPr>
          <p:cNvPr id="5" name="Picture 4"/>
          <p:cNvPicPr>
            <a:picLocks noChangeAspect="1"/>
          </p:cNvPicPr>
          <p:nvPr/>
        </p:nvPicPr>
        <p:blipFill>
          <a:blip r:embed="rId3"/>
          <a:stretch>
            <a:fillRect/>
          </a:stretch>
        </p:blipFill>
        <p:spPr>
          <a:xfrm>
            <a:off x="4048162" y="4827601"/>
            <a:ext cx="3611566" cy="1201724"/>
          </a:xfrm>
          <a:prstGeom prst="rect">
            <a:avLst/>
          </a:prstGeom>
          <a:ln>
            <a:solidFill>
              <a:schemeClr val="accent1"/>
            </a:solidFill>
          </a:ln>
        </p:spPr>
      </p:pic>
    </p:spTree>
    <p:extLst>
      <p:ext uri="{BB962C8B-B14F-4D97-AF65-F5344CB8AC3E}">
        <p14:creationId xmlns:p14="http://schemas.microsoft.com/office/powerpoint/2010/main" val="3132172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1"/>
            </a:solidFill>
          </a:ln>
        </p:spPr>
        <p:txBody>
          <a:bodyPr>
            <a:normAutofit/>
          </a:bodyPr>
          <a:lstStyle/>
          <a:p>
            <a:pPr marL="685800" indent="-685800" algn="ctr">
              <a:buFont typeface="Wingdings" pitchFamily="2" charset="2"/>
              <a:buChar char="ü"/>
            </a:pPr>
            <a:r>
              <a:rPr lang="en-US" sz="5400" b="1" dirty="0">
                <a:latin typeface="Andalus" panose="02020603050405020304" pitchFamily="18" charset="-78"/>
                <a:cs typeface="Andalus" panose="02020603050405020304" pitchFamily="18" charset="-78"/>
              </a:rPr>
              <a:t>Drug interactions</a:t>
            </a:r>
          </a:p>
        </p:txBody>
      </p:sp>
      <p:sp>
        <p:nvSpPr>
          <p:cNvPr id="3" name="Content Placeholder 2"/>
          <p:cNvSpPr>
            <a:spLocks noGrp="1"/>
          </p:cNvSpPr>
          <p:nvPr>
            <p:ph idx="1"/>
          </p:nvPr>
        </p:nvSpPr>
        <p:spPr>
          <a:xfrm>
            <a:off x="1159598" y="1857075"/>
            <a:ext cx="10515599" cy="4608512"/>
          </a:xfrm>
        </p:spPr>
        <p:txBody>
          <a:bodyPr>
            <a:noAutofit/>
          </a:bodyPr>
          <a:lstStyle/>
          <a:p>
            <a:pPr marL="0" indent="0">
              <a:buNone/>
            </a:pPr>
            <a:r>
              <a:rPr lang="en-US" sz="4000" b="1" dirty="0">
                <a:solidFill>
                  <a:srgbClr val="C00000"/>
                </a:solidFill>
                <a:latin typeface="Aldhabi" pitchFamily="2" charset="-78"/>
                <a:cs typeface="Aldhabi" pitchFamily="2" charset="-78"/>
              </a:rPr>
              <a:t>1- </a:t>
            </a:r>
            <a:r>
              <a:rPr lang="en-US" sz="4000" b="1" dirty="0">
                <a:latin typeface="Aldhabi" pitchFamily="2" charset="-78"/>
                <a:cs typeface="Aldhabi" pitchFamily="2" charset="-78"/>
              </a:rPr>
              <a:t>The hepatic clearance                                        </a:t>
            </a:r>
            <a:r>
              <a:rPr lang="en-US" sz="4000" b="1" dirty="0">
                <a:solidFill>
                  <a:srgbClr val="FF0000"/>
                </a:solidFill>
                <a:latin typeface="Aldhabi" pitchFamily="2" charset="-78"/>
                <a:cs typeface="Aldhabi" pitchFamily="2" charset="-78"/>
              </a:rPr>
              <a:t>or</a:t>
            </a:r>
          </a:p>
          <a:p>
            <a:pPr marL="0" indent="0">
              <a:buNone/>
            </a:pPr>
            <a:r>
              <a:rPr lang="en-US" sz="4000" b="1" dirty="0">
                <a:solidFill>
                  <a:srgbClr val="C00000"/>
                </a:solidFill>
                <a:latin typeface="Aldhabi" pitchFamily="2" charset="-78"/>
                <a:cs typeface="Aldhabi" pitchFamily="2" charset="-78"/>
              </a:rPr>
              <a:t>2- </a:t>
            </a:r>
            <a:r>
              <a:rPr lang="en-US" sz="4000" b="1" dirty="0">
                <a:latin typeface="Aldhabi" pitchFamily="2" charset="-78"/>
                <a:cs typeface="Aldhabi" pitchFamily="2" charset="-78"/>
              </a:rPr>
              <a:t>Volume of distribution</a:t>
            </a:r>
          </a:p>
          <a:p>
            <a:pPr marL="0" indent="0">
              <a:buNone/>
            </a:pPr>
            <a:r>
              <a:rPr lang="en-US" sz="4000" b="1" dirty="0">
                <a:solidFill>
                  <a:srgbClr val="C00000"/>
                </a:solidFill>
                <a:latin typeface="Aldhabi" pitchFamily="2" charset="-78"/>
                <a:cs typeface="Aldhabi" pitchFamily="2" charset="-78"/>
              </a:rPr>
              <a:t>3- </a:t>
            </a:r>
            <a:r>
              <a:rPr lang="en-US" sz="4000" b="1" dirty="0">
                <a:latin typeface="Aldhabi" pitchFamily="2" charset="-78"/>
                <a:cs typeface="Aldhabi" pitchFamily="2" charset="-78"/>
              </a:rPr>
              <a:t>Half-life </a:t>
            </a:r>
          </a:p>
          <a:p>
            <a:pPr marL="0" indent="0">
              <a:buNone/>
            </a:pPr>
            <a:r>
              <a:rPr lang="en-US" sz="4000" b="1" dirty="0">
                <a:solidFill>
                  <a:srgbClr val="C00000"/>
                </a:solidFill>
                <a:latin typeface="Aldhabi" pitchFamily="2" charset="-78"/>
                <a:cs typeface="Aldhabi" pitchFamily="2" charset="-78"/>
              </a:rPr>
              <a:t>4- </a:t>
            </a:r>
            <a:r>
              <a:rPr lang="en-US" sz="4000" b="1" dirty="0">
                <a:latin typeface="Aldhabi" pitchFamily="2" charset="-78"/>
                <a:cs typeface="Aldhabi" pitchFamily="2" charset="-78"/>
              </a:rPr>
              <a:t>Steady-state concentration</a:t>
            </a:r>
          </a:p>
          <a:p>
            <a:pPr marL="0" indent="0">
              <a:buNone/>
            </a:pPr>
            <a:r>
              <a:rPr lang="en-US" sz="4000" b="1" dirty="0">
                <a:solidFill>
                  <a:srgbClr val="C00000"/>
                </a:solidFill>
                <a:latin typeface="Aldhabi" pitchFamily="2" charset="-78"/>
                <a:cs typeface="Aldhabi" pitchFamily="2" charset="-78"/>
              </a:rPr>
              <a:t>5-</a:t>
            </a:r>
            <a:r>
              <a:rPr lang="en-US" sz="4000" b="1" dirty="0">
                <a:latin typeface="Aldhabi" pitchFamily="2" charset="-78"/>
                <a:cs typeface="Aldhabi" pitchFamily="2" charset="-78"/>
              </a:rPr>
              <a:t>The unbound steady-state concentration</a:t>
            </a:r>
          </a:p>
          <a:p>
            <a:pPr marL="0" indent="0">
              <a:buNone/>
            </a:pPr>
            <a:r>
              <a:rPr lang="en-US" sz="4000" b="1" dirty="0">
                <a:solidFill>
                  <a:srgbClr val="C00000"/>
                </a:solidFill>
                <a:latin typeface="Aldhabi" pitchFamily="2" charset="-78"/>
                <a:cs typeface="Aldhabi" pitchFamily="2" charset="-78"/>
              </a:rPr>
              <a:t>6-</a:t>
            </a:r>
            <a:r>
              <a:rPr lang="en-US" sz="4000" b="1" dirty="0">
                <a:latin typeface="Aldhabi" pitchFamily="2" charset="-78"/>
                <a:cs typeface="Aldhabi" pitchFamily="2" charset="-78"/>
              </a:rPr>
              <a:t>The effect of the </a:t>
            </a:r>
            <a:r>
              <a:rPr lang="en-US" sz="4000" b="1" dirty="0" smtClean="0">
                <a:latin typeface="Aldhabi" pitchFamily="2" charset="-78"/>
                <a:cs typeface="Aldhabi" pitchFamily="2" charset="-78"/>
              </a:rPr>
              <a:t>drug</a:t>
            </a:r>
            <a:endParaRPr lang="en-US" sz="4000" dirty="0">
              <a:latin typeface="Arabic Typesetting" pitchFamily="66" charset="-78"/>
              <a:cs typeface="Arabic Typesetting" pitchFamily="66"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343" y="1998467"/>
            <a:ext cx="1745729" cy="39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36" y="1952325"/>
            <a:ext cx="1586211" cy="48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425" y="2751961"/>
            <a:ext cx="2777904" cy="42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660" y="3421626"/>
            <a:ext cx="2777904" cy="45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270" y="4066781"/>
            <a:ext cx="2326071" cy="46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8564" y="4796417"/>
            <a:ext cx="1934145" cy="49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89976" y="5327851"/>
            <a:ext cx="2739649" cy="646331"/>
          </a:xfrm>
          <a:prstGeom prst="rect">
            <a:avLst/>
          </a:prstGeom>
        </p:spPr>
        <p:txBody>
          <a:bodyPr wrap="square">
            <a:spAutoFit/>
          </a:bodyPr>
          <a:lstStyle/>
          <a:p>
            <a:pPr algn="ctr"/>
            <a:r>
              <a:rPr lang="en-US" sz="3600" b="1" dirty="0" smtClean="0">
                <a:solidFill>
                  <a:schemeClr val="tx1">
                    <a:lumMod val="75000"/>
                    <a:lumOff val="25000"/>
                  </a:schemeClr>
                </a:solidFill>
                <a:latin typeface="Arabic Typesetting" pitchFamily="66" charset="-78"/>
                <a:cs typeface="Arabic Typesetting" pitchFamily="66" charset="-78"/>
              </a:rPr>
              <a:t>Effect</a:t>
            </a:r>
            <a:r>
              <a:rPr lang="en-US" sz="3600" dirty="0" smtClean="0">
                <a:solidFill>
                  <a:schemeClr val="tx1">
                    <a:lumMod val="75000"/>
                    <a:lumOff val="25000"/>
                  </a:schemeClr>
                </a:solidFill>
              </a:rPr>
              <a:t> </a:t>
            </a:r>
            <a:r>
              <a:rPr lang="el-GR" sz="3600" b="1" dirty="0" smtClean="0">
                <a:solidFill>
                  <a:schemeClr val="tx1">
                    <a:lumMod val="75000"/>
                    <a:lumOff val="25000"/>
                  </a:schemeClr>
                </a:solidFill>
                <a:cs typeface="Arabic Typesetting" pitchFamily="66" charset="-78"/>
              </a:rPr>
              <a:t>α</a:t>
            </a:r>
            <a:r>
              <a:rPr lang="en-US" sz="3600" b="1" dirty="0" smtClean="0">
                <a:solidFill>
                  <a:schemeClr val="tx1">
                    <a:lumMod val="75000"/>
                    <a:lumOff val="25000"/>
                  </a:schemeClr>
                </a:solidFill>
                <a:latin typeface="Arabic Typesetting" pitchFamily="66" charset="-78"/>
                <a:cs typeface="Arabic Typesetting" pitchFamily="66" charset="-78"/>
              </a:rPr>
              <a:t> </a:t>
            </a:r>
            <a:r>
              <a:rPr lang="en-US" sz="3600" b="1" dirty="0" err="1" smtClean="0">
                <a:solidFill>
                  <a:schemeClr val="tx1">
                    <a:lumMod val="75000"/>
                    <a:lumOff val="25000"/>
                  </a:schemeClr>
                </a:solidFill>
                <a:latin typeface="Arabic Typesetting" pitchFamily="66" charset="-78"/>
                <a:cs typeface="Arabic Typesetting" pitchFamily="66" charset="-78"/>
              </a:rPr>
              <a:t>Cssu</a:t>
            </a:r>
            <a:r>
              <a:rPr lang="en-US" sz="3600" b="1" dirty="0" smtClean="0">
                <a:solidFill>
                  <a:schemeClr val="tx1">
                    <a:lumMod val="75000"/>
                    <a:lumOff val="25000"/>
                  </a:schemeClr>
                </a:solidFill>
                <a:latin typeface="Arabic Typesetting" pitchFamily="66" charset="-78"/>
                <a:cs typeface="Arabic Typesetting" pitchFamily="66" charset="-78"/>
              </a:rPr>
              <a:t>, </a:t>
            </a:r>
            <a:r>
              <a:rPr lang="en-US" sz="3600" b="1" dirty="0" err="1" smtClean="0">
                <a:solidFill>
                  <a:schemeClr val="tx1">
                    <a:lumMod val="75000"/>
                    <a:lumOff val="25000"/>
                  </a:schemeClr>
                </a:solidFill>
                <a:latin typeface="Aldhabi" pitchFamily="2" charset="-78"/>
                <a:cs typeface="Aldhabi" pitchFamily="2" charset="-78"/>
              </a:rPr>
              <a:t>f</a:t>
            </a:r>
            <a:r>
              <a:rPr lang="en-US" sz="3600" b="1" baseline="-25000" dirty="0" err="1" smtClean="0">
                <a:solidFill>
                  <a:schemeClr val="tx1">
                    <a:lumMod val="75000"/>
                    <a:lumOff val="25000"/>
                  </a:schemeClr>
                </a:solidFill>
                <a:latin typeface="Aldhabi" pitchFamily="2" charset="-78"/>
                <a:cs typeface="Aldhabi" pitchFamily="2" charset="-78"/>
              </a:rPr>
              <a:t>B</a:t>
            </a:r>
            <a:endParaRPr lang="en-US" sz="3600" dirty="0">
              <a:solidFill>
                <a:schemeClr val="tx1">
                  <a:lumMod val="75000"/>
                  <a:lumOff val="25000"/>
                </a:schemeClr>
              </a:solidFill>
            </a:endParaRPr>
          </a:p>
        </p:txBody>
      </p:sp>
      <p:cxnSp>
        <p:nvCxnSpPr>
          <p:cNvPr id="6" name="Straight Arrow Connector 5"/>
          <p:cNvCxnSpPr/>
          <p:nvPr/>
        </p:nvCxnSpPr>
        <p:spPr>
          <a:xfrm>
            <a:off x="5074754" y="2193578"/>
            <a:ext cx="43644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2290" y="2962408"/>
            <a:ext cx="43644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99857" y="3634852"/>
            <a:ext cx="43644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81910" y="4301264"/>
            <a:ext cx="43644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12480" y="5662309"/>
            <a:ext cx="43644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495153" y="4966321"/>
            <a:ext cx="43644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992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274638"/>
            <a:ext cx="9658349" cy="994123"/>
          </a:xfrm>
          <a:ln>
            <a:solidFill>
              <a:schemeClr val="tx1"/>
            </a:solidFill>
          </a:ln>
        </p:spPr>
        <p:txBody>
          <a:bodyPr>
            <a:normAutofit/>
          </a:bodyPr>
          <a:lstStyle/>
          <a:p>
            <a:pPr rtl="0"/>
            <a:r>
              <a:rPr lang="en-US" b="1" dirty="0">
                <a:latin typeface="Arabic Typesetting" panose="03020402040406030203" pitchFamily="66" charset="-78"/>
                <a:cs typeface="Arabic Typesetting" panose="03020402040406030203" pitchFamily="66" charset="-78"/>
              </a:rPr>
              <a:t>Ex: Drug with Low </a:t>
            </a:r>
            <a:r>
              <a:rPr lang="en-US" b="1" dirty="0" smtClean="0">
                <a:latin typeface="Arabic Typesetting" panose="03020402040406030203" pitchFamily="66" charset="-78"/>
                <a:cs typeface="Arabic Typesetting" panose="03020402040406030203" pitchFamily="66" charset="-78"/>
              </a:rPr>
              <a:t>ER + Drug which decrease intrinsic Cl</a:t>
            </a:r>
            <a:endParaRPr lang="en-US" b="1" dirty="0">
              <a:latin typeface="Arabic Typesetting" panose="03020402040406030203" pitchFamily="66" charset="-78"/>
              <a:cs typeface="Arabic Typesetting" panose="03020402040406030203" pitchFamily="66" charset="-7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744" y="1484785"/>
            <a:ext cx="7344816" cy="524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797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40040"/>
            <a:ext cx="10515600" cy="988685"/>
          </a:xfrm>
          <a:ln>
            <a:solidFill>
              <a:schemeClr val="tx1"/>
            </a:solidFill>
          </a:ln>
        </p:spPr>
        <p:txBody>
          <a:bodyPr>
            <a:normAutofit/>
          </a:bodyPr>
          <a:lstStyle/>
          <a:p>
            <a:pPr rtl="0"/>
            <a:r>
              <a:rPr lang="en-US" b="1" dirty="0" smtClean="0">
                <a:latin typeface="Arabic Typesetting" panose="03020402040406030203" pitchFamily="66" charset="-78"/>
                <a:cs typeface="Arabic Typesetting" panose="03020402040406030203" pitchFamily="66" charset="-78"/>
              </a:rPr>
              <a:t>Ex: Drug with High ER+ Protein binding displacement </a:t>
            </a:r>
            <a:endParaRPr lang="en-US" b="1" dirty="0">
              <a:latin typeface="Arabic Typesetting" panose="03020402040406030203" pitchFamily="66" charset="-78"/>
              <a:cs typeface="Arabic Typesetting" panose="03020402040406030203" pitchFamily="66" charset="-7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604" y="1565603"/>
            <a:ext cx="7128792" cy="515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091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060849"/>
            <a:ext cx="8229600" cy="4065315"/>
          </a:xfrm>
        </p:spPr>
        <p:txBody>
          <a:bodyPr/>
          <a:lstStyle/>
          <a:p>
            <a:pPr algn="l" rtl="0"/>
            <a:r>
              <a:rPr lang="en-US" dirty="0" smtClean="0"/>
              <a:t>See examples and questions in the book</a:t>
            </a:r>
            <a:endParaRPr lang="en-US" dirty="0"/>
          </a:p>
        </p:txBody>
      </p:sp>
      <p:sp>
        <p:nvSpPr>
          <p:cNvPr id="4" name="Title 1"/>
          <p:cNvSpPr>
            <a:spLocks noGrp="1"/>
          </p:cNvSpPr>
          <p:nvPr>
            <p:ph type="title"/>
          </p:nvPr>
        </p:nvSpPr>
        <p:spPr>
          <a:xfrm>
            <a:off x="1400175" y="517526"/>
            <a:ext cx="8810625" cy="1154112"/>
          </a:xfrm>
          <a:ln>
            <a:solidFill>
              <a:schemeClr val="tx1"/>
            </a:solidFill>
          </a:ln>
        </p:spPr>
        <p:txBody>
          <a:bodyPr>
            <a:normAutofit/>
          </a:bodyPr>
          <a:lstStyle/>
          <a:p>
            <a:pPr rtl="0"/>
            <a:r>
              <a:rPr lang="en-US" b="1" dirty="0">
                <a:latin typeface="Arabic Typesetting" panose="03020402040406030203" pitchFamily="66" charset="-78"/>
                <a:cs typeface="Arabic Typesetting" panose="03020402040406030203" pitchFamily="66" charset="-78"/>
              </a:rPr>
              <a:t>Ex: Drug with High ER+ Enzyme inhibitor</a:t>
            </a:r>
          </a:p>
        </p:txBody>
      </p:sp>
    </p:spTree>
    <p:extLst>
      <p:ext uri="{BB962C8B-B14F-4D97-AF65-F5344CB8AC3E}">
        <p14:creationId xmlns:p14="http://schemas.microsoft.com/office/powerpoint/2010/main" val="185128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0066" y="2500313"/>
            <a:ext cx="9583838" cy="1271587"/>
          </a:xfrm>
          <a:ln>
            <a:solidFill>
              <a:srgbClr val="C00000"/>
            </a:solid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7200" b="1" dirty="0" smtClean="0">
                <a:latin typeface="Aharoni" panose="02010803020104030203" pitchFamily="2" charset="-79"/>
                <a:cs typeface="Aharoni" panose="02010803020104030203" pitchFamily="2" charset="-79"/>
              </a:rPr>
              <a:t>Thank u….</a:t>
            </a:r>
            <a:endParaRPr lang="en-US" sz="72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7080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735139"/>
          </a:xfrm>
          <a:solidFill>
            <a:schemeClr val="accent1">
              <a:lumMod val="40000"/>
              <a:lumOff val="60000"/>
            </a:schemeClr>
          </a:solidFill>
        </p:spPr>
        <p:txBody>
          <a:bodyPr/>
          <a:lstStyle/>
          <a:p>
            <a:pPr algn="ctr"/>
            <a:r>
              <a:rPr lang="en-US" b="1" dirty="0" smtClean="0">
                <a:latin typeface="Andalus" panose="02020603050405020304" pitchFamily="18" charset="-78"/>
                <a:cs typeface="Andalus" panose="02020603050405020304" pitchFamily="18" charset="-78"/>
              </a:rPr>
              <a:t>1. </a:t>
            </a:r>
            <a:r>
              <a:rPr lang="en-US" b="1" dirty="0" smtClean="0">
                <a:latin typeface="Andalus" panose="02020603050405020304" pitchFamily="18" charset="-78"/>
                <a:cs typeface="Andalus" panose="02020603050405020304" pitchFamily="18" charset="-78"/>
              </a:rPr>
              <a:t>Glomerular Filtration Rate (GFR)</a:t>
            </a:r>
            <a:endParaRPr lang="en-US" dirty="0"/>
          </a:p>
        </p:txBody>
      </p:sp>
      <p:sp>
        <p:nvSpPr>
          <p:cNvPr id="3" name="Content Placeholder 2"/>
          <p:cNvSpPr>
            <a:spLocks noGrp="1"/>
          </p:cNvSpPr>
          <p:nvPr>
            <p:ph idx="1"/>
          </p:nvPr>
        </p:nvSpPr>
        <p:spPr>
          <a:xfrm>
            <a:off x="1500188" y="2937200"/>
            <a:ext cx="9029700" cy="3106756"/>
          </a:xfrm>
          <a:ln>
            <a:solidFill>
              <a:schemeClr val="tx1"/>
            </a:solidFill>
          </a:ln>
        </p:spPr>
        <p:txBody>
          <a:bodyPr>
            <a:normAutofit/>
          </a:bodyPr>
          <a:lstStyle/>
          <a:p>
            <a:pPr marL="0" indent="0">
              <a:buNone/>
            </a:pPr>
            <a:r>
              <a:rPr lang="en-US" sz="4400" dirty="0" smtClean="0">
                <a:latin typeface="Aldhabi" panose="01000000000000000000" pitchFamily="2" charset="-78"/>
                <a:cs typeface="Aldhabi" panose="01000000000000000000" pitchFamily="2" charset="-78"/>
              </a:rPr>
              <a:t>Groups need to follow renal function and GFR: </a:t>
            </a:r>
          </a:p>
          <a:p>
            <a:r>
              <a:rPr lang="en-US" sz="4400" dirty="0" smtClean="0">
                <a:latin typeface="Aldhabi" panose="01000000000000000000" pitchFamily="2" charset="-78"/>
                <a:cs typeface="Aldhabi" panose="01000000000000000000" pitchFamily="2" charset="-78"/>
              </a:rPr>
              <a:t>Neonates </a:t>
            </a:r>
          </a:p>
          <a:p>
            <a:r>
              <a:rPr lang="en-US" sz="4400" dirty="0" smtClean="0">
                <a:latin typeface="Aldhabi" panose="01000000000000000000" pitchFamily="2" charset="-78"/>
                <a:cs typeface="Aldhabi" panose="01000000000000000000" pitchFamily="2" charset="-78"/>
              </a:rPr>
              <a:t>Elderly</a:t>
            </a:r>
          </a:p>
          <a:p>
            <a:r>
              <a:rPr lang="en-US" sz="4400" dirty="0" smtClean="0">
                <a:latin typeface="Aldhabi" panose="01000000000000000000" pitchFamily="2" charset="-78"/>
                <a:cs typeface="Aldhabi" panose="01000000000000000000" pitchFamily="2" charset="-78"/>
              </a:rPr>
              <a:t>Acute and chronic renal failure</a:t>
            </a:r>
          </a:p>
          <a:p>
            <a:endParaRPr lang="en-US" sz="4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52908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885" y="3681355"/>
            <a:ext cx="10395335" cy="2952520"/>
          </a:xfrm>
        </p:spPr>
        <p:style>
          <a:lnRef idx="2">
            <a:schemeClr val="dk1"/>
          </a:lnRef>
          <a:fillRef idx="1">
            <a:schemeClr val="lt1"/>
          </a:fillRef>
          <a:effectRef idx="0">
            <a:schemeClr val="dk1"/>
          </a:effectRef>
          <a:fontRef idx="minor">
            <a:schemeClr val="dk1"/>
          </a:fontRef>
        </p:style>
        <p:txBody>
          <a:bodyPr>
            <a:noAutofit/>
          </a:bodyPr>
          <a:lstStyle/>
          <a:p>
            <a:pPr>
              <a:lnSpc>
                <a:spcPct val="100000"/>
              </a:lnSpc>
            </a:pPr>
            <a:r>
              <a:rPr lang="en-US" sz="2400" b="1" dirty="0" err="1" smtClean="0">
                <a:latin typeface="Andalus" panose="02020603050405020304" pitchFamily="18" charset="-78"/>
                <a:cs typeface="Andalus" panose="02020603050405020304" pitchFamily="18" charset="-78"/>
              </a:rPr>
              <a:t>fB</a:t>
            </a:r>
            <a:r>
              <a:rPr lang="en-US" sz="2400" b="1" dirty="0" smtClean="0">
                <a:latin typeface="Andalus" panose="02020603050405020304" pitchFamily="18" charset="-78"/>
                <a:cs typeface="Andalus" panose="02020603050405020304" pitchFamily="18" charset="-78"/>
              </a:rPr>
              <a:t> </a:t>
            </a:r>
            <a:r>
              <a:rPr lang="en-US" sz="2400" b="1" dirty="0">
                <a:latin typeface="Andalus" panose="02020603050405020304" pitchFamily="18" charset="-78"/>
                <a:cs typeface="Andalus" panose="02020603050405020304" pitchFamily="18" charset="-78"/>
              </a:rPr>
              <a:t>is the free fraction of drug in the blood, </a:t>
            </a:r>
            <a:endParaRPr lang="en-US" sz="2400" b="1" dirty="0" smtClean="0">
              <a:latin typeface="Andalus" panose="02020603050405020304" pitchFamily="18" charset="-78"/>
              <a:cs typeface="Andalus" panose="02020603050405020304" pitchFamily="18" charset="-78"/>
            </a:endParaRPr>
          </a:p>
          <a:p>
            <a:pPr>
              <a:lnSpc>
                <a:spcPct val="100000"/>
              </a:lnSpc>
            </a:pPr>
            <a:r>
              <a:rPr lang="en-US" sz="2400" b="1" dirty="0" smtClean="0">
                <a:latin typeface="Andalus" panose="02020603050405020304" pitchFamily="18" charset="-78"/>
                <a:cs typeface="Andalus" panose="02020603050405020304" pitchFamily="18" charset="-78"/>
              </a:rPr>
              <a:t>GFR </a:t>
            </a:r>
            <a:r>
              <a:rPr lang="en-US" sz="2400" b="1" dirty="0">
                <a:latin typeface="Andalus" panose="02020603050405020304" pitchFamily="18" charset="-78"/>
                <a:cs typeface="Andalus" panose="02020603050405020304" pitchFamily="18" charset="-78"/>
              </a:rPr>
              <a:t>is glomerular filtration rate, </a:t>
            </a:r>
            <a:endParaRPr lang="en-US" sz="2400" b="1" dirty="0" smtClean="0">
              <a:latin typeface="Andalus" panose="02020603050405020304" pitchFamily="18" charset="-78"/>
              <a:cs typeface="Andalus" panose="02020603050405020304" pitchFamily="18" charset="-78"/>
            </a:endParaRPr>
          </a:p>
          <a:p>
            <a:pPr>
              <a:lnSpc>
                <a:spcPct val="100000"/>
              </a:lnSpc>
            </a:pPr>
            <a:r>
              <a:rPr lang="en-US" sz="2400" b="1" dirty="0" smtClean="0">
                <a:latin typeface="Andalus" panose="02020603050405020304" pitchFamily="18" charset="-78"/>
                <a:cs typeface="Andalus" panose="02020603050405020304" pitchFamily="18" charset="-78"/>
              </a:rPr>
              <a:t>RBF is renal </a:t>
            </a:r>
            <a:r>
              <a:rPr lang="en-US" sz="2400" b="1" dirty="0">
                <a:latin typeface="Andalus" panose="02020603050405020304" pitchFamily="18" charset="-78"/>
                <a:cs typeface="Andalus" panose="02020603050405020304" pitchFamily="18" charset="-78"/>
              </a:rPr>
              <a:t>blood flow, </a:t>
            </a:r>
            <a:endParaRPr lang="en-US" sz="2400" b="1" dirty="0" smtClean="0">
              <a:latin typeface="Andalus" panose="02020603050405020304" pitchFamily="18" charset="-78"/>
              <a:cs typeface="Andalus" panose="02020603050405020304" pitchFamily="18" charset="-78"/>
            </a:endParaRPr>
          </a:p>
          <a:p>
            <a:pPr>
              <a:lnSpc>
                <a:spcPct val="100000"/>
              </a:lnSpc>
            </a:pPr>
            <a:r>
              <a:rPr lang="en-US" sz="2400" b="1" dirty="0" err="1" smtClean="0">
                <a:latin typeface="Andalus" panose="02020603050405020304" pitchFamily="18" charset="-78"/>
                <a:cs typeface="Andalus" panose="02020603050405020304" pitchFamily="18" charset="-78"/>
              </a:rPr>
              <a:t>Cl′sec</a:t>
            </a:r>
            <a:r>
              <a:rPr lang="en-US" sz="2400" b="1" dirty="0" smtClean="0">
                <a:latin typeface="Andalus" panose="02020603050405020304" pitchFamily="18" charset="-78"/>
                <a:cs typeface="Andalus" panose="02020603050405020304" pitchFamily="18" charset="-78"/>
              </a:rPr>
              <a:t> </a:t>
            </a:r>
            <a:r>
              <a:rPr lang="en-US" sz="2400" b="1" dirty="0">
                <a:latin typeface="Andalus" panose="02020603050405020304" pitchFamily="18" charset="-78"/>
                <a:cs typeface="Andalus" panose="02020603050405020304" pitchFamily="18" charset="-78"/>
              </a:rPr>
              <a:t>is the intrinsic clearance for tubular secretion of unbound drug,</a:t>
            </a:r>
          </a:p>
          <a:p>
            <a:pPr>
              <a:lnSpc>
                <a:spcPct val="100000"/>
              </a:lnSpc>
            </a:pPr>
            <a:r>
              <a:rPr lang="en-US" sz="2400" b="1" dirty="0" smtClean="0">
                <a:latin typeface="Andalus" panose="02020603050405020304" pitchFamily="18" charset="-78"/>
                <a:cs typeface="Andalus" panose="02020603050405020304" pitchFamily="18" charset="-78"/>
              </a:rPr>
              <a:t>FR </a:t>
            </a:r>
            <a:r>
              <a:rPr lang="en-US" sz="2400" b="1" dirty="0">
                <a:latin typeface="Andalus" panose="02020603050405020304" pitchFamily="18" charset="-78"/>
                <a:cs typeface="Andalus" panose="02020603050405020304" pitchFamily="18" charset="-78"/>
              </a:rPr>
              <a:t>is the fraction </a:t>
            </a:r>
            <a:r>
              <a:rPr lang="en-US" sz="2400" b="1" dirty="0" smtClean="0">
                <a:latin typeface="Andalus" panose="02020603050405020304" pitchFamily="18" charset="-78"/>
                <a:cs typeface="Andalus" panose="02020603050405020304" pitchFamily="18" charset="-78"/>
              </a:rPr>
              <a:t>reabsorbed</a:t>
            </a:r>
            <a:endParaRPr lang="en-US" sz="2400" b="1" dirty="0" smtClean="0">
              <a:latin typeface="Andalus" panose="02020603050405020304" pitchFamily="18" charset="-78"/>
              <a:cs typeface="Andalus" panose="02020603050405020304" pitchFamily="18" charset="-78"/>
            </a:endParaRPr>
          </a:p>
        </p:txBody>
      </p:sp>
      <p:sp>
        <p:nvSpPr>
          <p:cNvPr id="4" name="Rounded Rectangle 3"/>
          <p:cNvSpPr/>
          <p:nvPr/>
        </p:nvSpPr>
        <p:spPr>
          <a:xfrm>
            <a:off x="1057616" y="365125"/>
            <a:ext cx="9628743" cy="13255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The equation that describes these various routes of renal elimination is:</a:t>
            </a:r>
          </a:p>
        </p:txBody>
      </p:sp>
      <p:pic>
        <p:nvPicPr>
          <p:cNvPr id="5" name="Picture 4"/>
          <p:cNvPicPr>
            <a:picLocks noChangeAspect="1"/>
          </p:cNvPicPr>
          <p:nvPr/>
        </p:nvPicPr>
        <p:blipFill>
          <a:blip r:embed="rId2"/>
          <a:stretch>
            <a:fillRect/>
          </a:stretch>
        </p:blipFill>
        <p:spPr>
          <a:xfrm>
            <a:off x="2500825" y="1923227"/>
            <a:ext cx="6742323" cy="132556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08055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161"/>
            <a:ext cx="10515600" cy="1992313"/>
          </a:xfrm>
          <a:solidFill>
            <a:schemeClr val="tx2">
              <a:lumMod val="20000"/>
              <a:lumOff val="80000"/>
            </a:schemeClr>
          </a:solidFill>
        </p:spPr>
        <p:txBody>
          <a:bodyPr>
            <a:normAutofit/>
          </a:bodyPr>
          <a:lstStyle/>
          <a:p>
            <a:pPr algn="ctr"/>
            <a:r>
              <a:rPr lang="en-US" sz="4000" b="1" dirty="0" smtClean="0">
                <a:latin typeface="Aharoni" panose="02010803020104030203" pitchFamily="2" charset="-79"/>
                <a:cs typeface="Aharoni" panose="02010803020104030203" pitchFamily="2" charset="-79"/>
              </a:rPr>
              <a:t>Practical Determination </a:t>
            </a:r>
            <a:r>
              <a:rPr lang="en-US" sz="4000" b="1" dirty="0" smtClean="0">
                <a:latin typeface="Aharoni" panose="02010803020104030203" pitchFamily="2" charset="-79"/>
                <a:cs typeface="Aharoni" panose="02010803020104030203" pitchFamily="2" charset="-79"/>
              </a:rPr>
              <a:t>of </a:t>
            </a:r>
            <a:r>
              <a:rPr lang="en-US" sz="4000" b="1" dirty="0" smtClean="0">
                <a:latin typeface="Aharoni" panose="02010803020104030203" pitchFamily="2" charset="-79"/>
                <a:cs typeface="Aharoni" panose="02010803020104030203" pitchFamily="2" charset="-79"/>
              </a:rPr>
              <a:t/>
            </a:r>
            <a:br>
              <a:rPr lang="en-US" sz="4000" b="1" dirty="0" smtClean="0">
                <a:latin typeface="Aharoni" panose="02010803020104030203" pitchFamily="2" charset="-79"/>
                <a:cs typeface="Aharoni" panose="02010803020104030203" pitchFamily="2" charset="-79"/>
              </a:rPr>
            </a:br>
            <a:r>
              <a:rPr lang="en-US" sz="4000" b="1" dirty="0" smtClean="0">
                <a:latin typeface="Aharoni" panose="02010803020104030203" pitchFamily="2" charset="-79"/>
                <a:cs typeface="Aharoni" panose="02010803020104030203" pitchFamily="2" charset="-79"/>
              </a:rPr>
              <a:t>Glomerular </a:t>
            </a:r>
            <a:r>
              <a:rPr lang="en-US" sz="4000" b="1" dirty="0" smtClean="0">
                <a:latin typeface="Aharoni" panose="02010803020104030203" pitchFamily="2" charset="-79"/>
                <a:cs typeface="Aharoni" panose="02010803020104030203" pitchFamily="2" charset="-79"/>
              </a:rPr>
              <a:t>filtration rate</a:t>
            </a:r>
            <a:endParaRPr lang="en-US" sz="40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557338" y="3343275"/>
            <a:ext cx="9429750" cy="3156677"/>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50000"/>
              </a:lnSpc>
              <a:buNone/>
            </a:pPr>
            <a:r>
              <a:rPr lang="en-US" b="1" dirty="0">
                <a:latin typeface="Andalus" panose="02020603050405020304" pitchFamily="18" charset="-78"/>
                <a:cs typeface="Andalus" panose="02020603050405020304" pitchFamily="18" charset="-78"/>
              </a:rPr>
              <a:t>Glomerular filtration </a:t>
            </a:r>
            <a:r>
              <a:rPr lang="en-US" b="1" dirty="0" smtClean="0">
                <a:latin typeface="Andalus" panose="02020603050405020304" pitchFamily="18" charset="-78"/>
                <a:cs typeface="Andalus" panose="02020603050405020304" pitchFamily="18" charset="-78"/>
              </a:rPr>
              <a:t>rate can </a:t>
            </a:r>
            <a:r>
              <a:rPr lang="en-US" b="1" dirty="0">
                <a:latin typeface="Andalus" panose="02020603050405020304" pitchFamily="18" charset="-78"/>
                <a:cs typeface="Andalus" panose="02020603050405020304" pitchFamily="18" charset="-78"/>
              </a:rPr>
              <a:t>be </a:t>
            </a:r>
            <a:r>
              <a:rPr lang="en-US" b="1" u="sng" dirty="0">
                <a:latin typeface="Andalus" panose="02020603050405020304" pitchFamily="18" charset="-78"/>
                <a:cs typeface="Andalus" panose="02020603050405020304" pitchFamily="18" charset="-78"/>
              </a:rPr>
              <a:t>determined</a:t>
            </a:r>
            <a:r>
              <a:rPr lang="en-US" b="1" dirty="0">
                <a:latin typeface="Andalus" panose="02020603050405020304" pitchFamily="18" charset="-78"/>
                <a:cs typeface="Andalus" panose="02020603050405020304" pitchFamily="18" charset="-78"/>
              </a:rPr>
              <a:t> </a:t>
            </a:r>
            <a:r>
              <a:rPr lang="en-US" b="1" u="sng" dirty="0" smtClean="0">
                <a:latin typeface="Andalus" panose="02020603050405020304" pitchFamily="18" charset="-78"/>
                <a:cs typeface="Andalus" panose="02020603050405020304" pitchFamily="18" charset="-78"/>
              </a:rPr>
              <a:t>practically</a:t>
            </a:r>
            <a:r>
              <a:rPr lang="en-US" b="1" dirty="0" smtClean="0">
                <a:latin typeface="Andalus" panose="02020603050405020304" pitchFamily="18" charset="-78"/>
                <a:cs typeface="Andalus" panose="02020603050405020304" pitchFamily="18" charset="-78"/>
              </a:rPr>
              <a:t> by </a:t>
            </a:r>
            <a:r>
              <a:rPr lang="en-US" b="1" dirty="0">
                <a:latin typeface="Andalus" panose="02020603050405020304" pitchFamily="18" charset="-78"/>
                <a:cs typeface="Andalus" panose="02020603050405020304" pitchFamily="18" charset="-78"/>
              </a:rPr>
              <a:t>administration of special test </a:t>
            </a:r>
            <a:r>
              <a:rPr lang="en-US" b="1" dirty="0" smtClean="0">
                <a:latin typeface="Andalus" panose="02020603050405020304" pitchFamily="18" charset="-78"/>
                <a:cs typeface="Andalus" panose="02020603050405020304" pitchFamily="18" charset="-78"/>
              </a:rPr>
              <a:t>compounds such </a:t>
            </a:r>
            <a:r>
              <a:rPr lang="en-US" b="1" dirty="0">
                <a:latin typeface="Andalus" panose="02020603050405020304" pitchFamily="18" charset="-78"/>
                <a:cs typeface="Andalus" panose="02020603050405020304" pitchFamily="18" charset="-78"/>
              </a:rPr>
              <a:t>as </a:t>
            </a:r>
            <a:r>
              <a:rPr lang="en-US" b="1" dirty="0">
                <a:solidFill>
                  <a:srgbClr val="FF0000"/>
                </a:solidFill>
                <a:latin typeface="Andalus" panose="02020603050405020304" pitchFamily="18" charset="-78"/>
                <a:cs typeface="Andalus" panose="02020603050405020304" pitchFamily="18" charset="-78"/>
              </a:rPr>
              <a:t>inulin</a:t>
            </a:r>
            <a:r>
              <a:rPr lang="en-US" b="1" dirty="0">
                <a:latin typeface="Andalus" panose="02020603050405020304" pitchFamily="18" charset="-78"/>
                <a:cs typeface="Andalus" panose="02020603050405020304" pitchFamily="18" charset="-78"/>
              </a:rPr>
              <a:t> or </a:t>
            </a:r>
            <a:r>
              <a:rPr lang="en-US" b="1" dirty="0" smtClean="0">
                <a:solidFill>
                  <a:srgbClr val="FF0000"/>
                </a:solidFill>
                <a:latin typeface="Andalus" panose="02020603050405020304" pitchFamily="18" charset="-78"/>
                <a:cs typeface="Andalus" panose="02020603050405020304" pitchFamily="18" charset="-78"/>
              </a:rPr>
              <a:t>125I-iothalamate.</a:t>
            </a:r>
          </a:p>
          <a:p>
            <a:pPr>
              <a:lnSpc>
                <a:spcPct val="150000"/>
              </a:lnSpc>
            </a:pPr>
            <a:endParaRPr lang="en-US" b="1"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63616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pPr algn="ctr"/>
            <a:r>
              <a:rPr lang="en-US" sz="4000" b="1" dirty="0">
                <a:latin typeface="Aharoni" panose="02010803020104030203" pitchFamily="2" charset="-79"/>
                <a:cs typeface="Aharoni" panose="02010803020104030203" pitchFamily="2" charset="-79"/>
              </a:rPr>
              <a:t>Measurement </a:t>
            </a:r>
            <a:r>
              <a:rPr lang="en-US" sz="4000" b="1" dirty="0" smtClean="0">
                <a:latin typeface="Aharoni" panose="02010803020104030203" pitchFamily="2" charset="-79"/>
                <a:cs typeface="Aharoni" panose="02010803020104030203" pitchFamily="2" charset="-79"/>
              </a:rPr>
              <a:t>of Glomerular filtration rate</a:t>
            </a:r>
            <a:endParaRPr lang="en-US" sz="40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371725"/>
            <a:ext cx="10515600" cy="4128227"/>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50000"/>
              </a:lnSpc>
              <a:buNone/>
            </a:pPr>
            <a:r>
              <a:rPr lang="en-US" b="1" dirty="0">
                <a:latin typeface="Andalus" panose="02020603050405020304" pitchFamily="18" charset="-78"/>
                <a:cs typeface="Andalus" panose="02020603050405020304" pitchFamily="18" charset="-78"/>
              </a:rPr>
              <a:t>Glomerular filtration </a:t>
            </a:r>
            <a:r>
              <a:rPr lang="en-US" b="1" dirty="0" smtClean="0">
                <a:latin typeface="Andalus" panose="02020603050405020304" pitchFamily="18" charset="-78"/>
                <a:cs typeface="Andalus" panose="02020603050405020304" pitchFamily="18" charset="-78"/>
              </a:rPr>
              <a:t>rate can </a:t>
            </a:r>
            <a:r>
              <a:rPr lang="en-US" b="1" dirty="0">
                <a:latin typeface="Andalus" panose="02020603050405020304" pitchFamily="18" charset="-78"/>
                <a:cs typeface="Andalus" panose="02020603050405020304" pitchFamily="18" charset="-78"/>
              </a:rPr>
              <a:t>be </a:t>
            </a:r>
            <a:r>
              <a:rPr lang="en-US" b="1" u="sng" dirty="0">
                <a:latin typeface="Andalus" panose="02020603050405020304" pitchFamily="18" charset="-78"/>
                <a:cs typeface="Andalus" panose="02020603050405020304" pitchFamily="18" charset="-78"/>
              </a:rPr>
              <a:t>estimated</a:t>
            </a:r>
            <a:r>
              <a:rPr lang="en-US" b="1" dirty="0">
                <a:latin typeface="Andalus" panose="02020603050405020304" pitchFamily="18" charset="-78"/>
                <a:cs typeface="Andalus" panose="02020603050405020304" pitchFamily="18" charset="-78"/>
              </a:rPr>
              <a:t> </a:t>
            </a:r>
            <a:r>
              <a:rPr lang="en-US" b="1" dirty="0" smtClean="0">
                <a:latin typeface="Andalus" panose="02020603050405020304" pitchFamily="18" charset="-78"/>
                <a:cs typeface="Andalus" panose="02020603050405020304" pitchFamily="18" charset="-78"/>
              </a:rPr>
              <a:t>(calculated) using </a:t>
            </a:r>
            <a:r>
              <a:rPr lang="en-US" b="1" dirty="0">
                <a:latin typeface="Andalus" panose="02020603050405020304" pitchFamily="18" charset="-78"/>
                <a:cs typeface="Andalus" panose="02020603050405020304" pitchFamily="18" charset="-78"/>
              </a:rPr>
              <a:t>the </a:t>
            </a:r>
            <a:r>
              <a:rPr lang="en-US" b="1" dirty="0">
                <a:solidFill>
                  <a:srgbClr val="FF0000"/>
                </a:solidFill>
                <a:latin typeface="Andalus" panose="02020603050405020304" pitchFamily="18" charset="-78"/>
                <a:cs typeface="Andalus" panose="02020603050405020304" pitchFamily="18" charset="-78"/>
              </a:rPr>
              <a:t>modified Modification of Diet in Renal </a:t>
            </a:r>
            <a:r>
              <a:rPr lang="en-US" b="1" dirty="0" smtClean="0">
                <a:solidFill>
                  <a:srgbClr val="FF0000"/>
                </a:solidFill>
                <a:latin typeface="Andalus" panose="02020603050405020304" pitchFamily="18" charset="-78"/>
                <a:cs typeface="Andalus" panose="02020603050405020304" pitchFamily="18" charset="-78"/>
              </a:rPr>
              <a:t>Disease (MDRD</a:t>
            </a:r>
            <a:r>
              <a:rPr lang="en-US" b="1" dirty="0">
                <a:solidFill>
                  <a:srgbClr val="FF0000"/>
                </a:solidFill>
                <a:latin typeface="Andalus" panose="02020603050405020304" pitchFamily="18" charset="-78"/>
                <a:cs typeface="Andalus" panose="02020603050405020304" pitchFamily="18" charset="-78"/>
              </a:rPr>
              <a:t>) </a:t>
            </a:r>
            <a:r>
              <a:rPr lang="en-US" b="1" dirty="0" smtClean="0">
                <a:solidFill>
                  <a:srgbClr val="FF0000"/>
                </a:solidFill>
                <a:latin typeface="Andalus" panose="02020603050405020304" pitchFamily="18" charset="-78"/>
                <a:cs typeface="Andalus" panose="02020603050405020304" pitchFamily="18" charset="-78"/>
              </a:rPr>
              <a:t>equation</a:t>
            </a:r>
            <a:r>
              <a:rPr lang="en-US" b="1" dirty="0" smtClean="0">
                <a:latin typeface="Andalus" panose="02020603050405020304" pitchFamily="18" charset="-78"/>
                <a:cs typeface="Andalus" panose="02020603050405020304" pitchFamily="18" charset="-78"/>
              </a:rPr>
              <a:t>:</a:t>
            </a:r>
          </a:p>
          <a:p>
            <a:pPr>
              <a:lnSpc>
                <a:spcPct val="150000"/>
              </a:lnSpc>
            </a:pPr>
            <a:endParaRPr lang="en-US" b="1" dirty="0" smtClean="0">
              <a:latin typeface="Andalus" panose="02020603050405020304" pitchFamily="18" charset="-78"/>
              <a:cs typeface="Andalus" panose="02020603050405020304" pitchFamily="18" charset="-78"/>
            </a:endParaRPr>
          </a:p>
          <a:p>
            <a:pPr>
              <a:lnSpc>
                <a:spcPct val="150000"/>
              </a:lnSpc>
            </a:pPr>
            <a:endParaRPr lang="en-US" b="1" dirty="0" smtClean="0">
              <a:latin typeface="Andalus" panose="02020603050405020304" pitchFamily="18" charset="-78"/>
              <a:cs typeface="Andalus" panose="02020603050405020304" pitchFamily="18" charset="-78"/>
            </a:endParaRPr>
          </a:p>
          <a:p>
            <a:pPr>
              <a:lnSpc>
                <a:spcPct val="150000"/>
              </a:lnSpc>
              <a:buFont typeface="Wingdings" panose="05000000000000000000" pitchFamily="2" charset="2"/>
              <a:buChar char="Ø"/>
            </a:pPr>
            <a:r>
              <a:rPr lang="en-US" b="1" dirty="0" smtClean="0">
                <a:latin typeface="Andalus" panose="02020603050405020304" pitchFamily="18" charset="-78"/>
                <a:cs typeface="Andalus" panose="02020603050405020304" pitchFamily="18" charset="-78"/>
              </a:rPr>
              <a:t> </a:t>
            </a:r>
            <a:r>
              <a:rPr lang="en-US" b="1" dirty="0" smtClean="0">
                <a:solidFill>
                  <a:srgbClr val="FF0000"/>
                </a:solidFill>
                <a:latin typeface="Andalus" panose="02020603050405020304" pitchFamily="18" charset="-78"/>
                <a:cs typeface="Andalus" panose="02020603050405020304" pitchFamily="18" charset="-78"/>
              </a:rPr>
              <a:t>Multiply by (0.742) </a:t>
            </a:r>
            <a:r>
              <a:rPr lang="en-US" b="1" dirty="0">
                <a:solidFill>
                  <a:srgbClr val="FF0000"/>
                </a:solidFill>
                <a:latin typeface="Andalus" panose="02020603050405020304" pitchFamily="18" charset="-78"/>
                <a:cs typeface="Andalus" panose="02020603050405020304" pitchFamily="18" charset="-78"/>
              </a:rPr>
              <a:t>if </a:t>
            </a:r>
            <a:r>
              <a:rPr lang="en-US" b="1" dirty="0" smtClean="0">
                <a:solidFill>
                  <a:srgbClr val="FF0000"/>
                </a:solidFill>
                <a:latin typeface="Andalus" panose="02020603050405020304" pitchFamily="18" charset="-78"/>
                <a:cs typeface="Andalus" panose="02020603050405020304" pitchFamily="18" charset="-78"/>
              </a:rPr>
              <a:t>female</a:t>
            </a:r>
            <a:r>
              <a:rPr lang="en-US" b="1" dirty="0" smtClean="0">
                <a:latin typeface="Andalus" panose="02020603050405020304" pitchFamily="18" charset="-78"/>
                <a:cs typeface="Andalus" panose="02020603050405020304" pitchFamily="18" charset="-78"/>
              </a:rPr>
              <a:t>, and </a:t>
            </a:r>
            <a:r>
              <a:rPr lang="en-US" b="1" dirty="0" smtClean="0">
                <a:solidFill>
                  <a:schemeClr val="accent5">
                    <a:lumMod val="75000"/>
                  </a:schemeClr>
                </a:solidFill>
                <a:latin typeface="Andalus" panose="02020603050405020304" pitchFamily="18" charset="-78"/>
                <a:cs typeface="Andalus" panose="02020603050405020304" pitchFamily="18" charset="-78"/>
              </a:rPr>
              <a:t>(1.21) </a:t>
            </a:r>
            <a:r>
              <a:rPr lang="en-US" b="1" dirty="0">
                <a:solidFill>
                  <a:schemeClr val="accent5">
                    <a:lumMod val="75000"/>
                  </a:schemeClr>
                </a:solidFill>
                <a:latin typeface="Andalus" panose="02020603050405020304" pitchFamily="18" charset="-78"/>
                <a:cs typeface="Andalus" panose="02020603050405020304" pitchFamily="18" charset="-78"/>
              </a:rPr>
              <a:t>if </a:t>
            </a:r>
            <a:r>
              <a:rPr lang="en-US" b="1" dirty="0" smtClean="0">
                <a:solidFill>
                  <a:schemeClr val="accent5">
                    <a:lumMod val="75000"/>
                  </a:schemeClr>
                </a:solidFill>
                <a:latin typeface="Andalus" panose="02020603050405020304" pitchFamily="18" charset="-78"/>
                <a:cs typeface="Andalus" panose="02020603050405020304" pitchFamily="18" charset="-78"/>
              </a:rPr>
              <a:t>African-American</a:t>
            </a:r>
            <a:endParaRPr lang="en-US" b="1" dirty="0">
              <a:solidFill>
                <a:schemeClr val="accent5">
                  <a:lumMod val="75000"/>
                </a:schemeClr>
              </a:solidFill>
              <a:latin typeface="Andalus" panose="02020603050405020304" pitchFamily="18" charset="-78"/>
              <a:cs typeface="Andalus" panose="02020603050405020304" pitchFamily="18" charset="-78"/>
            </a:endParaRPr>
          </a:p>
        </p:txBody>
      </p:sp>
      <p:sp>
        <p:nvSpPr>
          <p:cNvPr id="4" name="Rounded Rectangle 3"/>
          <p:cNvSpPr/>
          <p:nvPr/>
        </p:nvSpPr>
        <p:spPr>
          <a:xfrm>
            <a:off x="838200" y="3978637"/>
            <a:ext cx="10146535" cy="11362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chemeClr val="tx1"/>
                </a:solidFill>
                <a:latin typeface="Andalus" panose="02020603050405020304" pitchFamily="18" charset="-78"/>
                <a:cs typeface="Andalus" panose="02020603050405020304" pitchFamily="18" charset="-78"/>
              </a:rPr>
              <a:t>GFR </a:t>
            </a:r>
            <a:r>
              <a:rPr lang="sv-SE" sz="2800" b="1" dirty="0">
                <a:solidFill>
                  <a:schemeClr val="tx1"/>
                </a:solidFill>
                <a:latin typeface="Andalus" panose="02020603050405020304" pitchFamily="18" charset="-78"/>
                <a:cs typeface="Andalus" panose="02020603050405020304" pitchFamily="18" charset="-78"/>
              </a:rPr>
              <a:t>(in mL/min </a:t>
            </a:r>
            <a:r>
              <a:rPr lang="sv-SE" sz="2800" b="1" dirty="0" smtClean="0">
                <a:solidFill>
                  <a:schemeClr val="tx1"/>
                </a:solidFill>
                <a:latin typeface="Andalus" panose="02020603050405020304" pitchFamily="18" charset="-78"/>
                <a:cs typeface="Andalus" panose="02020603050405020304" pitchFamily="18" charset="-78"/>
              </a:rPr>
              <a:t>/1.73 </a:t>
            </a:r>
            <a:r>
              <a:rPr lang="sv-SE" sz="2800" b="1" dirty="0">
                <a:solidFill>
                  <a:schemeClr val="tx1"/>
                </a:solidFill>
                <a:latin typeface="Andalus" panose="02020603050405020304" pitchFamily="18" charset="-78"/>
                <a:cs typeface="Andalus" panose="02020603050405020304" pitchFamily="18" charset="-78"/>
              </a:rPr>
              <a:t>m</a:t>
            </a:r>
            <a:r>
              <a:rPr lang="sv-SE" sz="2400" b="1" dirty="0">
                <a:solidFill>
                  <a:schemeClr val="tx1"/>
                </a:solidFill>
                <a:latin typeface="Andalus" panose="02020603050405020304" pitchFamily="18" charset="-78"/>
                <a:cs typeface="Andalus" panose="02020603050405020304" pitchFamily="18" charset="-78"/>
              </a:rPr>
              <a:t>2</a:t>
            </a:r>
            <a:r>
              <a:rPr lang="sv-SE" sz="2800" b="1" dirty="0">
                <a:solidFill>
                  <a:schemeClr val="tx1"/>
                </a:solidFill>
                <a:latin typeface="Andalus" panose="02020603050405020304" pitchFamily="18" charset="-78"/>
                <a:cs typeface="Andalus" panose="02020603050405020304" pitchFamily="18" charset="-78"/>
              </a:rPr>
              <a:t>) </a:t>
            </a:r>
            <a:r>
              <a:rPr lang="sv-SE" sz="3200" b="1" dirty="0">
                <a:solidFill>
                  <a:schemeClr val="tx1"/>
                </a:solidFill>
                <a:latin typeface="Andalus" panose="02020603050405020304" pitchFamily="18" charset="-78"/>
                <a:cs typeface="Andalus" panose="02020603050405020304" pitchFamily="18" charset="-78"/>
              </a:rPr>
              <a:t>=</a:t>
            </a:r>
            <a:r>
              <a:rPr lang="sv-SE" sz="3200" b="1" dirty="0" smtClean="0">
                <a:solidFill>
                  <a:schemeClr val="tx1"/>
                </a:solidFill>
                <a:latin typeface="Andalus" panose="02020603050405020304" pitchFamily="18" charset="-78"/>
                <a:cs typeface="Andalus" panose="02020603050405020304" pitchFamily="18" charset="-78"/>
              </a:rPr>
              <a:t> </a:t>
            </a:r>
            <a:r>
              <a:rPr lang="sv-SE" sz="3200" b="1" dirty="0">
                <a:solidFill>
                  <a:schemeClr val="tx1"/>
                </a:solidFill>
                <a:latin typeface="Andalus" panose="02020603050405020304" pitchFamily="18" charset="-78"/>
                <a:cs typeface="Andalus" panose="02020603050405020304" pitchFamily="18" charset="-78"/>
              </a:rPr>
              <a:t>186 ⋅ </a:t>
            </a:r>
            <a:r>
              <a:rPr lang="en-US" sz="3200" b="1" dirty="0">
                <a:solidFill>
                  <a:schemeClr val="tx1"/>
                </a:solidFill>
                <a:latin typeface="Andalus" panose="02020603050405020304" pitchFamily="18" charset="-78"/>
                <a:cs typeface="Andalus" panose="02020603050405020304" pitchFamily="18" charset="-78"/>
              </a:rPr>
              <a:t>SCr</a:t>
            </a:r>
            <a:r>
              <a:rPr lang="en-US" sz="3200" b="1" baseline="30000" dirty="0">
                <a:solidFill>
                  <a:schemeClr val="tx1"/>
                </a:solidFill>
              </a:rPr>
              <a:t>−</a:t>
            </a:r>
            <a:r>
              <a:rPr lang="en-US" sz="3200" b="1" baseline="30000" dirty="0" smtClean="0">
                <a:solidFill>
                  <a:schemeClr val="tx1"/>
                </a:solidFill>
              </a:rPr>
              <a:t>1.154</a:t>
            </a:r>
            <a:r>
              <a:rPr lang="en-US" sz="3200" b="1" baseline="30000" dirty="0">
                <a:solidFill>
                  <a:schemeClr val="tx1"/>
                </a:solidFill>
              </a:rPr>
              <a:t> </a:t>
            </a:r>
            <a:r>
              <a:rPr lang="en-US" sz="3200" b="1" dirty="0" smtClean="0">
                <a:solidFill>
                  <a:schemeClr val="tx1"/>
                </a:solidFill>
                <a:latin typeface="Andalus" panose="02020603050405020304" pitchFamily="18" charset="-78"/>
                <a:cs typeface="Andalus" panose="02020603050405020304" pitchFamily="18" charset="-78"/>
              </a:rPr>
              <a:t>⋅ </a:t>
            </a:r>
            <a:r>
              <a:rPr lang="en-US" sz="3200" b="1" dirty="0">
                <a:solidFill>
                  <a:schemeClr val="tx1"/>
                </a:solidFill>
                <a:latin typeface="Andalus" panose="02020603050405020304" pitchFamily="18" charset="-78"/>
                <a:cs typeface="Andalus" panose="02020603050405020304" pitchFamily="18" charset="-78"/>
              </a:rPr>
              <a:t>Age</a:t>
            </a:r>
            <a:r>
              <a:rPr lang="en-US" sz="3200" b="1" baseline="30000" dirty="0">
                <a:solidFill>
                  <a:schemeClr val="tx1"/>
                </a:solidFill>
                <a:latin typeface="Andalus" panose="02020603050405020304" pitchFamily="18" charset="-78"/>
                <a:cs typeface="Andalus" panose="02020603050405020304" pitchFamily="18" charset="-78"/>
              </a:rPr>
              <a:t>−0.203</a:t>
            </a:r>
            <a:endParaRPr lang="en-US" sz="3200"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74980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1257</TotalTime>
  <Words>2290</Words>
  <Application>Microsoft Office PowerPoint</Application>
  <PresentationFormat>Widescreen</PresentationFormat>
  <Paragraphs>233</Paragraphs>
  <Slides>56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Aharoni</vt:lpstr>
      <vt:lpstr>Aldhabi</vt:lpstr>
      <vt:lpstr>Algerian</vt:lpstr>
      <vt:lpstr>Andalus</vt:lpstr>
      <vt:lpstr>Angsana New</vt:lpstr>
      <vt:lpstr>Arabic Typesetting</vt:lpstr>
      <vt:lpstr>Arial</vt:lpstr>
      <vt:lpstr>Arial Black</vt:lpstr>
      <vt:lpstr>Calibri</vt:lpstr>
      <vt:lpstr>Calibri Light</vt:lpstr>
      <vt:lpstr>Times-Roman</vt:lpstr>
      <vt:lpstr>Wingdings</vt:lpstr>
      <vt:lpstr>Office Theme</vt:lpstr>
      <vt:lpstr>Chapter 3</vt:lpstr>
      <vt:lpstr>DRUG DOSING IN SPECIAL POPULATIONS</vt:lpstr>
      <vt:lpstr>DRUG DOSING IN SPECIAL POPULATIONS</vt:lpstr>
      <vt:lpstr>RENAL DISEASE</vt:lpstr>
      <vt:lpstr>How we can measure renal function?</vt:lpstr>
      <vt:lpstr>1. Glomerular Filtration Rate (GFR)</vt:lpstr>
      <vt:lpstr>PowerPoint Presentation</vt:lpstr>
      <vt:lpstr>Practical Determination of  Glomerular filtration rate</vt:lpstr>
      <vt:lpstr>Measurement of Glomerular filtration rate</vt:lpstr>
      <vt:lpstr>Example, the estimated GFR for a 53-year-old African-American male with a SCr = 2.7 mg/dL</vt:lpstr>
      <vt:lpstr>2. Measurement of Creatinine Clearance</vt:lpstr>
      <vt:lpstr>Measurement of Creatinine Clearance</vt:lpstr>
      <vt:lpstr>Example, a 24-hour urine was collected for a patient with the following results: UCr = 55 mg/dL, Vurine = 1000 mL, SCr = 1.0 mg/dL, T = 24 h. measure CrCl.</vt:lpstr>
      <vt:lpstr>Routine measurement of creatinine clearances in patients has been fraught with problems: 1- Incomplete urine collections,  2- Serum creatinine concentrations obtained at incorrect times, and  3- Collection time errors can produce erroneous measured creatinine clearance values.</vt:lpstr>
      <vt:lpstr>Method 2: Estimate CrCl from serum creatinine only</vt:lpstr>
      <vt:lpstr>A/ Cockcroft and Gault method</vt:lpstr>
      <vt:lpstr>IBW measures</vt:lpstr>
      <vt:lpstr>Example, a 55-year-old, 80-kg, 5-ft 11-in male has a serum creatinine equal to 1.9 mg/dL. Calculate the estimated creatinine clearance.</vt:lpstr>
      <vt:lpstr>PowerPoint Presentation</vt:lpstr>
      <vt:lpstr>B/ Jelliffe and Jelliffe method</vt:lpstr>
      <vt:lpstr>Second step</vt:lpstr>
      <vt:lpstr>PowerPoint Presentation</vt:lpstr>
      <vt:lpstr>C/ Salazar and Corcoran method</vt:lpstr>
      <vt:lpstr>Methods to estimate creatinine clearance for children and young adults</vt:lpstr>
      <vt:lpstr>Estimation of Drug Dosing and Pharmacokinetic Parameters Using Creatinine Clearance</vt:lpstr>
      <vt:lpstr>In order to modify doses for patients with renal impairment:</vt:lpstr>
      <vt:lpstr>A) if the drug is orally and only a limited number of solid dosage forms are available:</vt:lpstr>
      <vt:lpstr>Solid line--- 300 mg every 6 hours Dashed line--- 300 mg every 12 hours, Dotted line--- 150 mg every 6 hours,</vt:lpstr>
      <vt:lpstr>Using CrCl for measuring  Drug Clearance</vt:lpstr>
      <vt:lpstr>PowerPoint Presentation</vt:lpstr>
      <vt:lpstr>Using CrCl for measuring  Elimination rate constant (ke)</vt:lpstr>
      <vt:lpstr>PowerPoint Presentation</vt:lpstr>
      <vt:lpstr>Using CrCl for measuring  Volume of distribution</vt:lpstr>
      <vt:lpstr>OBESITY</vt:lpstr>
      <vt:lpstr>OBESITY</vt:lpstr>
      <vt:lpstr>Obesity may affect other PKs:</vt:lpstr>
      <vt:lpstr>Obesity ----→ t1/2 </vt:lpstr>
      <vt:lpstr>Heart failure </vt:lpstr>
      <vt:lpstr>HEPATIC DISEASE</vt:lpstr>
      <vt:lpstr>Orally administered medications must pass through the liver before entering the systemic circulation</vt:lpstr>
      <vt:lpstr>Cases may affect the hepatic drug metabolism are:</vt:lpstr>
      <vt:lpstr>Determination of Child-Pugh Scores</vt:lpstr>
      <vt:lpstr>TABLE 3-2 Child-Pugh Scores for Patients with Liver Disease</vt:lpstr>
      <vt:lpstr>Determination of Child-Pugh Scores</vt:lpstr>
      <vt:lpstr>PowerPoint Presentation</vt:lpstr>
      <vt:lpstr>For example</vt:lpstr>
      <vt:lpstr>In order to modify doses for patients with hepatic impairment:</vt:lpstr>
      <vt:lpstr>Implications of Hepatic Disease on Serum Drug Concentration Monitoring and Drug Effects</vt:lpstr>
      <vt:lpstr>1- For drugs with a low hepatic extraction ratio (≤30%)</vt:lpstr>
      <vt:lpstr>2- For drugs with a high hepatic extraction ratio (≥70%)</vt:lpstr>
      <vt:lpstr>3- For drugs with intermediate hepatic extraction ratios</vt:lpstr>
      <vt:lpstr>Drug interactions</vt:lpstr>
      <vt:lpstr>Ex: Drug with Low ER + Drug which decrease intrinsic Cl</vt:lpstr>
      <vt:lpstr>Ex: Drug with High ER+ Protein binding displacement </vt:lpstr>
      <vt:lpstr>Ex: Drug with High ER+ Enzyme inhibitor</vt:lpstr>
      <vt:lpstr>Thank 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DOSING IN SPECIAL POPULATIONS</dc:title>
  <dc:creator>HP HADEEL</dc:creator>
  <cp:lastModifiedBy>Microsoft account</cp:lastModifiedBy>
  <cp:revision>92</cp:revision>
  <dcterms:created xsi:type="dcterms:W3CDTF">2019-02-28T19:14:59Z</dcterms:created>
  <dcterms:modified xsi:type="dcterms:W3CDTF">2026-02-19T09:18:33Z</dcterms:modified>
</cp:coreProperties>
</file>