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63" r:id="rId5"/>
    <p:sldId id="258" r:id="rId6"/>
    <p:sldId id="260" r:id="rId7"/>
    <p:sldId id="261" r:id="rId8"/>
    <p:sldId id="262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39" autoAdjust="0"/>
    <p:restoredTop sz="94660"/>
  </p:normalViewPr>
  <p:slideViewPr>
    <p:cSldViewPr snapToGrid="0">
      <p:cViewPr varScale="1">
        <p:scale>
          <a:sx n="45" d="100"/>
          <a:sy n="45" d="100"/>
        </p:scale>
        <p:origin x="48" y="95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221A5-468A-4B74-B4AE-838D60C9B61E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A8CB6-286A-44B6-AD28-00484A18D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29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221A5-468A-4B74-B4AE-838D60C9B61E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A8CB6-286A-44B6-AD28-00484A18D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9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221A5-468A-4B74-B4AE-838D60C9B61E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A8CB6-286A-44B6-AD28-00484A18D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009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221A5-468A-4B74-B4AE-838D60C9B61E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A8CB6-286A-44B6-AD28-00484A18D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430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221A5-468A-4B74-B4AE-838D60C9B61E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A8CB6-286A-44B6-AD28-00484A18D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905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221A5-468A-4B74-B4AE-838D60C9B61E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A8CB6-286A-44B6-AD28-00484A18D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986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221A5-468A-4B74-B4AE-838D60C9B61E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A8CB6-286A-44B6-AD28-00484A18D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885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221A5-468A-4B74-B4AE-838D60C9B61E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A8CB6-286A-44B6-AD28-00484A18D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181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221A5-468A-4B74-B4AE-838D60C9B61E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A8CB6-286A-44B6-AD28-00484A18D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714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221A5-468A-4B74-B4AE-838D60C9B61E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A8CB6-286A-44B6-AD28-00484A18D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488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221A5-468A-4B74-B4AE-838D60C9B61E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A8CB6-286A-44B6-AD28-00484A18D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018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8221A5-468A-4B74-B4AE-838D60C9B61E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9A8CB6-286A-44B6-AD28-00484A18D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226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348121"/>
          </a:xfrm>
        </p:spPr>
        <p:txBody>
          <a:bodyPr/>
          <a:lstStyle/>
          <a:p>
            <a:r>
              <a:rPr lang="en-US" b="1" dirty="0" smtClean="0"/>
              <a:t>The Future of AI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064042"/>
            <a:ext cx="9144000" cy="2193758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(</a:t>
            </a:r>
            <a:r>
              <a:rPr lang="en-US" sz="4000" b="1" dirty="0"/>
              <a:t>Future trends in AI, recent research and emerging technologies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1740517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2177" y="720969"/>
            <a:ext cx="10641623" cy="5455994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3.</a:t>
            </a:r>
            <a:r>
              <a:rPr lang="en-US" b="1" dirty="0"/>
              <a:t>  </a:t>
            </a:r>
            <a:r>
              <a:rPr lang="en-US" sz="3600" b="1" dirty="0"/>
              <a:t>Autonomous Systems &amp; The AI Assistant</a:t>
            </a:r>
            <a:endParaRPr lang="en-US" sz="3600" dirty="0"/>
          </a:p>
          <a:p>
            <a:r>
              <a:rPr lang="en-US" sz="3600" b="1" dirty="0"/>
              <a:t>Robotics:</a:t>
            </a:r>
            <a:r>
              <a:rPr lang="en-US" sz="3600" dirty="0"/>
              <a:t> Evolution from surgeon-assisted robots (e.g., Da Vinci) towards systems capable of performing specific tasks autonomously.</a:t>
            </a:r>
          </a:p>
          <a:p>
            <a:r>
              <a:rPr lang="en-US" sz="3600" b="1" dirty="0"/>
              <a:t>Clinical AI Assistants:</a:t>
            </a:r>
            <a:r>
              <a:rPr lang="en-US" sz="3600" dirty="0"/>
              <a:t> Intelligent scribes that automatically document patient encounters and update Electronic Health Records (EHRs), allowing physicians to focus entirely on the patient.</a:t>
            </a:r>
          </a:p>
          <a:p>
            <a:pPr marL="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80302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Part 4: Challenges &amp; Ethics - Our Responsibility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Critical </a:t>
            </a:r>
            <a:r>
              <a:rPr lang="en-US" b="1" dirty="0"/>
              <a:t>Challenges We Must Address</a:t>
            </a:r>
            <a:endParaRPr lang="en-US" dirty="0"/>
          </a:p>
          <a:p>
            <a:r>
              <a:rPr lang="en-US" b="1" dirty="0"/>
              <a:t>Bias &amp; Fairness:</a:t>
            </a:r>
            <a:r>
              <a:rPr lang="en-US" dirty="0"/>
              <a:t> AI can perpetuate biases in training data, leading to unequal performance across different patient demographics.</a:t>
            </a:r>
          </a:p>
          <a:p>
            <a:r>
              <a:rPr lang="en-US" b="1" dirty="0"/>
              <a:t>Data Privacy &amp; Security:</a:t>
            </a:r>
            <a:r>
              <a:rPr lang="en-US" dirty="0"/>
              <a:t> Protecting sensitive health information from breaches and misuse is paramount.</a:t>
            </a:r>
          </a:p>
          <a:p>
            <a:r>
              <a:rPr lang="en-US" b="1" dirty="0"/>
              <a:t>Accountability &amp; Liability:</a:t>
            </a:r>
            <a:r>
              <a:rPr lang="en-US" dirty="0"/>
              <a:t> Who is responsible when an AI-assisted decision leads to a negative outcome? The clinician, the hospital, or the developer?</a:t>
            </a:r>
          </a:p>
          <a:p>
            <a:r>
              <a:rPr lang="en-US" b="1" dirty="0"/>
              <a:t>Algorithmic Transparency:</a:t>
            </a:r>
            <a:r>
              <a:rPr lang="en-US" dirty="0"/>
              <a:t> The need for "Explainable AI" to ensure we can audit and trust AI recommendations.</a:t>
            </a:r>
          </a:p>
          <a:p>
            <a:r>
              <a:rPr lang="en-US" b="1" dirty="0"/>
              <a:t>Job Displacement &amp; Change:</a:t>
            </a:r>
            <a:r>
              <a:rPr lang="en-US" dirty="0"/>
              <a:t> Preparing the workforce for new roles and responsibilities alongside AI.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12456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2533" y="1219199"/>
            <a:ext cx="10981267" cy="4957763"/>
          </a:xfrm>
        </p:spPr>
        <p:txBody>
          <a:bodyPr>
            <a:normAutofit/>
          </a:bodyPr>
          <a:lstStyle/>
          <a:p>
            <a:r>
              <a:rPr lang="en-US" sz="3200" b="1" dirty="0"/>
              <a:t>Core Pillars of AI Ethics in Medicine</a:t>
            </a:r>
            <a:endParaRPr lang="en-US" sz="3200" dirty="0"/>
          </a:p>
          <a:p>
            <a:r>
              <a:rPr lang="en-US" sz="3200" b="1" dirty="0"/>
              <a:t>Transparency:</a:t>
            </a:r>
            <a:r>
              <a:rPr lang="en-US" sz="3200" dirty="0"/>
              <a:t> Decisions should be understandable.</a:t>
            </a:r>
          </a:p>
          <a:p>
            <a:r>
              <a:rPr lang="en-US" sz="3200" b="1" dirty="0"/>
              <a:t>Justice &amp; Fairness:</a:t>
            </a:r>
            <a:r>
              <a:rPr lang="en-US" sz="3200" dirty="0"/>
              <a:t> Systems must be equitable and unbiased.</a:t>
            </a:r>
          </a:p>
          <a:p>
            <a:r>
              <a:rPr lang="en-US" sz="3200" b="1" dirty="0"/>
              <a:t>Beneficence &amp; Non-maleficence:</a:t>
            </a:r>
            <a:r>
              <a:rPr lang="en-US" sz="3200" dirty="0"/>
              <a:t> AI must do good and avoid harm.</a:t>
            </a:r>
          </a:p>
          <a:p>
            <a:r>
              <a:rPr lang="en-US" sz="3200" b="1" dirty="0"/>
              <a:t>Responsibility &amp; Accountability:</a:t>
            </a:r>
            <a:r>
              <a:rPr lang="en-US" sz="3200" dirty="0"/>
              <a:t> Clear lines of responsibility must be established.</a:t>
            </a:r>
          </a:p>
          <a:p>
            <a:r>
              <a:rPr lang="en-US" sz="3200" b="1" dirty="0"/>
              <a:t>Privacy:</a:t>
            </a:r>
            <a:r>
              <a:rPr lang="en-US" sz="3200" dirty="0"/>
              <a:t> Patient data must be protected and used consensually.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339798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08892"/>
            <a:ext cx="10515600" cy="881796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Summary &amp; Key Takeaways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AI is not a replacement for the physician, but a </a:t>
            </a:r>
            <a:r>
              <a:rPr lang="en-US" b="1" dirty="0" smtClean="0"/>
              <a:t>powerful collaborative tool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future of medicine lies in </a:t>
            </a:r>
            <a:r>
              <a:rPr lang="en-US" b="1" dirty="0" smtClean="0"/>
              <a:t>Human-AI Collaboration</a:t>
            </a:r>
            <a:r>
              <a:rPr lang="en-US" dirty="0" smtClean="0"/>
              <a:t>, combining clinical intuition with data-driven insights.</a:t>
            </a:r>
          </a:p>
          <a:p>
            <a:r>
              <a:rPr lang="en-US" b="1" dirty="0" smtClean="0"/>
              <a:t>Your Responsibility</a:t>
            </a:r>
            <a:r>
              <a:rPr lang="en-US" dirty="0" smtClean="0"/>
              <a:t> as the next generation of doctors is to:</a:t>
            </a:r>
          </a:p>
          <a:p>
            <a:pPr lvl="1"/>
            <a:r>
              <a:rPr lang="en-US" dirty="0" smtClean="0"/>
              <a:t>Understand the fundamentals of these technologies.</a:t>
            </a:r>
          </a:p>
          <a:p>
            <a:pPr lvl="1"/>
            <a:r>
              <a:rPr lang="en-US" dirty="0" smtClean="0"/>
              <a:t>Develop critical skills to evaluate AI tools.</a:t>
            </a:r>
          </a:p>
          <a:p>
            <a:pPr lvl="1"/>
            <a:r>
              <a:rPr lang="en-US" dirty="0" smtClean="0"/>
              <a:t>Champion the ethical and human-centric application of AI in patient care.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7516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900" b="1" dirty="0" smtClean="0"/>
              <a:t>Lecture Outline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b="1" dirty="0" smtClean="0"/>
              <a:t>The Future of Artificial Intelligence in Medicine</a:t>
            </a:r>
          </a:p>
          <a:p>
            <a:r>
              <a:rPr lang="en-US" sz="3600" b="1" dirty="0" smtClean="0"/>
              <a:t>Major </a:t>
            </a:r>
            <a:r>
              <a:rPr lang="en-US" sz="3600" b="1" dirty="0"/>
              <a:t>Future Trends</a:t>
            </a:r>
            <a:r>
              <a:rPr lang="en-US" sz="3600" dirty="0"/>
              <a:t> in Artificial Intelligence.</a:t>
            </a:r>
          </a:p>
          <a:p>
            <a:r>
              <a:rPr lang="en-US" sz="3600" b="1" dirty="0"/>
              <a:t>Cutting-Edge Research &amp;</a:t>
            </a:r>
            <a:r>
              <a:rPr lang="en-US" sz="3600" dirty="0"/>
              <a:t> Promising Applications.</a:t>
            </a:r>
          </a:p>
          <a:p>
            <a:r>
              <a:rPr lang="en-US" sz="3600" b="1" dirty="0"/>
              <a:t>Key Emerging Technologies</a:t>
            </a:r>
            <a:r>
              <a:rPr lang="en-US" sz="3600" dirty="0"/>
              <a:t> set to transform healthcare.</a:t>
            </a:r>
          </a:p>
          <a:p>
            <a:r>
              <a:rPr lang="en-US" sz="3600" b="1" dirty="0"/>
              <a:t>Ethics and Challenges:</a:t>
            </a:r>
            <a:r>
              <a:rPr lang="en-US" sz="3600" dirty="0"/>
              <a:t> Navigating the path forward responsibly.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3034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631905" cy="1335338"/>
          </a:xfrm>
        </p:spPr>
        <p:txBody>
          <a:bodyPr>
            <a:normAutofit/>
          </a:bodyPr>
          <a:lstStyle/>
          <a:p>
            <a:r>
              <a:rPr lang="en-US" sz="3600" b="1" dirty="0"/>
              <a:t>Part </a:t>
            </a:r>
            <a:r>
              <a:rPr lang="en-US" sz="3600" b="1" dirty="0" smtClean="0"/>
              <a:t>1: The </a:t>
            </a:r>
            <a:r>
              <a:rPr lang="en-US" sz="3600" b="1" dirty="0"/>
              <a:t>Future of Artificial Intelligence in Medicine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Why Discuss the Future of AI in Medicine?</a:t>
            </a:r>
            <a:endParaRPr lang="en-US" dirty="0"/>
          </a:p>
          <a:p>
            <a:r>
              <a:rPr lang="en-US" dirty="0"/>
              <a:t>To anticipate shifts in clinical practice.</a:t>
            </a:r>
          </a:p>
          <a:p>
            <a:r>
              <a:rPr lang="en-US" dirty="0"/>
              <a:t>To prepare for the new skills required in the healthcare workforce.</a:t>
            </a:r>
          </a:p>
          <a:p>
            <a:r>
              <a:rPr lang="en-US" dirty="0"/>
              <a:t>To understand the ethical opportunities and challenges we will face as future physicians and researchers.</a:t>
            </a:r>
          </a:p>
          <a:p>
            <a:r>
              <a:rPr lang="en-US" dirty="0"/>
              <a:t>To leverage AI for enhanced patient outcomes and advanced medical research.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040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1838" y="923192"/>
            <a:ext cx="10711962" cy="5591907"/>
          </a:xfrm>
        </p:spPr>
        <p:txBody>
          <a:bodyPr/>
          <a:lstStyle/>
          <a:p>
            <a:r>
              <a:rPr lang="en-US" sz="3600" b="1" dirty="0"/>
              <a:t>Medical Applications:</a:t>
            </a:r>
            <a:endParaRPr lang="en-US" sz="3600" dirty="0"/>
          </a:p>
          <a:p>
            <a:pPr lvl="1"/>
            <a:r>
              <a:rPr lang="en-US" sz="3200" b="1" dirty="0"/>
              <a:t>Mental Health Monitoring:</a:t>
            </a:r>
            <a:r>
              <a:rPr lang="en-US" sz="3200" dirty="0"/>
              <a:t> Analyzing speech patterns and facial expressions to assess a patient's psychological state.</a:t>
            </a:r>
          </a:p>
          <a:p>
            <a:pPr lvl="1"/>
            <a:r>
              <a:rPr lang="en-US" sz="3200" b="1" dirty="0"/>
              <a:t>Empathetic Patient Interaction:</a:t>
            </a:r>
            <a:r>
              <a:rPr lang="en-US" sz="3200" dirty="0"/>
              <a:t> Powering </a:t>
            </a:r>
            <a:r>
              <a:rPr lang="en-US" sz="3200" dirty="0" err="1"/>
              <a:t>chatbots</a:t>
            </a:r>
            <a:r>
              <a:rPr lang="en-US" sz="3200" dirty="0"/>
              <a:t> that can provide basic psychological support.</a:t>
            </a:r>
          </a:p>
          <a:p>
            <a:pPr lvl="1"/>
            <a:r>
              <a:rPr lang="en-US" sz="3200" b="1" dirty="0"/>
              <a:t>Personalized Care:</a:t>
            </a:r>
            <a:r>
              <a:rPr lang="en-US" sz="3200" dirty="0"/>
              <a:t> Adapting information delivery to a patient's current emotional state for better understanding.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54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Part2 : Major </a:t>
            </a:r>
            <a:r>
              <a:rPr lang="en-US" b="1" dirty="0"/>
              <a:t>Future Trends in Medical AI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1. Generative </a:t>
            </a:r>
            <a:r>
              <a:rPr lang="en-US" b="1" dirty="0"/>
              <a:t>Artificial Intelligence</a:t>
            </a:r>
            <a:endParaRPr lang="en-US" dirty="0"/>
          </a:p>
          <a:p>
            <a:r>
              <a:rPr lang="en-US" b="1" dirty="0"/>
              <a:t>What is it?</a:t>
            </a:r>
            <a:r>
              <a:rPr lang="en-US" dirty="0"/>
              <a:t> AI models that create new, original data (text, images, molecular structures) based on learned patterns.</a:t>
            </a:r>
          </a:p>
          <a:p>
            <a:r>
              <a:rPr lang="en-US" b="1" dirty="0"/>
              <a:t>Medical Applications:</a:t>
            </a:r>
            <a:endParaRPr lang="en-US" dirty="0"/>
          </a:p>
          <a:p>
            <a:pPr lvl="1"/>
            <a:r>
              <a:rPr lang="en-US" b="1" dirty="0"/>
              <a:t>Drug Discovery:</a:t>
            </a:r>
            <a:r>
              <a:rPr lang="en-US" dirty="0"/>
              <a:t> Designing novel drug candidates at an unprecedented speed.</a:t>
            </a:r>
          </a:p>
          <a:p>
            <a:pPr lvl="1"/>
            <a:r>
              <a:rPr lang="en-US" b="1" dirty="0"/>
              <a:t>Synthetic Data Generation:</a:t>
            </a:r>
            <a:r>
              <a:rPr lang="en-US" dirty="0"/>
              <a:t> Creating artificial patient data for research while protecting privacy.</a:t>
            </a:r>
          </a:p>
          <a:p>
            <a:pPr lvl="1"/>
            <a:r>
              <a:rPr lang="en-US" b="1" dirty="0"/>
              <a:t>Educational Tools:</a:t>
            </a:r>
            <a:r>
              <a:rPr lang="en-US" dirty="0"/>
              <a:t> Generating complex, simulated patient cases for training.</a:t>
            </a:r>
          </a:p>
          <a:p>
            <a:pPr lvl="1"/>
            <a:r>
              <a:rPr lang="en-US" b="1" dirty="0"/>
              <a:t>Assisted Reporting:</a:t>
            </a:r>
            <a:r>
              <a:rPr lang="en-US" dirty="0"/>
              <a:t> Drafting preliminary medical reports from patient data.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7381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33046"/>
            <a:ext cx="10515600" cy="5543917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2. </a:t>
            </a:r>
            <a:r>
              <a:rPr lang="en-US" b="1" dirty="0"/>
              <a:t> Explainable AI (XAI)</a:t>
            </a:r>
            <a:endParaRPr lang="en-US" dirty="0"/>
          </a:p>
          <a:p>
            <a:r>
              <a:rPr lang="en-US" b="1" dirty="0"/>
              <a:t>The Problem:</a:t>
            </a:r>
            <a:r>
              <a:rPr lang="en-US" dirty="0"/>
              <a:t> Many advanced AI models are "black boxes," making it difficult to understand their reasoning.</a:t>
            </a:r>
          </a:p>
          <a:p>
            <a:r>
              <a:rPr lang="en-US" b="1" dirty="0"/>
              <a:t>The Solution (XAI):</a:t>
            </a:r>
            <a:r>
              <a:rPr lang="en-US" dirty="0"/>
              <a:t> Developing AI systems that can explain the </a:t>
            </a:r>
            <a:r>
              <a:rPr lang="en-US" i="1" dirty="0"/>
              <a:t>why</a:t>
            </a:r>
            <a:r>
              <a:rPr lang="en-US" dirty="0"/>
              <a:t> behind their diagnoses or treatment recommendations.</a:t>
            </a:r>
          </a:p>
          <a:p>
            <a:r>
              <a:rPr lang="en-US" b="1" dirty="0"/>
              <a:t>Critical in Medicine:</a:t>
            </a:r>
            <a:r>
              <a:rPr lang="en-US" dirty="0"/>
              <a:t> Essential for building clinician trust, ensuring patient safety, and fulfilling legal accountability.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1894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91067" y="778933"/>
            <a:ext cx="10862733" cy="5398030"/>
          </a:xfrm>
        </p:spPr>
        <p:txBody>
          <a:bodyPr>
            <a:normAutofit/>
          </a:bodyPr>
          <a:lstStyle/>
          <a:p>
            <a:r>
              <a:rPr lang="en-US" b="1" dirty="0"/>
              <a:t>3. Affective Computing</a:t>
            </a:r>
            <a:endParaRPr lang="en-US" dirty="0"/>
          </a:p>
          <a:p>
            <a:r>
              <a:rPr lang="en-US" b="1" dirty="0"/>
              <a:t>What is it?</a:t>
            </a:r>
            <a:r>
              <a:rPr lang="en-US" dirty="0"/>
              <a:t> Systems that can recognize, interpret, process, and simulate human emotions.</a:t>
            </a:r>
          </a:p>
          <a:p>
            <a:r>
              <a:rPr lang="en-US" b="1" dirty="0"/>
              <a:t>Medical Applications:</a:t>
            </a:r>
            <a:endParaRPr lang="en-US" dirty="0"/>
          </a:p>
          <a:p>
            <a:pPr lvl="1"/>
            <a:r>
              <a:rPr lang="en-US" b="1" dirty="0"/>
              <a:t>Mental Health Monitoring:</a:t>
            </a:r>
            <a:r>
              <a:rPr lang="en-US" dirty="0"/>
              <a:t> Analyzing speech patterns and facial expressions to assess a patient's psychological state.</a:t>
            </a:r>
          </a:p>
          <a:p>
            <a:pPr lvl="1"/>
            <a:r>
              <a:rPr lang="en-US" b="1" dirty="0"/>
              <a:t>Empathetic Patient Interaction:</a:t>
            </a:r>
            <a:r>
              <a:rPr lang="en-US" dirty="0"/>
              <a:t> Powering </a:t>
            </a:r>
            <a:r>
              <a:rPr lang="en-US" dirty="0" err="1"/>
              <a:t>chatbots</a:t>
            </a:r>
            <a:r>
              <a:rPr lang="en-US" dirty="0"/>
              <a:t> that can provide basic psychological support.</a:t>
            </a:r>
          </a:p>
          <a:p>
            <a:pPr lvl="1"/>
            <a:r>
              <a:rPr lang="en-US" b="1" dirty="0"/>
              <a:t>Personalized Care:</a:t>
            </a:r>
            <a:r>
              <a:rPr lang="en-US" dirty="0"/>
              <a:t> Adapting information delivery to a patient's current emotional state for better understanding.</a:t>
            </a: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6492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Part 3: Cutting-Edge </a:t>
            </a:r>
            <a:r>
              <a:rPr lang="en-US" sz="3600" b="1" dirty="0"/>
              <a:t>Research &amp; Emerging Technologies</a:t>
            </a:r>
            <a:br>
              <a:rPr lang="en-US" sz="3600" b="1" dirty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1.  </a:t>
            </a:r>
            <a:r>
              <a:rPr lang="en-US" b="1" dirty="0"/>
              <a:t>Foundation Models in Medicine</a:t>
            </a:r>
            <a:endParaRPr lang="en-US" dirty="0"/>
          </a:p>
          <a:p>
            <a:r>
              <a:rPr lang="en-US" b="1" dirty="0"/>
              <a:t>Examples:</a:t>
            </a:r>
            <a:r>
              <a:rPr lang="en-US" dirty="0"/>
              <a:t> Models like Google's Med-</a:t>
            </a:r>
            <a:r>
              <a:rPr lang="en-US" dirty="0" err="1"/>
              <a:t>PaLM</a:t>
            </a:r>
            <a:r>
              <a:rPr lang="en-US" dirty="0"/>
              <a:t>.</a:t>
            </a:r>
          </a:p>
          <a:p>
            <a:r>
              <a:rPr lang="en-US" b="1" dirty="0"/>
              <a:t>The Concept:</a:t>
            </a:r>
            <a:r>
              <a:rPr lang="en-US" dirty="0"/>
              <a:t> Massive AI models trained on vast datasets of medical text, images, and records.</a:t>
            </a:r>
          </a:p>
          <a:p>
            <a:r>
              <a:rPr lang="en-US" b="1" dirty="0"/>
              <a:t>Application:</a:t>
            </a:r>
            <a:r>
              <a:rPr lang="en-US" dirty="0"/>
              <a:t> Answering complex medical questions, aiding in differential diagnosis, and summarizing lengthy patient records to save time.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635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26477"/>
            <a:ext cx="10515600" cy="5350486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2. AI </a:t>
            </a:r>
            <a:r>
              <a:rPr lang="en-US" b="1" dirty="0"/>
              <a:t>in Medical Imaging (Beyond Diagnosis)</a:t>
            </a:r>
            <a:endParaRPr lang="en-US" dirty="0"/>
          </a:p>
          <a:p>
            <a:r>
              <a:rPr lang="en-US" b="1" dirty="0"/>
              <a:t>The New Frontier:</a:t>
            </a:r>
            <a:endParaRPr lang="en-US" dirty="0"/>
          </a:p>
          <a:p>
            <a:pPr lvl="1"/>
            <a:r>
              <a:rPr lang="en-US" b="1" dirty="0"/>
              <a:t>Disease Prediction:</a:t>
            </a:r>
            <a:r>
              <a:rPr lang="en-US" dirty="0"/>
              <a:t> Predicting the risk of developing a disease (e.g., cancer) years before symptoms appear.</a:t>
            </a:r>
          </a:p>
          <a:p>
            <a:pPr lvl="1"/>
            <a:r>
              <a:rPr lang="en-US" b="1" dirty="0"/>
              <a:t>Treatment Response Prediction:</a:t>
            </a:r>
            <a:r>
              <a:rPr lang="en-US" dirty="0"/>
              <a:t> Forecasting how a tumor will respond to chemotherapy based on medical imagery.</a:t>
            </a:r>
          </a:p>
          <a:p>
            <a:pPr lvl="1"/>
            <a:r>
              <a:rPr lang="en-US" b="1" dirty="0" err="1"/>
              <a:t>Radiomics</a:t>
            </a:r>
            <a:r>
              <a:rPr lang="en-US" b="1" dirty="0"/>
              <a:t>:</a:t>
            </a:r>
            <a:r>
              <a:rPr lang="en-US" dirty="0"/>
              <a:t> Extracting quantitative biomarkers from medical images to inform about genetics and prognosis.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9506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880</Words>
  <Application>Microsoft Office PowerPoint</Application>
  <PresentationFormat>Widescreen</PresentationFormat>
  <Paragraphs>71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The Future of AI</vt:lpstr>
      <vt:lpstr>Lecture Outline </vt:lpstr>
      <vt:lpstr>Part 1: The Future of Artificial Intelligence in Medicine</vt:lpstr>
      <vt:lpstr>PowerPoint Presentation</vt:lpstr>
      <vt:lpstr>Part2 : Major Future Trends in Medical AI </vt:lpstr>
      <vt:lpstr>PowerPoint Presentation</vt:lpstr>
      <vt:lpstr>PowerPoint Presentation</vt:lpstr>
      <vt:lpstr>Part 3: Cutting-Edge Research &amp; Emerging Technologies </vt:lpstr>
      <vt:lpstr>PowerPoint Presentation</vt:lpstr>
      <vt:lpstr>PowerPoint Presentation</vt:lpstr>
      <vt:lpstr>Part 4: Challenges &amp; Ethics - Our Responsibility </vt:lpstr>
      <vt:lpstr>PowerPoint Presentation</vt:lpstr>
      <vt:lpstr>Summary &amp; Key Takeaways </vt:lpstr>
    </vt:vector>
  </TitlesOfParts>
  <Company>SACC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Future of AI</dc:title>
  <dc:creator>Maher</dc:creator>
  <cp:lastModifiedBy>Maher</cp:lastModifiedBy>
  <cp:revision>5</cp:revision>
  <dcterms:created xsi:type="dcterms:W3CDTF">2025-11-22T16:12:40Z</dcterms:created>
  <dcterms:modified xsi:type="dcterms:W3CDTF">2025-11-29T20:13:54Z</dcterms:modified>
</cp:coreProperties>
</file>