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3"/>
  </p:notesMasterIdLst>
  <p:sldIdLst>
    <p:sldId id="256" r:id="rId2"/>
    <p:sldId id="266" r:id="rId3"/>
    <p:sldId id="267" r:id="rId4"/>
    <p:sldId id="257" r:id="rId5"/>
    <p:sldId id="288" r:id="rId6"/>
    <p:sldId id="258" r:id="rId7"/>
    <p:sldId id="259" r:id="rId8"/>
    <p:sldId id="280" r:id="rId9"/>
    <p:sldId id="260" r:id="rId10"/>
    <p:sldId id="271" r:id="rId11"/>
    <p:sldId id="281" r:id="rId12"/>
    <p:sldId id="261" r:id="rId13"/>
    <p:sldId id="263" r:id="rId14"/>
    <p:sldId id="287" r:id="rId15"/>
    <p:sldId id="273" r:id="rId16"/>
    <p:sldId id="276" r:id="rId17"/>
    <p:sldId id="272" r:id="rId18"/>
    <p:sldId id="275" r:id="rId19"/>
    <p:sldId id="277" r:id="rId20"/>
    <p:sldId id="278" r:id="rId21"/>
    <p:sldId id="27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94660"/>
  </p:normalViewPr>
  <p:slideViewPr>
    <p:cSldViewPr>
      <p:cViewPr varScale="1">
        <p:scale>
          <a:sx n="61" d="100"/>
          <a:sy n="61" d="100"/>
        </p:scale>
        <p:origin x="167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700C3B4-307D-4FC6-A2E6-003DCF680A50}" type="datetimeFigureOut">
              <a:rPr lang="ar-IQ" smtClean="0"/>
              <a:pPr/>
              <a:t>26/06/1447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3F36C10-E0F4-4670-9EA1-982BE6F8EA53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01432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59B228A-81F2-4111-83C8-BA5CE49E283B}" type="slidenum">
              <a:rPr lang="en-US" smtClean="0">
                <a:latin typeface="Arial" pitchFamily="34" charset="0"/>
              </a:rPr>
              <a:pPr/>
              <a:t>14</a:t>
            </a:fld>
            <a:endParaRPr lang="en-US">
              <a:latin typeface="Arial" pitchFamily="34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ar-IQ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935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>
                <a:solidFill>
                  <a:srgbClr val="C00000"/>
                </a:solidFill>
              </a:rPr>
              <a:t>Buffer solutions </a:t>
            </a:r>
            <a:endParaRPr lang="ar-IQ" sz="6000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3286124"/>
            <a:ext cx="7854696" cy="3071834"/>
          </a:xfrm>
        </p:spPr>
        <p:txBody>
          <a:bodyPr>
            <a:normAutofit fontScale="77500" lnSpcReduction="20000"/>
          </a:bodyPr>
          <a:lstStyle/>
          <a:p>
            <a:pPr algn="l"/>
            <a:endParaRPr lang="en-US" sz="5100" b="1" dirty="0">
              <a:ln/>
              <a:solidFill>
                <a:srgbClr val="FFFF00"/>
              </a:solidFill>
            </a:endParaRPr>
          </a:p>
          <a:p>
            <a:pPr algn="l"/>
            <a:endParaRPr lang="en-US" sz="5100" b="1" dirty="0">
              <a:ln/>
              <a:solidFill>
                <a:srgbClr val="FFFF00"/>
              </a:solidFill>
            </a:endParaRPr>
          </a:p>
          <a:p>
            <a:pPr algn="l"/>
            <a:r>
              <a:rPr lang="en-US" sz="5100" b="1" dirty="0">
                <a:ln/>
                <a:solidFill>
                  <a:srgbClr val="FFFF00"/>
                </a:solidFill>
              </a:rPr>
              <a:t>Lab</a:t>
            </a:r>
            <a:r>
              <a:rPr lang="en-US" sz="4400" b="1" i="1" dirty="0">
                <a:ln/>
                <a:solidFill>
                  <a:srgbClr val="FFFF00"/>
                </a:solidFill>
              </a:rPr>
              <a:t>.6</a:t>
            </a:r>
          </a:p>
          <a:p>
            <a:pPr algn="l">
              <a:buClr>
                <a:srgbClr val="000000"/>
              </a:buClr>
              <a:defRPr/>
            </a:pPr>
            <a:r>
              <a:rPr lang="en-US" sz="4400" dirty="0">
                <a:solidFill>
                  <a:srgbClr val="FFFF00"/>
                </a:solidFill>
              </a:rPr>
              <a:t>Done By:</a:t>
            </a:r>
          </a:p>
          <a:p>
            <a:pPr algn="l">
              <a:buClr>
                <a:srgbClr val="000000"/>
              </a:buClr>
              <a:defRPr/>
            </a:pPr>
            <a:r>
              <a:rPr lang="en-US" sz="4400">
                <a:solidFill>
                  <a:srgbClr val="FFFF00"/>
                </a:solidFill>
              </a:rPr>
              <a:t>Lecturer Marwah malik</a:t>
            </a:r>
            <a:endParaRPr lang="ar-IQ" dirty="0"/>
          </a:p>
        </p:txBody>
      </p:sp>
      <p:pic>
        <p:nvPicPr>
          <p:cNvPr id="4" name="image3.jpg">
            <a:extLst>
              <a:ext uri="{FF2B5EF4-FFF2-40B4-BE49-F238E27FC236}">
                <a16:creationId xmlns:a16="http://schemas.microsoft.com/office/drawing/2014/main" id="{A9E94DE6-31D6-6F54-13A8-28B77A39365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423863"/>
            <a:ext cx="1704975" cy="1724025"/>
          </a:xfrm>
          <a:prstGeom prst="rect">
            <a:avLst/>
          </a:prstGeom>
          <a:ln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07"/>
    </mc:Choice>
    <mc:Fallback xmlns="">
      <p:transition spd="slow" advTm="4307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 Indicators</a:t>
            </a:r>
            <a:endParaRPr lang="ar-IQ" dirty="0"/>
          </a:p>
        </p:txBody>
      </p:sp>
      <p:pic>
        <p:nvPicPr>
          <p:cNvPr id="4" name="Picture 2" descr="Lemon is shown to be an acid with litmus paper.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523780" y="1935163"/>
            <a:ext cx="609644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/>
              <a:t>pH- indicators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buNone/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the pH of the buffer solution can be measured by: </a:t>
            </a:r>
          </a:p>
          <a:p>
            <a:pPr algn="l" rtl="0">
              <a:buNone/>
            </a:pPr>
            <a:endParaRPr lang="en-US" sz="1800" b="1" dirty="0">
              <a:latin typeface="Arial" pitchFamily="34" charset="0"/>
              <a:cs typeface="Arial" pitchFamily="34" charset="0"/>
            </a:endParaRPr>
          </a:p>
          <a:p>
            <a:pPr algn="l" rtl="0">
              <a:buNone/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1- Colorimetric method:                      </a:t>
            </a:r>
          </a:p>
          <a:p>
            <a:pPr algn="l" rtl="0">
              <a:buNone/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    a)chemical indicator</a:t>
            </a:r>
          </a:p>
          <a:p>
            <a:pPr algn="l" rtl="0">
              <a:buNone/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    b) paper indicators</a:t>
            </a:r>
          </a:p>
          <a:p>
            <a:pPr algn="l" rtl="0">
              <a:buNone/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2- Electrometric method (PH meter).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ar-IQ" dirty="0"/>
            </a:br>
            <a:r>
              <a:rPr lang="en-US" dirty="0"/>
              <a:t>pH Indicators </a:t>
            </a:r>
            <a:br>
              <a:rPr lang="en-US" dirty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7979"/>
            <a:ext cx="8229600" cy="438912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Colorimetric method (chemical indicator):    </a:t>
            </a:r>
          </a:p>
          <a:p>
            <a:pPr algn="just" rtl="0">
              <a:buFont typeface="Wingdings" pitchFamily="2" charset="2"/>
              <a:buChar char="q"/>
            </a:pPr>
            <a:r>
              <a:rPr lang="en-US" dirty="0"/>
              <a:t>may be considered as weak acids or weak bases that act like buffers and also exhibit color changes as their degree of dissociation varies with </a:t>
            </a:r>
            <a:r>
              <a:rPr lang="en-US" dirty="0" err="1"/>
              <a:t>pH.</a:t>
            </a:r>
            <a:endParaRPr lang="en-US" i="1" dirty="0"/>
          </a:p>
          <a:p>
            <a:pPr algn="just" rtl="0"/>
            <a:r>
              <a:rPr lang="en-US" dirty="0"/>
              <a:t>For example, methyl red shows its full alkaline color, yellow, at a pH of about 6 and its full acid color, red, at about pH 3.</a:t>
            </a:r>
            <a:endParaRPr lang="ar-IQ" dirty="0"/>
          </a:p>
        </p:txBody>
      </p:sp>
      <p:sp>
        <p:nvSpPr>
          <p:cNvPr id="4" name="Rectangle 3"/>
          <p:cNvSpPr/>
          <p:nvPr/>
        </p:nvSpPr>
        <p:spPr>
          <a:xfrm>
            <a:off x="166410" y="4797152"/>
            <a:ext cx="838671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600" dirty="0"/>
              <a:t>The </a:t>
            </a:r>
            <a:r>
              <a:rPr lang="en-US" sz="2600" dirty="0" err="1"/>
              <a:t>colour</a:t>
            </a:r>
            <a:r>
              <a:rPr lang="en-US" sz="2600" dirty="0"/>
              <a:t> of an indicator is a function of the pH of the solution</a:t>
            </a:r>
            <a:r>
              <a:rPr lang="en-US" i="1"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-116577" y="171237"/>
            <a:ext cx="9013050" cy="1751510"/>
          </a:xfrm>
        </p:spPr>
        <p:txBody>
          <a:bodyPr>
            <a:normAutofit/>
          </a:bodyPr>
          <a:lstStyle/>
          <a:p>
            <a:pPr algn="ctr" rtl="0"/>
            <a:r>
              <a:rPr lang="en-US" b="1" i="1" dirty="0"/>
              <a:t>The dissociation of an acidic indicator is given in simplified form as:</a:t>
            </a:r>
          </a:p>
          <a:p>
            <a:pPr algn="l" rtl="0">
              <a:buNone/>
            </a:pPr>
            <a:endParaRPr lang="ar-IQ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12" y="1268760"/>
            <a:ext cx="8282661" cy="1238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ontent Placeholder 2"/>
          <p:cNvSpPr txBox="1">
            <a:spLocks/>
          </p:cNvSpPr>
          <p:nvPr/>
        </p:nvSpPr>
        <p:spPr>
          <a:xfrm>
            <a:off x="-104854" y="2507595"/>
            <a:ext cx="9145016" cy="5257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err="1">
                <a:solidFill>
                  <a:srgbClr val="FF0000"/>
                </a:solidFill>
              </a:rPr>
              <a:t>HIn</a:t>
            </a:r>
            <a:r>
              <a:rPr lang="en-US" sz="2400" dirty="0"/>
              <a:t> is the </a:t>
            </a:r>
            <a:r>
              <a:rPr lang="en-US" sz="2400" dirty="0">
                <a:solidFill>
                  <a:srgbClr val="FF0000"/>
                </a:solidFill>
              </a:rPr>
              <a:t>un-ionized</a:t>
            </a:r>
            <a:r>
              <a:rPr lang="en-US" sz="2400" dirty="0"/>
              <a:t> form of the indicator, which gives the </a:t>
            </a:r>
            <a:r>
              <a:rPr lang="en-US" sz="2400" dirty="0">
                <a:solidFill>
                  <a:srgbClr val="FF0000"/>
                </a:solidFill>
              </a:rPr>
              <a:t>acid color, </a:t>
            </a:r>
            <a:r>
              <a:rPr lang="en-US" sz="2400" dirty="0"/>
              <a:t>and </a:t>
            </a:r>
            <a:r>
              <a:rPr lang="en-US" sz="2400" dirty="0">
                <a:solidFill>
                  <a:srgbClr val="FF0000"/>
                </a:solidFill>
              </a:rPr>
              <a:t>In- is the ionized form</a:t>
            </a:r>
            <a:r>
              <a:rPr lang="en-US" sz="2400" dirty="0"/>
              <a:t>, which produces the </a:t>
            </a:r>
            <a:r>
              <a:rPr lang="en-US" sz="2400" dirty="0">
                <a:solidFill>
                  <a:srgbClr val="FF0000"/>
                </a:solidFill>
              </a:rPr>
              <a:t>basic color</a:t>
            </a:r>
            <a:r>
              <a:rPr lang="en-US" sz="2400" dirty="0"/>
              <a:t>.</a:t>
            </a:r>
          </a:p>
          <a:p>
            <a:pPr algn="just"/>
            <a:r>
              <a:rPr lang="en-US" sz="2400" u="sng" dirty="0"/>
              <a:t>If an acid is added to a solution of the indicator</a:t>
            </a:r>
            <a:r>
              <a:rPr lang="en-US" sz="2400" dirty="0"/>
              <a:t>, the hydrogen ion concentration term on the </a:t>
            </a:r>
            <a:r>
              <a:rPr lang="en-US" sz="2400" dirty="0">
                <a:solidFill>
                  <a:srgbClr val="FF0000"/>
                </a:solidFill>
              </a:rPr>
              <a:t>right-hand </a:t>
            </a:r>
            <a:r>
              <a:rPr lang="en-US" sz="2400" dirty="0"/>
              <a:t>side of equation is increased, and the ionization is repressed by the common ion effect. The indicator is then predominantly in the form of </a:t>
            </a:r>
            <a:r>
              <a:rPr lang="en-US" sz="2400" dirty="0" err="1">
                <a:solidFill>
                  <a:srgbClr val="FF0000"/>
                </a:solidFill>
              </a:rPr>
              <a:t>HIn</a:t>
            </a:r>
            <a:r>
              <a:rPr lang="en-US" sz="2400" dirty="0">
                <a:solidFill>
                  <a:srgbClr val="FF0000"/>
                </a:solidFill>
              </a:rPr>
              <a:t>, the acid color</a:t>
            </a:r>
            <a:r>
              <a:rPr lang="en-US" sz="3200" b="1" dirty="0">
                <a:solidFill>
                  <a:srgbClr val="FF0000"/>
                </a:solidFill>
              </a:rPr>
              <a:t>. </a:t>
            </a:r>
          </a:p>
          <a:p>
            <a:pPr algn="just"/>
            <a:r>
              <a:rPr lang="en-US" sz="2400" u="sng" dirty="0"/>
              <a:t>If base is added</a:t>
            </a:r>
            <a:r>
              <a:rPr lang="en-US" sz="2400" dirty="0"/>
              <a:t>, [H3O+] is reduced by reaction of the acid with the base, reaction proceeds to the right, yielding </a:t>
            </a:r>
            <a:r>
              <a:rPr lang="en-US" sz="2400" dirty="0">
                <a:solidFill>
                  <a:srgbClr val="FF0000"/>
                </a:solidFill>
              </a:rPr>
              <a:t>more ionized indicator In-, and the base color is predominate</a:t>
            </a:r>
            <a:r>
              <a:rPr lang="en-US" b="1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ar-IQ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371600"/>
            <a:ext cx="4343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/>
              <a:t>Phenolphthalein Indicator</a:t>
            </a:r>
          </a:p>
        </p:txBody>
      </p:sp>
      <p:pic>
        <p:nvPicPr>
          <p:cNvPr id="18435" name="Picture 3" descr="phenolthalein indicator"/>
          <p:cNvPicPr>
            <a:picLocks noChangeAspect="1" noChangeArrowheads="1"/>
          </p:cNvPicPr>
          <p:nvPr/>
        </p:nvPicPr>
        <p:blipFill>
          <a:blip r:embed="rId3" cstate="print">
            <a:lum bright="4000" contrast="12000"/>
          </a:blip>
          <a:srcRect/>
          <a:stretch>
            <a:fillRect/>
          </a:stretch>
        </p:blipFill>
        <p:spPr bwMode="auto">
          <a:xfrm>
            <a:off x="4419600" y="0"/>
            <a:ext cx="4297363" cy="656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AutoShape 4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6119813"/>
            <a:ext cx="609600" cy="357187"/>
          </a:xfrm>
          <a:prstGeom prst="actionButtonBeginning">
            <a:avLst/>
          </a:prstGeom>
          <a:solidFill>
            <a:schemeClr val="bg1">
              <a:alpha val="50195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IQ"/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5943600" y="2743200"/>
            <a:ext cx="2362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Colorless = Acidic pH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6248400" y="6172200"/>
            <a:ext cx="198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Pink = Basic pH</a:t>
            </a:r>
          </a:p>
        </p:txBody>
      </p:sp>
      <p:sp>
        <p:nvSpPr>
          <p:cNvPr id="64519" name="Freeform 7"/>
          <p:cNvSpPr>
            <a:spLocks/>
          </p:cNvSpPr>
          <p:nvPr/>
        </p:nvSpPr>
        <p:spPr bwMode="auto">
          <a:xfrm>
            <a:off x="8110538" y="354013"/>
            <a:ext cx="403225" cy="363537"/>
          </a:xfrm>
          <a:custGeom>
            <a:avLst/>
            <a:gdLst>
              <a:gd name="T0" fmla="*/ 176410938 w 254"/>
              <a:gd name="T1" fmla="*/ 0 h 229"/>
              <a:gd name="T2" fmla="*/ 78125638 w 254"/>
              <a:gd name="T3" fmla="*/ 478829029 h 229"/>
              <a:gd name="T4" fmla="*/ 640119688 w 254"/>
              <a:gd name="T5" fmla="*/ 577114194 h 22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54" h="229">
                <a:moveTo>
                  <a:pt x="70" y="0"/>
                </a:moveTo>
                <a:cubicBezTo>
                  <a:pt x="35" y="76"/>
                  <a:pt x="0" y="152"/>
                  <a:pt x="31" y="190"/>
                </a:cubicBezTo>
                <a:cubicBezTo>
                  <a:pt x="62" y="228"/>
                  <a:pt x="158" y="228"/>
                  <a:pt x="254" y="229"/>
                </a:cubicBezTo>
              </a:path>
            </a:pathLst>
          </a:custGeom>
          <a:noFill/>
          <a:ln w="15875">
            <a:solidFill>
              <a:srgbClr val="FF0000"/>
            </a:solidFill>
            <a:round/>
            <a:headEnd/>
            <a:tailEnd type="stealth" w="med" len="med"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64520" name="Text Box 8"/>
          <p:cNvSpPr txBox="1">
            <a:spLocks noChangeArrowheads="1"/>
          </p:cNvSpPr>
          <p:nvPr/>
        </p:nvSpPr>
        <p:spPr bwMode="auto">
          <a:xfrm>
            <a:off x="8542338" y="503238"/>
            <a:ext cx="4111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H</a:t>
            </a:r>
            <a:r>
              <a:rPr lang="en-US" sz="1600" baseline="30000"/>
              <a:t>+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4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645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decel="100000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645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decel="100000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9" grpId="0" animBg="1"/>
      <p:bldP spid="64519" grpId="1" animBg="1"/>
      <p:bldP spid="64520" grpId="0"/>
      <p:bldP spid="64520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501"/>
          <a:stretch/>
        </p:blipFill>
        <p:spPr bwMode="auto">
          <a:xfrm>
            <a:off x="55870" y="149853"/>
            <a:ext cx="8707130" cy="4762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581400" y="4114800"/>
            <a:ext cx="3962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/>
              <a:t>ΔB : small increment in gram equivalents/Liter of strong(base ) added to the buffer soln. to produce a pH change of </a:t>
            </a:r>
            <a:r>
              <a:rPr lang="en-US" sz="2400" dirty="0" err="1"/>
              <a:t>ΔpH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548494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/>
              <a:t>Factors affecting on buffer capacity:- </a:t>
            </a:r>
            <a:br>
              <a:rPr lang="en-US" i="1" dirty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>
            <a:normAutofit lnSpcReduction="10000"/>
          </a:bodyPr>
          <a:lstStyle/>
          <a:p>
            <a:pPr algn="l" rtl="0">
              <a:buNone/>
            </a:pPr>
            <a:r>
              <a:rPr lang="en-US" i="1" dirty="0"/>
              <a:t>   </a:t>
            </a:r>
          </a:p>
          <a:p>
            <a:pPr algn="l" rtl="0"/>
            <a:r>
              <a:rPr lang="en-US" i="1" dirty="0"/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1- value of the ratio  salt  / acid   increasing as the value approaches unity .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   </a:t>
            </a:r>
            <a:r>
              <a:rPr lang="ar-IQ" sz="2400" dirty="0">
                <a:latin typeface="Arial" pitchFamily="34" charset="0"/>
                <a:cs typeface="Arial" pitchFamily="34" charset="0"/>
              </a:rPr>
              <a:t> 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l" rtl="0"/>
            <a:r>
              <a:rPr lang="en-US" sz="2400" dirty="0">
                <a:latin typeface="Arial" pitchFamily="34" charset="0"/>
                <a:cs typeface="Arial" pitchFamily="34" charset="0"/>
              </a:rPr>
              <a:t>2-the magnitude of individual conc. of the buffer component , the buffer becoming more efficient as the salt &amp; acid conc. Increased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bec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of greater acid &amp; alkaline reserve.</a:t>
            </a:r>
          </a:p>
          <a:p>
            <a:pPr algn="l" rtl="0"/>
            <a:r>
              <a:rPr lang="en-US" sz="2400" dirty="0">
                <a:latin typeface="Arial" pitchFamily="34" charset="0"/>
                <a:cs typeface="Arial" pitchFamily="34" charset="0"/>
              </a:rPr>
              <a:t>3- depends on the amount of strong base added ,  with addition of more base  buffer capacity decreases rapidly&amp; when sufficient base is added the acid converts  completely to sodium &amp; acetate ions, the solution is no longer act as acid reserve.( i.e. max.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β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before any base is added ) </a:t>
            </a:r>
          </a:p>
          <a:p>
            <a:pPr algn="l" rtl="0"/>
            <a:endParaRPr lang="ar-IQ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i="1" dirty="0"/>
              <a:t>Various buffer systems have been suggested for different pharmaceutical solutions</a:t>
            </a:r>
            <a:r>
              <a:rPr lang="en-US" sz="3200" i="1" dirty="0"/>
              <a:t>: </a:t>
            </a:r>
            <a:endParaRPr lang="ar-IQ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i="1" dirty="0"/>
              <a:t> Sorensen phosphate </a:t>
            </a:r>
          </a:p>
          <a:p>
            <a:pPr algn="l" rtl="0"/>
            <a:r>
              <a:rPr lang="en-US" i="1" dirty="0"/>
              <a:t> Acetate buffer </a:t>
            </a:r>
          </a:p>
          <a:p>
            <a:pPr algn="r" rtl="0"/>
            <a:endParaRPr lang="ar-IQ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/>
              <a:t>Experimental work </a:t>
            </a:r>
            <a:br>
              <a:rPr lang="en-US" i="1" dirty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i="1" dirty="0"/>
              <a:t>Part l: prepare </a:t>
            </a:r>
          </a:p>
          <a:p>
            <a:pPr algn="l" rtl="0"/>
            <a:r>
              <a:rPr lang="en-US" i="1" dirty="0"/>
              <a:t> 0.2 M HAC, </a:t>
            </a:r>
            <a:r>
              <a:rPr lang="en-US" i="1" dirty="0">
                <a:solidFill>
                  <a:srgbClr val="FF0000"/>
                </a:solidFill>
              </a:rPr>
              <a:t>( solution A)</a:t>
            </a:r>
            <a:r>
              <a:rPr lang="en-US" i="1" dirty="0"/>
              <a:t> </a:t>
            </a:r>
          </a:p>
          <a:p>
            <a:pPr algn="l" rtl="0"/>
            <a:r>
              <a:rPr lang="en-US" i="1" dirty="0"/>
              <a:t>0.2 M </a:t>
            </a:r>
            <a:r>
              <a:rPr lang="en-US" i="1" dirty="0" err="1"/>
              <a:t>NaAC</a:t>
            </a:r>
            <a:r>
              <a:rPr lang="en-US" i="1" dirty="0"/>
              <a:t>  </a:t>
            </a:r>
            <a:r>
              <a:rPr lang="en-US" i="1" dirty="0">
                <a:solidFill>
                  <a:srgbClr val="FF0000"/>
                </a:solidFill>
              </a:rPr>
              <a:t>(Solution B)</a:t>
            </a:r>
          </a:p>
          <a:p>
            <a:pPr algn="l" rtl="0"/>
            <a:r>
              <a:rPr lang="en-US" i="1" dirty="0"/>
              <a:t> 0.1 M </a:t>
            </a:r>
            <a:r>
              <a:rPr lang="en-US" i="1" dirty="0" err="1"/>
              <a:t>NaOH</a:t>
            </a:r>
            <a:r>
              <a:rPr lang="en-US" i="1" dirty="0"/>
              <a:t>. </a:t>
            </a:r>
            <a:endParaRPr lang="ar-IQ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7772400" cy="5940552"/>
          </a:xfrm>
        </p:spPr>
        <p:txBody>
          <a:bodyPr>
            <a:normAutofit/>
          </a:bodyPr>
          <a:lstStyle/>
          <a:p>
            <a:pPr algn="just"/>
            <a:endParaRPr lang="en-US" sz="3200" dirty="0"/>
          </a:p>
          <a:p>
            <a:pPr algn="just"/>
            <a:endParaRPr lang="en-US" sz="3200" dirty="0"/>
          </a:p>
          <a:p>
            <a:pPr algn="just" rtl="0"/>
            <a:r>
              <a:rPr lang="en-US" sz="3200" b="1" u="sng" dirty="0"/>
              <a:t>Buffers</a:t>
            </a:r>
            <a:r>
              <a:rPr lang="en-US" sz="3200" u="sng" dirty="0"/>
              <a:t>:</a:t>
            </a:r>
            <a:r>
              <a:rPr lang="en-US" sz="3200" dirty="0"/>
              <a:t> are compounds or mixtures of compounds that, by their presence in solution, resist changes in pH upon the addition of small quantities of acid or alkali. </a:t>
            </a:r>
          </a:p>
          <a:p>
            <a:pPr algn="just" rtl="0"/>
            <a:endParaRPr lang="en-US" sz="3200" b="1" u="sng" dirty="0"/>
          </a:p>
          <a:p>
            <a:pPr algn="just" rtl="0"/>
            <a:r>
              <a:rPr lang="en-US" sz="3200" b="1" u="sng" dirty="0"/>
              <a:t>buffer action :</a:t>
            </a:r>
            <a:r>
              <a:rPr lang="en-US" sz="3200" b="1" dirty="0"/>
              <a:t> </a:t>
            </a:r>
            <a:r>
              <a:rPr lang="en-US" sz="3200" dirty="0"/>
              <a:t>The resistance to a change in pH .</a:t>
            </a:r>
            <a:endParaRPr lang="en-US" sz="3200" b="1" u="sng" dirty="0"/>
          </a:p>
        </p:txBody>
      </p:sp>
    </p:spTree>
    <p:extLst>
      <p:ext uri="{BB962C8B-B14F-4D97-AF65-F5344CB8AC3E}">
        <p14:creationId xmlns:p14="http://schemas.microsoft.com/office/powerpoint/2010/main" val="3986715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41"/>
    </mc:Choice>
    <mc:Fallback xmlns="">
      <p:transition spd="slow" advTm="941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i="1" dirty="0"/>
              <a:t>Part III</a:t>
            </a:r>
          </a:p>
          <a:p>
            <a:pPr algn="l" rtl="0"/>
            <a:r>
              <a:rPr lang="en-US" i="1" dirty="0"/>
              <a:t>measuring the pH, using pH meter: Put the electrode of the pH meter in the buffer solution &amp; read the </a:t>
            </a:r>
            <a:r>
              <a:rPr lang="en-US" i="1" dirty="0" err="1"/>
              <a:t>pH.</a:t>
            </a:r>
            <a:r>
              <a:rPr lang="en-US" i="1" dirty="0"/>
              <a:t> </a:t>
            </a:r>
          </a:p>
          <a:p>
            <a:pPr algn="l" rtl="0"/>
            <a:r>
              <a:rPr lang="en-US" i="1" dirty="0"/>
              <a:t> Take a certain volume of acetate buffer solution; add 0.0004 M sodium hydroxide portions (0.1 ml of 0.1 M) to it. Then, measure the PH and calculate the buffer capacity. </a:t>
            </a:r>
          </a:p>
          <a:p>
            <a:pPr algn="l" rtl="0"/>
            <a:endParaRPr lang="en-US" i="1" dirty="0"/>
          </a:p>
          <a:p>
            <a:pPr algn="l" rtl="0"/>
            <a:endParaRPr lang="en-US" i="1" dirty="0"/>
          </a:p>
          <a:p>
            <a:pPr algn="l" rtl="0"/>
            <a:endParaRPr lang="ar-IQ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What is a Buffer?</a:t>
            </a:r>
            <a:br>
              <a:rPr lang="en-US" sz="3200" b="1" dirty="0">
                <a:solidFill>
                  <a:schemeClr val="tx1"/>
                </a:solidFill>
              </a:rPr>
            </a:b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n-US" sz="3200" dirty="0"/>
          </a:p>
          <a:p>
            <a:pPr algn="just" rtl="0"/>
            <a:r>
              <a:rPr lang="en-US" sz="3200" dirty="0"/>
              <a:t>A combination of a weak acid and its conjugate base (i.e., its salt) or </a:t>
            </a:r>
          </a:p>
          <a:p>
            <a:pPr algn="just"/>
            <a:endParaRPr lang="en-US" sz="3200" dirty="0"/>
          </a:p>
          <a:p>
            <a:pPr algn="just" rtl="0"/>
            <a:r>
              <a:rPr lang="en-US" sz="3200" dirty="0"/>
              <a:t>a weak base and its conjugate acid .</a:t>
            </a:r>
          </a:p>
          <a:p>
            <a:pPr algn="just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48915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"/>
    </mc:Choice>
    <mc:Fallback xmlns="">
      <p:transition spd="slow" advTm="16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dirty="0"/>
              <a:t>Consider a buffer solution that includes of a weak acid and its salt such as the acetate buffer:  </a:t>
            </a:r>
          </a:p>
          <a:p>
            <a:pPr algn="l" rtl="0">
              <a:buNone/>
            </a:pPr>
            <a:endParaRPr lang="en-US" dirty="0"/>
          </a:p>
          <a:p>
            <a:pPr algn="l" rtl="0">
              <a:buNone/>
            </a:pPr>
            <a:r>
              <a:rPr lang="en-US" dirty="0">
                <a:solidFill>
                  <a:srgbClr val="FF0000"/>
                </a:solidFill>
              </a:rPr>
              <a:t>CH3COOH</a:t>
            </a:r>
            <a:r>
              <a:rPr lang="en-US" dirty="0"/>
              <a:t> ↔ H3O</a:t>
            </a:r>
            <a:r>
              <a:rPr lang="en-US" baseline="30000" dirty="0"/>
              <a:t>+</a:t>
            </a:r>
            <a:r>
              <a:rPr lang="en-US" dirty="0"/>
              <a:t> + </a:t>
            </a:r>
            <a:r>
              <a:rPr lang="en-US" dirty="0">
                <a:solidFill>
                  <a:srgbClr val="FF0000"/>
                </a:solidFill>
              </a:rPr>
              <a:t>CH3COO</a:t>
            </a:r>
            <a:r>
              <a:rPr lang="en-US" baseline="30000" dirty="0">
                <a:solidFill>
                  <a:srgbClr val="FF0000"/>
                </a:solidFill>
              </a:rPr>
              <a:t>−</a:t>
            </a:r>
            <a:r>
              <a:rPr lang="en-US" dirty="0">
                <a:solidFill>
                  <a:srgbClr val="FF0000"/>
                </a:solidFill>
              </a:rPr>
              <a:t>      (incomplete </a:t>
            </a:r>
          </a:p>
          <a:p>
            <a:pPr algn="l" rtl="0">
              <a:buNone/>
            </a:pPr>
            <a:r>
              <a:rPr lang="en-US" dirty="0">
                <a:solidFill>
                  <a:srgbClr val="FF0000"/>
                </a:solidFill>
              </a:rPr>
              <a:t>                                                           dissociation)  </a:t>
            </a:r>
          </a:p>
          <a:p>
            <a:pPr algn="l" rtl="0">
              <a:buNone/>
            </a:pPr>
            <a:r>
              <a:rPr lang="en-US" dirty="0">
                <a:solidFill>
                  <a:srgbClr val="FF0000"/>
                </a:solidFill>
              </a:rPr>
              <a:t>CH3COOK</a:t>
            </a:r>
            <a:r>
              <a:rPr lang="en-US" dirty="0"/>
              <a:t> → K</a:t>
            </a:r>
            <a:r>
              <a:rPr lang="en-US" baseline="30000" dirty="0"/>
              <a:t>+</a:t>
            </a:r>
            <a:r>
              <a:rPr lang="en-US" dirty="0"/>
              <a:t> + </a:t>
            </a:r>
            <a:r>
              <a:rPr lang="en-US" dirty="0">
                <a:solidFill>
                  <a:srgbClr val="FF0000"/>
                </a:solidFill>
              </a:rPr>
              <a:t>CH3COO</a:t>
            </a:r>
            <a:r>
              <a:rPr lang="en-US" baseline="30000" dirty="0">
                <a:solidFill>
                  <a:srgbClr val="FF0000"/>
                </a:solidFill>
              </a:rPr>
              <a:t>−</a:t>
            </a:r>
            <a:r>
              <a:rPr lang="en-US" dirty="0"/>
              <a:t>             </a:t>
            </a:r>
            <a:r>
              <a:rPr lang="en-US" dirty="0">
                <a:solidFill>
                  <a:srgbClr val="FF0000"/>
                </a:solidFill>
              </a:rPr>
              <a:t>(complete</a:t>
            </a:r>
          </a:p>
          <a:p>
            <a:pPr algn="l" rtl="0">
              <a:buNone/>
            </a:pPr>
            <a:r>
              <a:rPr lang="en-US" dirty="0">
                <a:solidFill>
                  <a:srgbClr val="FF0000"/>
                </a:solidFill>
              </a:rPr>
              <a:t>                                                           dissociation)  </a:t>
            </a:r>
          </a:p>
          <a:p>
            <a:pPr algn="l" rtl="0">
              <a:buNone/>
            </a:pPr>
            <a:r>
              <a:rPr lang="en-US" dirty="0"/>
              <a:t> </a:t>
            </a:r>
            <a:endParaRPr lang="ar-IQ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"/>
    </mc:Choice>
    <mc:Fallback xmlns="">
      <p:transition spd="slow" advTm="4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1052736"/>
            <a:ext cx="792088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When a strong acid, such as </a:t>
            </a:r>
            <a:r>
              <a:rPr lang="en-US" sz="3200" dirty="0" err="1"/>
              <a:t>HCl</a:t>
            </a:r>
            <a:r>
              <a:rPr lang="en-US" sz="3200" dirty="0"/>
              <a:t> is added, the following takes place:  </a:t>
            </a:r>
          </a:p>
          <a:p>
            <a:r>
              <a:rPr lang="en-US" sz="3200" dirty="0"/>
              <a:t>  </a:t>
            </a:r>
            <a:r>
              <a:rPr lang="en-US" sz="3200" b="1" dirty="0" err="1">
                <a:solidFill>
                  <a:schemeClr val="tx2"/>
                </a:solidFill>
              </a:rPr>
              <a:t>HCl</a:t>
            </a:r>
            <a:r>
              <a:rPr lang="en-US" sz="3200" b="1" dirty="0">
                <a:solidFill>
                  <a:schemeClr val="tx2"/>
                </a:solidFill>
              </a:rPr>
              <a:t> → H3O+ + </a:t>
            </a:r>
            <a:r>
              <a:rPr lang="en-US" sz="3200" b="1" dirty="0" err="1">
                <a:solidFill>
                  <a:schemeClr val="tx2"/>
                </a:solidFill>
              </a:rPr>
              <a:t>Cl</a:t>
            </a:r>
            <a:r>
              <a:rPr lang="en-US" sz="3200" b="1" dirty="0">
                <a:solidFill>
                  <a:schemeClr val="tx2"/>
                </a:solidFill>
              </a:rPr>
              <a:t>–  </a:t>
            </a:r>
          </a:p>
          <a:p>
            <a:r>
              <a:rPr lang="en-US" sz="3200" b="1" dirty="0">
                <a:solidFill>
                  <a:schemeClr val="tx2"/>
                </a:solidFill>
              </a:rPr>
              <a:t>  CH3COOH ←↔ H3O+ + CH3COO−  </a:t>
            </a:r>
          </a:p>
          <a:p>
            <a:r>
              <a:rPr lang="en-US" sz="3200" b="1" dirty="0">
                <a:solidFill>
                  <a:schemeClr val="tx2"/>
                </a:solidFill>
              </a:rPr>
              <a:t>  CH3COOK → K+ + CH3COO−  </a:t>
            </a:r>
          </a:p>
          <a:p>
            <a:r>
              <a:rPr lang="en-US" sz="3200" dirty="0"/>
              <a:t>The increase in hydrogen ion causes a shift to the left and more CH3COOH is formed since there is a sufficiently high [CH3COO−] (it will  tie up the hydrogen ions) </a:t>
            </a:r>
            <a:endParaRPr lang="ar-IQ" sz="3200" dirty="0"/>
          </a:p>
        </p:txBody>
      </p:sp>
    </p:spTree>
    <p:extLst>
      <p:ext uri="{BB962C8B-B14F-4D97-AF65-F5344CB8AC3E}">
        <p14:creationId xmlns:p14="http://schemas.microsoft.com/office/powerpoint/2010/main" val="4031591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84"/>
    </mc:Choice>
    <mc:Fallback xmlns="">
      <p:transition spd="slow" advTm="7684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184" y="1000132"/>
            <a:ext cx="8480328" cy="1200136"/>
          </a:xfrm>
        </p:spPr>
        <p:txBody>
          <a:bodyPr>
            <a:normAutofit fontScale="90000"/>
          </a:bodyPr>
          <a:lstStyle/>
          <a:p>
            <a:r>
              <a:rPr lang="en-US" dirty="0"/>
              <a:t>How can you differentiate between buffer system &amp;   non-buffer system?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043510"/>
          </a:xfrm>
        </p:spPr>
        <p:txBody>
          <a:bodyPr>
            <a:normAutofit/>
          </a:bodyPr>
          <a:lstStyle/>
          <a:p>
            <a:pPr algn="l" rtl="0"/>
            <a:endParaRPr lang="en-US" dirty="0"/>
          </a:p>
          <a:p>
            <a:pPr algn="l" rtl="0"/>
            <a:r>
              <a:rPr lang="en-US" dirty="0"/>
              <a:t>If  1ml of </a:t>
            </a:r>
            <a:r>
              <a:rPr lang="en-US" sz="3600" dirty="0"/>
              <a:t>0.1 </a:t>
            </a:r>
            <a:r>
              <a:rPr lang="en-US" dirty="0"/>
              <a:t>N </a:t>
            </a:r>
            <a:r>
              <a:rPr lang="en-US" dirty="0" err="1"/>
              <a:t>HCl</a:t>
            </a:r>
            <a:r>
              <a:rPr lang="en-US" dirty="0"/>
              <a:t> solution is added to </a:t>
            </a:r>
            <a:r>
              <a:rPr lang="en-US" sz="2800" dirty="0"/>
              <a:t>100</a:t>
            </a:r>
            <a:r>
              <a:rPr lang="en-US" dirty="0"/>
              <a:t>ml of pure water the PH is reduced from 7 to 3.</a:t>
            </a:r>
          </a:p>
          <a:p>
            <a:pPr algn="l" rtl="0"/>
            <a:r>
              <a:rPr lang="en-US" dirty="0"/>
              <a:t>When strong acid is added to </a:t>
            </a:r>
            <a:r>
              <a:rPr lang="en-US" sz="2800" dirty="0"/>
              <a:t>0.01 </a:t>
            </a:r>
            <a:r>
              <a:rPr lang="en-US" dirty="0"/>
              <a:t>M solution containing equal quantities of acetic acid &amp; sodium acetate the PH change only by </a:t>
            </a:r>
            <a:r>
              <a:rPr lang="en-US" sz="2800" dirty="0"/>
              <a:t>0.09</a:t>
            </a:r>
            <a:r>
              <a:rPr lang="en-US" dirty="0"/>
              <a:t> units </a:t>
            </a:r>
            <a:r>
              <a:rPr lang="en-US" dirty="0" err="1"/>
              <a:t>bec</a:t>
            </a:r>
            <a:r>
              <a:rPr lang="en-US" dirty="0"/>
              <a:t>. The base AC‾ ties up the H⁺ ion according to the following equation</a:t>
            </a:r>
          </a:p>
          <a:p>
            <a:pPr algn="l" rtl="0">
              <a:buNone/>
            </a:pPr>
            <a:r>
              <a:rPr lang="en-US" dirty="0"/>
              <a:t>  </a:t>
            </a:r>
            <a:r>
              <a:rPr lang="en-US" sz="3200" dirty="0"/>
              <a:t> AC‾  +   H₃O </a:t>
            </a:r>
            <a:r>
              <a:rPr lang="en-US" sz="3600" dirty="0"/>
              <a:t>→</a:t>
            </a:r>
            <a:r>
              <a:rPr lang="en-US" sz="3200" dirty="0"/>
              <a:t>   HAC   +  H₂O                </a:t>
            </a:r>
            <a:endParaRPr lang="en-US" sz="32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dirty="0"/>
              <a:t>When a strong base, such as KOH is added, the following occurs:  </a:t>
            </a:r>
          </a:p>
          <a:p>
            <a:pPr algn="l" rtl="0">
              <a:buNone/>
            </a:pPr>
            <a:r>
              <a:rPr lang="en-US" dirty="0">
                <a:solidFill>
                  <a:srgbClr val="FF0000"/>
                </a:solidFill>
              </a:rPr>
              <a:t> KOH → OH− + K+ 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 CH3COOH ↔→ H3O</a:t>
            </a:r>
            <a:r>
              <a:rPr lang="en-US" baseline="30000" dirty="0">
                <a:solidFill>
                  <a:srgbClr val="FF0000"/>
                </a:solidFill>
              </a:rPr>
              <a:t>+</a:t>
            </a:r>
            <a:r>
              <a:rPr lang="en-US" dirty="0">
                <a:solidFill>
                  <a:srgbClr val="FF0000"/>
                </a:solidFill>
              </a:rPr>
              <a:t> + CH3COO</a:t>
            </a:r>
            <a:r>
              <a:rPr lang="en-US" baseline="30000" dirty="0">
                <a:solidFill>
                  <a:srgbClr val="FF0000"/>
                </a:solidFill>
              </a:rPr>
              <a:t>−</a:t>
            </a:r>
            <a:r>
              <a:rPr lang="en-US" dirty="0">
                <a:solidFill>
                  <a:srgbClr val="FF0000"/>
                </a:solidFill>
              </a:rPr>
              <a:t> (shifts to the</a:t>
            </a:r>
          </a:p>
          <a:p>
            <a:pPr algn="l" rtl="0">
              <a:buNone/>
            </a:pPr>
            <a:r>
              <a:rPr lang="en-US" dirty="0">
                <a:solidFill>
                  <a:srgbClr val="FF0000"/>
                </a:solidFill>
              </a:rPr>
              <a:t>                                                           right) </a:t>
            </a:r>
          </a:p>
          <a:p>
            <a:pPr algn="l" rtl="0">
              <a:buNone/>
            </a:pPr>
            <a:r>
              <a:rPr lang="en-US" dirty="0">
                <a:solidFill>
                  <a:srgbClr val="FF0000"/>
                </a:solidFill>
              </a:rPr>
              <a:t> CH3COOK → K</a:t>
            </a:r>
            <a:r>
              <a:rPr lang="en-US" baseline="30000" dirty="0">
                <a:solidFill>
                  <a:srgbClr val="FF0000"/>
                </a:solidFill>
              </a:rPr>
              <a:t>+</a:t>
            </a:r>
            <a:r>
              <a:rPr lang="en-US" dirty="0">
                <a:solidFill>
                  <a:srgbClr val="FF0000"/>
                </a:solidFill>
              </a:rPr>
              <a:t> + CH3COO</a:t>
            </a:r>
            <a:r>
              <a:rPr lang="en-US" baseline="30000" dirty="0">
                <a:solidFill>
                  <a:srgbClr val="FF0000"/>
                </a:solidFill>
              </a:rPr>
              <a:t>−</a:t>
            </a:r>
            <a:r>
              <a:rPr lang="en-US" dirty="0">
                <a:solidFill>
                  <a:srgbClr val="FF0000"/>
                </a:solidFill>
              </a:rPr>
              <a:t>  </a:t>
            </a:r>
          </a:p>
          <a:p>
            <a:pPr algn="l" rtl="0">
              <a:buNone/>
            </a:pPr>
            <a:r>
              <a:rPr lang="en-US" dirty="0"/>
              <a:t>  The added OH− ions react with the H3O+ ions to form H2O  </a:t>
            </a:r>
          </a:p>
          <a:p>
            <a:pPr algn="l" rtl="0">
              <a:buNone/>
            </a:pPr>
            <a:r>
              <a:rPr lang="en-US" dirty="0"/>
              <a:t>  The decrease in [H3O+] causes a shift to the right and more CH3COO− is formed. </a:t>
            </a:r>
            <a:endParaRPr lang="ar-IQ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648" y="500042"/>
            <a:ext cx="8153400" cy="5595958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sz="3800" dirty="0"/>
              <a:t>To illustrate the way that buffer resist PH change lets take acetate buffer as example:</a:t>
            </a:r>
          </a:p>
          <a:p>
            <a:pPr algn="l" rtl="0">
              <a:buNone/>
            </a:pPr>
            <a:r>
              <a:rPr lang="en-US" sz="3800" dirty="0"/>
              <a:t>      </a:t>
            </a:r>
            <a:r>
              <a:rPr lang="en-US" sz="3300" dirty="0">
                <a:cs typeface="+mj-cs"/>
              </a:rPr>
              <a:t>HAC   +  H₂O </a:t>
            </a:r>
            <a:r>
              <a:rPr lang="en-US" sz="3300" dirty="0">
                <a:solidFill>
                  <a:srgbClr val="FF0000"/>
                </a:solidFill>
                <a:cs typeface="+mj-cs"/>
              </a:rPr>
              <a:t>↔</a:t>
            </a:r>
            <a:r>
              <a:rPr lang="en-US" sz="3300" dirty="0">
                <a:cs typeface="+mj-cs"/>
              </a:rPr>
              <a:t>  AC⁻ +  H₃O⁺</a:t>
            </a:r>
          </a:p>
          <a:p>
            <a:pPr algn="l" rtl="0">
              <a:buNone/>
            </a:pPr>
            <a:r>
              <a:rPr lang="en-US" sz="3300" dirty="0">
                <a:cs typeface="+mj-cs"/>
              </a:rPr>
              <a:t>                  </a:t>
            </a:r>
            <a:r>
              <a:rPr lang="en-US" sz="3300" dirty="0" err="1">
                <a:cs typeface="+mj-cs"/>
              </a:rPr>
              <a:t>NaAC</a:t>
            </a:r>
            <a:r>
              <a:rPr lang="en-US" sz="3300" dirty="0">
                <a:cs typeface="+mj-cs"/>
              </a:rPr>
              <a:t> </a:t>
            </a:r>
            <a:r>
              <a:rPr lang="en-US" sz="3300" dirty="0">
                <a:solidFill>
                  <a:srgbClr val="FF0000"/>
                </a:solidFill>
                <a:cs typeface="+mj-cs"/>
              </a:rPr>
              <a:t>→</a:t>
            </a:r>
            <a:r>
              <a:rPr lang="en-US" sz="3300" dirty="0">
                <a:cs typeface="+mj-cs"/>
              </a:rPr>
              <a:t>  AC⁻  +  Na⁺</a:t>
            </a:r>
          </a:p>
          <a:p>
            <a:pPr algn="l" rtl="0"/>
            <a:r>
              <a:rPr lang="en-US" sz="3300" dirty="0">
                <a:cs typeface="+mj-cs"/>
              </a:rPr>
              <a:t> if strong acid added </a:t>
            </a:r>
            <a:r>
              <a:rPr lang="en-US" sz="3300" dirty="0">
                <a:solidFill>
                  <a:srgbClr val="FF0000"/>
                </a:solidFill>
                <a:cs typeface="+mj-cs"/>
              </a:rPr>
              <a:t>→</a:t>
            </a:r>
            <a:r>
              <a:rPr lang="en-US" sz="3300" dirty="0">
                <a:cs typeface="+mj-cs"/>
              </a:rPr>
              <a:t>   H₃O⁺ </a:t>
            </a:r>
            <a:r>
              <a:rPr lang="en-US" sz="3300" dirty="0">
                <a:solidFill>
                  <a:srgbClr val="FF0000"/>
                </a:solidFill>
                <a:cs typeface="+mj-cs"/>
              </a:rPr>
              <a:t>→</a:t>
            </a:r>
            <a:r>
              <a:rPr lang="en-US" sz="3300" dirty="0">
                <a:cs typeface="+mj-cs"/>
              </a:rPr>
              <a:t>   shifts the equation to the left so ties up the H₃O⁺ ion.</a:t>
            </a:r>
          </a:p>
          <a:p>
            <a:pPr algn="l" rtl="0"/>
            <a:r>
              <a:rPr lang="en-US" sz="3300" dirty="0">
                <a:cs typeface="+mj-cs"/>
              </a:rPr>
              <a:t>If strong base added </a:t>
            </a:r>
            <a:r>
              <a:rPr lang="en-US" sz="3300" dirty="0">
                <a:solidFill>
                  <a:srgbClr val="FF0000"/>
                </a:solidFill>
                <a:cs typeface="+mj-cs"/>
              </a:rPr>
              <a:t>→</a:t>
            </a:r>
            <a:r>
              <a:rPr lang="en-US" sz="3300" dirty="0">
                <a:cs typeface="+mj-cs"/>
              </a:rPr>
              <a:t>   OH⁻ </a:t>
            </a:r>
            <a:r>
              <a:rPr lang="en-US" sz="3300" dirty="0">
                <a:solidFill>
                  <a:srgbClr val="FF0000"/>
                </a:solidFill>
                <a:cs typeface="+mj-cs"/>
              </a:rPr>
              <a:t>→</a:t>
            </a:r>
            <a:r>
              <a:rPr lang="en-US" sz="3300" dirty="0">
                <a:cs typeface="+mj-cs"/>
              </a:rPr>
              <a:t> shifts the equation to the right so ties up OH⁻ ion .</a:t>
            </a:r>
          </a:p>
          <a:p>
            <a:pPr algn="l"/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rot="5400000" flipH="1" flipV="1">
            <a:off x="5180017" y="3535363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5400000" flipH="1" flipV="1">
            <a:off x="5180017" y="5035561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905000"/>
            <a:ext cx="8382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1179</TotalTime>
  <Words>975</Words>
  <Application>Microsoft Office PowerPoint</Application>
  <PresentationFormat>On-screen Show (4:3)</PresentationFormat>
  <Paragraphs>85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Constantia</vt:lpstr>
      <vt:lpstr>Wingdings</vt:lpstr>
      <vt:lpstr>Wingdings 2</vt:lpstr>
      <vt:lpstr>Flow</vt:lpstr>
      <vt:lpstr>Buffer solutions </vt:lpstr>
      <vt:lpstr>PowerPoint Presentation</vt:lpstr>
      <vt:lpstr>What is a Buffer? </vt:lpstr>
      <vt:lpstr>PowerPoint Presentation</vt:lpstr>
      <vt:lpstr>PowerPoint Presentation</vt:lpstr>
      <vt:lpstr>How can you differentiate between buffer system &amp;   non-buffer system?</vt:lpstr>
      <vt:lpstr>PowerPoint Presentation</vt:lpstr>
      <vt:lpstr>PowerPoint Presentation</vt:lpstr>
      <vt:lpstr>PowerPoint Presentation</vt:lpstr>
      <vt:lpstr>pH Indicators</vt:lpstr>
      <vt:lpstr>pH- indicators</vt:lpstr>
      <vt:lpstr> pH Indicators  </vt:lpstr>
      <vt:lpstr>PowerPoint Presentation</vt:lpstr>
      <vt:lpstr>Phenolphthalein Indicator</vt:lpstr>
      <vt:lpstr>PowerPoint Presentation</vt:lpstr>
      <vt:lpstr>PowerPoint Presentation</vt:lpstr>
      <vt:lpstr>Factors affecting on buffer capacity:-  </vt:lpstr>
      <vt:lpstr>Various buffer systems have been suggested for different pharmaceutical solutions: </vt:lpstr>
      <vt:lpstr>Experimental work 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Buffer solutions</dc:title>
  <dc:creator>Ameera</dc:creator>
  <cp:lastModifiedBy>Scorpion</cp:lastModifiedBy>
  <cp:revision>49</cp:revision>
  <dcterms:created xsi:type="dcterms:W3CDTF">2006-08-16T00:00:00Z</dcterms:created>
  <dcterms:modified xsi:type="dcterms:W3CDTF">2025-12-16T08:33:26Z</dcterms:modified>
</cp:coreProperties>
</file>