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sldIdLst>
    <p:sldId id="256" r:id="rId2"/>
    <p:sldId id="264" r:id="rId3"/>
    <p:sldId id="280" r:id="rId4"/>
    <p:sldId id="281" r:id="rId5"/>
    <p:sldId id="25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8" r:id="rId16"/>
    <p:sldId id="292" r:id="rId17"/>
    <p:sldId id="293" r:id="rId18"/>
    <p:sldId id="295" r:id="rId19"/>
    <p:sldId id="297" r:id="rId20"/>
    <p:sldId id="26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F00A-461A-4409-AB3D-8952249B3CCC}" type="datetimeFigureOut">
              <a:rPr lang="ar-IQ"/>
              <a:pPr>
                <a:defRPr/>
              </a:pPr>
              <a:t>26/06/1447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3803F-8B3A-471E-917C-BABB37AF0B76}" type="slidenum">
              <a:rPr lang="ar-IQ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878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84C7-A960-4DAC-BB40-275CA0C6BC30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5E7E5-40F1-4221-9C5C-5913940BC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21E0-ABE2-4CA6-8E4F-D7F20A571D52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F27B7-A664-4D8F-B0BE-041F72E71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65D6-D2E0-4C36-BFB2-DBAA18F0B602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5A404-D687-41ED-B866-B1F2B1B10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F6F6-B459-4767-82EB-1A822C9996BB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ACEB4-F607-4DB2-80DD-A4F246016C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B436-885B-4B45-9236-ADCE31940671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08C53-9A76-4A79-A659-64CEDED1B7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5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8219-2007-4F24-B0C9-20A50BB14EF1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F002-5342-4E96-8F6D-2F69A8BC4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1C6-33FD-4C4E-A4E6-F19F54F46B2D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C30D-96F6-4713-9C7B-AB71073A9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1B83-650C-4186-B780-906C2BD51FC4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5DEC-F11C-4B0D-A7BA-307E16E40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3024-1C83-407D-9236-31B549B67132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54D26-3BE8-41A2-98B1-90D221C83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89C0-D2DE-494D-9975-0AB1A1C217BF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57FE379-FEEB-4A17-BB1D-F6D8B45C9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5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E3D77"/>
            </a:gs>
            <a:gs pos="92000">
              <a:srgbClr val="4281BD"/>
            </a:gs>
            <a:gs pos="100000">
              <a:srgbClr val="4281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</p:spPr>
          <p:txBody>
            <a:bodyPr/>
            <a:lstStyle/>
            <a:p>
              <a:pPr defTabSz="457200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14748364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/>
              <a:t>Click to edit Master text styles</a:t>
            </a:r>
          </a:p>
          <a:p>
            <a:pPr lvl="1"/>
            <a:r>
              <a:rPr lang="en-US" altLang="ar-IQ"/>
              <a:t>Second level</a:t>
            </a:r>
          </a:p>
          <a:p>
            <a:pPr lvl="2"/>
            <a:r>
              <a:rPr lang="en-US" altLang="ar-IQ"/>
              <a:t>Third level</a:t>
            </a:r>
          </a:p>
          <a:p>
            <a:pPr lvl="3"/>
            <a:r>
              <a:rPr lang="en-US" altLang="ar-IQ"/>
              <a:t>Fourth level</a:t>
            </a:r>
          </a:p>
          <a:p>
            <a:pPr lvl="4"/>
            <a:r>
              <a:rPr lang="en-US" altLang="ar-IQ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732C9A-5324-4C54-BB0A-B731BCA43E42}" type="datetimeFigureOut">
              <a:rPr lang="en-US"/>
              <a:pPr>
                <a:defRPr/>
              </a:pPr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B8A2BC-01EC-4FA1-B5E2-E628249CAB5F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7" r:id="rId9"/>
    <p:sldLayoutId id="2147484204" r:id="rId10"/>
    <p:sldLayoutId id="2147484205" r:id="rId11"/>
  </p:sldLayoutIdLst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4034" y="1292391"/>
            <a:ext cx="7319632" cy="41549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</a:br>
            <a: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Three Component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           </a:t>
            </a:r>
            <a:r>
              <a:rPr lang="en-US" sz="4400" b="1" i="1" dirty="0">
                <a:ln/>
                <a:solidFill>
                  <a:schemeClr val="accent3"/>
                </a:solidFill>
                <a:latin typeface="+mn-lt"/>
                <a:cs typeface="+mn-cs"/>
              </a:rPr>
              <a:t>Lab. 3</a:t>
            </a:r>
            <a:b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</a:br>
            <a:endParaRPr lang="en-US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27584" y="4919008"/>
            <a:ext cx="94685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Done 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     Lecturer            </a:t>
            </a: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Assist lecturer </a:t>
            </a:r>
            <a:r>
              <a:rPr lang="ar-IQ" sz="2400" b="1" dirty="0">
                <a:solidFill>
                  <a:srgbClr val="2D2D8A">
                    <a:lumMod val="50000"/>
                  </a:srgbClr>
                </a:solidFill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 lecturer :</a:t>
            </a:r>
            <a:endParaRPr lang="en-US" sz="2400" b="1" dirty="0">
              <a:solidFill>
                <a:srgbClr val="2D2D8A">
                  <a:lumMod val="50000"/>
                </a:srgbClr>
              </a:solidFill>
            </a:endParaRPr>
          </a:p>
          <a:p>
            <a:pPr>
              <a:buClr>
                <a:srgbClr val="000000"/>
              </a:buClr>
              <a:defRPr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Marwa Malik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Mona Yahya</a:t>
            </a: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Akeel AbdullRida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>
              <a:buClr>
                <a:srgbClr val="000000"/>
              </a:buClr>
              <a:defRPr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4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" name="image3.jpg">
            <a:extLst>
              <a:ext uri="{FF2B5EF4-FFF2-40B4-BE49-F238E27FC236}">
                <a16:creationId xmlns:a16="http://schemas.microsoft.com/office/drawing/2014/main" id="{A9E94DE6-31D6-6F54-13A8-28B77A3936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18597"/>
            <a:ext cx="1704975" cy="172402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55650" y="5949950"/>
            <a:ext cx="7864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Red point M :   X = 50%w/w  , Z = 20%w/w and Y=100-(50+20)=30 %w/w</a:t>
            </a:r>
            <a:endParaRPr lang="ar-IQ" altLang="ar-IQ">
              <a:latin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5888"/>
            <a:ext cx="6305550" cy="58261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ar-IQ" sz="2400" b="1">
                <a:solidFill>
                  <a:srgbClr val="92D050"/>
                </a:solidFill>
              </a:rPr>
              <a:t>4) If a line is drawn through any apex to a point on the opposite side ,then all systems represented by points on such line have constant ratio of two </a:t>
            </a:r>
            <a:r>
              <a:rPr lang="ar-IQ" altLang="ar-IQ" sz="2400" b="1">
                <a:solidFill>
                  <a:srgbClr val="92D050"/>
                </a:solidFill>
              </a:rPr>
              <a:t>      </a:t>
            </a:r>
            <a:r>
              <a:rPr lang="en-US" altLang="ar-IQ" sz="2400" b="1">
                <a:solidFill>
                  <a:srgbClr val="92D050"/>
                </a:solidFill>
              </a:rPr>
              <a:t>components.                                         </a:t>
            </a:r>
          </a:p>
          <a:p>
            <a:endParaRPr lang="ar-IQ" altLang="ar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5495925"/>
            <a:ext cx="9144000" cy="1477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>
                <a:solidFill>
                  <a:srgbClr val="000000"/>
                </a:solidFill>
                <a:latin typeface="Times New Roman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>
                <a:solidFill>
                  <a:srgbClr val="000000"/>
                </a:solidFill>
                <a:latin typeface="Times New Roman" pitchFamily="18" charset="0"/>
              </a:rPr>
              <a:t> Red point M :   X = 60%w/w  , Z = 20%w/w and Y=100-(60+20)=20 %w/w ,ratio y/z=20/20=1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ar-IQ" dirty="0">
                <a:solidFill>
                  <a:srgbClr val="000000"/>
                </a:solidFill>
                <a:latin typeface="Times New Roman" pitchFamily="18" charset="0"/>
              </a:rPr>
              <a:t>Green point A : X = 20%w/w  , Z = 40%w/w and Y=100-(20+40)=40 %w/w, ratio y/z=40/40=1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ar-IQ" altLang="ar-IQ" dirty="0">
              <a:latin typeface="Arial" pitchFamily="34" charset="0"/>
            </a:endParaRP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ar-IQ" altLang="ar-IQ" dirty="0">
              <a:latin typeface="Arial" pitchFamily="34" charset="0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6688"/>
            <a:ext cx="6508750" cy="532923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>
                <a:solidFill>
                  <a:srgbClr val="92D050"/>
                </a:solidFill>
              </a:rPr>
              <a:t>5) Any line drawn parallel to one side of the triangle  represents ternary systems in which the proportion ( or % by </a:t>
            </a:r>
            <a:r>
              <a:rPr lang="en-US" altLang="ar-IQ" sz="2400" b="1" dirty="0" err="1">
                <a:solidFill>
                  <a:srgbClr val="92D050"/>
                </a:solidFill>
              </a:rPr>
              <a:t>wt</a:t>
            </a:r>
            <a:r>
              <a:rPr lang="en-US" altLang="ar-IQ" sz="2400" b="1" dirty="0">
                <a:solidFill>
                  <a:srgbClr val="92D050"/>
                </a:solidFill>
              </a:rPr>
              <a:t>)of </a:t>
            </a:r>
            <a:r>
              <a:rPr lang="ar-IQ" altLang="ar-IQ" sz="2400" b="1" dirty="0">
                <a:solidFill>
                  <a:srgbClr val="92D050"/>
                </a:solidFill>
              </a:rPr>
              <a:t>   </a:t>
            </a:r>
            <a:r>
              <a:rPr lang="en-US" altLang="ar-IQ" sz="2400" b="1" dirty="0">
                <a:solidFill>
                  <a:srgbClr val="92D050"/>
                </a:solidFill>
              </a:rPr>
              <a:t>one component is constant</a:t>
            </a:r>
            <a:r>
              <a:rPr lang="en-US" altLang="ar-IQ" sz="2400" b="1" dirty="0"/>
              <a:t>.                     </a:t>
            </a:r>
            <a:endParaRPr lang="ar-IQ" altLang="ar-IQ" sz="2400" b="1" dirty="0"/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0" y="5589588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Point M :   </a:t>
            </a:r>
            <a:r>
              <a:rPr lang="en-US" altLang="ar-IQ" b="1">
                <a:solidFill>
                  <a:srgbClr val="FFFF00"/>
                </a:solidFill>
                <a:latin typeface="Times New Roman" panose="02020603050405020304" pitchFamily="18" charset="0"/>
              </a:rPr>
              <a:t>X = 40%w/w</a:t>
            </a: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  , Z = 30%w/w and Y=100-(40+30)=30 %w/w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Point K :    </a:t>
            </a:r>
            <a:r>
              <a:rPr lang="en-US" altLang="ar-IQ" b="1">
                <a:solidFill>
                  <a:srgbClr val="FFFF00"/>
                </a:solidFill>
                <a:latin typeface="Times New Roman" panose="02020603050405020304" pitchFamily="18" charset="0"/>
              </a:rPr>
              <a:t>X = 40%w/w</a:t>
            </a: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  , Z = 50%w/w and Y=100-(40+50)=10 %w/w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1275"/>
            <a:ext cx="7272808" cy="52727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88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92888" cy="575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96250" cy="1141413"/>
          </a:xfrm>
        </p:spPr>
        <p:txBody>
          <a:bodyPr/>
          <a:lstStyle/>
          <a:p>
            <a:pPr eaLnBrk="1" hangingPunct="1"/>
            <a:r>
              <a:rPr lang="en-US" altLang="ar-IQ" sz="2600" i="1" u="sng">
                <a:cs typeface="Trebuchet MS" panose="020B0603020202020204" pitchFamily="34" charset="0"/>
              </a:rPr>
              <a:t>Procedure:</a:t>
            </a:r>
            <a:br>
              <a:rPr lang="en-US" altLang="ar-IQ" sz="2600">
                <a:cs typeface="Trebuchet MS" panose="020B0603020202020204" pitchFamily="34" charset="0"/>
              </a:rPr>
            </a:br>
            <a:endParaRPr lang="ar-IQ" altLang="ar-IQ" sz="2600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7954962" cy="5688012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/>
              <a:t>1-Prepare 10 gm of the following combination of HAC &amp; CHCl</a:t>
            </a:r>
            <a:r>
              <a:rPr lang="en-US" sz="2900" baseline="-25000" dirty="0"/>
              <a:t>3</a:t>
            </a:r>
            <a:r>
              <a:rPr lang="en-US" sz="2900" dirty="0"/>
              <a:t>:5%, 10%, 20%, 30%, 40%, 50%, 60%, 70%, 80%, and 90% w/w HAC:CHCl</a:t>
            </a:r>
            <a:r>
              <a:rPr lang="en-US" sz="2900" baseline="-25000" dirty="0"/>
              <a:t>3</a:t>
            </a:r>
            <a:r>
              <a:rPr lang="en-US" sz="2900" dirty="0"/>
              <a:t> in a small clean &amp;dry flask which form one single phase.                                                       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/>
              <a:t>2-To these mixtures slowly add water from a burette until a turbidity just appears. Check the weight of water (which is equal to its volume).                      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900" dirty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b="1" i="1" u="sng" dirty="0"/>
              <a:t>Note:-</a:t>
            </a:r>
            <a:r>
              <a:rPr lang="en-US" sz="2600" b="1" dirty="0">
                <a:solidFill>
                  <a:schemeClr val="accent3"/>
                </a:solidFill>
              </a:rPr>
              <a:t>To prepare samples in step no.1, the required amount of HAC&amp;CHCl3 from burettes by converting the weight in to volume according to the law:                                                                    </a:t>
            </a:r>
          </a:p>
          <a:p>
            <a:pPr marL="0" indent="0" algn="l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b="1" dirty="0">
                <a:solidFill>
                  <a:schemeClr val="accent3"/>
                </a:solidFill>
              </a:rPr>
              <a:t>   Specific gravity (sp.gr) = weight/volume           </a:t>
            </a:r>
          </a:p>
          <a:p>
            <a:pPr marL="0" indent="0" algn="l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600" dirty="0"/>
              <a:t>    Sp.gr of HAC =1.009 and for CHCl3 =1.4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>
              <a:cs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28654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H2Ogm</a:t>
                      </a:r>
                    </a:p>
                    <a:p>
                      <a:pPr algn="l" rtl="1"/>
                      <a:r>
                        <a:rPr lang="en-US" sz="1800" dirty="0"/>
                        <a:t>ml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endParaRPr lang="ar-IQ" sz="1800" baseline="-25000" dirty="0"/>
                    </a:p>
                    <a:p>
                      <a:pPr algn="l" rtl="1"/>
                      <a:r>
                        <a:rPr lang="en-US" sz="1800" dirty="0"/>
                        <a:t>ml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endParaRPr lang="ar-IQ" sz="1800" baseline="-25000" dirty="0"/>
                    </a:p>
                    <a:p>
                      <a:pPr algn="l" rtl="1"/>
                      <a:r>
                        <a:rPr lang="en-US" sz="1800" dirty="0"/>
                        <a:t>gm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HAC ml</a:t>
                      </a:r>
                    </a:p>
                    <a:p>
                      <a:pPr algn="l" rtl="1"/>
                      <a:r>
                        <a:rPr lang="en-US" sz="1800" dirty="0"/>
                        <a:t>HAC </a:t>
                      </a:r>
                      <a:r>
                        <a:rPr lang="en-US" sz="1600" dirty="0"/>
                        <a:t>gm</a:t>
                      </a:r>
                      <a:r>
                        <a:rPr lang="ar-IQ" sz="1800" dirty="0"/>
                        <a:t>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HAC/</a:t>
                      </a:r>
                    </a:p>
                    <a:p>
                      <a:pPr algn="l" rtl="1"/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endParaRPr lang="ar-IQ" sz="1800" baseline="-250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Group NO.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6.79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9.5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0.5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1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5.7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8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4.3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6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3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2.14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3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7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70%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1.42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8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80%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0.71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1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90%</a:t>
                      </a:r>
                      <a:endParaRPr lang="ar-IQ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6</a:t>
                      </a:r>
                      <a:endParaRPr lang="ar-IQ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1584325"/>
          </a:xfrm>
        </p:spPr>
        <p:txBody>
          <a:bodyPr/>
          <a:lstStyle/>
          <a:p>
            <a:r>
              <a:rPr lang="en-US" altLang="ar-IQ" sz="2400">
                <a:cs typeface="Trebuchet MS" panose="020B0603020202020204" pitchFamily="34" charset="0"/>
              </a:rPr>
              <a:t>3-Obtain a miscibility curve by calculating the percent w/w of each component in the turbid mixture and plot this triangular diagram.</a:t>
            </a:r>
            <a:endParaRPr lang="ar-IQ" altLang="ar-IQ" sz="2400">
              <a:cs typeface="Trebuchet MS" panose="020B060302020202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7920037" cy="4897437"/>
          </a:xfrm>
        </p:spPr>
        <p:txBody>
          <a:bodyPr/>
          <a:lstStyle/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/>
              <a:t>For example  Group no. 1 if the amount of water </a:t>
            </a:r>
            <a:endParaRPr lang="ar-IQ" altLang="ar-IQ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/>
              <a:t>consumed  for turbidity just appears =0.5ml </a:t>
            </a:r>
            <a:endParaRPr lang="ar-IQ" altLang="ar-IQ" sz="1600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 sz="1600" b="1">
                <a:solidFill>
                  <a:srgbClr val="FFFF00"/>
                </a:solidFill>
              </a:rPr>
              <a:t>Total weight of the system</a:t>
            </a:r>
            <a:r>
              <a:rPr lang="en-US" altLang="ar-IQ" sz="1600"/>
              <a:t>=</a:t>
            </a:r>
            <a:r>
              <a:rPr lang="en-US" altLang="ar-IQ"/>
              <a:t> wt of HAC+ wt of CHCL3 +wt of H20</a:t>
            </a: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ar-IQ" altLang="ar-IQ"/>
              <a:t> </a:t>
            </a:r>
            <a:r>
              <a:rPr lang="en-US" altLang="ar-IQ"/>
              <a:t>                                      =0.5gm +9.5gm+0.5gm </a:t>
            </a:r>
            <a:endParaRPr lang="ar-IQ" altLang="ar-IQ"/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>
                <a:solidFill>
                  <a:srgbClr val="FFFF00"/>
                </a:solidFill>
              </a:rPr>
              <a:t>                                       =10.5gm  </a:t>
            </a: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>
                <a:solidFill>
                  <a:srgbClr val="FFFF00"/>
                </a:solidFill>
              </a:rPr>
              <a:t>FOR HAC: 0.5/10.5*100=4.76%w/w </a:t>
            </a:r>
            <a:endParaRPr lang="ar-IQ" altLang="ar-IQ">
              <a:solidFill>
                <a:srgbClr val="FFFF00"/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>
                <a:solidFill>
                  <a:srgbClr val="FFFF00"/>
                </a:solidFill>
              </a:rPr>
              <a:t>FOR CHCl3: 9.5/10.5*100=90.5%w/w</a:t>
            </a:r>
            <a:endParaRPr lang="ar-IQ" altLang="ar-IQ">
              <a:solidFill>
                <a:srgbClr val="FFFF00"/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</a:pPr>
            <a:r>
              <a:rPr lang="en-US" altLang="ar-IQ">
                <a:solidFill>
                  <a:srgbClr val="FFFF00"/>
                </a:solidFill>
              </a:rPr>
              <a:t>FOR H2O: 0.5/10.5*100=4.76%w/w</a:t>
            </a:r>
          </a:p>
          <a:p>
            <a:pPr marL="0" indent="0" algn="l">
              <a:buFont typeface="Wingdings 2" panose="05020102010507070707" pitchFamily="18" charset="2"/>
              <a:buNone/>
            </a:pPr>
            <a:endParaRPr lang="ar-IQ" altLang="ar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124700" cy="2016125"/>
          </a:xfrm>
        </p:spPr>
        <p:txBody>
          <a:bodyPr/>
          <a:lstStyle/>
          <a:p>
            <a:pPr algn="just" eaLnBrk="1" hangingPunct="1"/>
            <a:br>
              <a:rPr lang="en-US" altLang="ar-IQ" sz="2000" dirty="0">
                <a:cs typeface="Trebuchet MS" panose="020B0603020202020204" pitchFamily="34" charset="0"/>
              </a:rPr>
            </a:br>
            <a:br>
              <a:rPr lang="en-US" altLang="ar-IQ" sz="2000" dirty="0">
                <a:cs typeface="Trebuchet MS" panose="020B0603020202020204" pitchFamily="34" charset="0"/>
              </a:rPr>
            </a:br>
            <a:br>
              <a:rPr lang="en-US" altLang="ar-IQ" sz="2000" dirty="0">
                <a:cs typeface="Trebuchet MS" panose="020B0603020202020204" pitchFamily="34" charset="0"/>
              </a:rPr>
            </a:br>
            <a:r>
              <a:rPr lang="en-US" altLang="ar-IQ" sz="1800" dirty="0">
                <a:solidFill>
                  <a:srgbClr val="FFFF00"/>
                </a:solidFill>
                <a:cs typeface="Trebuchet MS" panose="020B0603020202020204" pitchFamily="34" charset="0"/>
              </a:rPr>
              <a:t>*Tabulated the amount of HAC ,CHCl3 and H2O</a:t>
            </a:r>
            <a:br>
              <a:rPr lang="en-US" altLang="ar-IQ" sz="1800" dirty="0">
                <a:solidFill>
                  <a:srgbClr val="FFFF00"/>
                </a:solidFill>
                <a:cs typeface="Trebuchet MS" panose="020B0603020202020204" pitchFamily="34" charset="0"/>
              </a:rPr>
            </a:br>
            <a:r>
              <a:rPr lang="en-US" altLang="ar-IQ" sz="1800" dirty="0">
                <a:solidFill>
                  <a:srgbClr val="FFFF00"/>
                </a:solidFill>
                <a:cs typeface="Trebuchet MS" panose="020B0603020202020204" pitchFamily="34" charset="0"/>
              </a:rPr>
              <a:t>*Calculate the % of each point.</a:t>
            </a:r>
            <a:br>
              <a:rPr lang="en-US" altLang="ar-IQ" dirty="0">
                <a:cs typeface="Trebuchet MS" panose="020B0603020202020204" pitchFamily="34" charset="0"/>
              </a:rPr>
            </a:br>
            <a:endParaRPr lang="ar-IQ" altLang="ar-IQ" dirty="0">
              <a:cs typeface="Trebuchet MS" panose="020B06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451" y="2781300"/>
          <a:ext cx="6645274" cy="32400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9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850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H2O%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ar-IQ" sz="1800" baseline="-250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HAC% 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HAC/</a:t>
                      </a:r>
                    </a:p>
                    <a:p>
                      <a:pPr algn="l" rtl="1"/>
                      <a:r>
                        <a:rPr lang="en-US" sz="1800" dirty="0"/>
                        <a:t>CHCl</a:t>
                      </a:r>
                      <a:r>
                        <a:rPr lang="en-US" sz="1800" baseline="-25000" dirty="0"/>
                        <a:t>3</a:t>
                      </a:r>
                      <a:endParaRPr lang="ar-IQ" sz="1800" baseline="-250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Group NO.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4.76%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90.5%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4.76%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1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2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3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70%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4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80%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5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373">
                <a:tc>
                  <a:txBody>
                    <a:bodyPr/>
                    <a:lstStyle/>
                    <a:p>
                      <a:pPr algn="l" rtl="1"/>
                      <a:endParaRPr lang="ar-IQ" sz="180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90%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/>
                        <a:t>6</a:t>
                      </a:r>
                      <a:endParaRPr lang="ar-IQ" sz="1800" dirty="0"/>
                    </a:p>
                  </a:txBody>
                  <a:tcPr marL="91450" marR="91450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127875" cy="1152525"/>
          </a:xfrm>
          <a:solidFill>
            <a:schemeClr val="tx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dirty="0">
                <a:solidFill>
                  <a:schemeClr val="tx2">
                    <a:lumMod val="25000"/>
                  </a:schemeClr>
                </a:solidFill>
                <a:ea typeface="+mj-ea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+mj-ea"/>
              </a:rPr>
              <a:t>The comparison between two component  and three component system                                         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4213" y="1773238"/>
          <a:ext cx="7596187" cy="4097339"/>
        </p:xfrm>
        <a:graphic>
          <a:graphicData uri="http://schemas.openxmlformats.org/drawingml/2006/table">
            <a:tbl>
              <a:tblPr/>
              <a:tblGrid>
                <a:gridCol w="408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218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 component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 component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 materials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 materials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IQ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Drawn on ordinary graph paper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Drawn on triangular graph paper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561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Factors affecting are temp. and concentration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exp. is done under constant pressure and temperature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tie line is always parallel to base line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tie line may be parallel or not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890"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Example phenol/water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r" defTabSz="457200" rtl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IQ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Example HAC,CHCl3,H2O system</a:t>
                      </a:r>
                    </a:p>
                  </a:txBody>
                  <a:tcPr marL="87234" marR="87234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altLang="ar-IQ">
              <a:cs typeface="Trebuchet MS" panose="020B0603020202020204" pitchFamily="34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6327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0"/>
            <a:ext cx="9036050" cy="6237288"/>
          </a:xfrm>
        </p:spPr>
        <p:txBody>
          <a:bodyPr/>
          <a:lstStyle/>
          <a:p>
            <a:pPr marL="0" indent="0" algn="l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Two component system        Three component system</a:t>
            </a:r>
          </a:p>
          <a:p>
            <a:pPr algn="l"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defRPr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defRPr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</a:t>
            </a:r>
            <a:endParaRPr lang="ar-IQ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8638"/>
            <a:ext cx="4429125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2830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ar-IQ" sz="2400" b="1" dirty="0">
                <a:solidFill>
                  <a:srgbClr val="92D050"/>
                </a:solidFill>
                <a:latin typeface="+mj-lt"/>
              </a:rPr>
              <a:t>1)Each of the corners or apexes of triangle represent 100%  by wt. of one component (A,B &amp; C ) as a result , the same apex will represents 0%  of </a:t>
            </a:r>
            <a:r>
              <a:rPr lang="ar-IQ" altLang="ar-IQ" sz="24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en-US" altLang="ar-IQ" sz="2400" b="1" dirty="0">
                <a:solidFill>
                  <a:srgbClr val="92D050"/>
                </a:solidFill>
                <a:latin typeface="+mj-lt"/>
              </a:rPr>
              <a:t>the other two components.                  </a:t>
            </a:r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Zainab\Desktop\phsical pharm. lab -1-\triangular graph pa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1438"/>
            <a:ext cx="754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17588" y="306388"/>
            <a:ext cx="7370762" cy="6746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b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</a:br>
            <a: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  <a:t>Triangular graph paper</a:t>
            </a:r>
            <a:b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</a:br>
            <a:endParaRPr lang="ar-IQ" altLang="ar-IQ">
              <a:solidFill>
                <a:srgbClr val="1E1C11"/>
              </a:solidFill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9366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  <a:t>Triangular graph paper</a:t>
            </a:r>
            <a:br>
              <a:rPr lang="en-US" altLang="ar-IQ">
                <a:solidFill>
                  <a:srgbClr val="1E1C11"/>
                </a:solidFill>
                <a:cs typeface="Arial" panose="020B0604020202020204" pitchFamily="34" charset="0"/>
              </a:rPr>
            </a:br>
            <a:endParaRPr lang="ar-IQ" altLang="ar-IQ">
              <a:solidFill>
                <a:srgbClr val="1E1C11"/>
              </a:solidFill>
              <a:cs typeface="Trebuchet MS" panose="020B0603020202020204" pitchFamily="34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402749"/>
            <a:ext cx="7365889" cy="526661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09650" y="404813"/>
            <a:ext cx="7124700" cy="1195387"/>
          </a:xfrm>
        </p:spPr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>
                <a:solidFill>
                  <a:srgbClr val="92D050"/>
                </a:solidFill>
              </a:rPr>
              <a:t>2) The three lines joining the corner points represent two component mixture of the three possible combination of A, B &amp; C .                             </a:t>
            </a:r>
          </a:p>
          <a:p>
            <a:pPr algn="l">
              <a:defRPr/>
            </a:pP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539750" y="52292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Three component phase diagram (above):</a:t>
            </a:r>
            <a:br>
              <a:rPr lang="en-US" altLang="ar-IQ">
                <a:latin typeface="Arial" panose="020B0604020202020204" pitchFamily="34" charset="0"/>
              </a:rPr>
            </a:b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Blue point M : X = 40%w/w  ,  Z = 60%w/w  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 Red point F :   X = 50%w/w  , Y = 50%w/w </a:t>
            </a:r>
          </a:p>
          <a:p>
            <a:pPr algn="l" rtl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>
                <a:solidFill>
                  <a:srgbClr val="000000"/>
                </a:solidFill>
                <a:latin typeface="Times New Roman" panose="02020603050405020304" pitchFamily="18" charset="0"/>
              </a:rPr>
              <a:t>Black point N : Y = 70%w/w  ,  Z = 30%w/w </a:t>
            </a:r>
            <a:endParaRPr lang="ar-IQ" altLang="ar-IQ">
              <a:latin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88640"/>
            <a:ext cx="6812962" cy="496494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i="1" u="sng">
                <a:solidFill>
                  <a:srgbClr val="FFFF00"/>
                </a:solidFill>
                <a:cs typeface="Trebuchet MS" panose="020B0603020202020204" pitchFamily="34" charset="0"/>
              </a:rPr>
              <a:t>Rules relating to triangular diagram:</a:t>
            </a:r>
            <a:r>
              <a:rPr lang="en-US" altLang="ar-IQ" i="1">
                <a:solidFill>
                  <a:srgbClr val="FFFF00"/>
                </a:solidFill>
                <a:cs typeface="Trebuchet MS" panose="020B0603020202020204" pitchFamily="34" charset="0"/>
              </a:rPr>
              <a:t>-</a:t>
            </a:r>
            <a:br>
              <a:rPr lang="en-US" altLang="ar-IQ">
                <a:cs typeface="Trebuchet MS" panose="020B0603020202020204" pitchFamily="34" charset="0"/>
              </a:rPr>
            </a:br>
            <a:endParaRPr lang="ar-IQ" altLang="ar-IQ">
              <a:cs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ar-IQ" sz="2400" b="1" dirty="0">
                <a:solidFill>
                  <a:srgbClr val="92D050"/>
                </a:solidFill>
              </a:rPr>
              <a:t>3-The area within the triangle  represents all possible combinations of A,B&amp;C to give three component system. </a:t>
            </a:r>
          </a:p>
          <a:p>
            <a:pPr>
              <a:defRPr/>
            </a:pP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962</TotalTime>
  <Words>908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Courier New</vt:lpstr>
      <vt:lpstr>Times New Roman</vt:lpstr>
      <vt:lpstr>Trebuchet MS</vt:lpstr>
      <vt:lpstr>Verdana</vt:lpstr>
      <vt:lpstr>Wingdings</vt:lpstr>
      <vt:lpstr>Wingdings 2</vt:lpstr>
      <vt:lpstr>Winter</vt:lpstr>
      <vt:lpstr>PowerPoint Presentation</vt:lpstr>
      <vt:lpstr> The comparison between two component  and three component system                                             </vt:lpstr>
      <vt:lpstr>PowerPoint Presentation</vt:lpstr>
      <vt:lpstr>Rules relating to triangular diagram:-</vt:lpstr>
      <vt:lpstr> Triangular graph paper </vt:lpstr>
      <vt:lpstr>Triangular graph paper </vt:lpstr>
      <vt:lpstr>Rules relating to triangular diagram:- </vt:lpstr>
      <vt:lpstr>PowerPoint Presentation</vt:lpstr>
      <vt:lpstr>Rules relating to triangular diagram:- </vt:lpstr>
      <vt:lpstr>PowerPoint Presentation</vt:lpstr>
      <vt:lpstr>Rules relating to triangular diagram:- </vt:lpstr>
      <vt:lpstr>PowerPoint Presentation</vt:lpstr>
      <vt:lpstr>Rules relating to triangular diagram:- </vt:lpstr>
      <vt:lpstr>PowerPoint Presentation</vt:lpstr>
      <vt:lpstr>PowerPoint Presentation</vt:lpstr>
      <vt:lpstr>Procedure: </vt:lpstr>
      <vt:lpstr>PowerPoint Presentation</vt:lpstr>
      <vt:lpstr>3-Obtain a miscibility curve by calculating the percent w/w of each component in the turbid mixture and plot this triangular diagram.</vt:lpstr>
      <vt:lpstr>   *Tabulated the amount of HAC ,CHCl3 and H2O *Calculate the % of each point.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Scorpion</cp:lastModifiedBy>
  <cp:revision>84</cp:revision>
  <dcterms:created xsi:type="dcterms:W3CDTF">2006-08-16T00:00:00Z</dcterms:created>
  <dcterms:modified xsi:type="dcterms:W3CDTF">2025-12-16T08:26:52Z</dcterms:modified>
</cp:coreProperties>
</file>