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3" r:id="rId5"/>
    <p:sldId id="272" r:id="rId6"/>
    <p:sldId id="259" r:id="rId7"/>
    <p:sldId id="258" r:id="rId8"/>
    <p:sldId id="286" r:id="rId9"/>
    <p:sldId id="278" r:id="rId10"/>
    <p:sldId id="261" r:id="rId11"/>
    <p:sldId id="262" r:id="rId12"/>
    <p:sldId id="263" r:id="rId13"/>
    <p:sldId id="265" r:id="rId14"/>
    <p:sldId id="266" r:id="rId15"/>
    <p:sldId id="267" r:id="rId16"/>
    <p:sldId id="279" r:id="rId17"/>
    <p:sldId id="283" r:id="rId18"/>
    <p:sldId id="268" r:id="rId19"/>
    <p:sldId id="269" r:id="rId20"/>
    <p:sldId id="270" r:id="rId21"/>
    <p:sldId id="271"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C8"/>
    <a:srgbClr val="3377FF"/>
    <a:srgbClr val="CC9900"/>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1" d="100"/>
          <a:sy n="61" d="100"/>
        </p:scale>
        <p:origin x="1632" y="6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A744E-D537-403E-B7F2-F60163252AC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IQ"/>
        </a:p>
      </dgm:t>
    </dgm:pt>
    <dgm:pt modelId="{88D50218-9A01-4F4B-9BEF-39564463B4F6}">
      <dgm:prSet phldrT="[Text]" custT="1"/>
      <dgm:spPr/>
      <dgm:t>
        <a:bodyPr/>
        <a:lstStyle/>
        <a:p>
          <a:pPr algn="l" rtl="0"/>
          <a:r>
            <a:rPr lang="en-US" sz="1800" b="1" dirty="0">
              <a:solidFill>
                <a:schemeClr val="tx1"/>
              </a:solidFill>
            </a:rPr>
            <a:t>adsorption</a:t>
          </a:r>
          <a:r>
            <a:rPr lang="en-US" sz="1800" dirty="0">
              <a:solidFill>
                <a:schemeClr val="tx1"/>
              </a:solidFill>
            </a:rPr>
            <a:t>:- is the process which is involve the concentration or accumulation of gas ,liquid and solid on the surface of  the liquid or solid which is in contact .</a:t>
          </a:r>
          <a:endParaRPr lang="ar-IQ" sz="1800" dirty="0">
            <a:solidFill>
              <a:schemeClr val="tx1"/>
            </a:solidFill>
          </a:endParaRPr>
        </a:p>
      </dgm:t>
    </dgm:pt>
    <dgm:pt modelId="{9FA65848-6D80-43A9-9595-FD5285177D18}" type="parTrans" cxnId="{5C19BA77-30ED-4BBC-9438-531AD4DB3EA1}">
      <dgm:prSet/>
      <dgm:spPr/>
      <dgm:t>
        <a:bodyPr/>
        <a:lstStyle/>
        <a:p>
          <a:pPr rtl="1"/>
          <a:endParaRPr lang="ar-IQ"/>
        </a:p>
      </dgm:t>
    </dgm:pt>
    <dgm:pt modelId="{93F4F77F-81D1-4390-96A5-3996683BF4A8}" type="sibTrans" cxnId="{5C19BA77-30ED-4BBC-9438-531AD4DB3EA1}">
      <dgm:prSet/>
      <dgm:spPr/>
      <dgm:t>
        <a:bodyPr/>
        <a:lstStyle/>
        <a:p>
          <a:pPr rtl="1"/>
          <a:endParaRPr lang="ar-IQ"/>
        </a:p>
      </dgm:t>
    </dgm:pt>
    <dgm:pt modelId="{4A11B075-CBFA-41C5-9D41-9387F4567DF5}">
      <dgm:prSet phldrT="[Text]" custT="1"/>
      <dgm:spPr/>
      <dgm:t>
        <a:bodyPr/>
        <a:lstStyle/>
        <a:p>
          <a:pPr algn="l" rtl="1"/>
          <a:r>
            <a:rPr lang="en-US" sz="1800" b="1" dirty="0" err="1">
              <a:solidFill>
                <a:schemeClr val="tx1"/>
              </a:solidFill>
            </a:rPr>
            <a:t>adsorbate</a:t>
          </a:r>
          <a:r>
            <a:rPr lang="en-US" sz="1800" dirty="0">
              <a:solidFill>
                <a:schemeClr val="tx1"/>
              </a:solidFill>
            </a:rPr>
            <a:t>:- is the substance being adsorbed.</a:t>
          </a:r>
          <a:endParaRPr lang="ar-IQ" sz="1800" dirty="0">
            <a:solidFill>
              <a:schemeClr val="tx1"/>
            </a:solidFill>
          </a:endParaRPr>
        </a:p>
      </dgm:t>
    </dgm:pt>
    <dgm:pt modelId="{35A25530-0A22-4795-8E23-4B3340842EC0}" type="parTrans" cxnId="{1AE7B93C-E0A2-41AF-BD4C-01536ECC088E}">
      <dgm:prSet/>
      <dgm:spPr/>
      <dgm:t>
        <a:bodyPr/>
        <a:lstStyle/>
        <a:p>
          <a:pPr rtl="1"/>
          <a:endParaRPr lang="ar-IQ"/>
        </a:p>
      </dgm:t>
    </dgm:pt>
    <dgm:pt modelId="{03DEB381-C550-4F1A-93A0-F0AC5B852FF0}" type="sibTrans" cxnId="{1AE7B93C-E0A2-41AF-BD4C-01536ECC088E}">
      <dgm:prSet/>
      <dgm:spPr/>
      <dgm:t>
        <a:bodyPr/>
        <a:lstStyle/>
        <a:p>
          <a:pPr rtl="1"/>
          <a:endParaRPr lang="ar-IQ"/>
        </a:p>
      </dgm:t>
    </dgm:pt>
    <dgm:pt modelId="{3EDAC3C0-F154-4678-ABB5-9B50B406C43E}">
      <dgm:prSet phldrT="[Text]" custT="1"/>
      <dgm:spPr/>
      <dgm:t>
        <a:bodyPr/>
        <a:lstStyle/>
        <a:p>
          <a:pPr algn="l" rtl="0"/>
          <a:r>
            <a:rPr lang="en-US" sz="1800" b="1" dirty="0">
              <a:solidFill>
                <a:schemeClr val="tx1"/>
              </a:solidFill>
            </a:rPr>
            <a:t>adsorption isotherm</a:t>
          </a:r>
          <a:r>
            <a:rPr lang="en-US" sz="1800" dirty="0">
              <a:solidFill>
                <a:schemeClr val="tx1"/>
              </a:solidFill>
            </a:rPr>
            <a:t>:- is the relationship between the amount of substance being adsorbed and the amount existing in the bulk of the solution at constant temperature.</a:t>
          </a:r>
          <a:endParaRPr lang="ar-IQ" sz="1800" dirty="0">
            <a:solidFill>
              <a:schemeClr val="tx1"/>
            </a:solidFill>
          </a:endParaRPr>
        </a:p>
      </dgm:t>
    </dgm:pt>
    <dgm:pt modelId="{0735FF4A-E89C-4A32-9371-7422AB8FB9B0}" type="parTrans" cxnId="{1B1D5C8A-A87A-4743-94F7-E4166A7314FC}">
      <dgm:prSet/>
      <dgm:spPr/>
      <dgm:t>
        <a:bodyPr/>
        <a:lstStyle/>
        <a:p>
          <a:pPr rtl="1"/>
          <a:endParaRPr lang="ar-IQ"/>
        </a:p>
      </dgm:t>
    </dgm:pt>
    <dgm:pt modelId="{EE0E5430-B1D4-4758-973F-19ED0EA047C7}" type="sibTrans" cxnId="{1B1D5C8A-A87A-4743-94F7-E4166A7314FC}">
      <dgm:prSet/>
      <dgm:spPr/>
      <dgm:t>
        <a:bodyPr/>
        <a:lstStyle/>
        <a:p>
          <a:pPr rtl="1"/>
          <a:endParaRPr lang="ar-IQ"/>
        </a:p>
      </dgm:t>
    </dgm:pt>
    <dgm:pt modelId="{4BFCBA42-4886-4CEC-9797-A6983EFB834A}">
      <dgm:prSet custT="1"/>
      <dgm:spPr/>
      <dgm:t>
        <a:bodyPr/>
        <a:lstStyle/>
        <a:p>
          <a:pPr algn="l" rtl="0"/>
          <a:r>
            <a:rPr lang="en-US" sz="1800" dirty="0">
              <a:solidFill>
                <a:schemeClr val="tx1"/>
              </a:solidFill>
            </a:rPr>
            <a:t>solid has the property of holding molecules at their surface and this property occur in the case of porous and finely divided material.</a:t>
          </a:r>
          <a:endParaRPr lang="ar-IQ" sz="1800" dirty="0">
            <a:solidFill>
              <a:schemeClr val="tx1"/>
            </a:solidFill>
          </a:endParaRPr>
        </a:p>
      </dgm:t>
    </dgm:pt>
    <dgm:pt modelId="{E3AD7789-E0CC-44A3-9082-38DF3ACAF439}" type="parTrans" cxnId="{70055343-B36E-4C07-AB9D-722A0CAD806E}">
      <dgm:prSet/>
      <dgm:spPr/>
      <dgm:t>
        <a:bodyPr/>
        <a:lstStyle/>
        <a:p>
          <a:pPr rtl="1"/>
          <a:endParaRPr lang="ar-IQ"/>
        </a:p>
      </dgm:t>
    </dgm:pt>
    <dgm:pt modelId="{D27FF240-E7A7-45BD-93CA-1D61CA52922A}" type="sibTrans" cxnId="{70055343-B36E-4C07-AB9D-722A0CAD806E}">
      <dgm:prSet/>
      <dgm:spPr/>
      <dgm:t>
        <a:bodyPr/>
        <a:lstStyle/>
        <a:p>
          <a:pPr rtl="1"/>
          <a:endParaRPr lang="ar-IQ"/>
        </a:p>
      </dgm:t>
    </dgm:pt>
    <dgm:pt modelId="{B125497A-54D8-4D44-BD27-9C113B812BF8}">
      <dgm:prSet custT="1"/>
      <dgm:spPr/>
      <dgm:t>
        <a:bodyPr/>
        <a:lstStyle/>
        <a:p>
          <a:pPr algn="l" rtl="0"/>
          <a:r>
            <a:rPr lang="en-US" sz="1800" b="1" dirty="0">
              <a:solidFill>
                <a:schemeClr val="tx1"/>
              </a:solidFill>
            </a:rPr>
            <a:t>adsorbent</a:t>
          </a:r>
          <a:r>
            <a:rPr lang="en-US" sz="1800" dirty="0">
              <a:solidFill>
                <a:schemeClr val="tx1"/>
              </a:solidFill>
            </a:rPr>
            <a:t>:- is the material used to adsorb gas ,liquid and solid e.g. charcoal &amp; kaolin</a:t>
          </a:r>
          <a:endParaRPr lang="ar-IQ" sz="1800" dirty="0">
            <a:solidFill>
              <a:schemeClr val="tx1"/>
            </a:solidFill>
          </a:endParaRPr>
        </a:p>
      </dgm:t>
    </dgm:pt>
    <dgm:pt modelId="{838FA886-64A1-4F17-88EC-B4A468A8BD75}" type="parTrans" cxnId="{2940A638-C07D-47FE-B855-CCFE15AB0CAF}">
      <dgm:prSet/>
      <dgm:spPr/>
      <dgm:t>
        <a:bodyPr/>
        <a:lstStyle/>
        <a:p>
          <a:pPr rtl="1"/>
          <a:endParaRPr lang="ar-IQ"/>
        </a:p>
      </dgm:t>
    </dgm:pt>
    <dgm:pt modelId="{F9192F16-5C48-49E2-8CDB-CB1EECB96546}" type="sibTrans" cxnId="{2940A638-C07D-47FE-B855-CCFE15AB0CAF}">
      <dgm:prSet/>
      <dgm:spPr/>
      <dgm:t>
        <a:bodyPr/>
        <a:lstStyle/>
        <a:p>
          <a:pPr rtl="1"/>
          <a:endParaRPr lang="ar-IQ"/>
        </a:p>
      </dgm:t>
    </dgm:pt>
    <dgm:pt modelId="{D31BDFB9-73D8-49F1-8952-982DC73BE530}" type="pres">
      <dgm:prSet presAssocID="{EFEA744E-D537-403E-B7F2-F60163252AC1}" presName="Name0" presStyleCnt="0">
        <dgm:presLayoutVars>
          <dgm:chMax val="7"/>
          <dgm:chPref val="7"/>
          <dgm:dir/>
        </dgm:presLayoutVars>
      </dgm:prSet>
      <dgm:spPr/>
    </dgm:pt>
    <dgm:pt modelId="{9A6C6A7E-9EC1-4312-B4F8-8C1A4EF31EF2}" type="pres">
      <dgm:prSet presAssocID="{EFEA744E-D537-403E-B7F2-F60163252AC1}" presName="Name1" presStyleCnt="0"/>
      <dgm:spPr/>
    </dgm:pt>
    <dgm:pt modelId="{67C73CA4-4604-449C-A705-66C4C132BA9E}" type="pres">
      <dgm:prSet presAssocID="{EFEA744E-D537-403E-B7F2-F60163252AC1}" presName="cycle" presStyleCnt="0"/>
      <dgm:spPr/>
    </dgm:pt>
    <dgm:pt modelId="{D5A13C1E-A39D-4C46-BF6A-6D463921F78B}" type="pres">
      <dgm:prSet presAssocID="{EFEA744E-D537-403E-B7F2-F60163252AC1}" presName="srcNode" presStyleLbl="node1" presStyleIdx="0" presStyleCnt="5"/>
      <dgm:spPr/>
    </dgm:pt>
    <dgm:pt modelId="{AA93B65D-B06F-4395-8B71-247E99F6D289}" type="pres">
      <dgm:prSet presAssocID="{EFEA744E-D537-403E-B7F2-F60163252AC1}" presName="conn" presStyleLbl="parChTrans1D2" presStyleIdx="0" presStyleCnt="1"/>
      <dgm:spPr/>
    </dgm:pt>
    <dgm:pt modelId="{20B0D2B0-EC4A-46F0-A670-17A4A5A9897B}" type="pres">
      <dgm:prSet presAssocID="{EFEA744E-D537-403E-B7F2-F60163252AC1}" presName="extraNode" presStyleLbl="node1" presStyleIdx="0" presStyleCnt="5"/>
      <dgm:spPr/>
    </dgm:pt>
    <dgm:pt modelId="{0F55AB44-4D68-4954-A63F-114CC710572E}" type="pres">
      <dgm:prSet presAssocID="{EFEA744E-D537-403E-B7F2-F60163252AC1}" presName="dstNode" presStyleLbl="node1" presStyleIdx="0" presStyleCnt="5"/>
      <dgm:spPr/>
    </dgm:pt>
    <dgm:pt modelId="{4427F553-8D5F-4C50-B763-5ECC4181D2E5}" type="pres">
      <dgm:prSet presAssocID="{88D50218-9A01-4F4B-9BEF-39564463B4F6}" presName="text_1" presStyleLbl="node1" presStyleIdx="0" presStyleCnt="5">
        <dgm:presLayoutVars>
          <dgm:bulletEnabled val="1"/>
        </dgm:presLayoutVars>
      </dgm:prSet>
      <dgm:spPr/>
    </dgm:pt>
    <dgm:pt modelId="{12471B7D-1A56-4286-A1A5-A55517C5F468}" type="pres">
      <dgm:prSet presAssocID="{88D50218-9A01-4F4B-9BEF-39564463B4F6}" presName="accent_1" presStyleCnt="0"/>
      <dgm:spPr/>
    </dgm:pt>
    <dgm:pt modelId="{9465BD65-2506-4651-B92E-A287C5D1233D}" type="pres">
      <dgm:prSet presAssocID="{88D50218-9A01-4F4B-9BEF-39564463B4F6}" presName="accentRepeatNode" presStyleLbl="solidFgAcc1" presStyleIdx="0" presStyleCnt="5"/>
      <dgm:spPr/>
    </dgm:pt>
    <dgm:pt modelId="{B1ECBA56-909F-401B-AE65-6CE510C0D7B6}" type="pres">
      <dgm:prSet presAssocID="{4BFCBA42-4886-4CEC-9797-A6983EFB834A}" presName="text_2" presStyleLbl="node1" presStyleIdx="1" presStyleCnt="5">
        <dgm:presLayoutVars>
          <dgm:bulletEnabled val="1"/>
        </dgm:presLayoutVars>
      </dgm:prSet>
      <dgm:spPr/>
    </dgm:pt>
    <dgm:pt modelId="{E495CBA3-902F-48BF-A59E-69FE72D22339}" type="pres">
      <dgm:prSet presAssocID="{4BFCBA42-4886-4CEC-9797-A6983EFB834A}" presName="accent_2" presStyleCnt="0"/>
      <dgm:spPr/>
    </dgm:pt>
    <dgm:pt modelId="{2A73C203-470C-47BA-A5B6-4A5259C256E2}" type="pres">
      <dgm:prSet presAssocID="{4BFCBA42-4886-4CEC-9797-A6983EFB834A}" presName="accentRepeatNode" presStyleLbl="solidFgAcc1" presStyleIdx="1" presStyleCnt="5"/>
      <dgm:spPr/>
    </dgm:pt>
    <dgm:pt modelId="{2DAFF2C4-9DAC-4B0C-8A3E-4B8F0880C497}" type="pres">
      <dgm:prSet presAssocID="{B125497A-54D8-4D44-BD27-9C113B812BF8}" presName="text_3" presStyleLbl="node1" presStyleIdx="2" presStyleCnt="5">
        <dgm:presLayoutVars>
          <dgm:bulletEnabled val="1"/>
        </dgm:presLayoutVars>
      </dgm:prSet>
      <dgm:spPr/>
    </dgm:pt>
    <dgm:pt modelId="{3E641D7A-6D55-44F9-BFFE-07D4511AE2C5}" type="pres">
      <dgm:prSet presAssocID="{B125497A-54D8-4D44-BD27-9C113B812BF8}" presName="accent_3" presStyleCnt="0"/>
      <dgm:spPr/>
    </dgm:pt>
    <dgm:pt modelId="{D2DA740B-C3EC-4B99-8D55-A74640D6215D}" type="pres">
      <dgm:prSet presAssocID="{B125497A-54D8-4D44-BD27-9C113B812BF8}" presName="accentRepeatNode" presStyleLbl="solidFgAcc1" presStyleIdx="2" presStyleCnt="5"/>
      <dgm:spPr/>
    </dgm:pt>
    <dgm:pt modelId="{E871F047-6353-41A2-B91F-EFB76421450C}" type="pres">
      <dgm:prSet presAssocID="{4A11B075-CBFA-41C5-9D41-9387F4567DF5}" presName="text_4" presStyleLbl="node1" presStyleIdx="3" presStyleCnt="5">
        <dgm:presLayoutVars>
          <dgm:bulletEnabled val="1"/>
        </dgm:presLayoutVars>
      </dgm:prSet>
      <dgm:spPr/>
    </dgm:pt>
    <dgm:pt modelId="{C7342989-774F-4F06-9701-DEA54692CB35}" type="pres">
      <dgm:prSet presAssocID="{4A11B075-CBFA-41C5-9D41-9387F4567DF5}" presName="accent_4" presStyleCnt="0"/>
      <dgm:spPr/>
    </dgm:pt>
    <dgm:pt modelId="{00801E40-0DB1-4C32-BF6E-E9B06C85FA86}" type="pres">
      <dgm:prSet presAssocID="{4A11B075-CBFA-41C5-9D41-9387F4567DF5}" presName="accentRepeatNode" presStyleLbl="solidFgAcc1" presStyleIdx="3" presStyleCnt="5"/>
      <dgm:spPr/>
    </dgm:pt>
    <dgm:pt modelId="{AF7141D0-BCF2-4A4D-B98B-D4BF852C8437}" type="pres">
      <dgm:prSet presAssocID="{3EDAC3C0-F154-4678-ABB5-9B50B406C43E}" presName="text_5" presStyleLbl="node1" presStyleIdx="4" presStyleCnt="5">
        <dgm:presLayoutVars>
          <dgm:bulletEnabled val="1"/>
        </dgm:presLayoutVars>
      </dgm:prSet>
      <dgm:spPr/>
    </dgm:pt>
    <dgm:pt modelId="{1332E8C5-FB4E-4049-9F80-B552AF0E7279}" type="pres">
      <dgm:prSet presAssocID="{3EDAC3C0-F154-4678-ABB5-9B50B406C43E}" presName="accent_5" presStyleCnt="0"/>
      <dgm:spPr/>
    </dgm:pt>
    <dgm:pt modelId="{F16A4545-FBDF-47D4-9024-7E312C011D2A}" type="pres">
      <dgm:prSet presAssocID="{3EDAC3C0-F154-4678-ABB5-9B50B406C43E}" presName="accentRepeatNode" presStyleLbl="solidFgAcc1" presStyleIdx="4" presStyleCnt="5"/>
      <dgm:spPr/>
    </dgm:pt>
  </dgm:ptLst>
  <dgm:cxnLst>
    <dgm:cxn modelId="{34E2EA33-9ED8-42DD-BF6B-F97776B9ECB8}" type="presOf" srcId="{3EDAC3C0-F154-4678-ABB5-9B50B406C43E}" destId="{AF7141D0-BCF2-4A4D-B98B-D4BF852C8437}" srcOrd="0" destOrd="0" presId="urn:microsoft.com/office/officeart/2008/layout/VerticalCurvedList"/>
    <dgm:cxn modelId="{2940A638-C07D-47FE-B855-CCFE15AB0CAF}" srcId="{EFEA744E-D537-403E-B7F2-F60163252AC1}" destId="{B125497A-54D8-4D44-BD27-9C113B812BF8}" srcOrd="2" destOrd="0" parTransId="{838FA886-64A1-4F17-88EC-B4A468A8BD75}" sibTransId="{F9192F16-5C48-49E2-8CDB-CB1EECB96546}"/>
    <dgm:cxn modelId="{1AE7B93C-E0A2-41AF-BD4C-01536ECC088E}" srcId="{EFEA744E-D537-403E-B7F2-F60163252AC1}" destId="{4A11B075-CBFA-41C5-9D41-9387F4567DF5}" srcOrd="3" destOrd="0" parTransId="{35A25530-0A22-4795-8E23-4B3340842EC0}" sibTransId="{03DEB381-C550-4F1A-93A0-F0AC5B852FF0}"/>
    <dgm:cxn modelId="{B1E8A25C-EE6D-4337-81F2-DE8378A23C59}" type="presOf" srcId="{B125497A-54D8-4D44-BD27-9C113B812BF8}" destId="{2DAFF2C4-9DAC-4B0C-8A3E-4B8F0880C497}" srcOrd="0" destOrd="0" presId="urn:microsoft.com/office/officeart/2008/layout/VerticalCurvedList"/>
    <dgm:cxn modelId="{70055343-B36E-4C07-AB9D-722A0CAD806E}" srcId="{EFEA744E-D537-403E-B7F2-F60163252AC1}" destId="{4BFCBA42-4886-4CEC-9797-A6983EFB834A}" srcOrd="1" destOrd="0" parTransId="{E3AD7789-E0CC-44A3-9082-38DF3ACAF439}" sibTransId="{D27FF240-E7A7-45BD-93CA-1D61CA52922A}"/>
    <dgm:cxn modelId="{B262554B-AECE-4D58-9EE9-C0E78BAFE006}" type="presOf" srcId="{88D50218-9A01-4F4B-9BEF-39564463B4F6}" destId="{4427F553-8D5F-4C50-B763-5ECC4181D2E5}" srcOrd="0" destOrd="0" presId="urn:microsoft.com/office/officeart/2008/layout/VerticalCurvedList"/>
    <dgm:cxn modelId="{5C19BA77-30ED-4BBC-9438-531AD4DB3EA1}" srcId="{EFEA744E-D537-403E-B7F2-F60163252AC1}" destId="{88D50218-9A01-4F4B-9BEF-39564463B4F6}" srcOrd="0" destOrd="0" parTransId="{9FA65848-6D80-43A9-9595-FD5285177D18}" sibTransId="{93F4F77F-81D1-4390-96A5-3996683BF4A8}"/>
    <dgm:cxn modelId="{1B1D5C8A-A87A-4743-94F7-E4166A7314FC}" srcId="{EFEA744E-D537-403E-B7F2-F60163252AC1}" destId="{3EDAC3C0-F154-4678-ABB5-9B50B406C43E}" srcOrd="4" destOrd="0" parTransId="{0735FF4A-E89C-4A32-9371-7422AB8FB9B0}" sibTransId="{EE0E5430-B1D4-4758-973F-19ED0EA047C7}"/>
    <dgm:cxn modelId="{BDDBDB9A-2A98-4509-83F2-11157B78FA63}" type="presOf" srcId="{93F4F77F-81D1-4390-96A5-3996683BF4A8}" destId="{AA93B65D-B06F-4395-8B71-247E99F6D289}" srcOrd="0" destOrd="0" presId="urn:microsoft.com/office/officeart/2008/layout/VerticalCurvedList"/>
    <dgm:cxn modelId="{94B8469D-06FE-4AC4-A993-911833E5A856}" type="presOf" srcId="{EFEA744E-D537-403E-B7F2-F60163252AC1}" destId="{D31BDFB9-73D8-49F1-8952-982DC73BE530}" srcOrd="0" destOrd="0" presId="urn:microsoft.com/office/officeart/2008/layout/VerticalCurvedList"/>
    <dgm:cxn modelId="{3DF877A1-AF59-4340-9B2F-18837E0D8301}" type="presOf" srcId="{4A11B075-CBFA-41C5-9D41-9387F4567DF5}" destId="{E871F047-6353-41A2-B91F-EFB76421450C}" srcOrd="0" destOrd="0" presId="urn:microsoft.com/office/officeart/2008/layout/VerticalCurvedList"/>
    <dgm:cxn modelId="{E86AFDEC-4D82-4C85-9950-CE520930F28E}" type="presOf" srcId="{4BFCBA42-4886-4CEC-9797-A6983EFB834A}" destId="{B1ECBA56-909F-401B-AE65-6CE510C0D7B6}" srcOrd="0" destOrd="0" presId="urn:microsoft.com/office/officeart/2008/layout/VerticalCurvedList"/>
    <dgm:cxn modelId="{5777B518-0888-4EC7-9082-AE665B295F7E}" type="presParOf" srcId="{D31BDFB9-73D8-49F1-8952-982DC73BE530}" destId="{9A6C6A7E-9EC1-4312-B4F8-8C1A4EF31EF2}" srcOrd="0" destOrd="0" presId="urn:microsoft.com/office/officeart/2008/layout/VerticalCurvedList"/>
    <dgm:cxn modelId="{A3301461-B460-4FFF-AB28-DA2AD46DED28}" type="presParOf" srcId="{9A6C6A7E-9EC1-4312-B4F8-8C1A4EF31EF2}" destId="{67C73CA4-4604-449C-A705-66C4C132BA9E}" srcOrd="0" destOrd="0" presId="urn:microsoft.com/office/officeart/2008/layout/VerticalCurvedList"/>
    <dgm:cxn modelId="{CDAA8BCF-4C2D-4EC3-9556-DC9FCE2579C6}" type="presParOf" srcId="{67C73CA4-4604-449C-A705-66C4C132BA9E}" destId="{D5A13C1E-A39D-4C46-BF6A-6D463921F78B}" srcOrd="0" destOrd="0" presId="urn:microsoft.com/office/officeart/2008/layout/VerticalCurvedList"/>
    <dgm:cxn modelId="{30E8D62B-D068-4F8A-B17B-C892345706FE}" type="presParOf" srcId="{67C73CA4-4604-449C-A705-66C4C132BA9E}" destId="{AA93B65D-B06F-4395-8B71-247E99F6D289}" srcOrd="1" destOrd="0" presId="urn:microsoft.com/office/officeart/2008/layout/VerticalCurvedList"/>
    <dgm:cxn modelId="{01E16310-DF3D-4D17-B24C-F877DF7DE607}" type="presParOf" srcId="{67C73CA4-4604-449C-A705-66C4C132BA9E}" destId="{20B0D2B0-EC4A-46F0-A670-17A4A5A9897B}" srcOrd="2" destOrd="0" presId="urn:microsoft.com/office/officeart/2008/layout/VerticalCurvedList"/>
    <dgm:cxn modelId="{44264C25-36DE-4F0C-8DC2-185FC3A6038F}" type="presParOf" srcId="{67C73CA4-4604-449C-A705-66C4C132BA9E}" destId="{0F55AB44-4D68-4954-A63F-114CC710572E}" srcOrd="3" destOrd="0" presId="urn:microsoft.com/office/officeart/2008/layout/VerticalCurvedList"/>
    <dgm:cxn modelId="{A4A99C75-DB44-46F5-9C77-B0A17E385EFC}" type="presParOf" srcId="{9A6C6A7E-9EC1-4312-B4F8-8C1A4EF31EF2}" destId="{4427F553-8D5F-4C50-B763-5ECC4181D2E5}" srcOrd="1" destOrd="0" presId="urn:microsoft.com/office/officeart/2008/layout/VerticalCurvedList"/>
    <dgm:cxn modelId="{B4C8304D-1320-4198-862D-6CD3B729C632}" type="presParOf" srcId="{9A6C6A7E-9EC1-4312-B4F8-8C1A4EF31EF2}" destId="{12471B7D-1A56-4286-A1A5-A55517C5F468}" srcOrd="2" destOrd="0" presId="urn:microsoft.com/office/officeart/2008/layout/VerticalCurvedList"/>
    <dgm:cxn modelId="{7D71C917-BE37-4414-AA64-11DED1B4AC0D}" type="presParOf" srcId="{12471B7D-1A56-4286-A1A5-A55517C5F468}" destId="{9465BD65-2506-4651-B92E-A287C5D1233D}" srcOrd="0" destOrd="0" presId="urn:microsoft.com/office/officeart/2008/layout/VerticalCurvedList"/>
    <dgm:cxn modelId="{18FC3119-60D8-48C5-AB9B-09C973D3B93B}" type="presParOf" srcId="{9A6C6A7E-9EC1-4312-B4F8-8C1A4EF31EF2}" destId="{B1ECBA56-909F-401B-AE65-6CE510C0D7B6}" srcOrd="3" destOrd="0" presId="urn:microsoft.com/office/officeart/2008/layout/VerticalCurvedList"/>
    <dgm:cxn modelId="{11058331-7500-48AF-B013-3C2C4DAF46BC}" type="presParOf" srcId="{9A6C6A7E-9EC1-4312-B4F8-8C1A4EF31EF2}" destId="{E495CBA3-902F-48BF-A59E-69FE72D22339}" srcOrd="4" destOrd="0" presId="urn:microsoft.com/office/officeart/2008/layout/VerticalCurvedList"/>
    <dgm:cxn modelId="{91D0D6E2-FC62-433A-A28D-1940525A391B}" type="presParOf" srcId="{E495CBA3-902F-48BF-A59E-69FE72D22339}" destId="{2A73C203-470C-47BA-A5B6-4A5259C256E2}" srcOrd="0" destOrd="0" presId="urn:microsoft.com/office/officeart/2008/layout/VerticalCurvedList"/>
    <dgm:cxn modelId="{42DD988D-D20D-4813-9EFC-8EF0DE7E2C94}" type="presParOf" srcId="{9A6C6A7E-9EC1-4312-B4F8-8C1A4EF31EF2}" destId="{2DAFF2C4-9DAC-4B0C-8A3E-4B8F0880C497}" srcOrd="5" destOrd="0" presId="urn:microsoft.com/office/officeart/2008/layout/VerticalCurvedList"/>
    <dgm:cxn modelId="{379365D7-9286-4042-9D6B-62C60A986795}" type="presParOf" srcId="{9A6C6A7E-9EC1-4312-B4F8-8C1A4EF31EF2}" destId="{3E641D7A-6D55-44F9-BFFE-07D4511AE2C5}" srcOrd="6" destOrd="0" presId="urn:microsoft.com/office/officeart/2008/layout/VerticalCurvedList"/>
    <dgm:cxn modelId="{8670E119-40F3-47DA-869C-1A017B65983B}" type="presParOf" srcId="{3E641D7A-6D55-44F9-BFFE-07D4511AE2C5}" destId="{D2DA740B-C3EC-4B99-8D55-A74640D6215D}" srcOrd="0" destOrd="0" presId="urn:microsoft.com/office/officeart/2008/layout/VerticalCurvedList"/>
    <dgm:cxn modelId="{4FDD0316-BD97-4063-871B-05C8D391D5F7}" type="presParOf" srcId="{9A6C6A7E-9EC1-4312-B4F8-8C1A4EF31EF2}" destId="{E871F047-6353-41A2-B91F-EFB76421450C}" srcOrd="7" destOrd="0" presId="urn:microsoft.com/office/officeart/2008/layout/VerticalCurvedList"/>
    <dgm:cxn modelId="{7A190ACD-C61B-41CB-8732-98141D9DAB29}" type="presParOf" srcId="{9A6C6A7E-9EC1-4312-B4F8-8C1A4EF31EF2}" destId="{C7342989-774F-4F06-9701-DEA54692CB35}" srcOrd="8" destOrd="0" presId="urn:microsoft.com/office/officeart/2008/layout/VerticalCurvedList"/>
    <dgm:cxn modelId="{D1716DEC-8EB0-4766-A9B7-3A2487C0E0CB}" type="presParOf" srcId="{C7342989-774F-4F06-9701-DEA54692CB35}" destId="{00801E40-0DB1-4C32-BF6E-E9B06C85FA86}" srcOrd="0" destOrd="0" presId="urn:microsoft.com/office/officeart/2008/layout/VerticalCurvedList"/>
    <dgm:cxn modelId="{B5CE4840-FDD7-482E-BD46-92B8A4A75D9D}" type="presParOf" srcId="{9A6C6A7E-9EC1-4312-B4F8-8C1A4EF31EF2}" destId="{AF7141D0-BCF2-4A4D-B98B-D4BF852C8437}" srcOrd="9" destOrd="0" presId="urn:microsoft.com/office/officeart/2008/layout/VerticalCurvedList"/>
    <dgm:cxn modelId="{64B45E37-1400-40D1-A348-68F14542712F}" type="presParOf" srcId="{9A6C6A7E-9EC1-4312-B4F8-8C1A4EF31EF2}" destId="{1332E8C5-FB4E-4049-9F80-B552AF0E7279}" srcOrd="10" destOrd="0" presId="urn:microsoft.com/office/officeart/2008/layout/VerticalCurvedList"/>
    <dgm:cxn modelId="{903F9614-25BA-487C-97CF-96DB007852DB}" type="presParOf" srcId="{1332E8C5-FB4E-4049-9F80-B552AF0E7279}" destId="{F16A4545-FBDF-47D4-9024-7E312C011D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EEA8C-1290-446B-BA62-8CAB4E90A4A9}" type="doc">
      <dgm:prSet loTypeId="urn:microsoft.com/office/officeart/2005/8/layout/vList3" loCatId="list" qsTypeId="urn:microsoft.com/office/officeart/2005/8/quickstyle/simple1" qsCatId="simple" csTypeId="urn:microsoft.com/office/officeart/2005/8/colors/colorful3" csCatId="colorful" phldr="1"/>
      <dgm:spPr/>
    </dgm:pt>
    <dgm:pt modelId="{F2943547-2C2E-43E6-A987-037032E9CA29}">
      <dgm:prSet phldrT="[Text]"/>
      <dgm:spPr/>
      <dgm:t>
        <a:bodyPr/>
        <a:lstStyle/>
        <a:p>
          <a:pPr algn="l" rtl="0"/>
          <a:r>
            <a:rPr lang="en-US" dirty="0">
              <a:solidFill>
                <a:schemeClr val="tx1"/>
              </a:solidFill>
            </a:rPr>
            <a:t>the removable of objectionable odor from room &amp; food.</a:t>
          </a:r>
          <a:endParaRPr lang="ar-IQ" dirty="0">
            <a:solidFill>
              <a:schemeClr val="tx1"/>
            </a:solidFill>
          </a:endParaRPr>
        </a:p>
      </dgm:t>
    </dgm:pt>
    <dgm:pt modelId="{46EBE236-3042-4B4C-9AEA-2238A75E36EF}" type="parTrans" cxnId="{EE2870FD-08D6-42DE-98F9-D8870D1CF4F5}">
      <dgm:prSet/>
      <dgm:spPr/>
      <dgm:t>
        <a:bodyPr/>
        <a:lstStyle/>
        <a:p>
          <a:pPr rtl="1"/>
          <a:endParaRPr lang="ar-IQ"/>
        </a:p>
      </dgm:t>
    </dgm:pt>
    <dgm:pt modelId="{904D45BD-473B-4EDE-BB87-AEF685BD2F40}" type="sibTrans" cxnId="{EE2870FD-08D6-42DE-98F9-D8870D1CF4F5}">
      <dgm:prSet/>
      <dgm:spPr/>
      <dgm:t>
        <a:bodyPr/>
        <a:lstStyle/>
        <a:p>
          <a:pPr rtl="1"/>
          <a:endParaRPr lang="ar-IQ"/>
        </a:p>
      </dgm:t>
    </dgm:pt>
    <dgm:pt modelId="{305F1756-3D36-4C1A-AB89-7FF2514FFF78}">
      <dgm:prSet phldrT="[Text]"/>
      <dgm:spPr/>
      <dgm:t>
        <a:bodyPr/>
        <a:lstStyle/>
        <a:p>
          <a:pPr algn="l" rtl="0"/>
          <a:r>
            <a:rPr lang="en-US" dirty="0">
              <a:solidFill>
                <a:schemeClr val="tx1"/>
              </a:solidFill>
            </a:rPr>
            <a:t>the operation of gas mask and measurement of particle dimension. </a:t>
          </a:r>
          <a:endParaRPr lang="ar-IQ" dirty="0">
            <a:solidFill>
              <a:schemeClr val="tx1"/>
            </a:solidFill>
          </a:endParaRPr>
        </a:p>
      </dgm:t>
    </dgm:pt>
    <dgm:pt modelId="{28742FEB-3586-409E-96CA-8431BD7C7A9F}" type="parTrans" cxnId="{A5CFE595-1C84-4A72-9529-74310237CDDC}">
      <dgm:prSet/>
      <dgm:spPr/>
      <dgm:t>
        <a:bodyPr/>
        <a:lstStyle/>
        <a:p>
          <a:pPr rtl="1"/>
          <a:endParaRPr lang="ar-IQ"/>
        </a:p>
      </dgm:t>
    </dgm:pt>
    <dgm:pt modelId="{52731FF6-96F7-49AA-B36A-F1FC070D6C66}" type="sibTrans" cxnId="{A5CFE595-1C84-4A72-9529-74310237CDDC}">
      <dgm:prSet/>
      <dgm:spPr/>
      <dgm:t>
        <a:bodyPr/>
        <a:lstStyle/>
        <a:p>
          <a:pPr rtl="1"/>
          <a:endParaRPr lang="ar-IQ"/>
        </a:p>
      </dgm:t>
    </dgm:pt>
    <dgm:pt modelId="{8C02FD10-E569-4073-960A-0EDD3EE9C556}">
      <dgm:prSet phldrT="[Text]"/>
      <dgm:spPr/>
      <dgm:t>
        <a:bodyPr/>
        <a:lstStyle/>
        <a:p>
          <a:pPr algn="l" rtl="0"/>
          <a:r>
            <a:rPr lang="en-US" dirty="0" err="1">
              <a:solidFill>
                <a:schemeClr val="tx1"/>
              </a:solidFill>
            </a:rPr>
            <a:t>decoloring</a:t>
          </a:r>
          <a:r>
            <a:rPr lang="en-US" dirty="0">
              <a:solidFill>
                <a:schemeClr val="tx1"/>
              </a:solidFill>
            </a:rPr>
            <a:t> of solution ,detergent and wetting .</a:t>
          </a:r>
          <a:endParaRPr lang="ar-IQ" dirty="0">
            <a:solidFill>
              <a:schemeClr val="tx1"/>
            </a:solidFill>
          </a:endParaRPr>
        </a:p>
      </dgm:t>
    </dgm:pt>
    <dgm:pt modelId="{7CEB2E06-4603-49F6-BAC5-19F0588850FE}" type="parTrans" cxnId="{5C88A7B1-7DDD-406A-B919-9CF5B4D15797}">
      <dgm:prSet/>
      <dgm:spPr/>
      <dgm:t>
        <a:bodyPr/>
        <a:lstStyle/>
        <a:p>
          <a:pPr rtl="1"/>
          <a:endParaRPr lang="ar-IQ"/>
        </a:p>
      </dgm:t>
    </dgm:pt>
    <dgm:pt modelId="{4CA5EE20-46B9-45BD-9C12-600F3A2F87EF}" type="sibTrans" cxnId="{5C88A7B1-7DDD-406A-B919-9CF5B4D15797}">
      <dgm:prSet/>
      <dgm:spPr/>
      <dgm:t>
        <a:bodyPr/>
        <a:lstStyle/>
        <a:p>
          <a:pPr rtl="1"/>
          <a:endParaRPr lang="ar-IQ"/>
        </a:p>
      </dgm:t>
    </dgm:pt>
    <dgm:pt modelId="{84737734-7A1E-4013-995F-528C8D7F32C9}">
      <dgm:prSet custT="1"/>
      <dgm:spPr/>
      <dgm:t>
        <a:bodyPr/>
        <a:lstStyle/>
        <a:p>
          <a:pPr algn="l" rtl="0"/>
          <a:r>
            <a:rPr lang="en-US" sz="2300" dirty="0">
              <a:solidFill>
                <a:schemeClr val="tx1"/>
              </a:solidFill>
            </a:rPr>
            <a:t>adsorption chromatography.</a:t>
          </a:r>
          <a:endParaRPr lang="ar-IQ" sz="2300" dirty="0">
            <a:solidFill>
              <a:schemeClr val="tx1"/>
            </a:solidFill>
          </a:endParaRPr>
        </a:p>
      </dgm:t>
    </dgm:pt>
    <dgm:pt modelId="{2EA3898E-6321-4813-93D2-F184D4006259}" type="parTrans" cxnId="{99169B62-9A49-4472-A1BD-81D12745509B}">
      <dgm:prSet/>
      <dgm:spPr/>
      <dgm:t>
        <a:bodyPr/>
        <a:lstStyle/>
        <a:p>
          <a:pPr rtl="1"/>
          <a:endParaRPr lang="ar-IQ"/>
        </a:p>
      </dgm:t>
    </dgm:pt>
    <dgm:pt modelId="{39F2664E-D7E2-4F7E-AEC3-5BF08A1ED766}" type="sibTrans" cxnId="{99169B62-9A49-4472-A1BD-81D12745509B}">
      <dgm:prSet/>
      <dgm:spPr/>
      <dgm:t>
        <a:bodyPr/>
        <a:lstStyle/>
        <a:p>
          <a:pPr rtl="1"/>
          <a:endParaRPr lang="ar-IQ"/>
        </a:p>
      </dgm:t>
    </dgm:pt>
    <dgm:pt modelId="{B664F5F6-3A42-4CFB-93E4-CD5B0B73E793}" type="pres">
      <dgm:prSet presAssocID="{36DEEA8C-1290-446B-BA62-8CAB4E90A4A9}" presName="linearFlow" presStyleCnt="0">
        <dgm:presLayoutVars>
          <dgm:dir/>
          <dgm:resizeHandles val="exact"/>
        </dgm:presLayoutVars>
      </dgm:prSet>
      <dgm:spPr/>
    </dgm:pt>
    <dgm:pt modelId="{2A673FAF-D85C-47D9-8773-92F41AEE3C7F}" type="pres">
      <dgm:prSet presAssocID="{F2943547-2C2E-43E6-A987-037032E9CA29}" presName="composite" presStyleCnt="0"/>
      <dgm:spPr/>
    </dgm:pt>
    <dgm:pt modelId="{3CCCF7FB-87B2-4157-8B84-C75FEC400777}" type="pres">
      <dgm:prSet presAssocID="{F2943547-2C2E-43E6-A987-037032E9CA29}"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3D6ECA8-7527-425C-B7E1-A20E8DFD5761}" type="pres">
      <dgm:prSet presAssocID="{F2943547-2C2E-43E6-A987-037032E9CA29}" presName="txShp" presStyleLbl="node1" presStyleIdx="0" presStyleCnt="4">
        <dgm:presLayoutVars>
          <dgm:bulletEnabled val="1"/>
        </dgm:presLayoutVars>
      </dgm:prSet>
      <dgm:spPr/>
    </dgm:pt>
    <dgm:pt modelId="{C1750D50-41E7-423B-A02F-CD20A11F626B}" type="pres">
      <dgm:prSet presAssocID="{904D45BD-473B-4EDE-BB87-AEF685BD2F40}" presName="spacing" presStyleCnt="0"/>
      <dgm:spPr/>
    </dgm:pt>
    <dgm:pt modelId="{28ED5FE3-03C3-4019-8CAA-70A9DA06FBEC}" type="pres">
      <dgm:prSet presAssocID="{305F1756-3D36-4C1A-AB89-7FF2514FFF78}" presName="composite" presStyleCnt="0"/>
      <dgm:spPr/>
    </dgm:pt>
    <dgm:pt modelId="{4BA857EC-B49F-4398-996F-017D6A52A4B5}" type="pres">
      <dgm:prSet presAssocID="{305F1756-3D36-4C1A-AB89-7FF2514FFF7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D589FE8-E9BD-4C1C-A0A3-9ECBE32E9605}" type="pres">
      <dgm:prSet presAssocID="{305F1756-3D36-4C1A-AB89-7FF2514FFF78}" presName="txShp" presStyleLbl="node1" presStyleIdx="1" presStyleCnt="4">
        <dgm:presLayoutVars>
          <dgm:bulletEnabled val="1"/>
        </dgm:presLayoutVars>
      </dgm:prSet>
      <dgm:spPr/>
    </dgm:pt>
    <dgm:pt modelId="{6782D94D-4410-4ED9-BD6F-E372E23C10A0}" type="pres">
      <dgm:prSet presAssocID="{52731FF6-96F7-49AA-B36A-F1FC070D6C66}" presName="spacing" presStyleCnt="0"/>
      <dgm:spPr/>
    </dgm:pt>
    <dgm:pt modelId="{A5FB5BA3-DC98-40CD-A417-BF0A9E4F193E}" type="pres">
      <dgm:prSet presAssocID="{8C02FD10-E569-4073-960A-0EDD3EE9C556}" presName="composite" presStyleCnt="0"/>
      <dgm:spPr/>
    </dgm:pt>
    <dgm:pt modelId="{AE473F57-1435-4598-9CB5-4C1CE94357A0}" type="pres">
      <dgm:prSet presAssocID="{8C02FD10-E569-4073-960A-0EDD3EE9C556}"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8DC3CAD-814F-4DF6-9C22-807E030D0D7F}" type="pres">
      <dgm:prSet presAssocID="{8C02FD10-E569-4073-960A-0EDD3EE9C556}" presName="txShp" presStyleLbl="node1" presStyleIdx="2" presStyleCnt="4">
        <dgm:presLayoutVars>
          <dgm:bulletEnabled val="1"/>
        </dgm:presLayoutVars>
      </dgm:prSet>
      <dgm:spPr/>
    </dgm:pt>
    <dgm:pt modelId="{90E3BE0F-7A96-4695-BDB4-5B2415300D55}" type="pres">
      <dgm:prSet presAssocID="{4CA5EE20-46B9-45BD-9C12-600F3A2F87EF}" presName="spacing" presStyleCnt="0"/>
      <dgm:spPr/>
    </dgm:pt>
    <dgm:pt modelId="{5B2924AF-03D6-4877-811C-DF6E67FB0B74}" type="pres">
      <dgm:prSet presAssocID="{84737734-7A1E-4013-995F-528C8D7F32C9}" presName="composite" presStyleCnt="0"/>
      <dgm:spPr/>
    </dgm:pt>
    <dgm:pt modelId="{93E8CCE2-EB2D-4D35-9458-3907701056FD}" type="pres">
      <dgm:prSet presAssocID="{84737734-7A1E-4013-995F-528C8D7F32C9}"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pt>
    <dgm:pt modelId="{FC710AF5-B2C8-4140-B56E-E471E32E5CE0}" type="pres">
      <dgm:prSet presAssocID="{84737734-7A1E-4013-995F-528C8D7F32C9}" presName="txShp" presStyleLbl="node1" presStyleIdx="3" presStyleCnt="4">
        <dgm:presLayoutVars>
          <dgm:bulletEnabled val="1"/>
        </dgm:presLayoutVars>
      </dgm:prSet>
      <dgm:spPr/>
    </dgm:pt>
  </dgm:ptLst>
  <dgm:cxnLst>
    <dgm:cxn modelId="{8DAEE73F-11F2-4549-B212-73F172989825}" type="presOf" srcId="{305F1756-3D36-4C1A-AB89-7FF2514FFF78}" destId="{8D589FE8-E9BD-4C1C-A0A3-9ECBE32E9605}" srcOrd="0" destOrd="0" presId="urn:microsoft.com/office/officeart/2005/8/layout/vList3"/>
    <dgm:cxn modelId="{99169B62-9A49-4472-A1BD-81D12745509B}" srcId="{36DEEA8C-1290-446B-BA62-8CAB4E90A4A9}" destId="{84737734-7A1E-4013-995F-528C8D7F32C9}" srcOrd="3" destOrd="0" parTransId="{2EA3898E-6321-4813-93D2-F184D4006259}" sibTransId="{39F2664E-D7E2-4F7E-AEC3-5BF08A1ED766}"/>
    <dgm:cxn modelId="{A9D7F549-2615-4868-A6CB-6499A9462A46}" type="presOf" srcId="{8C02FD10-E569-4073-960A-0EDD3EE9C556}" destId="{C8DC3CAD-814F-4DF6-9C22-807E030D0D7F}" srcOrd="0" destOrd="0" presId="urn:microsoft.com/office/officeart/2005/8/layout/vList3"/>
    <dgm:cxn modelId="{A5CFE595-1C84-4A72-9529-74310237CDDC}" srcId="{36DEEA8C-1290-446B-BA62-8CAB4E90A4A9}" destId="{305F1756-3D36-4C1A-AB89-7FF2514FFF78}" srcOrd="1" destOrd="0" parTransId="{28742FEB-3586-409E-96CA-8431BD7C7A9F}" sibTransId="{52731FF6-96F7-49AA-B36A-F1FC070D6C66}"/>
    <dgm:cxn modelId="{5C88A7B1-7DDD-406A-B919-9CF5B4D15797}" srcId="{36DEEA8C-1290-446B-BA62-8CAB4E90A4A9}" destId="{8C02FD10-E569-4073-960A-0EDD3EE9C556}" srcOrd="2" destOrd="0" parTransId="{7CEB2E06-4603-49F6-BAC5-19F0588850FE}" sibTransId="{4CA5EE20-46B9-45BD-9C12-600F3A2F87EF}"/>
    <dgm:cxn modelId="{77C104DC-283B-499A-BB5B-D99BA8100EC5}" type="presOf" srcId="{36DEEA8C-1290-446B-BA62-8CAB4E90A4A9}" destId="{B664F5F6-3A42-4CFB-93E4-CD5B0B73E793}" srcOrd="0" destOrd="0" presId="urn:microsoft.com/office/officeart/2005/8/layout/vList3"/>
    <dgm:cxn modelId="{6637ACF7-98C3-484D-AC60-9EA5ECE82FE0}" type="presOf" srcId="{84737734-7A1E-4013-995F-528C8D7F32C9}" destId="{FC710AF5-B2C8-4140-B56E-E471E32E5CE0}" srcOrd="0" destOrd="0" presId="urn:microsoft.com/office/officeart/2005/8/layout/vList3"/>
    <dgm:cxn modelId="{210079FB-58AA-47B0-A7AE-7D4A2740338D}" type="presOf" srcId="{F2943547-2C2E-43E6-A987-037032E9CA29}" destId="{E3D6ECA8-7527-425C-B7E1-A20E8DFD5761}" srcOrd="0" destOrd="0" presId="urn:microsoft.com/office/officeart/2005/8/layout/vList3"/>
    <dgm:cxn modelId="{EE2870FD-08D6-42DE-98F9-D8870D1CF4F5}" srcId="{36DEEA8C-1290-446B-BA62-8CAB4E90A4A9}" destId="{F2943547-2C2E-43E6-A987-037032E9CA29}" srcOrd="0" destOrd="0" parTransId="{46EBE236-3042-4B4C-9AEA-2238A75E36EF}" sibTransId="{904D45BD-473B-4EDE-BB87-AEF685BD2F40}"/>
    <dgm:cxn modelId="{ACABCE2D-1F07-4800-A9E9-1378CAF70131}" type="presParOf" srcId="{B664F5F6-3A42-4CFB-93E4-CD5B0B73E793}" destId="{2A673FAF-D85C-47D9-8773-92F41AEE3C7F}" srcOrd="0" destOrd="0" presId="urn:microsoft.com/office/officeart/2005/8/layout/vList3"/>
    <dgm:cxn modelId="{59B58012-A318-40C0-A6AA-0C4D493C55BA}" type="presParOf" srcId="{2A673FAF-D85C-47D9-8773-92F41AEE3C7F}" destId="{3CCCF7FB-87B2-4157-8B84-C75FEC400777}" srcOrd="0" destOrd="0" presId="urn:microsoft.com/office/officeart/2005/8/layout/vList3"/>
    <dgm:cxn modelId="{CF3F5A6D-8782-4AC8-B98F-4F96C5A49762}" type="presParOf" srcId="{2A673FAF-D85C-47D9-8773-92F41AEE3C7F}" destId="{E3D6ECA8-7527-425C-B7E1-A20E8DFD5761}" srcOrd="1" destOrd="0" presId="urn:microsoft.com/office/officeart/2005/8/layout/vList3"/>
    <dgm:cxn modelId="{FCA40124-F097-4923-88A1-F02F2B7ABD31}" type="presParOf" srcId="{B664F5F6-3A42-4CFB-93E4-CD5B0B73E793}" destId="{C1750D50-41E7-423B-A02F-CD20A11F626B}" srcOrd="1" destOrd="0" presId="urn:microsoft.com/office/officeart/2005/8/layout/vList3"/>
    <dgm:cxn modelId="{D0332551-79D6-4C4E-A36E-2E0585654365}" type="presParOf" srcId="{B664F5F6-3A42-4CFB-93E4-CD5B0B73E793}" destId="{28ED5FE3-03C3-4019-8CAA-70A9DA06FBEC}" srcOrd="2" destOrd="0" presId="urn:microsoft.com/office/officeart/2005/8/layout/vList3"/>
    <dgm:cxn modelId="{C7C1903D-71E5-4211-80D2-8F9B70E3C56A}" type="presParOf" srcId="{28ED5FE3-03C3-4019-8CAA-70A9DA06FBEC}" destId="{4BA857EC-B49F-4398-996F-017D6A52A4B5}" srcOrd="0" destOrd="0" presId="urn:microsoft.com/office/officeart/2005/8/layout/vList3"/>
    <dgm:cxn modelId="{FC004856-4C77-411C-A283-A0724A676183}" type="presParOf" srcId="{28ED5FE3-03C3-4019-8CAA-70A9DA06FBEC}" destId="{8D589FE8-E9BD-4C1C-A0A3-9ECBE32E9605}" srcOrd="1" destOrd="0" presId="urn:microsoft.com/office/officeart/2005/8/layout/vList3"/>
    <dgm:cxn modelId="{5E6F83EE-B880-4591-8456-358B67ECD674}" type="presParOf" srcId="{B664F5F6-3A42-4CFB-93E4-CD5B0B73E793}" destId="{6782D94D-4410-4ED9-BD6F-E372E23C10A0}" srcOrd="3" destOrd="0" presId="urn:microsoft.com/office/officeart/2005/8/layout/vList3"/>
    <dgm:cxn modelId="{DED611B7-D009-4842-9B75-00FCA21B418D}" type="presParOf" srcId="{B664F5F6-3A42-4CFB-93E4-CD5B0B73E793}" destId="{A5FB5BA3-DC98-40CD-A417-BF0A9E4F193E}" srcOrd="4" destOrd="0" presId="urn:microsoft.com/office/officeart/2005/8/layout/vList3"/>
    <dgm:cxn modelId="{4226EADB-5B55-44E6-A548-A00F103736C0}" type="presParOf" srcId="{A5FB5BA3-DC98-40CD-A417-BF0A9E4F193E}" destId="{AE473F57-1435-4598-9CB5-4C1CE94357A0}" srcOrd="0" destOrd="0" presId="urn:microsoft.com/office/officeart/2005/8/layout/vList3"/>
    <dgm:cxn modelId="{13D7A075-4F85-4D33-B9C3-8643ECECE290}" type="presParOf" srcId="{A5FB5BA3-DC98-40CD-A417-BF0A9E4F193E}" destId="{C8DC3CAD-814F-4DF6-9C22-807E030D0D7F}" srcOrd="1" destOrd="0" presId="urn:microsoft.com/office/officeart/2005/8/layout/vList3"/>
    <dgm:cxn modelId="{BA99BD85-3F70-4457-A264-C80850FBEC63}" type="presParOf" srcId="{B664F5F6-3A42-4CFB-93E4-CD5B0B73E793}" destId="{90E3BE0F-7A96-4695-BDB4-5B2415300D55}" srcOrd="5" destOrd="0" presId="urn:microsoft.com/office/officeart/2005/8/layout/vList3"/>
    <dgm:cxn modelId="{04517224-CAD0-40C4-8570-809998DD2D6A}" type="presParOf" srcId="{B664F5F6-3A42-4CFB-93E4-CD5B0B73E793}" destId="{5B2924AF-03D6-4877-811C-DF6E67FB0B74}" srcOrd="6" destOrd="0" presId="urn:microsoft.com/office/officeart/2005/8/layout/vList3"/>
    <dgm:cxn modelId="{758EFD6A-3DCF-45B4-857C-ECF2305E9E25}" type="presParOf" srcId="{5B2924AF-03D6-4877-811C-DF6E67FB0B74}" destId="{93E8CCE2-EB2D-4D35-9458-3907701056FD}" srcOrd="0" destOrd="0" presId="urn:microsoft.com/office/officeart/2005/8/layout/vList3"/>
    <dgm:cxn modelId="{0B34DF19-0E33-475C-B5D0-A7DEE8A5E8E5}" type="presParOf" srcId="{5B2924AF-03D6-4877-811C-DF6E67FB0B74}" destId="{FC710AF5-B2C8-4140-B56E-E471E32E5CE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3B65D-B06F-4395-8B71-247E99F6D289}">
      <dsp:nvSpPr>
        <dsp:cNvPr id="0" name=""/>
        <dsp:cNvSpPr/>
      </dsp:nvSpPr>
      <dsp:spPr>
        <a:xfrm>
          <a:off x="-6467423" y="-989166"/>
          <a:ext cx="7697908" cy="7697908"/>
        </a:xfrm>
        <a:prstGeom prst="blockArc">
          <a:avLst>
            <a:gd name="adj1" fmla="val 18900000"/>
            <a:gd name="adj2" fmla="val 2700000"/>
            <a:gd name="adj3" fmla="val 28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7F553-8D5F-4C50-B763-5ECC4181D2E5}">
      <dsp:nvSpPr>
        <dsp:cNvPr id="0" name=""/>
        <dsp:cNvSpPr/>
      </dsp:nvSpPr>
      <dsp:spPr>
        <a:xfrm>
          <a:off x="537523" y="357359"/>
          <a:ext cx="7932621" cy="7151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adsorption</a:t>
          </a:r>
          <a:r>
            <a:rPr lang="en-US" sz="1800" kern="1200" dirty="0">
              <a:solidFill>
                <a:schemeClr val="tx1"/>
              </a:solidFill>
            </a:rPr>
            <a:t>:- is the process which is involve the concentration or accumulation of gas ,liquid and solid on the surface of  the liquid or solid which is in contact .</a:t>
          </a:r>
          <a:endParaRPr lang="ar-IQ" sz="1800" kern="1200" dirty="0">
            <a:solidFill>
              <a:schemeClr val="tx1"/>
            </a:solidFill>
          </a:endParaRPr>
        </a:p>
      </dsp:txBody>
      <dsp:txXfrm>
        <a:off x="537523" y="357359"/>
        <a:ext cx="7932621" cy="715175"/>
      </dsp:txXfrm>
    </dsp:sp>
    <dsp:sp modelId="{9465BD65-2506-4651-B92E-A287C5D1233D}">
      <dsp:nvSpPr>
        <dsp:cNvPr id="0" name=""/>
        <dsp:cNvSpPr/>
      </dsp:nvSpPr>
      <dsp:spPr>
        <a:xfrm>
          <a:off x="90538" y="267962"/>
          <a:ext cx="893969" cy="89396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CBA56-909F-401B-AE65-6CE510C0D7B6}">
      <dsp:nvSpPr>
        <dsp:cNvPr id="0" name=""/>
        <dsp:cNvSpPr/>
      </dsp:nvSpPr>
      <dsp:spPr>
        <a:xfrm>
          <a:off x="1049997" y="1429779"/>
          <a:ext cx="7420148" cy="715175"/>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rPr>
            <a:t>solid has the property of holding molecules at their surface and this property occur in the case of porous and finely divided material.</a:t>
          </a:r>
          <a:endParaRPr lang="ar-IQ" sz="1800" kern="1200" dirty="0">
            <a:solidFill>
              <a:schemeClr val="tx1"/>
            </a:solidFill>
          </a:endParaRPr>
        </a:p>
      </dsp:txBody>
      <dsp:txXfrm>
        <a:off x="1049997" y="1429779"/>
        <a:ext cx="7420148" cy="715175"/>
      </dsp:txXfrm>
    </dsp:sp>
    <dsp:sp modelId="{2A73C203-470C-47BA-A5B6-4A5259C256E2}">
      <dsp:nvSpPr>
        <dsp:cNvPr id="0" name=""/>
        <dsp:cNvSpPr/>
      </dsp:nvSpPr>
      <dsp:spPr>
        <a:xfrm>
          <a:off x="603012" y="1340382"/>
          <a:ext cx="893969" cy="893969"/>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2DAFF2C4-9DAC-4B0C-8A3E-4B8F0880C497}">
      <dsp:nvSpPr>
        <dsp:cNvPr id="0" name=""/>
        <dsp:cNvSpPr/>
      </dsp:nvSpPr>
      <dsp:spPr>
        <a:xfrm>
          <a:off x="1207285" y="2502199"/>
          <a:ext cx="7262859" cy="71517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adsorbent</a:t>
          </a:r>
          <a:r>
            <a:rPr lang="en-US" sz="1800" kern="1200" dirty="0">
              <a:solidFill>
                <a:schemeClr val="tx1"/>
              </a:solidFill>
            </a:rPr>
            <a:t>:- is the material used to adsorb gas ,liquid and solid e.g. charcoal &amp; kaolin</a:t>
          </a:r>
          <a:endParaRPr lang="ar-IQ" sz="1800" kern="1200" dirty="0">
            <a:solidFill>
              <a:schemeClr val="tx1"/>
            </a:solidFill>
          </a:endParaRPr>
        </a:p>
      </dsp:txBody>
      <dsp:txXfrm>
        <a:off x="1207285" y="2502199"/>
        <a:ext cx="7262859" cy="715175"/>
      </dsp:txXfrm>
    </dsp:sp>
    <dsp:sp modelId="{D2DA740B-C3EC-4B99-8D55-A74640D6215D}">
      <dsp:nvSpPr>
        <dsp:cNvPr id="0" name=""/>
        <dsp:cNvSpPr/>
      </dsp:nvSpPr>
      <dsp:spPr>
        <a:xfrm>
          <a:off x="760300" y="2412802"/>
          <a:ext cx="893969" cy="893969"/>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871F047-6353-41A2-B91F-EFB76421450C}">
      <dsp:nvSpPr>
        <dsp:cNvPr id="0" name=""/>
        <dsp:cNvSpPr/>
      </dsp:nvSpPr>
      <dsp:spPr>
        <a:xfrm>
          <a:off x="1049997" y="3574619"/>
          <a:ext cx="7420148" cy="715175"/>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marL="0" lvl="0" indent="0" algn="l" defTabSz="800100" rtl="1">
            <a:lnSpc>
              <a:spcPct val="90000"/>
            </a:lnSpc>
            <a:spcBef>
              <a:spcPct val="0"/>
            </a:spcBef>
            <a:spcAft>
              <a:spcPct val="35000"/>
            </a:spcAft>
            <a:buNone/>
          </a:pPr>
          <a:r>
            <a:rPr lang="en-US" sz="1800" b="1" kern="1200" dirty="0" err="1">
              <a:solidFill>
                <a:schemeClr val="tx1"/>
              </a:solidFill>
            </a:rPr>
            <a:t>adsorbate</a:t>
          </a:r>
          <a:r>
            <a:rPr lang="en-US" sz="1800" kern="1200" dirty="0">
              <a:solidFill>
                <a:schemeClr val="tx1"/>
              </a:solidFill>
            </a:rPr>
            <a:t>:- is the substance being adsorbed.</a:t>
          </a:r>
          <a:endParaRPr lang="ar-IQ" sz="1800" kern="1200" dirty="0">
            <a:solidFill>
              <a:schemeClr val="tx1"/>
            </a:solidFill>
          </a:endParaRPr>
        </a:p>
      </dsp:txBody>
      <dsp:txXfrm>
        <a:off x="1049997" y="3574619"/>
        <a:ext cx="7420148" cy="715175"/>
      </dsp:txXfrm>
    </dsp:sp>
    <dsp:sp modelId="{00801E40-0DB1-4C32-BF6E-E9B06C85FA86}">
      <dsp:nvSpPr>
        <dsp:cNvPr id="0" name=""/>
        <dsp:cNvSpPr/>
      </dsp:nvSpPr>
      <dsp:spPr>
        <a:xfrm>
          <a:off x="603012" y="3485223"/>
          <a:ext cx="893969" cy="893969"/>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AF7141D0-BCF2-4A4D-B98B-D4BF852C8437}">
      <dsp:nvSpPr>
        <dsp:cNvPr id="0" name=""/>
        <dsp:cNvSpPr/>
      </dsp:nvSpPr>
      <dsp:spPr>
        <a:xfrm>
          <a:off x="537523" y="4647040"/>
          <a:ext cx="7932621" cy="71517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rPr>
            <a:t>adsorption isotherm</a:t>
          </a:r>
          <a:r>
            <a:rPr lang="en-US" sz="1800" kern="1200" dirty="0">
              <a:solidFill>
                <a:schemeClr val="tx1"/>
              </a:solidFill>
            </a:rPr>
            <a:t>:- is the relationship between the amount of substance being adsorbed and the amount existing in the bulk of the solution at constant temperature.</a:t>
          </a:r>
          <a:endParaRPr lang="ar-IQ" sz="1800" kern="1200" dirty="0">
            <a:solidFill>
              <a:schemeClr val="tx1"/>
            </a:solidFill>
          </a:endParaRPr>
        </a:p>
      </dsp:txBody>
      <dsp:txXfrm>
        <a:off x="537523" y="4647040"/>
        <a:ext cx="7932621" cy="715175"/>
      </dsp:txXfrm>
    </dsp:sp>
    <dsp:sp modelId="{F16A4545-FBDF-47D4-9024-7E312C011D2A}">
      <dsp:nvSpPr>
        <dsp:cNvPr id="0" name=""/>
        <dsp:cNvSpPr/>
      </dsp:nvSpPr>
      <dsp:spPr>
        <a:xfrm>
          <a:off x="90538" y="4557643"/>
          <a:ext cx="893969" cy="89396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ECA8-7527-425C-B7E1-A20E8DFD5761}">
      <dsp:nvSpPr>
        <dsp:cNvPr id="0" name=""/>
        <dsp:cNvSpPr/>
      </dsp:nvSpPr>
      <dsp:spPr>
        <a:xfrm rot="10800000">
          <a:off x="1563154" y="201"/>
          <a:ext cx="5382087" cy="83006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the removable of objectionable odor from room &amp; food.</a:t>
          </a:r>
          <a:endParaRPr lang="ar-IQ" sz="2300" kern="1200" dirty="0">
            <a:solidFill>
              <a:schemeClr val="tx1"/>
            </a:solidFill>
          </a:endParaRPr>
        </a:p>
      </dsp:txBody>
      <dsp:txXfrm rot="10800000">
        <a:off x="1770670" y="201"/>
        <a:ext cx="5174571" cy="830063"/>
      </dsp:txXfrm>
    </dsp:sp>
    <dsp:sp modelId="{3CCCF7FB-87B2-4157-8B84-C75FEC400777}">
      <dsp:nvSpPr>
        <dsp:cNvPr id="0" name=""/>
        <dsp:cNvSpPr/>
      </dsp:nvSpPr>
      <dsp:spPr>
        <a:xfrm>
          <a:off x="1148122" y="201"/>
          <a:ext cx="830063" cy="8300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589FE8-E9BD-4C1C-A0A3-9ECBE32E9605}">
      <dsp:nvSpPr>
        <dsp:cNvPr id="0" name=""/>
        <dsp:cNvSpPr/>
      </dsp:nvSpPr>
      <dsp:spPr>
        <a:xfrm rot="10800000">
          <a:off x="1563154" y="1078045"/>
          <a:ext cx="5382087" cy="830063"/>
        </a:xfrm>
        <a:prstGeom prst="homePlat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the operation of gas mask and measurement of particle dimension. </a:t>
          </a:r>
          <a:endParaRPr lang="ar-IQ" sz="2300" kern="1200" dirty="0">
            <a:solidFill>
              <a:schemeClr val="tx1"/>
            </a:solidFill>
          </a:endParaRPr>
        </a:p>
      </dsp:txBody>
      <dsp:txXfrm rot="10800000">
        <a:off x="1770670" y="1078045"/>
        <a:ext cx="5174571" cy="830063"/>
      </dsp:txXfrm>
    </dsp:sp>
    <dsp:sp modelId="{4BA857EC-B49F-4398-996F-017D6A52A4B5}">
      <dsp:nvSpPr>
        <dsp:cNvPr id="0" name=""/>
        <dsp:cNvSpPr/>
      </dsp:nvSpPr>
      <dsp:spPr>
        <a:xfrm>
          <a:off x="1148122" y="1078045"/>
          <a:ext cx="830063" cy="8300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C3CAD-814F-4DF6-9C22-807E030D0D7F}">
      <dsp:nvSpPr>
        <dsp:cNvPr id="0" name=""/>
        <dsp:cNvSpPr/>
      </dsp:nvSpPr>
      <dsp:spPr>
        <a:xfrm rot="10800000">
          <a:off x="1563154" y="2155890"/>
          <a:ext cx="5382087" cy="830063"/>
        </a:xfrm>
        <a:prstGeom prst="homePlat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err="1">
              <a:solidFill>
                <a:schemeClr val="tx1"/>
              </a:solidFill>
            </a:rPr>
            <a:t>decoloring</a:t>
          </a:r>
          <a:r>
            <a:rPr lang="en-US" sz="2300" kern="1200" dirty="0">
              <a:solidFill>
                <a:schemeClr val="tx1"/>
              </a:solidFill>
            </a:rPr>
            <a:t> of solution ,detergent and wetting .</a:t>
          </a:r>
          <a:endParaRPr lang="ar-IQ" sz="2300" kern="1200" dirty="0">
            <a:solidFill>
              <a:schemeClr val="tx1"/>
            </a:solidFill>
          </a:endParaRPr>
        </a:p>
      </dsp:txBody>
      <dsp:txXfrm rot="10800000">
        <a:off x="1770670" y="2155890"/>
        <a:ext cx="5174571" cy="830063"/>
      </dsp:txXfrm>
    </dsp:sp>
    <dsp:sp modelId="{AE473F57-1435-4598-9CB5-4C1CE94357A0}">
      <dsp:nvSpPr>
        <dsp:cNvPr id="0" name=""/>
        <dsp:cNvSpPr/>
      </dsp:nvSpPr>
      <dsp:spPr>
        <a:xfrm>
          <a:off x="1148122" y="2155890"/>
          <a:ext cx="830063" cy="8300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10AF5-B2C8-4140-B56E-E471E32E5CE0}">
      <dsp:nvSpPr>
        <dsp:cNvPr id="0" name=""/>
        <dsp:cNvSpPr/>
      </dsp:nvSpPr>
      <dsp:spPr>
        <a:xfrm rot="10800000">
          <a:off x="1563154" y="3233734"/>
          <a:ext cx="5382087" cy="830063"/>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adsorption chromatography.</a:t>
          </a:r>
          <a:endParaRPr lang="ar-IQ" sz="2300" kern="1200" dirty="0">
            <a:solidFill>
              <a:schemeClr val="tx1"/>
            </a:solidFill>
          </a:endParaRPr>
        </a:p>
      </dsp:txBody>
      <dsp:txXfrm rot="10800000">
        <a:off x="1770670" y="3233734"/>
        <a:ext cx="5174571" cy="830063"/>
      </dsp:txXfrm>
    </dsp:sp>
    <dsp:sp modelId="{93E8CCE2-EB2D-4D35-9458-3907701056FD}">
      <dsp:nvSpPr>
        <dsp:cNvPr id="0" name=""/>
        <dsp:cNvSpPr/>
      </dsp:nvSpPr>
      <dsp:spPr>
        <a:xfrm>
          <a:off x="1148122" y="3233734"/>
          <a:ext cx="830063" cy="83006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1815" y="455675"/>
            <a:ext cx="7772400" cy="859205"/>
          </a:xfrm>
          <a:effectLst/>
        </p:spPr>
        <p:txBody>
          <a:bodyPr>
            <a:normAutofit/>
          </a:bodyPr>
          <a:lstStyle>
            <a:lvl1pPr algn="l" defTabSz="914400" rtl="0" eaLnBrk="1" latinLnBrk="0" hangingPunct="1">
              <a:spcBef>
                <a:spcPct val="0"/>
              </a:spcBef>
              <a:buNone/>
              <a:defRPr lang="en-US" sz="3600" kern="1200" dirty="0">
                <a:solidFill>
                  <a:srgbClr val="0043C8"/>
                </a:solidFill>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11815" y="1219200"/>
            <a:ext cx="6400800" cy="835455"/>
          </a:xfrm>
        </p:spPr>
        <p:txBody>
          <a:bodyPr>
            <a:normAutofit/>
          </a:bodyPr>
          <a:lstStyle>
            <a:lvl1pPr marL="0" indent="0" algn="l">
              <a:buNone/>
              <a:defRPr sz="2800">
                <a:solidFill>
                  <a:srgbClr val="3377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40"/>
            <a:ext cx="8229600" cy="1143000"/>
          </a:xfrm>
        </p:spPr>
        <p:txBody>
          <a:bodyPr>
            <a:normAutofit/>
          </a:bodyPr>
          <a:lstStyle>
            <a:lvl1pPr algn="l">
              <a:defRPr sz="3600">
                <a:solidFill>
                  <a:srgbClr val="0043C8"/>
                </a:solidFill>
              </a:defRPr>
            </a:lvl1pPr>
          </a:lstStyle>
          <a:p>
            <a:r>
              <a:rPr lang="en-US" dirty="0"/>
              <a:t>Click to edit Master title style</a:t>
            </a:r>
          </a:p>
        </p:txBody>
      </p:sp>
      <p:sp>
        <p:nvSpPr>
          <p:cNvPr id="3" name="Content Placeholder 2"/>
          <p:cNvSpPr>
            <a:spLocks noGrp="1"/>
          </p:cNvSpPr>
          <p:nvPr>
            <p:ph idx="1"/>
          </p:nvPr>
        </p:nvSpPr>
        <p:spPr>
          <a:xfrm>
            <a:off x="457200" y="1596540"/>
            <a:ext cx="8229600" cy="3918803"/>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rgbClr val="0043C8"/>
                </a:solidFill>
              </a:defRPr>
            </a:lvl1pPr>
          </a:lstStyle>
          <a:p>
            <a:r>
              <a:rPr lang="en-US" dirty="0"/>
              <a:t>Click to edit Master title style</a:t>
            </a:r>
          </a:p>
        </p:txBody>
      </p:sp>
      <p:sp>
        <p:nvSpPr>
          <p:cNvPr id="3" name="Content Placeholder 2"/>
          <p:cNvSpPr>
            <a:spLocks noGrp="1"/>
          </p:cNvSpPr>
          <p:nvPr>
            <p:ph idx="1"/>
          </p:nvPr>
        </p:nvSpPr>
        <p:spPr>
          <a:xfrm>
            <a:off x="1670604" y="1443836"/>
            <a:ext cx="7016195" cy="4275740"/>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453540"/>
            <a:ext cx="8229600" cy="1143000"/>
          </a:xfrm>
        </p:spPr>
        <p:txBody>
          <a:bodyPr>
            <a:normAutofit/>
          </a:bodyPr>
          <a:lstStyle>
            <a:lvl1pPr algn="l">
              <a:defRPr sz="3600">
                <a:solidFill>
                  <a:srgbClr val="0043C8"/>
                </a:solidFill>
              </a:defRPr>
            </a:lvl1pPr>
          </a:lstStyle>
          <a:p>
            <a:r>
              <a:rPr lang="en-US" dirty="0"/>
              <a:t>Click to edit Master title style</a:t>
            </a:r>
          </a:p>
        </p:txBody>
      </p:sp>
      <p:sp>
        <p:nvSpPr>
          <p:cNvPr id="3" name="Text Placeholder 2"/>
          <p:cNvSpPr>
            <a:spLocks noGrp="1"/>
          </p:cNvSpPr>
          <p:nvPr>
            <p:ph type="body" idx="1"/>
          </p:nvPr>
        </p:nvSpPr>
        <p:spPr>
          <a:xfrm>
            <a:off x="448965" y="1596540"/>
            <a:ext cx="4040188"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226403"/>
            <a:ext cx="4040188"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596540"/>
            <a:ext cx="4041775"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226403"/>
            <a:ext cx="4041775"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Word_Document1.docx"/><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138425"/>
            <a:ext cx="7772400" cy="859205"/>
          </a:xfrm>
        </p:spPr>
        <p:txBody>
          <a:bodyPr>
            <a:normAutofit fontScale="90000"/>
          </a:bodyPr>
          <a:lstStyle/>
          <a:p>
            <a:r>
              <a:rPr lang="en-US" dirty="0">
                <a:latin typeface="Algerian" pitchFamily="82" charset="0"/>
              </a:rPr>
              <a:t>Physical pharmacy</a:t>
            </a:r>
            <a:br>
              <a:rPr lang="en-US" dirty="0">
                <a:latin typeface="Algerian" pitchFamily="82" charset="0"/>
              </a:rPr>
            </a:br>
            <a:r>
              <a:rPr lang="en-US" dirty="0">
                <a:latin typeface="Algerian" pitchFamily="82" charset="0"/>
              </a:rPr>
              <a:t>Lab No. 6</a:t>
            </a:r>
            <a:br>
              <a:rPr lang="en-US" dirty="0">
                <a:latin typeface="Algerian" pitchFamily="82" charset="0"/>
              </a:rPr>
            </a:br>
            <a:endParaRPr lang="en-US" dirty="0">
              <a:latin typeface="Algerian" pitchFamily="82" charset="0"/>
            </a:endParaRPr>
          </a:p>
        </p:txBody>
      </p:sp>
      <p:sp>
        <p:nvSpPr>
          <p:cNvPr id="3" name="Subtitle 2"/>
          <p:cNvSpPr>
            <a:spLocks noGrp="1"/>
          </p:cNvSpPr>
          <p:nvPr>
            <p:ph type="subTitle" idx="1"/>
          </p:nvPr>
        </p:nvSpPr>
        <p:spPr>
          <a:xfrm>
            <a:off x="143555" y="2360065"/>
            <a:ext cx="6400800" cy="835455"/>
          </a:xfrm>
        </p:spPr>
        <p:txBody>
          <a:bodyPr>
            <a:normAutofit/>
          </a:bodyPr>
          <a:lstStyle/>
          <a:p>
            <a:r>
              <a:rPr lang="en-US" sz="3600" dirty="0">
                <a:latin typeface="Algerian" pitchFamily="82" charset="0"/>
              </a:rPr>
              <a:t>Adsorption</a:t>
            </a:r>
          </a:p>
        </p:txBody>
      </p:sp>
      <p:sp>
        <p:nvSpPr>
          <p:cNvPr id="5" name="TextBox 4"/>
          <p:cNvSpPr txBox="1"/>
          <p:nvPr/>
        </p:nvSpPr>
        <p:spPr>
          <a:xfrm>
            <a:off x="143555" y="5042118"/>
            <a:ext cx="8856889"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2800" b="1" dirty="0">
                <a:solidFill>
                  <a:schemeClr val="bg1"/>
                </a:solidFill>
                <a:effectLst>
                  <a:outerShdw blurRad="38100" dist="38100" dir="2700000" algn="tl">
                    <a:srgbClr val="000000">
                      <a:alpha val="43137"/>
                    </a:srgbClr>
                  </a:outerShdw>
                </a:effectLst>
              </a:rPr>
              <a:t>    Done by :</a:t>
            </a:r>
          </a:p>
          <a:p>
            <a:r>
              <a:rPr lang="en-US" sz="2800" b="1" dirty="0">
                <a:solidFill>
                  <a:schemeClr val="bg1"/>
                </a:solidFill>
                <a:effectLst>
                  <a:outerShdw blurRad="38100" dist="38100" dir="2700000" algn="tl">
                    <a:srgbClr val="000000">
                      <a:alpha val="43137"/>
                    </a:srgbClr>
                  </a:outerShdw>
                </a:effectLst>
              </a:rPr>
              <a:t>Lecturer</a:t>
            </a:r>
          </a:p>
          <a:p>
            <a:r>
              <a:rPr lang="en-US" sz="2800" b="1">
                <a:solidFill>
                  <a:schemeClr val="bg1"/>
                </a:solidFill>
                <a:effectLst>
                  <a:outerShdw blurRad="38100" dist="38100" dir="2700000" algn="tl">
                    <a:srgbClr val="000000">
                      <a:alpha val="43137"/>
                    </a:srgbClr>
                  </a:outerShdw>
                </a:effectLst>
              </a:rPr>
              <a:t>    Marwah malik</a:t>
            </a:r>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 </a:t>
            </a:r>
          </a:p>
        </p:txBody>
      </p:sp>
      <p:pic>
        <p:nvPicPr>
          <p:cNvPr id="4" name="image3.jpg">
            <a:extLst>
              <a:ext uri="{FF2B5EF4-FFF2-40B4-BE49-F238E27FC236}">
                <a16:creationId xmlns:a16="http://schemas.microsoft.com/office/drawing/2014/main" id="{A9E94DE6-31D6-6F54-13A8-28B77A393655}"/>
              </a:ext>
            </a:extLst>
          </p:cNvPr>
          <p:cNvPicPr/>
          <p:nvPr/>
        </p:nvPicPr>
        <p:blipFill>
          <a:blip r:embed="rId3">
            <a:extLst>
              <a:ext uri="{28A0092B-C50C-407E-A947-70E740481C1C}">
                <a14:useLocalDpi xmlns:a14="http://schemas.microsoft.com/office/drawing/2010/main" val="0"/>
              </a:ext>
            </a:extLst>
          </a:blip>
          <a:stretch>
            <a:fillRect/>
          </a:stretch>
        </p:blipFill>
        <p:spPr>
          <a:xfrm>
            <a:off x="7015280" y="316022"/>
            <a:ext cx="1704975" cy="1724025"/>
          </a:xfrm>
          <a:prstGeom prst="rect">
            <a:avLst/>
          </a:prstGeom>
          <a:ln/>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22195"/>
            <a:ext cx="7932425" cy="1042738"/>
          </a:xfrm>
        </p:spPr>
        <p:txBody>
          <a:bodyPr/>
          <a:lstStyle/>
          <a:p>
            <a:r>
              <a:rPr lang="en-US" dirty="0"/>
              <a:t>Application of adsorption:</a:t>
            </a:r>
            <a:endParaRPr lang="ar-IQ" dirty="0"/>
          </a:p>
        </p:txBody>
      </p:sp>
      <p:graphicFrame>
        <p:nvGraphicFramePr>
          <p:cNvPr id="3" name="Diagram 2"/>
          <p:cNvGraphicFramePr/>
          <p:nvPr>
            <p:extLst>
              <p:ext uri="{D42A27DB-BD31-4B8C-83A1-F6EECF244321}">
                <p14:modId xmlns:p14="http://schemas.microsoft.com/office/powerpoint/2010/main" val="2767785120"/>
              </p:ext>
            </p:extLst>
          </p:nvPr>
        </p:nvGraphicFramePr>
        <p:xfrm>
          <a:off x="448965" y="1397000"/>
          <a:ext cx="809336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8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CCCF7FB-87B2-4157-8B84-C75FEC4007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E3D6ECA8-7527-425C-B7E1-A20E8DFD576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4BA857EC-B49F-4398-996F-017D6A52A4B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8D589FE8-E9BD-4C1C-A0A3-9ECBE32E9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AE473F57-1435-4598-9CB5-4C1CE94357A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C8DC3CAD-814F-4DF6-9C22-807E030D0D7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93E8CCE2-EB2D-4D35-9458-3907701056F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C710AF5-B2C8-4140-B56E-E471E32E5C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6863489" cy="1042738"/>
          </a:xfrm>
        </p:spPr>
        <p:txBody>
          <a:bodyPr>
            <a:normAutofit fontScale="90000"/>
          </a:bodyPr>
          <a:lstStyle/>
          <a:p>
            <a:r>
              <a:rPr lang="en-US" dirty="0"/>
              <a:t>factors affecting on adsorption process</a:t>
            </a:r>
            <a:endParaRPr lang="ar-IQ" dirty="0"/>
          </a:p>
        </p:txBody>
      </p:sp>
      <p:sp>
        <p:nvSpPr>
          <p:cNvPr id="3" name="Rectangle 2"/>
          <p:cNvSpPr/>
          <p:nvPr/>
        </p:nvSpPr>
        <p:spPr>
          <a:xfrm>
            <a:off x="907080" y="1138425"/>
            <a:ext cx="7177135" cy="3046988"/>
          </a:xfrm>
          <a:prstGeom prst="rect">
            <a:avLst/>
          </a:prstGeom>
        </p:spPr>
        <p:txBody>
          <a:bodyPr wrap="square">
            <a:spAutoFit/>
          </a:bodyPr>
          <a:lstStyle/>
          <a:p>
            <a:r>
              <a:rPr lang="en-US" sz="2400" dirty="0"/>
              <a:t>Adsorption on a solid is influenced by a number of factors such as,</a:t>
            </a:r>
          </a:p>
          <a:p>
            <a:endParaRPr lang="en-US" sz="2400" dirty="0"/>
          </a:p>
          <a:p>
            <a:r>
              <a:rPr lang="en-US" sz="2400" dirty="0"/>
              <a:t>• Surface area</a:t>
            </a:r>
          </a:p>
          <a:p>
            <a:r>
              <a:rPr lang="en-US" sz="2400" dirty="0"/>
              <a:t>• Nature of the </a:t>
            </a:r>
            <a:r>
              <a:rPr lang="en-US" sz="2400" dirty="0" err="1"/>
              <a:t>adsorbate</a:t>
            </a:r>
            <a:endParaRPr lang="en-US" sz="2400" dirty="0"/>
          </a:p>
          <a:p>
            <a:r>
              <a:rPr lang="en-US" sz="2400" dirty="0"/>
              <a:t>• Hydrogen ion concentration (pH) of the solution</a:t>
            </a:r>
          </a:p>
          <a:p>
            <a:r>
              <a:rPr lang="en-US" sz="2400" dirty="0"/>
              <a:t>• Temperature</a:t>
            </a:r>
          </a:p>
          <a:p>
            <a:r>
              <a:rPr lang="en-US" sz="2400" dirty="0"/>
              <a:t>• Nature of adsorbent</a:t>
            </a:r>
          </a:p>
        </p:txBody>
      </p:sp>
    </p:spTree>
    <p:extLst>
      <p:ext uri="{BB962C8B-B14F-4D97-AF65-F5344CB8AC3E}">
        <p14:creationId xmlns:p14="http://schemas.microsoft.com/office/powerpoint/2010/main" val="8428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7016195" cy="1143000"/>
          </a:xfrm>
        </p:spPr>
        <p:txBody>
          <a:bodyPr/>
          <a:lstStyle/>
          <a:p>
            <a:r>
              <a:rPr lang="en-US" dirty="0" err="1"/>
              <a:t>Freundlich</a:t>
            </a:r>
            <a:r>
              <a:rPr lang="en-US" dirty="0"/>
              <a:t> adsorption isotherm</a:t>
            </a:r>
            <a:endParaRPr lang="ar-IQ"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6260" y="1291130"/>
                <a:ext cx="7329840" cy="4886560"/>
              </a:xfrm>
            </p:spPr>
            <p:txBody>
              <a:bodyPr>
                <a:normAutofit/>
              </a:bodyPr>
              <a:lstStyle/>
              <a:p>
                <a:r>
                  <a:rPr lang="en-US" sz="2400" dirty="0">
                    <a:solidFill>
                      <a:schemeClr val="tx1"/>
                    </a:solidFill>
                  </a:rPr>
                  <a:t>freundlich derived an empirical equation for the absorption of the dissolved solid on the surface of porous substance. </a:t>
                </a:r>
              </a:p>
              <a:p>
                <a:r>
                  <a:rPr lang="en-US" sz="2400" dirty="0">
                    <a:solidFill>
                      <a:schemeClr val="tx1"/>
                    </a:solidFill>
                  </a:rPr>
                  <a:t>x/m = k</a:t>
                </a:r>
                <a14:m>
                  <m:oMath xmlns:m="http://schemas.openxmlformats.org/officeDocument/2006/math">
                    <m:sSubSup>
                      <m:sSubSupPr>
                        <m:ctrlPr>
                          <a:rPr lang="en-US" sz="2400" i="1" dirty="0" smtClean="0">
                            <a:solidFill>
                              <a:schemeClr val="tx1"/>
                            </a:solidFill>
                            <a:latin typeface="Cambria Math" panose="02040503050406030204" pitchFamily="18" charset="0"/>
                          </a:rPr>
                        </m:ctrlPr>
                      </m:sSubSupPr>
                      <m:e>
                        <m:r>
                          <a:rPr lang="en-US" sz="2400" b="0" i="1" dirty="0" smtClean="0">
                            <a:solidFill>
                              <a:schemeClr val="tx1"/>
                            </a:solidFill>
                            <a:latin typeface="Cambria Math"/>
                          </a:rPr>
                          <m:t>𝑝</m:t>
                        </m:r>
                      </m:e>
                      <m:sub/>
                      <m:sup>
                        <m:f>
                          <m:fPr>
                            <m:type m:val="skw"/>
                            <m:ctrlPr>
                              <a:rPr lang="en-US" sz="2400" i="1" dirty="0" smtClean="0">
                                <a:solidFill>
                                  <a:schemeClr val="tx1"/>
                                </a:solidFill>
                                <a:latin typeface="Cambria Math" panose="02040503050406030204" pitchFamily="18" charset="0"/>
                              </a:rPr>
                            </m:ctrlPr>
                          </m:fPr>
                          <m:num>
                            <m:r>
                              <a:rPr lang="en-US" sz="2400" b="0" i="1" dirty="0" smtClean="0">
                                <a:solidFill>
                                  <a:schemeClr val="tx1"/>
                                </a:solidFill>
                                <a:latin typeface="Cambria Math"/>
                              </a:rPr>
                              <m:t>1</m:t>
                            </m:r>
                          </m:num>
                          <m:den>
                            <m:r>
                              <a:rPr lang="en-US" sz="2400" b="0" i="1" dirty="0" smtClean="0">
                                <a:solidFill>
                                  <a:schemeClr val="tx1"/>
                                </a:solidFill>
                                <a:latin typeface="Cambria Math"/>
                              </a:rPr>
                              <m:t>𝑛</m:t>
                            </m:r>
                          </m:den>
                        </m:f>
                      </m:sup>
                    </m:sSubSup>
                    <m:r>
                      <a:rPr lang="en-US" sz="2400" i="1" dirty="0" smtClean="0">
                        <a:solidFill>
                          <a:schemeClr val="tx1"/>
                        </a:solidFill>
                        <a:latin typeface="Cambria Math"/>
                      </a:rPr>
                      <m:t> </m:t>
                    </m:r>
                  </m:oMath>
                </a14:m>
                <a:r>
                  <a:rPr lang="en-US" sz="2400" dirty="0">
                    <a:solidFill>
                      <a:schemeClr val="tx1"/>
                    </a:solidFill>
                  </a:rPr>
                  <a:t>(</a:t>
                </a:r>
                <a:r>
                  <a:rPr lang="en-US" sz="2400" dirty="0" err="1">
                    <a:solidFill>
                      <a:schemeClr val="tx1"/>
                    </a:solidFill>
                  </a:rPr>
                  <a:t>Freundlich</a:t>
                </a:r>
                <a:r>
                  <a:rPr lang="en-US" sz="2400" dirty="0">
                    <a:solidFill>
                      <a:schemeClr val="tx1"/>
                    </a:solidFill>
                  </a:rPr>
                  <a:t> adsorption isotherm) or</a:t>
                </a:r>
              </a:p>
              <a:p>
                <a:r>
                  <a:rPr lang="en-US" sz="2400" dirty="0">
                    <a:solidFill>
                      <a:schemeClr val="tx1"/>
                    </a:solidFill>
                  </a:rPr>
                  <a:t> log x/m = log k + 1/n log P</a:t>
                </a:r>
              </a:p>
              <a:p>
                <a:r>
                  <a:rPr lang="en-US" sz="2400" dirty="0">
                    <a:solidFill>
                      <a:schemeClr val="tx1"/>
                    </a:solidFill>
                  </a:rPr>
                  <a:t>where x is the weight of the gas adsorbed by m gm of the adsorbent at a pressure p, thus x/m represents the amount of gas adsorbed by the adsorbents per gm (unit mass), k and n are constant at a particular temperature and for a particular adsorbent and adsorbate (gas).</a:t>
                </a:r>
                <a:endParaRPr lang="ar-IQ"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6260" y="1291130"/>
                <a:ext cx="7329840" cy="4886560"/>
              </a:xfrm>
              <a:blipFill rotWithShape="1">
                <a:blip r:embed="rId2"/>
                <a:stretch>
                  <a:fillRect l="-1165" t="-999" r="-1498"/>
                </a:stretch>
              </a:blipFill>
            </p:spPr>
            <p:txBody>
              <a:bodyPr/>
              <a:lstStyle/>
              <a:p>
                <a:r>
                  <a:rPr lang="ar-IQ">
                    <a:noFill/>
                  </a:rPr>
                  <a:t> </a:t>
                </a:r>
              </a:p>
            </p:txBody>
          </p:sp>
        </mc:Fallback>
      </mc:AlternateContent>
      <p:sp>
        <p:nvSpPr>
          <p:cNvPr id="4" name="Rectangle 3"/>
          <p:cNvSpPr/>
          <p:nvPr/>
        </p:nvSpPr>
        <p:spPr>
          <a:xfrm>
            <a:off x="1517900" y="2665475"/>
            <a:ext cx="5340100" cy="369332"/>
          </a:xfrm>
          <a:prstGeom prst="rect">
            <a:avLst/>
          </a:prstGeom>
        </p:spPr>
        <p:txBody>
          <a:bodyPr wrap="square">
            <a:spAutoFit/>
          </a:bodyPr>
          <a:lstStyle/>
          <a:p>
            <a:r>
              <a:rPr lang="en-US" dirty="0"/>
              <a:t> </a:t>
            </a:r>
            <a:endParaRPr lang="ar-IQ" dirty="0"/>
          </a:p>
        </p:txBody>
      </p:sp>
    </p:spTree>
    <p:extLst>
      <p:ext uri="{BB962C8B-B14F-4D97-AF65-F5344CB8AC3E}">
        <p14:creationId xmlns:p14="http://schemas.microsoft.com/office/powerpoint/2010/main" val="40641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50" y="1891295"/>
            <a:ext cx="5191970" cy="306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1213" y="680310"/>
            <a:ext cx="7578412" cy="1200329"/>
          </a:xfrm>
          <a:prstGeom prst="rect">
            <a:avLst/>
          </a:prstGeom>
        </p:spPr>
        <p:txBody>
          <a:bodyPr wrap="square">
            <a:spAutoFit/>
          </a:bodyPr>
          <a:lstStyle/>
          <a:p>
            <a:r>
              <a:rPr lang="en-US" sz="2400" dirty="0"/>
              <a:t>according to </a:t>
            </a:r>
            <a:r>
              <a:rPr lang="en-US" sz="2400" dirty="0" err="1"/>
              <a:t>freundlich</a:t>
            </a:r>
            <a:r>
              <a:rPr lang="en-US" sz="2400" dirty="0"/>
              <a:t> equation a plot of log x/m versus log p a straight line obtained and the constant k and 1/n determined (  intercept = log k, slop = 1/n )</a:t>
            </a:r>
            <a:endParaRPr lang="ar-IQ"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65" y="2054656"/>
            <a:ext cx="3054100" cy="244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63073" y="4542773"/>
            <a:ext cx="1068935" cy="45811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Log C or</a:t>
            </a:r>
            <a:endParaRPr lang="ar-IQ" dirty="0"/>
          </a:p>
        </p:txBody>
      </p:sp>
    </p:spTree>
    <p:extLst>
      <p:ext uri="{BB962C8B-B14F-4D97-AF65-F5344CB8AC3E}">
        <p14:creationId xmlns:p14="http://schemas.microsoft.com/office/powerpoint/2010/main" val="45082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work</a:t>
            </a:r>
            <a:endParaRPr lang="ar-IQ" dirty="0"/>
          </a:p>
        </p:txBody>
      </p:sp>
      <p:sp>
        <p:nvSpPr>
          <p:cNvPr id="3" name="Content Placeholder 2"/>
          <p:cNvSpPr>
            <a:spLocks noGrp="1"/>
          </p:cNvSpPr>
          <p:nvPr>
            <p:ph idx="1"/>
          </p:nvPr>
        </p:nvSpPr>
        <p:spPr>
          <a:xfrm>
            <a:off x="296260" y="1291130"/>
            <a:ext cx="7016195" cy="4275740"/>
          </a:xfrm>
        </p:spPr>
        <p:txBody>
          <a:bodyPr/>
          <a:lstStyle/>
          <a:p>
            <a:pPr>
              <a:spcBef>
                <a:spcPts val="0"/>
              </a:spcBef>
            </a:pPr>
            <a:r>
              <a:rPr lang="en-US" b="1" u="sng" dirty="0">
                <a:solidFill>
                  <a:schemeClr val="tx1"/>
                </a:solidFill>
              </a:rPr>
              <a:t>Aim of the experiment </a:t>
            </a:r>
            <a:r>
              <a:rPr lang="en-US" dirty="0">
                <a:solidFill>
                  <a:schemeClr val="tx1"/>
                </a:solidFill>
              </a:rPr>
              <a:t>is to study the adsorption of oxalic acid on kaolin and see the effect of increasing the concentration of oxalic acid on adsorption.</a:t>
            </a:r>
            <a:r>
              <a:rPr lang="en-US" b="1" dirty="0">
                <a:solidFill>
                  <a:prstClr val="black"/>
                </a:solidFill>
              </a:rPr>
              <a:t> </a:t>
            </a:r>
          </a:p>
          <a:p>
            <a:pPr>
              <a:spcBef>
                <a:spcPts val="0"/>
              </a:spcBef>
            </a:pPr>
            <a:r>
              <a:rPr lang="en-US" b="1" u="sng" dirty="0">
                <a:solidFill>
                  <a:prstClr val="black"/>
                </a:solidFill>
              </a:rPr>
              <a:t>Materials and </a:t>
            </a:r>
            <a:r>
              <a:rPr lang="en-US" b="1" u="sng" dirty="0" err="1">
                <a:solidFill>
                  <a:prstClr val="black"/>
                </a:solidFill>
              </a:rPr>
              <a:t>equipments</a:t>
            </a:r>
            <a:r>
              <a:rPr lang="en-US" b="1" dirty="0">
                <a:solidFill>
                  <a:prstClr val="black"/>
                </a:solidFill>
              </a:rPr>
              <a:t>:-</a:t>
            </a:r>
          </a:p>
          <a:p>
            <a:pPr marL="0" lvl="0" indent="0">
              <a:spcBef>
                <a:spcPts val="0"/>
              </a:spcBef>
              <a:buNone/>
            </a:pPr>
            <a:r>
              <a:rPr lang="en-US" sz="1800" dirty="0">
                <a:solidFill>
                  <a:prstClr val="black"/>
                </a:solidFill>
              </a:rPr>
              <a:t>-</a:t>
            </a:r>
            <a:r>
              <a:rPr lang="en-US" sz="2400" dirty="0">
                <a:solidFill>
                  <a:prstClr val="black"/>
                </a:solidFill>
              </a:rPr>
              <a:t>oxalic acid, D.W., </a:t>
            </a:r>
            <a:r>
              <a:rPr lang="en-US" sz="2400" dirty="0" err="1">
                <a:solidFill>
                  <a:prstClr val="black"/>
                </a:solidFill>
              </a:rPr>
              <a:t>NaOH</a:t>
            </a:r>
            <a:r>
              <a:rPr lang="en-US" sz="2400" dirty="0">
                <a:solidFill>
                  <a:prstClr val="black"/>
                </a:solidFill>
              </a:rPr>
              <a:t>, kaolin</a:t>
            </a:r>
          </a:p>
          <a:p>
            <a:pPr marL="0" lvl="0" indent="0">
              <a:spcBef>
                <a:spcPts val="0"/>
              </a:spcBef>
              <a:buNone/>
            </a:pPr>
            <a:r>
              <a:rPr lang="en-US" sz="2400" dirty="0">
                <a:solidFill>
                  <a:prstClr val="black"/>
                </a:solidFill>
              </a:rPr>
              <a:t>-solutions:- 1 N oxalic acid,0.5 N </a:t>
            </a:r>
            <a:r>
              <a:rPr lang="en-US" sz="2400" dirty="0" err="1">
                <a:solidFill>
                  <a:prstClr val="black"/>
                </a:solidFill>
              </a:rPr>
              <a:t>NaOH</a:t>
            </a:r>
            <a:r>
              <a:rPr lang="en-US" sz="2400" dirty="0">
                <a:solidFill>
                  <a:prstClr val="black"/>
                </a:solidFill>
              </a:rPr>
              <a:t>, ph.ph indicator</a:t>
            </a:r>
          </a:p>
          <a:p>
            <a:pPr marL="0" lvl="0" indent="0">
              <a:spcBef>
                <a:spcPts val="0"/>
              </a:spcBef>
              <a:buNone/>
            </a:pPr>
            <a:r>
              <a:rPr lang="en-US" sz="2400" dirty="0">
                <a:solidFill>
                  <a:prstClr val="black"/>
                </a:solidFill>
              </a:rPr>
              <a:t>-volumetric flask (50 cc)conical flask , pipette (20 cc), filter paper ,funnel, burette.</a:t>
            </a:r>
          </a:p>
          <a:p>
            <a:endParaRPr lang="en-US" sz="2400" dirty="0">
              <a:solidFill>
                <a:schemeClr val="tx1"/>
              </a:solidFill>
            </a:endParaRPr>
          </a:p>
          <a:p>
            <a:endParaRPr lang="ar-IQ" dirty="0">
              <a:solidFill>
                <a:schemeClr val="tx1"/>
              </a:solidFill>
            </a:endParaRPr>
          </a:p>
        </p:txBody>
      </p:sp>
    </p:spTree>
    <p:extLst>
      <p:ext uri="{BB962C8B-B14F-4D97-AF65-F5344CB8AC3E}">
        <p14:creationId xmlns:p14="http://schemas.microsoft.com/office/powerpoint/2010/main" val="38956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8966" y="374900"/>
            <a:ext cx="8398774" cy="3847207"/>
          </a:xfrm>
          <a:prstGeom prst="rect">
            <a:avLst/>
          </a:prstGeom>
        </p:spPr>
        <p:txBody>
          <a:bodyPr wrap="square">
            <a:spAutoFit/>
          </a:bodyPr>
          <a:lstStyle/>
          <a:p>
            <a:r>
              <a:rPr lang="en-US" sz="2400" b="1" u="sng" dirty="0"/>
              <a:t>Procedure :-</a:t>
            </a:r>
          </a:p>
          <a:p>
            <a:r>
              <a:rPr lang="en-US" sz="2000" dirty="0"/>
              <a:t>1- prepare 50ml of the following concentration of oxalic acid ( 0.2 , 0.4 , 0.6 , 0.8 N ) from stock solution of  1N oxalic acid.</a:t>
            </a:r>
          </a:p>
          <a:p>
            <a:r>
              <a:rPr lang="en-US" sz="2000" dirty="0"/>
              <a:t>2- put 50 ml of each concentration and stock solution in 5 conical flasks.</a:t>
            </a:r>
          </a:p>
          <a:p>
            <a:r>
              <a:rPr lang="en-US" sz="2000" dirty="0"/>
              <a:t>3-introduce 2gm kaolin into each flask.</a:t>
            </a:r>
          </a:p>
          <a:p>
            <a:r>
              <a:rPr lang="en-US" sz="2000" dirty="0"/>
              <a:t>4- shake for 15 min. ,set aside for another 15 min to achieve equilibrium.</a:t>
            </a:r>
          </a:p>
          <a:p>
            <a:r>
              <a:rPr lang="en-US" sz="2000" dirty="0"/>
              <a:t> 5-filter, reject the first portion of the filtrate after washing the receiver with it .</a:t>
            </a:r>
          </a:p>
          <a:p>
            <a:r>
              <a:rPr lang="en-US" sz="2000" dirty="0"/>
              <a:t>6- pipette 20 ml of the filtrate containing the non-adsorbed oxalic acid (free) and titrate them with 0.5 N </a:t>
            </a:r>
            <a:r>
              <a:rPr lang="en-US" sz="2000" dirty="0" err="1"/>
              <a:t>NaOH</a:t>
            </a:r>
            <a:r>
              <a:rPr lang="en-US" sz="2000" dirty="0"/>
              <a:t> using phenolphthalein indicator ( End point change in color from colorless to pink)</a:t>
            </a:r>
          </a:p>
          <a:p>
            <a:r>
              <a:rPr lang="en-US" sz="2000" dirty="0"/>
              <a:t>7- calculate the amount adsorbed in each flask and plot </a:t>
            </a:r>
            <a:r>
              <a:rPr lang="en-US" sz="2000" dirty="0" err="1"/>
              <a:t>freundlich</a:t>
            </a:r>
            <a:r>
              <a:rPr lang="en-US" sz="2000" dirty="0"/>
              <a:t> adsorption isotherm , find the values of K and 1/n.</a:t>
            </a:r>
          </a:p>
        </p:txBody>
      </p:sp>
    </p:spTree>
    <p:extLst>
      <p:ext uri="{BB962C8B-B14F-4D97-AF65-F5344CB8AC3E}">
        <p14:creationId xmlns:p14="http://schemas.microsoft.com/office/powerpoint/2010/main" val="5865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2)">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2)">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2)">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2)">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2)">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2)">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2)">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 prepare the dilutions</a:t>
            </a:r>
            <a:endParaRPr lang="ar-IQ" dirty="0"/>
          </a:p>
        </p:txBody>
      </p:sp>
      <p:sp>
        <p:nvSpPr>
          <p:cNvPr id="3" name="Content Placeholder 2"/>
          <p:cNvSpPr>
            <a:spLocks noGrp="1"/>
          </p:cNvSpPr>
          <p:nvPr>
            <p:ph idx="1"/>
          </p:nvPr>
        </p:nvSpPr>
        <p:spPr>
          <a:xfrm>
            <a:off x="457200" y="2207360"/>
            <a:ext cx="8229600" cy="3664920"/>
          </a:xfrm>
        </p:spPr>
        <p:txBody>
          <a:bodyPr/>
          <a:lstStyle/>
          <a:p>
            <a:r>
              <a:rPr lang="en-US" dirty="0">
                <a:solidFill>
                  <a:schemeClr val="tx1"/>
                </a:solidFill>
              </a:rPr>
              <a:t>*To prepare 50 ml of  0.2 N oxalic acid solution from 1N (stock solution)</a:t>
            </a:r>
          </a:p>
          <a:p>
            <a:pPr marL="0" indent="0">
              <a:buNone/>
            </a:pPr>
            <a:r>
              <a:rPr lang="en-US" dirty="0">
                <a:solidFill>
                  <a:schemeClr val="tx1"/>
                </a:solidFill>
              </a:rPr>
              <a:t>    C1V1= C2V2</a:t>
            </a:r>
          </a:p>
          <a:p>
            <a:pPr marL="0" indent="0">
              <a:buNone/>
            </a:pPr>
            <a:r>
              <a:rPr lang="en-US" dirty="0">
                <a:solidFill>
                  <a:schemeClr val="tx1"/>
                </a:solidFill>
              </a:rPr>
              <a:t>    1N ×?=0.2N × 50</a:t>
            </a:r>
          </a:p>
          <a:p>
            <a:pPr marL="0" indent="0">
              <a:buNone/>
            </a:pPr>
            <a:r>
              <a:rPr lang="en-US" dirty="0">
                <a:solidFill>
                  <a:schemeClr val="tx1"/>
                </a:solidFill>
              </a:rPr>
              <a:t>    X=10 ml of stock solution complete the volume  up to 50 ml by DW.    </a:t>
            </a:r>
          </a:p>
          <a:p>
            <a:r>
              <a:rPr lang="en-US" dirty="0">
                <a:solidFill>
                  <a:schemeClr val="tx1"/>
                </a:solidFill>
              </a:rPr>
              <a:t>Other concentrations  calculated by the same way.</a:t>
            </a:r>
            <a:endParaRPr lang="ar-IQ" dirty="0">
              <a:solidFill>
                <a:schemeClr val="tx1"/>
              </a:solidFill>
            </a:endParaRPr>
          </a:p>
        </p:txBody>
      </p:sp>
    </p:spTree>
    <p:extLst>
      <p:ext uri="{BB962C8B-B14F-4D97-AF65-F5344CB8AC3E}">
        <p14:creationId xmlns:p14="http://schemas.microsoft.com/office/powerpoint/2010/main" val="411100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1130"/>
          </a:xfrm>
        </p:spPr>
        <p:txBody>
          <a:bodyPr>
            <a:normAutofit/>
          </a:bodyPr>
          <a:lstStyle/>
          <a:p>
            <a:pPr algn="ctr"/>
            <a:r>
              <a:rPr lang="en-US" altLang="en-US" sz="4000" dirty="0">
                <a:effectLst>
                  <a:outerShdw blurRad="38100" dist="38100" dir="2700000" algn="tl">
                    <a:srgbClr val="000000">
                      <a:alpha val="43137"/>
                    </a:srgbClr>
                  </a:outerShdw>
                </a:effectLst>
              </a:rPr>
              <a:t>Steps of the experiment</a:t>
            </a:r>
            <a:endParaRPr lang="ar-IQ" sz="4000" dirty="0">
              <a:effectLst>
                <a:outerShdw blurRad="38100" dist="38100" dir="2700000" algn="tl">
                  <a:srgbClr val="000000">
                    <a:alpha val="43137"/>
                  </a:srgbClr>
                </a:outerShdw>
              </a:effectLst>
            </a:endParaRPr>
          </a:p>
        </p:txBody>
      </p:sp>
      <p:sp>
        <p:nvSpPr>
          <p:cNvPr id="4" name="Rounded Rectangle 3"/>
          <p:cNvSpPr/>
          <p:nvPr/>
        </p:nvSpPr>
        <p:spPr>
          <a:xfrm>
            <a:off x="754375" y="1138425"/>
            <a:ext cx="1985165" cy="137434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Put 50ml of 0.2N of oxalic acid in conical flask</a:t>
            </a:r>
            <a:endParaRPr lang="ar-IQ"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6931" y="2360065"/>
            <a:ext cx="1140051" cy="114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892245" y="1901950"/>
            <a:ext cx="3054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ounded Rectangle 5"/>
          <p:cNvSpPr/>
          <p:nvPr/>
        </p:nvSpPr>
        <p:spPr>
          <a:xfrm>
            <a:off x="3350360" y="1138425"/>
            <a:ext cx="1527049" cy="137251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solidFill>
                  <a:schemeClr val="bg1"/>
                </a:solidFill>
              </a:rPr>
              <a:t>Weigh 1 g of </a:t>
            </a:r>
            <a:r>
              <a:rPr lang="en-US" dirty="0"/>
              <a:t>kaolin &amp; add to oxalic acid solution</a:t>
            </a:r>
            <a:endParaRPr lang="ar-IQ" dirty="0"/>
          </a:p>
        </p:txBody>
      </p:sp>
      <p:sp>
        <p:nvSpPr>
          <p:cNvPr id="7" name="Right Arrow 6"/>
          <p:cNvSpPr/>
          <p:nvPr/>
        </p:nvSpPr>
        <p:spPr>
          <a:xfrm flipV="1">
            <a:off x="5030115" y="1970528"/>
            <a:ext cx="45811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064" y="2510939"/>
            <a:ext cx="15478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640934" y="1138425"/>
            <a:ext cx="2595985" cy="137434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shake for 15 min ,set aside for another 15 min </a:t>
            </a:r>
            <a:endParaRPr lang="ar-IQ"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985" y="2207360"/>
            <a:ext cx="1527050" cy="137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a:off x="6938927" y="2940358"/>
            <a:ext cx="45719" cy="641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ight Arrow 9"/>
          <p:cNvSpPr/>
          <p:nvPr/>
        </p:nvSpPr>
        <p:spPr>
          <a:xfrm rot="10800000">
            <a:off x="5443686" y="4565234"/>
            <a:ext cx="394495" cy="13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06" y="5374087"/>
            <a:ext cx="1968500" cy="139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Arrow 17"/>
          <p:cNvSpPr/>
          <p:nvPr/>
        </p:nvSpPr>
        <p:spPr>
          <a:xfrm rot="10800000">
            <a:off x="2584060" y="4565234"/>
            <a:ext cx="394495" cy="13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Rounded Rectangle 11"/>
          <p:cNvSpPr/>
          <p:nvPr/>
        </p:nvSpPr>
        <p:spPr>
          <a:xfrm>
            <a:off x="754375" y="3887116"/>
            <a:ext cx="1679755" cy="148697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Change Color  from</a:t>
            </a:r>
          </a:p>
          <a:p>
            <a:pPr algn="ctr"/>
            <a:r>
              <a:rPr lang="en-US" dirty="0"/>
              <a:t>Colorless  to pink</a:t>
            </a:r>
            <a:endParaRPr lang="ar-IQ" dirty="0"/>
          </a:p>
        </p:txBody>
      </p:sp>
      <p:sp>
        <p:nvSpPr>
          <p:cNvPr id="13" name="Rounded Rectangle 12"/>
          <p:cNvSpPr/>
          <p:nvPr/>
        </p:nvSpPr>
        <p:spPr>
          <a:xfrm>
            <a:off x="3197655" y="3887114"/>
            <a:ext cx="2061517" cy="139541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Take 20ml of filtrate ,2drops of phenolphthalein, titrate with(0.5N)</a:t>
            </a:r>
            <a:r>
              <a:rPr lang="en-US" dirty="0" err="1"/>
              <a:t>NaOH</a:t>
            </a:r>
            <a:endParaRPr lang="ar-IQ" dirty="0"/>
          </a:p>
        </p:txBody>
      </p:sp>
      <p:pic>
        <p:nvPicPr>
          <p:cNvPr id="1434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564" y="5462587"/>
            <a:ext cx="16033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099050" y="3907311"/>
            <a:ext cx="1985165" cy="1395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effectLst>
                  <a:outerShdw blurRad="38100" dist="38100" dir="2700000" algn="tl">
                    <a:srgbClr val="000000">
                      <a:alpha val="43137"/>
                    </a:srgbClr>
                  </a:outerShdw>
                </a:effectLst>
              </a:rPr>
              <a:t>Filtration</a:t>
            </a:r>
            <a:endParaRPr lang="ar-IQ" sz="2000" dirty="0">
              <a:effectLst>
                <a:outerShdw blurRad="38100" dist="38100" dir="2700000" algn="tl">
                  <a:srgbClr val="000000">
                    <a:alpha val="43137"/>
                  </a:srgbClr>
                </a:outerShdw>
              </a:effectLst>
            </a:endParaRPr>
          </a:p>
        </p:txBody>
      </p:sp>
      <p:pic>
        <p:nvPicPr>
          <p:cNvPr id="1434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050" y="5374086"/>
            <a:ext cx="1962073" cy="14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6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965" y="203201"/>
            <a:ext cx="6758286" cy="627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4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18150" y="374900"/>
            <a:ext cx="7329840" cy="4401205"/>
          </a:xfrm>
          <a:prstGeom prst="rect">
            <a:avLst/>
          </a:prstGeom>
        </p:spPr>
        <p:txBody>
          <a:bodyPr wrap="square">
            <a:spAutoFit/>
          </a:bodyPr>
          <a:lstStyle/>
          <a:p>
            <a:r>
              <a:rPr lang="en-US" sz="2000" b="1" dirty="0"/>
              <a:t>Calculate the amount of total oxalic acid in each flask as follows</a:t>
            </a:r>
            <a:r>
              <a:rPr lang="en-US" sz="2000" dirty="0"/>
              <a:t>:-</a:t>
            </a:r>
          </a:p>
          <a:p>
            <a:r>
              <a:rPr lang="en-US" sz="2000" dirty="0"/>
              <a:t>flask no.1:- if there is no kaolin present and we take 20 ml of solution and titrate it with 0.5 N </a:t>
            </a:r>
            <a:r>
              <a:rPr lang="en-US" sz="2000" dirty="0" err="1"/>
              <a:t>NaOH</a:t>
            </a:r>
            <a:r>
              <a:rPr lang="en-US" sz="2000" dirty="0"/>
              <a:t> theoretically it take 40 ml </a:t>
            </a:r>
            <a:r>
              <a:rPr lang="en-US" sz="2000" dirty="0" err="1"/>
              <a:t>NaOH</a:t>
            </a:r>
            <a:r>
              <a:rPr lang="en-US" sz="2000" dirty="0"/>
              <a:t> </a:t>
            </a:r>
          </a:p>
          <a:p>
            <a:r>
              <a:rPr lang="en-US" sz="2000" dirty="0"/>
              <a:t>1mole oxalic acid       =  2 mole </a:t>
            </a:r>
            <a:r>
              <a:rPr lang="en-US" sz="2000" dirty="0" err="1"/>
              <a:t>NaOH</a:t>
            </a:r>
            <a:endParaRPr lang="en-US" sz="2000" dirty="0"/>
          </a:p>
          <a:p>
            <a:r>
              <a:rPr lang="en-US" sz="2000" dirty="0"/>
              <a:t>1 M * V  </a:t>
            </a:r>
            <a:r>
              <a:rPr lang="en-US" sz="2000" dirty="0" err="1"/>
              <a:t>ox.A</a:t>
            </a:r>
            <a:r>
              <a:rPr lang="en-US" sz="2000" dirty="0"/>
              <a:t> = 2 M * V   </a:t>
            </a:r>
            <a:r>
              <a:rPr lang="en-US" sz="2000" dirty="0" err="1"/>
              <a:t>NaOH</a:t>
            </a:r>
            <a:endParaRPr lang="en-US" sz="2000" dirty="0"/>
          </a:p>
          <a:p>
            <a:r>
              <a:rPr lang="en-US" sz="2000" dirty="0"/>
              <a:t> 2N * V  </a:t>
            </a:r>
            <a:r>
              <a:rPr lang="en-US" sz="2000" dirty="0" err="1"/>
              <a:t>ox.A</a:t>
            </a:r>
            <a:r>
              <a:rPr lang="en-US" sz="2000" dirty="0"/>
              <a:t>  = 2 N * V  </a:t>
            </a:r>
            <a:r>
              <a:rPr lang="en-US" sz="2000" dirty="0" err="1"/>
              <a:t>NaOH</a:t>
            </a:r>
            <a:r>
              <a:rPr lang="en-US" sz="2000" dirty="0"/>
              <a:t> </a:t>
            </a:r>
          </a:p>
          <a:p>
            <a:r>
              <a:rPr lang="en-US" sz="2000" dirty="0"/>
              <a:t>1 * 20    =  0.5 * V               </a:t>
            </a:r>
          </a:p>
          <a:p>
            <a:r>
              <a:rPr lang="en-US" sz="2000" dirty="0"/>
              <a:t>             V= 40 ml </a:t>
            </a:r>
            <a:r>
              <a:rPr lang="en-US" sz="2000" dirty="0" err="1"/>
              <a:t>NaOH</a:t>
            </a:r>
            <a:r>
              <a:rPr lang="en-US" sz="2000" dirty="0"/>
              <a:t> we need if there is no kaolin present in the flask</a:t>
            </a:r>
          </a:p>
          <a:p>
            <a:r>
              <a:rPr lang="en-US" sz="2000" dirty="0"/>
              <a:t>40* 0.0315 = 1.26   </a:t>
            </a:r>
            <a:r>
              <a:rPr lang="en-US" sz="2000" dirty="0" err="1"/>
              <a:t>gm</a:t>
            </a:r>
            <a:r>
              <a:rPr lang="en-US" sz="2000" dirty="0"/>
              <a:t> oxalic acid /20 ml (total)</a:t>
            </a:r>
          </a:p>
          <a:p>
            <a:r>
              <a:rPr lang="en-US" sz="2000" dirty="0"/>
              <a:t>                   = 3.15 </a:t>
            </a:r>
            <a:r>
              <a:rPr lang="en-US" sz="2000" dirty="0" err="1"/>
              <a:t>gm</a:t>
            </a:r>
            <a:r>
              <a:rPr lang="en-US" sz="2000" dirty="0"/>
              <a:t> </a:t>
            </a:r>
            <a:r>
              <a:rPr lang="en-US" sz="2000" dirty="0" err="1"/>
              <a:t>ox.A</a:t>
            </a:r>
            <a:r>
              <a:rPr lang="en-US" sz="2000" dirty="0"/>
              <a:t> /50 ml   ...............................in flask no.1</a:t>
            </a:r>
          </a:p>
          <a:p>
            <a:endParaRPr lang="en-US" sz="2000" dirty="0"/>
          </a:p>
          <a:p>
            <a:r>
              <a:rPr lang="en-US" sz="2000" dirty="0"/>
              <a:t>x=amount adsorbed =  3.15  -[ (E.P1 * 0.0315)*50/20]=   </a:t>
            </a:r>
            <a:r>
              <a:rPr lang="en-US" sz="2000" dirty="0" err="1"/>
              <a:t>gm</a:t>
            </a:r>
            <a:r>
              <a:rPr lang="en-US" sz="2000" dirty="0"/>
              <a:t>/50ml  adsorbed of oxalic acid (X)</a:t>
            </a:r>
          </a:p>
        </p:txBody>
      </p:sp>
    </p:spTree>
    <p:extLst>
      <p:ext uri="{BB962C8B-B14F-4D97-AF65-F5344CB8AC3E}">
        <p14:creationId xmlns:p14="http://schemas.microsoft.com/office/powerpoint/2010/main" val="292809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Adsorption</a:t>
            </a:r>
          </a:p>
        </p:txBody>
      </p:sp>
      <p:sp>
        <p:nvSpPr>
          <p:cNvPr id="3" name="Content Placeholder 2"/>
          <p:cNvSpPr>
            <a:spLocks noGrp="1"/>
          </p:cNvSpPr>
          <p:nvPr>
            <p:ph idx="1"/>
          </p:nvPr>
        </p:nvSpPr>
        <p:spPr/>
        <p:txBody>
          <a:bodyPr>
            <a:normAutofit/>
          </a:bodyPr>
          <a:lstStyle/>
          <a:p>
            <a:r>
              <a:rPr lang="en-US" sz="2400" b="1" dirty="0">
                <a:solidFill>
                  <a:schemeClr val="tx1"/>
                </a:solidFill>
                <a:cs typeface="+mj-cs"/>
              </a:rPr>
              <a:t>Adsorption</a:t>
            </a:r>
            <a:r>
              <a:rPr lang="en-US" sz="2400" dirty="0">
                <a:solidFill>
                  <a:schemeClr val="tx1"/>
                </a:solidFill>
                <a:cs typeface="+mj-cs"/>
              </a:rPr>
              <a:t> is a process of free moving of solutes or gaseous molecules of a solution come close and attach themselves onto the surface of solid. The adsorption can be strong or weak depends on the nature of forces between solid surface (adsorbent) and the gas or dissolves solute (</a:t>
            </a:r>
            <a:r>
              <a:rPr lang="en-US" sz="2400" dirty="0" err="1">
                <a:solidFill>
                  <a:schemeClr val="tx1"/>
                </a:solidFill>
                <a:cs typeface="+mj-cs"/>
              </a:rPr>
              <a:t>adsorbate</a:t>
            </a:r>
            <a:r>
              <a:rPr lang="en-US" sz="2400" dirty="0">
                <a:solidFill>
                  <a:schemeClr val="tx1"/>
                </a:solidFill>
                <a:cs typeface="+mj-cs"/>
              </a:rPr>
              <a:t>), as shown below: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66" y="3887115"/>
            <a:ext cx="3859760" cy="198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4375" y="833015"/>
            <a:ext cx="6103625" cy="4524315"/>
          </a:xfrm>
          <a:prstGeom prst="rect">
            <a:avLst/>
          </a:prstGeom>
        </p:spPr>
        <p:txBody>
          <a:bodyPr wrap="square">
            <a:spAutoFit/>
          </a:bodyPr>
          <a:lstStyle/>
          <a:p>
            <a:r>
              <a:rPr lang="en-US" sz="2400" dirty="0"/>
              <a:t>repeat the calculation for the other 4 flasks to find  amount of oxalic acid /50ml that is adsorbed</a:t>
            </a:r>
          </a:p>
          <a:p>
            <a:endParaRPr lang="en-US" sz="2400" dirty="0"/>
          </a:p>
          <a:p>
            <a:r>
              <a:rPr lang="en-US" sz="2400" dirty="0"/>
              <a:t>- C% can be calculated as follows:-</a:t>
            </a:r>
          </a:p>
          <a:p>
            <a:r>
              <a:rPr lang="en-US" sz="2400" dirty="0"/>
              <a:t>for flask no. 1 ( concentration = 1 N)</a:t>
            </a:r>
          </a:p>
          <a:p>
            <a:endParaRPr lang="en-US" sz="2400" dirty="0"/>
          </a:p>
          <a:p>
            <a:r>
              <a:rPr lang="en-US" sz="2400" dirty="0"/>
              <a:t>	</a:t>
            </a:r>
          </a:p>
          <a:p>
            <a:r>
              <a:rPr lang="en-US" sz="2400" dirty="0"/>
              <a:t> 1  =  </a:t>
            </a:r>
            <a:r>
              <a:rPr lang="en-US" sz="2400" dirty="0" err="1"/>
              <a:t>wt</a:t>
            </a:r>
            <a:r>
              <a:rPr lang="en-US" sz="2400" dirty="0"/>
              <a:t>*1000   /   63*100</a:t>
            </a:r>
          </a:p>
          <a:p>
            <a:r>
              <a:rPr lang="en-US" sz="2400" dirty="0"/>
              <a:t>c%=  6.3  </a:t>
            </a:r>
            <a:r>
              <a:rPr lang="en-US" sz="2400" dirty="0" err="1"/>
              <a:t>gm</a:t>
            </a:r>
            <a:r>
              <a:rPr lang="en-US" sz="2400" dirty="0"/>
              <a:t> of oxalic acid /100ml</a:t>
            </a:r>
          </a:p>
          <a:p>
            <a:r>
              <a:rPr lang="en-US" sz="2400" dirty="0"/>
              <a:t>repeat the calculation for the other flasks to find C%</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0330" y="3140587"/>
            <a:ext cx="7940660" cy="70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89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7016195" cy="1143000"/>
          </a:xfrm>
        </p:spPr>
        <p:txBody>
          <a:bodyPr/>
          <a:lstStyle/>
          <a:p>
            <a:r>
              <a:rPr lang="en-US" dirty="0"/>
              <a:t>Tabulate the result as follow</a:t>
            </a:r>
            <a:endParaRPr lang="ar-IQ" dirty="0"/>
          </a:p>
        </p:txBody>
      </p:sp>
      <p:graphicFrame>
        <p:nvGraphicFramePr>
          <p:cNvPr id="4" name="Object 3"/>
          <p:cNvGraphicFramePr>
            <a:graphicFrameLocks noChangeAspect="1"/>
          </p:cNvGraphicFramePr>
          <p:nvPr>
            <p:extLst>
              <p:ext uri="{D42A27DB-BD31-4B8C-83A1-F6EECF244321}">
                <p14:modId xmlns:p14="http://schemas.microsoft.com/office/powerpoint/2010/main" val="2515692642"/>
              </p:ext>
            </p:extLst>
          </p:nvPr>
        </p:nvGraphicFramePr>
        <p:xfrm>
          <a:off x="441325" y="2506663"/>
          <a:ext cx="7519988" cy="3059112"/>
        </p:xfrm>
        <a:graphic>
          <a:graphicData uri="http://schemas.openxmlformats.org/presentationml/2006/ole">
            <mc:AlternateContent xmlns:mc="http://schemas.openxmlformats.org/markup-compatibility/2006">
              <mc:Choice xmlns:v="urn:schemas-microsoft-com:vml" Requires="v">
                <p:oleObj name="Document" r:id="rId2" imgW="5415132" imgH="2210685" progId="Word.Document.12">
                  <p:embed/>
                </p:oleObj>
              </mc:Choice>
              <mc:Fallback>
                <p:oleObj name="Document" r:id="rId2" imgW="5415132" imgH="2210685" progId="Word.Document.12">
                  <p:embed/>
                  <p:pic>
                    <p:nvPicPr>
                      <p:cNvPr id="0" name=""/>
                      <p:cNvPicPr/>
                      <p:nvPr/>
                    </p:nvPicPr>
                    <p:blipFill>
                      <a:blip r:embed="rId3"/>
                      <a:stretch>
                        <a:fillRect/>
                      </a:stretch>
                    </p:blipFill>
                    <p:spPr>
                      <a:xfrm>
                        <a:off x="441325" y="2506663"/>
                        <a:ext cx="7519988" cy="3059112"/>
                      </a:xfrm>
                      <a:prstGeom prst="rect">
                        <a:avLst/>
                      </a:prstGeom>
                    </p:spPr>
                  </p:pic>
                </p:oleObj>
              </mc:Fallback>
            </mc:AlternateContent>
          </a:graphicData>
        </a:graphic>
      </p:graphicFrame>
    </p:spTree>
    <p:extLst>
      <p:ext uri="{BB962C8B-B14F-4D97-AF65-F5344CB8AC3E}">
        <p14:creationId xmlns:p14="http://schemas.microsoft.com/office/powerpoint/2010/main" val="60757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857" y="2665476"/>
            <a:ext cx="5191970" cy="415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9550" y="680310"/>
            <a:ext cx="8510895"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t> To plot </a:t>
            </a:r>
            <a:r>
              <a:rPr lang="en-US" sz="2400" dirty="0" err="1"/>
              <a:t>freundlich</a:t>
            </a:r>
            <a:r>
              <a:rPr lang="en-US" sz="2400" dirty="0"/>
              <a:t> adsorption isotherm &amp; find the values of K and 1/n. according to </a:t>
            </a:r>
            <a:r>
              <a:rPr lang="en-US" sz="2400" dirty="0" err="1"/>
              <a:t>freundlich</a:t>
            </a:r>
            <a:r>
              <a:rPr lang="en-US" sz="2400" dirty="0"/>
              <a:t> equation  we plot log x/m versus log C a straight line obtained and the constant k and 1/n determined       (  intercept = log k, slop = 1/n )</a:t>
            </a:r>
            <a:endParaRPr lang="ar-IQ"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0" y="3505353"/>
            <a:ext cx="3054100" cy="297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03374" y="6392054"/>
            <a:ext cx="1068935" cy="45811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Log C</a:t>
            </a:r>
            <a:endParaRPr lang="ar-IQ" dirty="0"/>
          </a:p>
        </p:txBody>
      </p:sp>
    </p:spTree>
    <p:extLst>
      <p:ext uri="{BB962C8B-B14F-4D97-AF65-F5344CB8AC3E}">
        <p14:creationId xmlns:p14="http://schemas.microsoft.com/office/powerpoint/2010/main" val="208436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15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0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23590"/>
            <a:ext cx="9144000" cy="373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69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69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a:t>Adsorption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2861539"/>
              </p:ext>
            </p:extLst>
          </p:nvPr>
        </p:nvGraphicFramePr>
        <p:xfrm>
          <a:off x="448965" y="985720"/>
          <a:ext cx="855148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A93B65D-B06F-4395-8B71-247E99F6D289}"/>
                                            </p:graphicEl>
                                          </p:spTgt>
                                        </p:tgtEl>
                                        <p:attrNameLst>
                                          <p:attrName>style.visibility</p:attrName>
                                        </p:attrNameLst>
                                      </p:cBhvr>
                                      <p:to>
                                        <p:strVal val="visible"/>
                                      </p:to>
                                    </p:set>
                                    <p:animEffect transition="in" filter="fade">
                                      <p:cBhvr>
                                        <p:cTn id="7" dur="500"/>
                                        <p:tgtEl>
                                          <p:spTgt spid="2">
                                            <p:graphicEl>
                                              <a:dgm id="{AA93B65D-B06F-4395-8B71-247E99F6D28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465BD65-2506-4651-B92E-A287C5D1233D}"/>
                                            </p:graphicEl>
                                          </p:spTgt>
                                        </p:tgtEl>
                                        <p:attrNameLst>
                                          <p:attrName>style.visibility</p:attrName>
                                        </p:attrNameLst>
                                      </p:cBhvr>
                                      <p:to>
                                        <p:strVal val="visible"/>
                                      </p:to>
                                    </p:set>
                                    <p:animEffect transition="in" filter="fade">
                                      <p:cBhvr>
                                        <p:cTn id="10" dur="500"/>
                                        <p:tgtEl>
                                          <p:spTgt spid="2">
                                            <p:graphicEl>
                                              <a:dgm id="{9465BD65-2506-4651-B92E-A287C5D1233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4427F553-8D5F-4C50-B763-5ECC4181D2E5}"/>
                                            </p:graphicEl>
                                          </p:spTgt>
                                        </p:tgtEl>
                                        <p:attrNameLst>
                                          <p:attrName>style.visibility</p:attrName>
                                        </p:attrNameLst>
                                      </p:cBhvr>
                                      <p:to>
                                        <p:strVal val="visible"/>
                                      </p:to>
                                    </p:set>
                                    <p:animEffect transition="in" filter="fade">
                                      <p:cBhvr>
                                        <p:cTn id="13" dur="500"/>
                                        <p:tgtEl>
                                          <p:spTgt spid="2">
                                            <p:graphicEl>
                                              <a:dgm id="{4427F553-8D5F-4C50-B763-5ECC4181D2E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2A73C203-470C-47BA-A5B6-4A5259C256E2}"/>
                                            </p:graphicEl>
                                          </p:spTgt>
                                        </p:tgtEl>
                                        <p:attrNameLst>
                                          <p:attrName>style.visibility</p:attrName>
                                        </p:attrNameLst>
                                      </p:cBhvr>
                                      <p:to>
                                        <p:strVal val="visible"/>
                                      </p:to>
                                    </p:set>
                                    <p:animEffect transition="in" filter="fade">
                                      <p:cBhvr>
                                        <p:cTn id="18" dur="500"/>
                                        <p:tgtEl>
                                          <p:spTgt spid="2">
                                            <p:graphicEl>
                                              <a:dgm id="{2A73C203-470C-47BA-A5B6-4A5259C256E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B1ECBA56-909F-401B-AE65-6CE510C0D7B6}"/>
                                            </p:graphicEl>
                                          </p:spTgt>
                                        </p:tgtEl>
                                        <p:attrNameLst>
                                          <p:attrName>style.visibility</p:attrName>
                                        </p:attrNameLst>
                                      </p:cBhvr>
                                      <p:to>
                                        <p:strVal val="visible"/>
                                      </p:to>
                                    </p:set>
                                    <p:animEffect transition="in" filter="fade">
                                      <p:cBhvr>
                                        <p:cTn id="21" dur="500"/>
                                        <p:tgtEl>
                                          <p:spTgt spid="2">
                                            <p:graphicEl>
                                              <a:dgm id="{B1ECBA56-909F-401B-AE65-6CE510C0D7B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D2DA740B-C3EC-4B99-8D55-A74640D6215D}"/>
                                            </p:graphicEl>
                                          </p:spTgt>
                                        </p:tgtEl>
                                        <p:attrNameLst>
                                          <p:attrName>style.visibility</p:attrName>
                                        </p:attrNameLst>
                                      </p:cBhvr>
                                      <p:to>
                                        <p:strVal val="visible"/>
                                      </p:to>
                                    </p:set>
                                    <p:animEffect transition="in" filter="fade">
                                      <p:cBhvr>
                                        <p:cTn id="26" dur="500"/>
                                        <p:tgtEl>
                                          <p:spTgt spid="2">
                                            <p:graphicEl>
                                              <a:dgm id="{D2DA740B-C3EC-4B99-8D55-A74640D6215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2DAFF2C4-9DAC-4B0C-8A3E-4B8F0880C497}"/>
                                            </p:graphicEl>
                                          </p:spTgt>
                                        </p:tgtEl>
                                        <p:attrNameLst>
                                          <p:attrName>style.visibility</p:attrName>
                                        </p:attrNameLst>
                                      </p:cBhvr>
                                      <p:to>
                                        <p:strVal val="visible"/>
                                      </p:to>
                                    </p:set>
                                    <p:animEffect transition="in" filter="fade">
                                      <p:cBhvr>
                                        <p:cTn id="29" dur="500"/>
                                        <p:tgtEl>
                                          <p:spTgt spid="2">
                                            <p:graphicEl>
                                              <a:dgm id="{2DAFF2C4-9DAC-4B0C-8A3E-4B8F0880C49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00801E40-0DB1-4C32-BF6E-E9B06C85FA86}"/>
                                            </p:graphicEl>
                                          </p:spTgt>
                                        </p:tgtEl>
                                        <p:attrNameLst>
                                          <p:attrName>style.visibility</p:attrName>
                                        </p:attrNameLst>
                                      </p:cBhvr>
                                      <p:to>
                                        <p:strVal val="visible"/>
                                      </p:to>
                                    </p:set>
                                    <p:animEffect transition="in" filter="fade">
                                      <p:cBhvr>
                                        <p:cTn id="34" dur="500"/>
                                        <p:tgtEl>
                                          <p:spTgt spid="2">
                                            <p:graphicEl>
                                              <a:dgm id="{00801E40-0DB1-4C32-BF6E-E9B06C85FA8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E871F047-6353-41A2-B91F-EFB76421450C}"/>
                                            </p:graphicEl>
                                          </p:spTgt>
                                        </p:tgtEl>
                                        <p:attrNameLst>
                                          <p:attrName>style.visibility</p:attrName>
                                        </p:attrNameLst>
                                      </p:cBhvr>
                                      <p:to>
                                        <p:strVal val="visible"/>
                                      </p:to>
                                    </p:set>
                                    <p:animEffect transition="in" filter="fade">
                                      <p:cBhvr>
                                        <p:cTn id="37" dur="500"/>
                                        <p:tgtEl>
                                          <p:spTgt spid="2">
                                            <p:graphicEl>
                                              <a:dgm id="{E871F047-6353-41A2-B91F-EFB76421450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F16A4545-FBDF-47D4-9024-7E312C011D2A}"/>
                                            </p:graphicEl>
                                          </p:spTgt>
                                        </p:tgtEl>
                                        <p:attrNameLst>
                                          <p:attrName>style.visibility</p:attrName>
                                        </p:attrNameLst>
                                      </p:cBhvr>
                                      <p:to>
                                        <p:strVal val="visible"/>
                                      </p:to>
                                    </p:set>
                                    <p:animEffect transition="in" filter="fade">
                                      <p:cBhvr>
                                        <p:cTn id="42" dur="500"/>
                                        <p:tgtEl>
                                          <p:spTgt spid="2">
                                            <p:graphicEl>
                                              <a:dgm id="{F16A4545-FBDF-47D4-9024-7E312C011D2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AF7141D0-BCF2-4A4D-B98B-D4BF852C8437}"/>
                                            </p:graphicEl>
                                          </p:spTgt>
                                        </p:tgtEl>
                                        <p:attrNameLst>
                                          <p:attrName>style.visibility</p:attrName>
                                        </p:attrNameLst>
                                      </p:cBhvr>
                                      <p:to>
                                        <p:strVal val="visible"/>
                                      </p:to>
                                    </p:set>
                                    <p:animEffect transition="in" filter="fade">
                                      <p:cBhvr>
                                        <p:cTn id="45" dur="500"/>
                                        <p:tgtEl>
                                          <p:spTgt spid="2">
                                            <p:graphicEl>
                                              <a:dgm id="{AF7141D0-BCF2-4A4D-B98B-D4BF852C84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374900"/>
            <a:ext cx="8076895" cy="763525"/>
          </a:xfrm>
        </p:spPr>
        <p:txBody>
          <a:bodyPr>
            <a:normAutofit fontScale="90000"/>
          </a:bodyPr>
          <a:lstStyle/>
          <a:p>
            <a:br>
              <a:rPr lang="en-US" dirty="0"/>
            </a:br>
            <a:r>
              <a:rPr lang="en-US" dirty="0"/>
              <a:t>Types of adsorption:-</a:t>
            </a:r>
          </a:p>
        </p:txBody>
      </p:sp>
      <p:sp>
        <p:nvSpPr>
          <p:cNvPr id="5" name="Text Placeholder 4"/>
          <p:cNvSpPr>
            <a:spLocks noGrp="1"/>
          </p:cNvSpPr>
          <p:nvPr>
            <p:ph type="body" idx="1"/>
          </p:nvPr>
        </p:nvSpPr>
        <p:spPr/>
        <p:txBody>
          <a:bodyPr>
            <a:noAutofit/>
          </a:bodyPr>
          <a:lstStyle/>
          <a:p>
            <a:r>
              <a:rPr lang="en-US" dirty="0"/>
              <a:t>1- physical or </a:t>
            </a:r>
            <a:r>
              <a:rPr lang="en-US" dirty="0" err="1"/>
              <a:t>vanderwaals</a:t>
            </a:r>
            <a:r>
              <a:rPr lang="en-US" dirty="0"/>
              <a:t> adsorption</a:t>
            </a:r>
          </a:p>
        </p:txBody>
      </p:sp>
      <p:sp>
        <p:nvSpPr>
          <p:cNvPr id="6" name="Content Placeholder 5"/>
          <p:cNvSpPr>
            <a:spLocks noGrp="1"/>
          </p:cNvSpPr>
          <p:nvPr>
            <p:ph sz="half" idx="2"/>
          </p:nvPr>
        </p:nvSpPr>
        <p:spPr/>
        <p:txBody>
          <a:bodyPr>
            <a:normAutofit lnSpcReduction="10000"/>
          </a:bodyPr>
          <a:lstStyle/>
          <a:p>
            <a:r>
              <a:rPr lang="en-US" dirty="0"/>
              <a:t>associated with </a:t>
            </a:r>
            <a:r>
              <a:rPr lang="en-US" dirty="0" err="1"/>
              <a:t>vanderwaals</a:t>
            </a:r>
            <a:r>
              <a:rPr lang="en-US" dirty="0"/>
              <a:t> force and it is reversible . </a:t>
            </a:r>
          </a:p>
          <a:p>
            <a:r>
              <a:rPr lang="en-US" dirty="0"/>
              <a:t>the removal of </a:t>
            </a:r>
            <a:r>
              <a:rPr lang="en-US" dirty="0" err="1"/>
              <a:t>adsorbate</a:t>
            </a:r>
            <a:r>
              <a:rPr lang="en-US" dirty="0"/>
              <a:t> from adsorbent known as desorption ,</a:t>
            </a:r>
          </a:p>
          <a:p>
            <a:r>
              <a:rPr lang="en-US" dirty="0"/>
              <a:t>as physically adsorbed gas can be desorbed from solid by increasing temperature and decreasing pressure.</a:t>
            </a:r>
          </a:p>
        </p:txBody>
      </p:sp>
      <p:sp>
        <p:nvSpPr>
          <p:cNvPr id="7" name="Text Placeholder 6"/>
          <p:cNvSpPr>
            <a:spLocks noGrp="1"/>
          </p:cNvSpPr>
          <p:nvPr>
            <p:ph type="body" sz="quarter" idx="3"/>
          </p:nvPr>
        </p:nvSpPr>
        <p:spPr>
          <a:xfrm>
            <a:off x="4572000" y="1596540"/>
            <a:ext cx="3054101" cy="639761"/>
          </a:xfrm>
        </p:spPr>
        <p:txBody>
          <a:bodyPr>
            <a:noAutofit/>
          </a:bodyPr>
          <a:lstStyle/>
          <a:p>
            <a:r>
              <a:rPr lang="en-US" dirty="0"/>
              <a:t>2- chemical or </a:t>
            </a:r>
            <a:r>
              <a:rPr lang="en-US" dirty="0" err="1"/>
              <a:t>chemisorptions</a:t>
            </a:r>
            <a:endParaRPr lang="en-US" dirty="0"/>
          </a:p>
        </p:txBody>
      </p:sp>
      <p:sp>
        <p:nvSpPr>
          <p:cNvPr id="8" name="Content Placeholder 7"/>
          <p:cNvSpPr>
            <a:spLocks noGrp="1"/>
          </p:cNvSpPr>
          <p:nvPr>
            <p:ph sz="quarter" idx="4"/>
          </p:nvPr>
        </p:nvSpPr>
        <p:spPr/>
        <p:txBody>
          <a:bodyPr/>
          <a:lstStyle/>
          <a:p>
            <a:r>
              <a:rPr lang="en-US" dirty="0"/>
              <a:t>in which </a:t>
            </a:r>
            <a:r>
              <a:rPr lang="en-US" dirty="0" err="1"/>
              <a:t>adsorbate</a:t>
            </a:r>
            <a:r>
              <a:rPr lang="en-US" dirty="0"/>
              <a:t>  is attached to adsorbent by primary chemical bond and is irreversible </a:t>
            </a:r>
          </a:p>
        </p:txBody>
      </p:sp>
    </p:spTree>
    <p:extLst>
      <p:ext uri="{BB962C8B-B14F-4D97-AF65-F5344CB8AC3E}">
        <p14:creationId xmlns:p14="http://schemas.microsoft.com/office/powerpoint/2010/main" val="417078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a:t>Type of adsorption</a:t>
            </a:r>
          </a:p>
        </p:txBody>
      </p:sp>
      <p:graphicFrame>
        <p:nvGraphicFramePr>
          <p:cNvPr id="5" name="Object 4"/>
          <p:cNvGraphicFramePr>
            <a:graphicFrameLocks noChangeAspect="1"/>
          </p:cNvGraphicFramePr>
          <p:nvPr>
            <p:extLst>
              <p:ext uri="{D42A27DB-BD31-4B8C-83A1-F6EECF244321}">
                <p14:modId xmlns:p14="http://schemas.microsoft.com/office/powerpoint/2010/main" val="1685318431"/>
              </p:ext>
            </p:extLst>
          </p:nvPr>
        </p:nvGraphicFramePr>
        <p:xfrm>
          <a:off x="1214438" y="1292224"/>
          <a:ext cx="7633302" cy="4274646"/>
        </p:xfrm>
        <a:graphic>
          <a:graphicData uri="http://schemas.openxmlformats.org/presentationml/2006/ole">
            <mc:AlternateContent xmlns:mc="http://schemas.openxmlformats.org/markup-compatibility/2006">
              <mc:Choice xmlns:v="urn:schemas-microsoft-com:vml" Requires="v">
                <p:oleObj name="Document" r:id="rId2" imgW="5415132" imgH="1416468" progId="Word.Document.12">
                  <p:embed/>
                </p:oleObj>
              </mc:Choice>
              <mc:Fallback>
                <p:oleObj name="Document" r:id="rId2" imgW="5415132" imgH="1416468" progId="Word.Document.12">
                  <p:embed/>
                  <p:pic>
                    <p:nvPicPr>
                      <p:cNvPr id="0" name=""/>
                      <p:cNvPicPr/>
                      <p:nvPr/>
                    </p:nvPicPr>
                    <p:blipFill>
                      <a:blip r:embed="rId3"/>
                      <a:stretch>
                        <a:fillRect/>
                      </a:stretch>
                    </p:blipFill>
                    <p:spPr>
                      <a:xfrm>
                        <a:off x="1214438" y="1292224"/>
                        <a:ext cx="7633302" cy="4274646"/>
                      </a:xfrm>
                      <a:prstGeom prst="rect">
                        <a:avLst/>
                      </a:prstGeom>
                    </p:spPr>
                  </p:pic>
                </p:oleObj>
              </mc:Fallback>
            </mc:AlternateContent>
          </a:graphicData>
        </a:graphic>
      </p:graphicFrame>
    </p:spTree>
    <p:extLst>
      <p:ext uri="{BB962C8B-B14F-4D97-AF65-F5344CB8AC3E}">
        <p14:creationId xmlns:p14="http://schemas.microsoft.com/office/powerpoint/2010/main" val="59857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5"/>
            <a:ext cx="3808475" cy="280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230" y="0"/>
            <a:ext cx="365851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165" y="3870811"/>
            <a:ext cx="2589579" cy="297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065" y="3881576"/>
            <a:ext cx="2534379" cy="297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1" y="3881576"/>
            <a:ext cx="2410769" cy="296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4113885" y="1749245"/>
            <a:ext cx="10689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67985" y="2818180"/>
            <a:ext cx="0" cy="61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099050" y="4956050"/>
            <a:ext cx="3054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586836" y="4956050"/>
            <a:ext cx="5299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18191" y="1057959"/>
            <a:ext cx="1068935" cy="646331"/>
          </a:xfrm>
          <a:prstGeom prst="rect">
            <a:avLst/>
          </a:prstGeom>
          <a:noFill/>
        </p:spPr>
        <p:txBody>
          <a:bodyPr wrap="square" rtlCol="1">
            <a:spAutoFit/>
          </a:bodyPr>
          <a:lstStyle/>
          <a:p>
            <a:r>
              <a:rPr lang="en-US" dirty="0"/>
              <a:t>  Add</a:t>
            </a:r>
          </a:p>
          <a:p>
            <a:r>
              <a:rPr lang="en-US" dirty="0"/>
              <a:t> charcoal</a:t>
            </a:r>
            <a:endParaRPr lang="ar-IQ" dirty="0"/>
          </a:p>
        </p:txBody>
      </p:sp>
      <p:sp>
        <p:nvSpPr>
          <p:cNvPr id="19" name="TextBox 18"/>
          <p:cNvSpPr txBox="1"/>
          <p:nvPr/>
        </p:nvSpPr>
        <p:spPr>
          <a:xfrm>
            <a:off x="2509433" y="4444132"/>
            <a:ext cx="607346" cy="369332"/>
          </a:xfrm>
          <a:prstGeom prst="rect">
            <a:avLst/>
          </a:prstGeom>
          <a:noFill/>
        </p:spPr>
        <p:txBody>
          <a:bodyPr wrap="none" rtlCol="1">
            <a:spAutoFit/>
          </a:bodyPr>
          <a:lstStyle/>
          <a:p>
            <a:r>
              <a:rPr lang="en-US" dirty="0"/>
              <a:t>heat</a:t>
            </a:r>
            <a:endParaRPr lang="ar-IQ" dirty="0"/>
          </a:p>
        </p:txBody>
      </p:sp>
    </p:spTree>
    <p:extLst>
      <p:ext uri="{BB962C8B-B14F-4D97-AF65-F5344CB8AC3E}">
        <p14:creationId xmlns:p14="http://schemas.microsoft.com/office/powerpoint/2010/main" val="3806030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1119</Words>
  <Application>Microsoft Office PowerPoint</Application>
  <PresentationFormat>On-screen Show (4:3)</PresentationFormat>
  <Paragraphs>97</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Algerian</vt:lpstr>
      <vt:lpstr>Arial</vt:lpstr>
      <vt:lpstr>Calibri</vt:lpstr>
      <vt:lpstr>Cambria Math</vt:lpstr>
      <vt:lpstr>Office Theme</vt:lpstr>
      <vt:lpstr>Document</vt:lpstr>
      <vt:lpstr>Physical pharmacy Lab No. 6 </vt:lpstr>
      <vt:lpstr>Adsorption</vt:lpstr>
      <vt:lpstr>PowerPoint Presentation</vt:lpstr>
      <vt:lpstr>PowerPoint Presentation</vt:lpstr>
      <vt:lpstr>PowerPoint Presentation</vt:lpstr>
      <vt:lpstr>Adsorption</vt:lpstr>
      <vt:lpstr> Types of adsorption:-</vt:lpstr>
      <vt:lpstr>Type of adsorption</vt:lpstr>
      <vt:lpstr>PowerPoint Presentation</vt:lpstr>
      <vt:lpstr>Application of adsorption:</vt:lpstr>
      <vt:lpstr>factors affecting on adsorption process</vt:lpstr>
      <vt:lpstr>Freundlich adsorption isotherm</vt:lpstr>
      <vt:lpstr>PowerPoint Presentation</vt:lpstr>
      <vt:lpstr>Experimental work</vt:lpstr>
      <vt:lpstr>PowerPoint Presentation</vt:lpstr>
      <vt:lpstr>First step prepare the dilutions</vt:lpstr>
      <vt:lpstr>Steps of the experiment</vt:lpstr>
      <vt:lpstr>PowerPoint Presentation</vt:lpstr>
      <vt:lpstr>PowerPoint Presentation</vt:lpstr>
      <vt:lpstr>PowerPoint Presentation</vt:lpstr>
      <vt:lpstr>Tabulate the result as follow</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Scorpion</cp:lastModifiedBy>
  <cp:revision>53</cp:revision>
  <dcterms:created xsi:type="dcterms:W3CDTF">2013-08-21T19:17:07Z</dcterms:created>
  <dcterms:modified xsi:type="dcterms:W3CDTF">2025-12-16T08:10:16Z</dcterms:modified>
</cp:coreProperties>
</file>