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3" r:id="rId4"/>
    <p:sldId id="264" r:id="rId5"/>
    <p:sldId id="267" r:id="rId6"/>
    <p:sldId id="266" r:id="rId7"/>
    <p:sldId id="265" r:id="rId8"/>
    <p:sldId id="261" r:id="rId9"/>
    <p:sldId id="269" r:id="rId10"/>
    <p:sldId id="268" r:id="rId11"/>
    <p:sldId id="272" r:id="rId12"/>
    <p:sldId id="273" r:id="rId13"/>
    <p:sldId id="277" r:id="rId14"/>
    <p:sldId id="274" r:id="rId15"/>
    <p:sldId id="275" r:id="rId16"/>
    <p:sldId id="27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4" autoAdjust="0"/>
    <p:restoredTop sz="94660"/>
  </p:normalViewPr>
  <p:slideViewPr>
    <p:cSldViewPr snapToGrid="0">
      <p:cViewPr varScale="1">
        <p:scale>
          <a:sx n="66" d="100"/>
          <a:sy n="66" d="100"/>
        </p:scale>
        <p:origin x="1326"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spPr>
            <a:ln w="28575"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olid"/>
              </a:ln>
              <a:effectLst/>
            </c:spPr>
            <c:trendlineType val="linear"/>
            <c:dispRSqr val="0"/>
            <c:dispEq val="0"/>
          </c:trendline>
          <c:xVal>
            <c:numRef>
              <c:f>Sheet1!$D$1:$D$6</c:f>
              <c:numCache>
                <c:formatCode>General</c:formatCode>
                <c:ptCount val="6"/>
                <c:pt idx="0">
                  <c:v>0</c:v>
                </c:pt>
                <c:pt idx="1">
                  <c:v>0.05</c:v>
                </c:pt>
                <c:pt idx="2">
                  <c:v>0.5</c:v>
                </c:pt>
                <c:pt idx="3">
                  <c:v>1</c:v>
                </c:pt>
                <c:pt idx="4">
                  <c:v>2</c:v>
                </c:pt>
                <c:pt idx="5">
                  <c:v>3</c:v>
                </c:pt>
              </c:numCache>
            </c:numRef>
          </c:xVal>
          <c:yVal>
            <c:numRef>
              <c:f>Sheet1!$C$1:$C$6</c:f>
              <c:numCache>
                <c:formatCode>General</c:formatCode>
                <c:ptCount val="6"/>
                <c:pt idx="0">
                  <c:v>0.1794</c:v>
                </c:pt>
                <c:pt idx="1">
                  <c:v>0.19319999999999998</c:v>
                </c:pt>
                <c:pt idx="2">
                  <c:v>0.24840000000000001</c:v>
                </c:pt>
                <c:pt idx="3">
                  <c:v>0.30360000000000004</c:v>
                </c:pt>
                <c:pt idx="4">
                  <c:v>0.41399999999999998</c:v>
                </c:pt>
                <c:pt idx="5">
                  <c:v>0.55200000000000005</c:v>
                </c:pt>
              </c:numCache>
            </c:numRef>
          </c:yVal>
          <c:smooth val="0"/>
          <c:extLst>
            <c:ext xmlns:c16="http://schemas.microsoft.com/office/drawing/2014/chart" uri="{C3380CC4-5D6E-409C-BE32-E72D297353CC}">
              <c16:uniqueId val="{00000001-3770-491D-9024-D906A5FF621D}"/>
            </c:ext>
          </c:extLst>
        </c:ser>
        <c:dLbls>
          <c:showLegendKey val="0"/>
          <c:showVal val="0"/>
          <c:showCatName val="0"/>
          <c:showSerName val="0"/>
          <c:showPercent val="0"/>
          <c:showBubbleSize val="0"/>
        </c:dLbls>
        <c:axId val="231368576"/>
        <c:axId val="231387136"/>
      </c:scatterChart>
      <c:valAx>
        <c:axId val="231368576"/>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Concentration</a:t>
                </a:r>
                <a:r>
                  <a:rPr lang="en-US" baseline="0"/>
                  <a:t> of tween 60</a:t>
                </a:r>
                <a:endParaRPr lang="en-US"/>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ar-IQ"/>
          </a:p>
        </c:txPr>
        <c:crossAx val="231387136"/>
        <c:crosses val="autoZero"/>
        <c:crossBetween val="midCat"/>
      </c:valAx>
      <c:valAx>
        <c:axId val="231387136"/>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a:t>Solubility of S.A g/100ml </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ar-IQ"/>
          </a:p>
        </c:txPr>
        <c:crossAx val="231368576"/>
        <c:crosses val="autoZero"/>
        <c:crossBetween val="midCat"/>
      </c:valAx>
      <c:spPr>
        <a:noFill/>
        <a:ln>
          <a:noFill/>
        </a:ln>
        <a:effectLst/>
      </c:spPr>
    </c:plotArea>
    <c:plotVisOnly val="1"/>
    <c:dispBlanksAs val="gap"/>
    <c:showDLblsOverMax val="0"/>
  </c:chart>
  <c:spPr>
    <a:solidFill>
      <a:schemeClr val="bg1"/>
    </a:solidFill>
    <a:ln w="57150" cap="flat" cmpd="sng" algn="ctr">
      <a:solidFill>
        <a:schemeClr val="accent2">
          <a:lumMod val="75000"/>
        </a:schemeClr>
      </a:solidFill>
      <a:round/>
    </a:ln>
    <a:effectLst/>
  </c:spPr>
  <c:txPr>
    <a:bodyPr/>
    <a:lstStyle/>
    <a:p>
      <a:pPr>
        <a:defRPr/>
      </a:pPr>
      <a:endParaRPr lang="ar-IQ"/>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D91B0E-0C1A-4EEA-B0AE-A3D29440369E}" type="doc">
      <dgm:prSet loTypeId="urn:microsoft.com/office/officeart/2005/8/layout/pyramid2" loCatId="list" qsTypeId="urn:microsoft.com/office/officeart/2005/8/quickstyle/simple3" qsCatId="simple" csTypeId="urn:microsoft.com/office/officeart/2005/8/colors/accent1_2" csCatId="accent1" phldr="1"/>
      <dgm:spPr/>
      <dgm:t>
        <a:bodyPr/>
        <a:lstStyle/>
        <a:p>
          <a:endParaRPr lang="en-US"/>
        </a:p>
      </dgm:t>
    </dgm:pt>
    <dgm:pt modelId="{33B943D5-6B07-4BDD-BB65-9AFCF7B08D09}">
      <dgm:prSet/>
      <dgm:spPr/>
      <dgm:t>
        <a:bodyPr/>
        <a:lstStyle/>
        <a:p>
          <a:pPr rtl="0"/>
          <a:r>
            <a:rPr lang="en-GB" dirty="0"/>
            <a:t>Anionic surfactant such as sodium dodecyl </a:t>
          </a:r>
          <a:r>
            <a:rPr lang="en-GB" dirty="0" err="1"/>
            <a:t>sulfate</a:t>
          </a:r>
          <a:r>
            <a:rPr lang="en-GB" dirty="0"/>
            <a:t> (SDS</a:t>
          </a:r>
          <a:r>
            <a:rPr lang="en-GB" baseline="30000" dirty="0"/>
            <a:t>®)</a:t>
          </a:r>
          <a:endParaRPr lang="en-US" dirty="0"/>
        </a:p>
      </dgm:t>
    </dgm:pt>
    <dgm:pt modelId="{FBF9CCF9-1927-49EE-8FD4-DA4EFCD298BD}" type="parTrans" cxnId="{FBC7768B-BD05-4674-B7EE-3C81D055824C}">
      <dgm:prSet/>
      <dgm:spPr/>
      <dgm:t>
        <a:bodyPr/>
        <a:lstStyle/>
        <a:p>
          <a:endParaRPr lang="en-US"/>
        </a:p>
      </dgm:t>
    </dgm:pt>
    <dgm:pt modelId="{EB94A20D-8064-44B0-88AA-61DD8E8753E0}" type="sibTrans" cxnId="{FBC7768B-BD05-4674-B7EE-3C81D055824C}">
      <dgm:prSet/>
      <dgm:spPr/>
      <dgm:t>
        <a:bodyPr/>
        <a:lstStyle/>
        <a:p>
          <a:endParaRPr lang="en-US"/>
        </a:p>
      </dgm:t>
    </dgm:pt>
    <dgm:pt modelId="{4B5D6468-7492-4666-8974-0C2DADFF432C}">
      <dgm:prSet/>
      <dgm:spPr/>
      <dgm:t>
        <a:bodyPr/>
        <a:lstStyle/>
        <a:p>
          <a:pPr rtl="0"/>
          <a:r>
            <a:rPr lang="en-GB" dirty="0"/>
            <a:t>Cationic surfactant such as </a:t>
          </a:r>
          <a:r>
            <a:rPr lang="en-GB" dirty="0" err="1"/>
            <a:t>cetyl</a:t>
          </a:r>
          <a:r>
            <a:rPr lang="en-GB" dirty="0"/>
            <a:t> </a:t>
          </a:r>
          <a:r>
            <a:rPr lang="en-GB" dirty="0" err="1"/>
            <a:t>trimethyl</a:t>
          </a:r>
          <a:r>
            <a:rPr lang="en-GB" dirty="0"/>
            <a:t> ammonium bromide (CTAB</a:t>
          </a:r>
          <a:r>
            <a:rPr lang="en-GB" baseline="30000" dirty="0"/>
            <a:t>®</a:t>
          </a:r>
          <a:r>
            <a:rPr lang="en-GB" dirty="0"/>
            <a:t>)</a:t>
          </a:r>
          <a:endParaRPr lang="en-US" dirty="0"/>
        </a:p>
      </dgm:t>
    </dgm:pt>
    <dgm:pt modelId="{E864D3DB-30C7-43B5-ADBB-8E0ED1076CF5}" type="parTrans" cxnId="{BF4F4199-83C8-4AC5-AC08-5B929BCFCE7E}">
      <dgm:prSet/>
      <dgm:spPr/>
      <dgm:t>
        <a:bodyPr/>
        <a:lstStyle/>
        <a:p>
          <a:endParaRPr lang="en-US"/>
        </a:p>
      </dgm:t>
    </dgm:pt>
    <dgm:pt modelId="{E770C381-11EB-4403-9149-F89E3F658697}" type="sibTrans" cxnId="{BF4F4199-83C8-4AC5-AC08-5B929BCFCE7E}">
      <dgm:prSet/>
      <dgm:spPr/>
      <dgm:t>
        <a:bodyPr/>
        <a:lstStyle/>
        <a:p>
          <a:endParaRPr lang="en-US"/>
        </a:p>
      </dgm:t>
    </dgm:pt>
    <dgm:pt modelId="{466EDD1D-8BD3-42C8-9DE6-7CE36C7EE86B}">
      <dgm:prSet/>
      <dgm:spPr/>
      <dgm:t>
        <a:bodyPr/>
        <a:lstStyle/>
        <a:p>
          <a:pPr rtl="0"/>
          <a:r>
            <a:rPr lang="en-GB" dirty="0"/>
            <a:t>Non-ionic surfactant such as poly oxy ethylene (Tween</a:t>
          </a:r>
          <a:r>
            <a:rPr lang="en-GB" baseline="30000" dirty="0"/>
            <a:t>®)</a:t>
          </a:r>
          <a:r>
            <a:rPr lang="en-GB" dirty="0"/>
            <a:t> </a:t>
          </a:r>
          <a:endParaRPr lang="en-US" dirty="0"/>
        </a:p>
      </dgm:t>
    </dgm:pt>
    <dgm:pt modelId="{06F66F33-22A6-4E58-AD4D-23FD43F2E274}" type="parTrans" cxnId="{B1F42393-85C9-4DF5-9E27-8A7B60B3D6AC}">
      <dgm:prSet/>
      <dgm:spPr/>
      <dgm:t>
        <a:bodyPr/>
        <a:lstStyle/>
        <a:p>
          <a:endParaRPr lang="en-US"/>
        </a:p>
      </dgm:t>
    </dgm:pt>
    <dgm:pt modelId="{75492369-EDC7-49E2-A756-70C832614C99}" type="sibTrans" cxnId="{B1F42393-85C9-4DF5-9E27-8A7B60B3D6AC}">
      <dgm:prSet/>
      <dgm:spPr/>
      <dgm:t>
        <a:bodyPr/>
        <a:lstStyle/>
        <a:p>
          <a:endParaRPr lang="en-US"/>
        </a:p>
      </dgm:t>
    </dgm:pt>
    <dgm:pt modelId="{0BA3BAE7-838A-4B3F-81D1-4B7D896AFDE2}">
      <dgm:prSet/>
      <dgm:spPr/>
      <dgm:t>
        <a:bodyPr/>
        <a:lstStyle/>
        <a:p>
          <a:pPr rtl="0"/>
          <a:r>
            <a:rPr lang="en-GB" dirty="0"/>
            <a:t>Ampholytic (</a:t>
          </a:r>
          <a:r>
            <a:rPr lang="en-GB" dirty="0" err="1"/>
            <a:t>Zwitterionic</a:t>
          </a:r>
          <a:r>
            <a:rPr lang="en-GB" baseline="30000" dirty="0"/>
            <a:t>®</a:t>
          </a:r>
          <a:r>
            <a:rPr lang="en-GB" dirty="0"/>
            <a:t>) surfactant such as phospholipids </a:t>
          </a:r>
          <a:endParaRPr lang="en-US" dirty="0"/>
        </a:p>
      </dgm:t>
    </dgm:pt>
    <dgm:pt modelId="{3025BC5D-553F-4AE2-8B70-B91B68B15771}" type="parTrans" cxnId="{987F4879-FFC8-4FE8-B4EE-18A27F963E2D}">
      <dgm:prSet/>
      <dgm:spPr/>
      <dgm:t>
        <a:bodyPr/>
        <a:lstStyle/>
        <a:p>
          <a:endParaRPr lang="en-US"/>
        </a:p>
      </dgm:t>
    </dgm:pt>
    <dgm:pt modelId="{D13AD14F-84C8-4770-B9AB-2B87F58246CC}" type="sibTrans" cxnId="{987F4879-FFC8-4FE8-B4EE-18A27F963E2D}">
      <dgm:prSet/>
      <dgm:spPr/>
      <dgm:t>
        <a:bodyPr/>
        <a:lstStyle/>
        <a:p>
          <a:endParaRPr lang="en-US"/>
        </a:p>
      </dgm:t>
    </dgm:pt>
    <dgm:pt modelId="{38489113-97E9-4EB0-AF09-979B42E8CF1F}" type="pres">
      <dgm:prSet presAssocID="{7DD91B0E-0C1A-4EEA-B0AE-A3D29440369E}" presName="compositeShape" presStyleCnt="0">
        <dgm:presLayoutVars>
          <dgm:dir/>
          <dgm:resizeHandles/>
        </dgm:presLayoutVars>
      </dgm:prSet>
      <dgm:spPr/>
    </dgm:pt>
    <dgm:pt modelId="{6368132A-E635-478B-8D0C-527C18B3B832}" type="pres">
      <dgm:prSet presAssocID="{7DD91B0E-0C1A-4EEA-B0AE-A3D29440369E}" presName="pyramid" presStyleLbl="node1" presStyleIdx="0" presStyleCnt="1" custScaleX="59950"/>
      <dgm:spPr/>
    </dgm:pt>
    <dgm:pt modelId="{B33CA47C-BFE6-44A1-85E6-C414D46B7F3B}" type="pres">
      <dgm:prSet presAssocID="{7DD91B0E-0C1A-4EEA-B0AE-A3D29440369E}" presName="theList" presStyleCnt="0"/>
      <dgm:spPr/>
    </dgm:pt>
    <dgm:pt modelId="{32ECB13B-2262-4D10-90D1-989377C39BCC}" type="pres">
      <dgm:prSet presAssocID="{33B943D5-6B07-4BDD-BB65-9AFCF7B08D09}" presName="aNode" presStyleLbl="fgAcc1" presStyleIdx="0" presStyleCnt="4">
        <dgm:presLayoutVars>
          <dgm:bulletEnabled val="1"/>
        </dgm:presLayoutVars>
      </dgm:prSet>
      <dgm:spPr/>
    </dgm:pt>
    <dgm:pt modelId="{C7D09728-DB9C-41EC-850A-0792DCEADF68}" type="pres">
      <dgm:prSet presAssocID="{33B943D5-6B07-4BDD-BB65-9AFCF7B08D09}" presName="aSpace" presStyleCnt="0"/>
      <dgm:spPr/>
    </dgm:pt>
    <dgm:pt modelId="{DF134ADE-3A0F-4237-87CF-DD03CA9CC846}" type="pres">
      <dgm:prSet presAssocID="{4B5D6468-7492-4666-8974-0C2DADFF432C}" presName="aNode" presStyleLbl="fgAcc1" presStyleIdx="1" presStyleCnt="4">
        <dgm:presLayoutVars>
          <dgm:bulletEnabled val="1"/>
        </dgm:presLayoutVars>
      </dgm:prSet>
      <dgm:spPr/>
    </dgm:pt>
    <dgm:pt modelId="{67F96F98-AA2E-49DD-A9E5-D5C28DE19A34}" type="pres">
      <dgm:prSet presAssocID="{4B5D6468-7492-4666-8974-0C2DADFF432C}" presName="aSpace" presStyleCnt="0"/>
      <dgm:spPr/>
    </dgm:pt>
    <dgm:pt modelId="{1521AA26-7F1A-4165-8C4F-E984B398D2F9}" type="pres">
      <dgm:prSet presAssocID="{0BA3BAE7-838A-4B3F-81D1-4B7D896AFDE2}" presName="aNode" presStyleLbl="fgAcc1" presStyleIdx="2" presStyleCnt="4">
        <dgm:presLayoutVars>
          <dgm:bulletEnabled val="1"/>
        </dgm:presLayoutVars>
      </dgm:prSet>
      <dgm:spPr/>
    </dgm:pt>
    <dgm:pt modelId="{7913ECAB-6B73-4267-AAAC-4A332B5928DC}" type="pres">
      <dgm:prSet presAssocID="{0BA3BAE7-838A-4B3F-81D1-4B7D896AFDE2}" presName="aSpace" presStyleCnt="0"/>
      <dgm:spPr/>
    </dgm:pt>
    <dgm:pt modelId="{B10B8485-ABA1-400B-B10A-B9567EBCDDB1}" type="pres">
      <dgm:prSet presAssocID="{466EDD1D-8BD3-42C8-9DE6-7CE36C7EE86B}" presName="aNode" presStyleLbl="fgAcc1" presStyleIdx="3" presStyleCnt="4">
        <dgm:presLayoutVars>
          <dgm:bulletEnabled val="1"/>
        </dgm:presLayoutVars>
      </dgm:prSet>
      <dgm:spPr/>
    </dgm:pt>
    <dgm:pt modelId="{0E1FA604-22CB-479E-AD70-4BA56C204F8B}" type="pres">
      <dgm:prSet presAssocID="{466EDD1D-8BD3-42C8-9DE6-7CE36C7EE86B}" presName="aSpace" presStyleCnt="0"/>
      <dgm:spPr/>
    </dgm:pt>
  </dgm:ptLst>
  <dgm:cxnLst>
    <dgm:cxn modelId="{2DB40707-2A80-4EB2-8584-74B92DFC7790}" type="presOf" srcId="{0BA3BAE7-838A-4B3F-81D1-4B7D896AFDE2}" destId="{1521AA26-7F1A-4165-8C4F-E984B398D2F9}" srcOrd="0" destOrd="0" presId="urn:microsoft.com/office/officeart/2005/8/layout/pyramid2"/>
    <dgm:cxn modelId="{0B5AFA1A-FB5B-4A34-A818-A5F94D72F36E}" type="presOf" srcId="{7DD91B0E-0C1A-4EEA-B0AE-A3D29440369E}" destId="{38489113-97E9-4EB0-AF09-979B42E8CF1F}" srcOrd="0" destOrd="0" presId="urn:microsoft.com/office/officeart/2005/8/layout/pyramid2"/>
    <dgm:cxn modelId="{54457046-D568-4F94-8107-076823438FAB}" type="presOf" srcId="{466EDD1D-8BD3-42C8-9DE6-7CE36C7EE86B}" destId="{B10B8485-ABA1-400B-B10A-B9567EBCDDB1}" srcOrd="0" destOrd="0" presId="urn:microsoft.com/office/officeart/2005/8/layout/pyramid2"/>
    <dgm:cxn modelId="{987F4879-FFC8-4FE8-B4EE-18A27F963E2D}" srcId="{7DD91B0E-0C1A-4EEA-B0AE-A3D29440369E}" destId="{0BA3BAE7-838A-4B3F-81D1-4B7D896AFDE2}" srcOrd="2" destOrd="0" parTransId="{3025BC5D-553F-4AE2-8B70-B91B68B15771}" sibTransId="{D13AD14F-84C8-4770-B9AB-2B87F58246CC}"/>
    <dgm:cxn modelId="{FBC7768B-BD05-4674-B7EE-3C81D055824C}" srcId="{7DD91B0E-0C1A-4EEA-B0AE-A3D29440369E}" destId="{33B943D5-6B07-4BDD-BB65-9AFCF7B08D09}" srcOrd="0" destOrd="0" parTransId="{FBF9CCF9-1927-49EE-8FD4-DA4EFCD298BD}" sibTransId="{EB94A20D-8064-44B0-88AA-61DD8E8753E0}"/>
    <dgm:cxn modelId="{B1F42393-85C9-4DF5-9E27-8A7B60B3D6AC}" srcId="{7DD91B0E-0C1A-4EEA-B0AE-A3D29440369E}" destId="{466EDD1D-8BD3-42C8-9DE6-7CE36C7EE86B}" srcOrd="3" destOrd="0" parTransId="{06F66F33-22A6-4E58-AD4D-23FD43F2E274}" sibTransId="{75492369-EDC7-49E2-A756-70C832614C99}"/>
    <dgm:cxn modelId="{451A8C97-CB78-430F-B49E-C2ADD6F32681}" type="presOf" srcId="{4B5D6468-7492-4666-8974-0C2DADFF432C}" destId="{DF134ADE-3A0F-4237-87CF-DD03CA9CC846}" srcOrd="0" destOrd="0" presId="urn:microsoft.com/office/officeart/2005/8/layout/pyramid2"/>
    <dgm:cxn modelId="{BF4F4199-83C8-4AC5-AC08-5B929BCFCE7E}" srcId="{7DD91B0E-0C1A-4EEA-B0AE-A3D29440369E}" destId="{4B5D6468-7492-4666-8974-0C2DADFF432C}" srcOrd="1" destOrd="0" parTransId="{E864D3DB-30C7-43B5-ADBB-8E0ED1076CF5}" sibTransId="{E770C381-11EB-4403-9149-F89E3F658697}"/>
    <dgm:cxn modelId="{7EB48EE3-F970-4052-93EC-090EEF03D214}" type="presOf" srcId="{33B943D5-6B07-4BDD-BB65-9AFCF7B08D09}" destId="{32ECB13B-2262-4D10-90D1-989377C39BCC}" srcOrd="0" destOrd="0" presId="urn:microsoft.com/office/officeart/2005/8/layout/pyramid2"/>
    <dgm:cxn modelId="{C088D7A1-2031-42FB-953B-FAFEB6FB7D05}" type="presParOf" srcId="{38489113-97E9-4EB0-AF09-979B42E8CF1F}" destId="{6368132A-E635-478B-8D0C-527C18B3B832}" srcOrd="0" destOrd="0" presId="urn:microsoft.com/office/officeart/2005/8/layout/pyramid2"/>
    <dgm:cxn modelId="{BC0C47A7-1748-4695-8ADD-840C29BA25D8}" type="presParOf" srcId="{38489113-97E9-4EB0-AF09-979B42E8CF1F}" destId="{B33CA47C-BFE6-44A1-85E6-C414D46B7F3B}" srcOrd="1" destOrd="0" presId="urn:microsoft.com/office/officeart/2005/8/layout/pyramid2"/>
    <dgm:cxn modelId="{2A74B8C1-4AE9-4AF6-AF48-D044954367B0}" type="presParOf" srcId="{B33CA47C-BFE6-44A1-85E6-C414D46B7F3B}" destId="{32ECB13B-2262-4D10-90D1-989377C39BCC}" srcOrd="0" destOrd="0" presId="urn:microsoft.com/office/officeart/2005/8/layout/pyramid2"/>
    <dgm:cxn modelId="{8E3C91DA-9C0A-4E11-8C8C-588918AD64B8}" type="presParOf" srcId="{B33CA47C-BFE6-44A1-85E6-C414D46B7F3B}" destId="{C7D09728-DB9C-41EC-850A-0792DCEADF68}" srcOrd="1" destOrd="0" presId="urn:microsoft.com/office/officeart/2005/8/layout/pyramid2"/>
    <dgm:cxn modelId="{0DDC649B-E63C-453F-B591-A2E71AE8A9AD}" type="presParOf" srcId="{B33CA47C-BFE6-44A1-85E6-C414D46B7F3B}" destId="{DF134ADE-3A0F-4237-87CF-DD03CA9CC846}" srcOrd="2" destOrd="0" presId="urn:microsoft.com/office/officeart/2005/8/layout/pyramid2"/>
    <dgm:cxn modelId="{BCD554F8-619F-4C34-929C-012DA2A3425C}" type="presParOf" srcId="{B33CA47C-BFE6-44A1-85E6-C414D46B7F3B}" destId="{67F96F98-AA2E-49DD-A9E5-D5C28DE19A34}" srcOrd="3" destOrd="0" presId="urn:microsoft.com/office/officeart/2005/8/layout/pyramid2"/>
    <dgm:cxn modelId="{80F7DDCC-175E-4FD4-8D9D-720A63F7B033}" type="presParOf" srcId="{B33CA47C-BFE6-44A1-85E6-C414D46B7F3B}" destId="{1521AA26-7F1A-4165-8C4F-E984B398D2F9}" srcOrd="4" destOrd="0" presId="urn:microsoft.com/office/officeart/2005/8/layout/pyramid2"/>
    <dgm:cxn modelId="{71B07927-2669-4795-9B92-1491AD8122B2}" type="presParOf" srcId="{B33CA47C-BFE6-44A1-85E6-C414D46B7F3B}" destId="{7913ECAB-6B73-4267-AAAC-4A332B5928DC}" srcOrd="5" destOrd="0" presId="urn:microsoft.com/office/officeart/2005/8/layout/pyramid2"/>
    <dgm:cxn modelId="{5B0A7970-A42F-4380-BFC9-0C41D62BB13A}" type="presParOf" srcId="{B33CA47C-BFE6-44A1-85E6-C414D46B7F3B}" destId="{B10B8485-ABA1-400B-B10A-B9567EBCDDB1}" srcOrd="6" destOrd="0" presId="urn:microsoft.com/office/officeart/2005/8/layout/pyramid2"/>
    <dgm:cxn modelId="{F74E4FCC-3C1F-4354-8C66-E5286158F8A9}" type="presParOf" srcId="{B33CA47C-BFE6-44A1-85E6-C414D46B7F3B}" destId="{0E1FA604-22CB-479E-AD70-4BA56C204F8B}"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984B7B2-81B6-403F-A035-AE70527E1C18}" type="doc">
      <dgm:prSet loTypeId="urn:microsoft.com/office/officeart/2005/8/layout/chart3" loCatId="relationship" qsTypeId="urn:microsoft.com/office/officeart/2005/8/quickstyle/simple3" qsCatId="simple" csTypeId="urn:microsoft.com/office/officeart/2005/8/colors/accent1_2" csCatId="accent1" phldr="1"/>
      <dgm:spPr/>
    </dgm:pt>
    <dgm:pt modelId="{4964F65D-FC1D-4F17-9722-2D9880DA9170}">
      <dgm:prSet custT="1"/>
      <dgm:spPr/>
      <dgm:t>
        <a:bodyPr/>
        <a:lstStyle/>
        <a:p>
          <a:pPr rtl="0"/>
          <a:r>
            <a:rPr lang="en-GB" sz="1800" dirty="0"/>
            <a:t>Spherical micelle.</a:t>
          </a:r>
          <a:endParaRPr lang="en-US" sz="1800" dirty="0"/>
        </a:p>
      </dgm:t>
    </dgm:pt>
    <dgm:pt modelId="{B0CF0CC2-D1A1-4B9F-BDBA-2218EFFDCD82}" type="parTrans" cxnId="{D43663D9-C2F1-4B68-B80C-A728DD6D7D7D}">
      <dgm:prSet/>
      <dgm:spPr/>
      <dgm:t>
        <a:bodyPr/>
        <a:lstStyle/>
        <a:p>
          <a:endParaRPr lang="en-US"/>
        </a:p>
      </dgm:t>
    </dgm:pt>
    <dgm:pt modelId="{328E9CF2-E92B-42CE-82E0-AAA77C376443}" type="sibTrans" cxnId="{D43663D9-C2F1-4B68-B80C-A728DD6D7D7D}">
      <dgm:prSet/>
      <dgm:spPr/>
      <dgm:t>
        <a:bodyPr/>
        <a:lstStyle/>
        <a:p>
          <a:endParaRPr lang="en-US"/>
        </a:p>
      </dgm:t>
    </dgm:pt>
    <dgm:pt modelId="{2B4DEF2E-E3A5-485C-AA8E-E05BAF367AFE}">
      <dgm:prSet custT="1"/>
      <dgm:spPr/>
      <dgm:t>
        <a:bodyPr/>
        <a:lstStyle/>
        <a:p>
          <a:pPr rtl="0"/>
          <a:r>
            <a:rPr lang="en-GB" sz="1800" dirty="0"/>
            <a:t>Cylindrical micelle.</a:t>
          </a:r>
          <a:endParaRPr lang="en-US" sz="1800" dirty="0"/>
        </a:p>
      </dgm:t>
    </dgm:pt>
    <dgm:pt modelId="{2A774A73-BF7F-4A45-B298-6828187A8B1C}" type="parTrans" cxnId="{A50C2226-D78A-4709-A739-EE6B80305460}">
      <dgm:prSet/>
      <dgm:spPr/>
      <dgm:t>
        <a:bodyPr/>
        <a:lstStyle/>
        <a:p>
          <a:endParaRPr lang="en-US"/>
        </a:p>
      </dgm:t>
    </dgm:pt>
    <dgm:pt modelId="{AA5E27B1-4534-4672-AB0D-F5E9675C19D9}" type="sibTrans" cxnId="{A50C2226-D78A-4709-A739-EE6B80305460}">
      <dgm:prSet/>
      <dgm:spPr/>
      <dgm:t>
        <a:bodyPr/>
        <a:lstStyle/>
        <a:p>
          <a:endParaRPr lang="en-US"/>
        </a:p>
      </dgm:t>
    </dgm:pt>
    <dgm:pt modelId="{C9F5971F-66D0-4202-8209-53B8A940CA1D}">
      <dgm:prSet custT="1"/>
      <dgm:spPr/>
      <dgm:t>
        <a:bodyPr/>
        <a:lstStyle/>
        <a:p>
          <a:pPr rtl="0"/>
          <a:r>
            <a:rPr lang="en-GB" sz="1800" dirty="0"/>
            <a:t>Bilayer</a:t>
          </a:r>
        </a:p>
        <a:p>
          <a:pPr rtl="0"/>
          <a:r>
            <a:rPr lang="en-GB" sz="1800" dirty="0"/>
            <a:t>micelle.</a:t>
          </a:r>
          <a:endParaRPr lang="en-US" sz="1800" dirty="0"/>
        </a:p>
      </dgm:t>
    </dgm:pt>
    <dgm:pt modelId="{B888F2CC-8E08-4FCA-897D-12DF2DA70F5D}" type="parTrans" cxnId="{8A925208-9424-43F1-8A01-CA8B7CEA3FCB}">
      <dgm:prSet/>
      <dgm:spPr/>
      <dgm:t>
        <a:bodyPr/>
        <a:lstStyle/>
        <a:p>
          <a:endParaRPr lang="en-US"/>
        </a:p>
      </dgm:t>
    </dgm:pt>
    <dgm:pt modelId="{74710740-A9F8-4CC6-A958-391BE42C23C5}" type="sibTrans" cxnId="{8A925208-9424-43F1-8A01-CA8B7CEA3FCB}">
      <dgm:prSet/>
      <dgm:spPr/>
      <dgm:t>
        <a:bodyPr/>
        <a:lstStyle/>
        <a:p>
          <a:endParaRPr lang="en-US"/>
        </a:p>
      </dgm:t>
    </dgm:pt>
    <dgm:pt modelId="{52AC6565-CB25-4732-BD3C-1C60C33D41A1}" type="pres">
      <dgm:prSet presAssocID="{F984B7B2-81B6-403F-A035-AE70527E1C18}" presName="compositeShape" presStyleCnt="0">
        <dgm:presLayoutVars>
          <dgm:chMax val="7"/>
          <dgm:dir/>
          <dgm:resizeHandles val="exact"/>
        </dgm:presLayoutVars>
      </dgm:prSet>
      <dgm:spPr/>
    </dgm:pt>
    <dgm:pt modelId="{C390D116-15AA-434E-B236-B4FA0321FB54}" type="pres">
      <dgm:prSet presAssocID="{F984B7B2-81B6-403F-A035-AE70527E1C18}" presName="wedge1" presStyleLbl="node1" presStyleIdx="0" presStyleCnt="3" custScaleX="113446" custLinFactNeighborX="-6262" custLinFactNeighborY="4990"/>
      <dgm:spPr/>
    </dgm:pt>
    <dgm:pt modelId="{EC220A93-6CDC-472E-86A4-C5CE083CE260}" type="pres">
      <dgm:prSet presAssocID="{F984B7B2-81B6-403F-A035-AE70527E1C18}" presName="wedge1Tx" presStyleLbl="node1" presStyleIdx="0" presStyleCnt="3">
        <dgm:presLayoutVars>
          <dgm:chMax val="0"/>
          <dgm:chPref val="0"/>
          <dgm:bulletEnabled val="1"/>
        </dgm:presLayoutVars>
      </dgm:prSet>
      <dgm:spPr/>
    </dgm:pt>
    <dgm:pt modelId="{A9287D3C-DA2C-4D4B-806E-433CDAB1E301}" type="pres">
      <dgm:prSet presAssocID="{F984B7B2-81B6-403F-A035-AE70527E1C18}" presName="wedge2" presStyleLbl="node1" presStyleIdx="1" presStyleCnt="3" custScaleX="112039" custScaleY="103453" custLinFactNeighborX="-729" custLinFactNeighborY="1093"/>
      <dgm:spPr/>
    </dgm:pt>
    <dgm:pt modelId="{5E1A27DA-69D7-428C-90BD-CF0518D997F3}" type="pres">
      <dgm:prSet presAssocID="{F984B7B2-81B6-403F-A035-AE70527E1C18}" presName="wedge2Tx" presStyleLbl="node1" presStyleIdx="1" presStyleCnt="3">
        <dgm:presLayoutVars>
          <dgm:chMax val="0"/>
          <dgm:chPref val="0"/>
          <dgm:bulletEnabled val="1"/>
        </dgm:presLayoutVars>
      </dgm:prSet>
      <dgm:spPr/>
    </dgm:pt>
    <dgm:pt modelId="{E9738976-C0D6-4175-80D7-C90B52867954}" type="pres">
      <dgm:prSet presAssocID="{F984B7B2-81B6-403F-A035-AE70527E1C18}" presName="wedge3" presStyleLbl="node1" presStyleIdx="2" presStyleCnt="3" custScaleX="117118"/>
      <dgm:spPr/>
    </dgm:pt>
    <dgm:pt modelId="{AA7F4776-FE65-4715-8D42-A000F46A2BDD}" type="pres">
      <dgm:prSet presAssocID="{F984B7B2-81B6-403F-A035-AE70527E1C18}" presName="wedge3Tx" presStyleLbl="node1" presStyleIdx="2" presStyleCnt="3">
        <dgm:presLayoutVars>
          <dgm:chMax val="0"/>
          <dgm:chPref val="0"/>
          <dgm:bulletEnabled val="1"/>
        </dgm:presLayoutVars>
      </dgm:prSet>
      <dgm:spPr/>
    </dgm:pt>
  </dgm:ptLst>
  <dgm:cxnLst>
    <dgm:cxn modelId="{28696401-D9EC-4AF3-8E59-235BA426D4D6}" type="presOf" srcId="{2B4DEF2E-E3A5-485C-AA8E-E05BAF367AFE}" destId="{C390D116-15AA-434E-B236-B4FA0321FB54}" srcOrd="0" destOrd="0" presId="urn:microsoft.com/office/officeart/2005/8/layout/chart3"/>
    <dgm:cxn modelId="{8A925208-9424-43F1-8A01-CA8B7CEA3FCB}" srcId="{F984B7B2-81B6-403F-A035-AE70527E1C18}" destId="{C9F5971F-66D0-4202-8209-53B8A940CA1D}" srcOrd="1" destOrd="0" parTransId="{B888F2CC-8E08-4FCA-897D-12DF2DA70F5D}" sibTransId="{74710740-A9F8-4CC6-A958-391BE42C23C5}"/>
    <dgm:cxn modelId="{6FBA1A13-56CC-4C32-84BE-ACF07A52E727}" type="presOf" srcId="{4964F65D-FC1D-4F17-9722-2D9880DA9170}" destId="{E9738976-C0D6-4175-80D7-C90B52867954}" srcOrd="0" destOrd="0" presId="urn:microsoft.com/office/officeart/2005/8/layout/chart3"/>
    <dgm:cxn modelId="{66700D1B-41BA-4B88-8150-3DBB3B483ED6}" type="presOf" srcId="{C9F5971F-66D0-4202-8209-53B8A940CA1D}" destId="{A9287D3C-DA2C-4D4B-806E-433CDAB1E301}" srcOrd="0" destOrd="0" presId="urn:microsoft.com/office/officeart/2005/8/layout/chart3"/>
    <dgm:cxn modelId="{A50C2226-D78A-4709-A739-EE6B80305460}" srcId="{F984B7B2-81B6-403F-A035-AE70527E1C18}" destId="{2B4DEF2E-E3A5-485C-AA8E-E05BAF367AFE}" srcOrd="0" destOrd="0" parTransId="{2A774A73-BF7F-4A45-B298-6828187A8B1C}" sibTransId="{AA5E27B1-4534-4672-AB0D-F5E9675C19D9}"/>
    <dgm:cxn modelId="{5360AE29-1CDA-4FC7-887D-A2321718EE10}" type="presOf" srcId="{C9F5971F-66D0-4202-8209-53B8A940CA1D}" destId="{5E1A27DA-69D7-428C-90BD-CF0518D997F3}" srcOrd="1" destOrd="0" presId="urn:microsoft.com/office/officeart/2005/8/layout/chart3"/>
    <dgm:cxn modelId="{F5F82430-31EA-4439-81D0-BB2CADB087EE}" type="presOf" srcId="{F984B7B2-81B6-403F-A035-AE70527E1C18}" destId="{52AC6565-CB25-4732-BD3C-1C60C33D41A1}" srcOrd="0" destOrd="0" presId="urn:microsoft.com/office/officeart/2005/8/layout/chart3"/>
    <dgm:cxn modelId="{FFEAF6A3-A622-4EF6-888A-3F247169BF17}" type="presOf" srcId="{4964F65D-FC1D-4F17-9722-2D9880DA9170}" destId="{AA7F4776-FE65-4715-8D42-A000F46A2BDD}" srcOrd="1" destOrd="0" presId="urn:microsoft.com/office/officeart/2005/8/layout/chart3"/>
    <dgm:cxn modelId="{0117E0B6-3C1D-4FD5-9E01-81EE5243A7EE}" type="presOf" srcId="{2B4DEF2E-E3A5-485C-AA8E-E05BAF367AFE}" destId="{EC220A93-6CDC-472E-86A4-C5CE083CE260}" srcOrd="1" destOrd="0" presId="urn:microsoft.com/office/officeart/2005/8/layout/chart3"/>
    <dgm:cxn modelId="{D43663D9-C2F1-4B68-B80C-A728DD6D7D7D}" srcId="{F984B7B2-81B6-403F-A035-AE70527E1C18}" destId="{4964F65D-FC1D-4F17-9722-2D9880DA9170}" srcOrd="2" destOrd="0" parTransId="{B0CF0CC2-D1A1-4B9F-BDBA-2218EFFDCD82}" sibTransId="{328E9CF2-E92B-42CE-82E0-AAA77C376443}"/>
    <dgm:cxn modelId="{8681733C-BB34-489B-B448-2A5D62C3A79E}" type="presParOf" srcId="{52AC6565-CB25-4732-BD3C-1C60C33D41A1}" destId="{C390D116-15AA-434E-B236-B4FA0321FB54}" srcOrd="0" destOrd="0" presId="urn:microsoft.com/office/officeart/2005/8/layout/chart3"/>
    <dgm:cxn modelId="{771EC6D6-E560-4444-94AA-200B91D3C94C}" type="presParOf" srcId="{52AC6565-CB25-4732-BD3C-1C60C33D41A1}" destId="{EC220A93-6CDC-472E-86A4-C5CE083CE260}" srcOrd="1" destOrd="0" presId="urn:microsoft.com/office/officeart/2005/8/layout/chart3"/>
    <dgm:cxn modelId="{87214684-85BE-4FE2-B740-4E17A423485C}" type="presParOf" srcId="{52AC6565-CB25-4732-BD3C-1C60C33D41A1}" destId="{A9287D3C-DA2C-4D4B-806E-433CDAB1E301}" srcOrd="2" destOrd="0" presId="urn:microsoft.com/office/officeart/2005/8/layout/chart3"/>
    <dgm:cxn modelId="{36087BB4-EA0E-4007-A29A-BCDDE16A083E}" type="presParOf" srcId="{52AC6565-CB25-4732-BD3C-1C60C33D41A1}" destId="{5E1A27DA-69D7-428C-90BD-CF0518D997F3}" srcOrd="3" destOrd="0" presId="urn:microsoft.com/office/officeart/2005/8/layout/chart3"/>
    <dgm:cxn modelId="{DFF3DF27-994B-4803-B933-93DE911A08D5}" type="presParOf" srcId="{52AC6565-CB25-4732-BD3C-1C60C33D41A1}" destId="{E9738976-C0D6-4175-80D7-C90B52867954}" srcOrd="4" destOrd="0" presId="urn:microsoft.com/office/officeart/2005/8/layout/chart3"/>
    <dgm:cxn modelId="{0FE8A052-5F42-4580-A583-7D759AD0D405}" type="presParOf" srcId="{52AC6565-CB25-4732-BD3C-1C60C33D41A1}" destId="{AA7F4776-FE65-4715-8D42-A000F46A2BDD}" srcOrd="5"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68132A-E635-478B-8D0C-527C18B3B832}">
      <dsp:nvSpPr>
        <dsp:cNvPr id="0" name=""/>
        <dsp:cNvSpPr/>
      </dsp:nvSpPr>
      <dsp:spPr>
        <a:xfrm>
          <a:off x="2619608" y="0"/>
          <a:ext cx="3026358" cy="5048137"/>
        </a:xfrm>
        <a:prstGeom prst="triangle">
          <a:avLst/>
        </a:prstGeom>
        <a:gradFill rotWithShape="0">
          <a:gsLst>
            <a:gs pos="0">
              <a:schemeClr val="accent1">
                <a:hueOff val="0"/>
                <a:satOff val="0"/>
                <a:lumOff val="0"/>
                <a:alphaOff val="0"/>
                <a:tint val="35000"/>
                <a:satMod val="260000"/>
              </a:schemeClr>
            </a:gs>
            <a:gs pos="30000">
              <a:schemeClr val="accent1">
                <a:hueOff val="0"/>
                <a:satOff val="0"/>
                <a:lumOff val="0"/>
                <a:alphaOff val="0"/>
                <a:tint val="38000"/>
                <a:satMod val="260000"/>
              </a:schemeClr>
            </a:gs>
            <a:gs pos="75000">
              <a:schemeClr val="accent1">
                <a:hueOff val="0"/>
                <a:satOff val="0"/>
                <a:lumOff val="0"/>
                <a:alphaOff val="0"/>
                <a:tint val="55000"/>
                <a:satMod val="255000"/>
              </a:schemeClr>
            </a:gs>
            <a:gs pos="100000">
              <a:schemeClr val="accen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32ECB13B-2262-4D10-90D1-989377C39BCC}">
      <dsp:nvSpPr>
        <dsp:cNvPr id="0" name=""/>
        <dsp:cNvSpPr/>
      </dsp:nvSpPr>
      <dsp:spPr>
        <a:xfrm>
          <a:off x="4132788" y="505306"/>
          <a:ext cx="3281289" cy="89722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n-GB" sz="1600" kern="1200" dirty="0"/>
            <a:t>Anionic surfactant such as sodium dodecyl </a:t>
          </a:r>
          <a:r>
            <a:rPr lang="en-GB" sz="1600" kern="1200" dirty="0" err="1"/>
            <a:t>sulfate</a:t>
          </a:r>
          <a:r>
            <a:rPr lang="en-GB" sz="1600" kern="1200" dirty="0"/>
            <a:t> (SDS</a:t>
          </a:r>
          <a:r>
            <a:rPr lang="en-GB" sz="1600" kern="1200" baseline="30000" dirty="0"/>
            <a:t>®)</a:t>
          </a:r>
          <a:endParaRPr lang="en-US" sz="1600" kern="1200" dirty="0"/>
        </a:p>
      </dsp:txBody>
      <dsp:txXfrm>
        <a:off x="4176587" y="549105"/>
        <a:ext cx="3193691" cy="809629"/>
      </dsp:txXfrm>
    </dsp:sp>
    <dsp:sp modelId="{DF134ADE-3A0F-4237-87CF-DD03CA9CC846}">
      <dsp:nvSpPr>
        <dsp:cNvPr id="0" name=""/>
        <dsp:cNvSpPr/>
      </dsp:nvSpPr>
      <dsp:spPr>
        <a:xfrm>
          <a:off x="4132788" y="1514687"/>
          <a:ext cx="3281289" cy="89722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n-GB" sz="1600" kern="1200" dirty="0"/>
            <a:t>Cationic surfactant such as </a:t>
          </a:r>
          <a:r>
            <a:rPr lang="en-GB" sz="1600" kern="1200" dirty="0" err="1"/>
            <a:t>cetyl</a:t>
          </a:r>
          <a:r>
            <a:rPr lang="en-GB" sz="1600" kern="1200" dirty="0"/>
            <a:t> </a:t>
          </a:r>
          <a:r>
            <a:rPr lang="en-GB" sz="1600" kern="1200" dirty="0" err="1"/>
            <a:t>trimethyl</a:t>
          </a:r>
          <a:r>
            <a:rPr lang="en-GB" sz="1600" kern="1200" dirty="0"/>
            <a:t> ammonium bromide (CTAB</a:t>
          </a:r>
          <a:r>
            <a:rPr lang="en-GB" sz="1600" kern="1200" baseline="30000" dirty="0"/>
            <a:t>®</a:t>
          </a:r>
          <a:r>
            <a:rPr lang="en-GB" sz="1600" kern="1200" dirty="0"/>
            <a:t>)</a:t>
          </a:r>
          <a:endParaRPr lang="en-US" sz="1600" kern="1200" dirty="0"/>
        </a:p>
      </dsp:txBody>
      <dsp:txXfrm>
        <a:off x="4176587" y="1558486"/>
        <a:ext cx="3193691" cy="809629"/>
      </dsp:txXfrm>
    </dsp:sp>
    <dsp:sp modelId="{1521AA26-7F1A-4165-8C4F-E984B398D2F9}">
      <dsp:nvSpPr>
        <dsp:cNvPr id="0" name=""/>
        <dsp:cNvSpPr/>
      </dsp:nvSpPr>
      <dsp:spPr>
        <a:xfrm>
          <a:off x="4132788" y="2524068"/>
          <a:ext cx="3281289" cy="89722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n-GB" sz="1600" kern="1200" dirty="0"/>
            <a:t>Ampholytic (</a:t>
          </a:r>
          <a:r>
            <a:rPr lang="en-GB" sz="1600" kern="1200" dirty="0" err="1"/>
            <a:t>Zwitterionic</a:t>
          </a:r>
          <a:r>
            <a:rPr lang="en-GB" sz="1600" kern="1200" baseline="30000" dirty="0"/>
            <a:t>®</a:t>
          </a:r>
          <a:r>
            <a:rPr lang="en-GB" sz="1600" kern="1200" dirty="0"/>
            <a:t>) surfactant such as phospholipids </a:t>
          </a:r>
          <a:endParaRPr lang="en-US" sz="1600" kern="1200" dirty="0"/>
        </a:p>
      </dsp:txBody>
      <dsp:txXfrm>
        <a:off x="4176587" y="2567867"/>
        <a:ext cx="3193691" cy="809629"/>
      </dsp:txXfrm>
    </dsp:sp>
    <dsp:sp modelId="{B10B8485-ABA1-400B-B10A-B9567EBCDDB1}">
      <dsp:nvSpPr>
        <dsp:cNvPr id="0" name=""/>
        <dsp:cNvSpPr/>
      </dsp:nvSpPr>
      <dsp:spPr>
        <a:xfrm>
          <a:off x="4132788" y="3533449"/>
          <a:ext cx="3281289" cy="89722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n-GB" sz="1600" kern="1200" dirty="0"/>
            <a:t>Non-ionic surfactant such as poly oxy ethylene (Tween</a:t>
          </a:r>
          <a:r>
            <a:rPr lang="en-GB" sz="1600" kern="1200" baseline="30000" dirty="0"/>
            <a:t>®)</a:t>
          </a:r>
          <a:r>
            <a:rPr lang="en-GB" sz="1600" kern="1200" dirty="0"/>
            <a:t> </a:t>
          </a:r>
          <a:endParaRPr lang="en-US" sz="1600" kern="1200" dirty="0"/>
        </a:p>
      </dsp:txBody>
      <dsp:txXfrm>
        <a:off x="4176587" y="3577248"/>
        <a:ext cx="3193691" cy="8096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90D116-15AA-434E-B236-B4FA0321FB54}">
      <dsp:nvSpPr>
        <dsp:cNvPr id="0" name=""/>
        <dsp:cNvSpPr/>
      </dsp:nvSpPr>
      <dsp:spPr>
        <a:xfrm>
          <a:off x="838293" y="396330"/>
          <a:ext cx="3696797" cy="3258640"/>
        </a:xfrm>
        <a:prstGeom prst="pie">
          <a:avLst>
            <a:gd name="adj1" fmla="val 16200000"/>
            <a:gd name="adj2" fmla="val 1800000"/>
          </a:avLst>
        </a:prstGeom>
        <a:gradFill rotWithShape="0">
          <a:gsLst>
            <a:gs pos="0">
              <a:schemeClr val="accent1">
                <a:hueOff val="0"/>
                <a:satOff val="0"/>
                <a:lumOff val="0"/>
                <a:alphaOff val="0"/>
                <a:tint val="35000"/>
                <a:satMod val="260000"/>
              </a:schemeClr>
            </a:gs>
            <a:gs pos="30000">
              <a:schemeClr val="accent1">
                <a:hueOff val="0"/>
                <a:satOff val="0"/>
                <a:lumOff val="0"/>
                <a:alphaOff val="0"/>
                <a:tint val="38000"/>
                <a:satMod val="260000"/>
              </a:schemeClr>
            </a:gs>
            <a:gs pos="75000">
              <a:schemeClr val="accent1">
                <a:hueOff val="0"/>
                <a:satOff val="0"/>
                <a:lumOff val="0"/>
                <a:alphaOff val="0"/>
                <a:tint val="55000"/>
                <a:satMod val="255000"/>
              </a:schemeClr>
            </a:gs>
            <a:gs pos="100000">
              <a:schemeClr val="accen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rtl="0">
            <a:lnSpc>
              <a:spcPct val="90000"/>
            </a:lnSpc>
            <a:spcBef>
              <a:spcPct val="0"/>
            </a:spcBef>
            <a:spcAft>
              <a:spcPct val="35000"/>
            </a:spcAft>
            <a:buNone/>
          </a:pPr>
          <a:r>
            <a:rPr lang="en-GB" sz="1800" kern="1200" dirty="0"/>
            <a:t>Cylindrical micelle.</a:t>
          </a:r>
          <a:endParaRPr lang="en-US" sz="1800" kern="1200" dirty="0"/>
        </a:p>
      </dsp:txBody>
      <dsp:txXfrm>
        <a:off x="2848207" y="997627"/>
        <a:ext cx="1254270" cy="1086213"/>
      </dsp:txXfrm>
    </dsp:sp>
    <dsp:sp modelId="{A9287D3C-DA2C-4D4B-806E-433CDAB1E301}">
      <dsp:nvSpPr>
        <dsp:cNvPr id="0" name=""/>
        <dsp:cNvSpPr/>
      </dsp:nvSpPr>
      <dsp:spPr>
        <a:xfrm>
          <a:off x="873543" y="310064"/>
          <a:ext cx="3650948" cy="3371161"/>
        </a:xfrm>
        <a:prstGeom prst="pie">
          <a:avLst>
            <a:gd name="adj1" fmla="val 1800000"/>
            <a:gd name="adj2" fmla="val 9000000"/>
          </a:avLst>
        </a:prstGeom>
        <a:gradFill rotWithShape="0">
          <a:gsLst>
            <a:gs pos="0">
              <a:schemeClr val="accent1">
                <a:hueOff val="0"/>
                <a:satOff val="0"/>
                <a:lumOff val="0"/>
                <a:alphaOff val="0"/>
                <a:tint val="35000"/>
                <a:satMod val="260000"/>
              </a:schemeClr>
            </a:gs>
            <a:gs pos="30000">
              <a:schemeClr val="accent1">
                <a:hueOff val="0"/>
                <a:satOff val="0"/>
                <a:lumOff val="0"/>
                <a:alphaOff val="0"/>
                <a:tint val="38000"/>
                <a:satMod val="260000"/>
              </a:schemeClr>
            </a:gs>
            <a:gs pos="75000">
              <a:schemeClr val="accent1">
                <a:hueOff val="0"/>
                <a:satOff val="0"/>
                <a:lumOff val="0"/>
                <a:alphaOff val="0"/>
                <a:tint val="55000"/>
                <a:satMod val="255000"/>
              </a:schemeClr>
            </a:gs>
            <a:gs pos="100000">
              <a:schemeClr val="accen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rtl="0">
            <a:lnSpc>
              <a:spcPct val="90000"/>
            </a:lnSpc>
            <a:spcBef>
              <a:spcPct val="0"/>
            </a:spcBef>
            <a:spcAft>
              <a:spcPct val="35000"/>
            </a:spcAft>
            <a:buNone/>
          </a:pPr>
          <a:r>
            <a:rPr lang="en-GB" sz="1800" kern="1200" dirty="0"/>
            <a:t>Bilayer</a:t>
          </a:r>
        </a:p>
        <a:p>
          <a:pPr marL="0" lvl="0" indent="0" algn="ctr" defTabSz="800100" rtl="0">
            <a:lnSpc>
              <a:spcPct val="90000"/>
            </a:lnSpc>
            <a:spcBef>
              <a:spcPct val="0"/>
            </a:spcBef>
            <a:spcAft>
              <a:spcPct val="35000"/>
            </a:spcAft>
            <a:buNone/>
          </a:pPr>
          <a:r>
            <a:rPr lang="en-GB" sz="1800" kern="1200" dirty="0"/>
            <a:t>micelle.</a:t>
          </a:r>
          <a:endParaRPr lang="en-US" sz="1800" kern="1200" dirty="0"/>
        </a:p>
      </dsp:txBody>
      <dsp:txXfrm>
        <a:off x="1873208" y="2437107"/>
        <a:ext cx="1651619" cy="1043454"/>
      </dsp:txXfrm>
    </dsp:sp>
    <dsp:sp modelId="{E9738976-C0D6-4175-80D7-C90B52867954}">
      <dsp:nvSpPr>
        <dsp:cNvPr id="0" name=""/>
        <dsp:cNvSpPr/>
      </dsp:nvSpPr>
      <dsp:spPr>
        <a:xfrm>
          <a:off x="814545" y="330708"/>
          <a:ext cx="3816454" cy="3258640"/>
        </a:xfrm>
        <a:prstGeom prst="pie">
          <a:avLst>
            <a:gd name="adj1" fmla="val 9000000"/>
            <a:gd name="adj2" fmla="val 16200000"/>
          </a:avLst>
        </a:prstGeom>
        <a:gradFill rotWithShape="0">
          <a:gsLst>
            <a:gs pos="0">
              <a:schemeClr val="accent1">
                <a:hueOff val="0"/>
                <a:satOff val="0"/>
                <a:lumOff val="0"/>
                <a:alphaOff val="0"/>
                <a:tint val="35000"/>
                <a:satMod val="260000"/>
              </a:schemeClr>
            </a:gs>
            <a:gs pos="30000">
              <a:schemeClr val="accent1">
                <a:hueOff val="0"/>
                <a:satOff val="0"/>
                <a:lumOff val="0"/>
                <a:alphaOff val="0"/>
                <a:tint val="38000"/>
                <a:satMod val="260000"/>
              </a:schemeClr>
            </a:gs>
            <a:gs pos="75000">
              <a:schemeClr val="accent1">
                <a:hueOff val="0"/>
                <a:satOff val="0"/>
                <a:lumOff val="0"/>
                <a:alphaOff val="0"/>
                <a:tint val="55000"/>
                <a:satMod val="255000"/>
              </a:schemeClr>
            </a:gs>
            <a:gs pos="100000">
              <a:schemeClr val="accen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rtl="0">
            <a:lnSpc>
              <a:spcPct val="90000"/>
            </a:lnSpc>
            <a:spcBef>
              <a:spcPct val="0"/>
            </a:spcBef>
            <a:spcAft>
              <a:spcPct val="35000"/>
            </a:spcAft>
            <a:buNone/>
          </a:pPr>
          <a:r>
            <a:rPr lang="en-GB" sz="1800" kern="1200" dirty="0"/>
            <a:t>Spherical micelle.</a:t>
          </a:r>
          <a:endParaRPr lang="en-US" sz="1800" kern="1200" dirty="0"/>
        </a:p>
      </dsp:txBody>
      <dsp:txXfrm>
        <a:off x="1223451" y="970798"/>
        <a:ext cx="1294868" cy="1086213"/>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pPr eaLnBrk="1" latinLnBrk="0" hangingPunct="1"/>
            <a:fld id="{E6F9B8CD-342D-4579-98EC-A8FD6B7370E1}" type="datetimeFigureOut">
              <a:rPr lang="en-US" smtClean="0"/>
              <a:pPr eaLnBrk="1" latinLnBrk="0" hangingPunct="1"/>
              <a:t>12/16/2025</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kumimoji="0"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2BBB5E19-F10A-4C2F-BF6F-11C513378A2E}" type="slidenum">
              <a:rPr kumimoji="0" lang="en-US" smtClean="0"/>
              <a:pPr eaLnBrk="1" latinLnBrk="0" hangingPunct="1"/>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E6F9B8CD-342D-4579-98EC-A8FD6B7370E1}" type="datetimeFigureOut">
              <a:rPr lang="en-US" smtClean="0"/>
              <a:pPr eaLnBrk="1" latinLnBrk="0" hangingPunct="1"/>
              <a:t>12/16/2025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BBB5E19-F10A-4C2F-BF6F-11C513378A2E}"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E6F9B8CD-342D-4579-98EC-A8FD6B7370E1}" type="datetimeFigureOut">
              <a:rPr lang="en-US" smtClean="0"/>
              <a:pPr eaLnBrk="1" latinLnBrk="0" hangingPunct="1"/>
              <a:t>12/16/2025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BBB5E19-F10A-4C2F-BF6F-11C513378A2E}" type="slidenum">
              <a:rPr kumimoji="0" lang="en-US" smtClean="0"/>
              <a:pPr eaLnBrk="1" latinLnBrk="0" hangingPunct="1"/>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12/16/2025</a:t>
            </a:fld>
            <a:endParaRPr lang="en-US"/>
          </a:p>
        </p:txBody>
      </p:sp>
      <p:sp>
        <p:nvSpPr>
          <p:cNvPr id="9" name="Slide Number Placeholder 8"/>
          <p:cNvSpPr>
            <a:spLocks noGrp="1"/>
          </p:cNvSpPr>
          <p:nvPr>
            <p:ph type="sldNum" sz="quarter" idx="15"/>
          </p:nvPr>
        </p:nvSpPr>
        <p:spPr/>
        <p:txBody>
          <a:bodyPr rtlCol="0"/>
          <a:lstStyle/>
          <a:p>
            <a:pPr algn="ctr" eaLnBrk="1" latinLnBrk="0" hangingPunct="1"/>
            <a:fld id="{2BBB5E19-F10A-4C2F-BF6F-11C513378A2E}" type="slidenum">
              <a:rPr kumimoji="0" lang="en-US" smtClean="0"/>
              <a:pPr algn="ctr" eaLnBrk="1" latinLnBrk="0" hangingPunct="1"/>
              <a:t>‹#›</a:t>
            </a:fld>
            <a:endParaRPr kumimoji="0" lang="en-US"/>
          </a:p>
        </p:txBody>
      </p:sp>
      <p:sp>
        <p:nvSpPr>
          <p:cNvPr id="10" name="Footer Placeholder 9"/>
          <p:cNvSpPr>
            <a:spLocks noGrp="1"/>
          </p:cNvSpPr>
          <p:nvPr>
            <p:ph type="ftr" sz="quarter" idx="16"/>
          </p:nvPr>
        </p:nvSpPr>
        <p:spPr/>
        <p:txBody>
          <a:bodyPr rtlCol="0"/>
          <a:lstStyle/>
          <a:p>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pPr eaLnBrk="1" latinLnBrk="0" hangingPunct="1"/>
            <a:fld id="{E6F9B8CD-342D-4579-98EC-A8FD6B7370E1}" type="datetimeFigureOut">
              <a:rPr lang="en-US" smtClean="0"/>
              <a:pPr eaLnBrk="1" latinLnBrk="0" hangingPunct="1"/>
              <a:t>12/16/2025</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kumimoji="0"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2BBB5E19-F10A-4C2F-BF6F-11C513378A2E}" type="slidenum">
              <a:rPr kumimoji="0" lang="en-US" smtClean="0"/>
              <a:pPr eaLnBrk="1" latinLnBrk="0" hangingPunct="1"/>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pPr eaLnBrk="1" latinLnBrk="0" hangingPunct="1"/>
            <a:fld id="{E6F9B8CD-342D-4579-98EC-A8FD6B7370E1}" type="datetimeFigureOut">
              <a:rPr lang="en-US" smtClean="0"/>
              <a:pPr eaLnBrk="1" latinLnBrk="0" hangingPunct="1"/>
              <a:t>12/16/2025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2BBB5E19-F10A-4C2F-BF6F-11C513378A2E}" type="slidenum">
              <a:rPr kumimoji="0" lang="en-US" smtClean="0"/>
              <a:pPr eaLnBrk="1" latinLnBrk="0" hangingPunct="1"/>
              <a:t>‹#›</a:t>
            </a:fld>
            <a:endParaRPr kumimoji="0"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pPr eaLnBrk="1" latinLnBrk="0" hangingPunct="1"/>
            <a:fld id="{E6F9B8CD-342D-4579-98EC-A8FD6B7370E1}" type="datetimeFigureOut">
              <a:rPr lang="en-US" smtClean="0"/>
              <a:pPr eaLnBrk="1" latinLnBrk="0" hangingPunct="1"/>
              <a:t>12/16/2025</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2BBB5E19-F10A-4C2F-BF6F-11C513378A2E}" type="slidenum">
              <a:rPr kumimoji="0" lang="en-US" smtClean="0"/>
              <a:pPr eaLnBrk="1" latinLnBrk="0" hangingPunct="1"/>
              <a:t>‹#›</a:t>
            </a:fld>
            <a:endParaRPr kumimoji="0"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12/16/2025</a:t>
            </a:fld>
            <a:endParaRPr lang="en-US"/>
          </a:p>
        </p:txBody>
      </p:sp>
      <p:sp>
        <p:nvSpPr>
          <p:cNvPr id="7" name="Slide Number Placeholder 6"/>
          <p:cNvSpPr>
            <a:spLocks noGrp="1"/>
          </p:cNvSpPr>
          <p:nvPr>
            <p:ph type="sldNum" sz="quarter" idx="11"/>
          </p:nvPr>
        </p:nvSpPr>
        <p:spPr/>
        <p:txBody>
          <a:bodyPr rtlCol="0"/>
          <a:lstStyle/>
          <a:p>
            <a:pPr algn="ctr" eaLnBrk="1" latinLnBrk="0" hangingPunct="1"/>
            <a:fld id="{2BBB5E19-F10A-4C2F-BF6F-11C513378A2E}" type="slidenum">
              <a:rPr kumimoji="0" lang="en-US" smtClean="0"/>
              <a:pPr algn="ctr" eaLnBrk="1" latinLnBrk="0" hangingPunct="1"/>
              <a:t>‹#›</a:t>
            </a:fld>
            <a:endParaRPr kumimoji="0" lang="en-US"/>
          </a:p>
        </p:txBody>
      </p:sp>
      <p:sp>
        <p:nvSpPr>
          <p:cNvPr id="8" name="Footer Placeholder 7"/>
          <p:cNvSpPr>
            <a:spLocks noGrp="1"/>
          </p:cNvSpPr>
          <p:nvPr>
            <p:ph type="ftr" sz="quarter" idx="12"/>
          </p:nvPr>
        </p:nvSpPr>
        <p:spPr/>
        <p:txBody>
          <a:bodyPr rtlCol="0"/>
          <a:lstStyle/>
          <a:p>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E6F9B8CD-342D-4579-98EC-A8FD6B7370E1}" type="datetimeFigureOut">
              <a:rPr lang="en-US" smtClean="0"/>
              <a:pPr eaLnBrk="1" latinLnBrk="0" hangingPunct="1"/>
              <a:t>12/16/2025</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2BBB5E19-F10A-4C2F-BF6F-11C513378A2E}" type="slidenum">
              <a:rPr kumimoji="0" lang="en-US" smtClean="0"/>
              <a:pPr eaLnBrk="1" latinLnBrk="0" hangingPunct="1"/>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12/16/2025</a:t>
            </a:fld>
            <a:endParaRPr lang="en-US" dirty="0"/>
          </a:p>
        </p:txBody>
      </p:sp>
      <p:sp>
        <p:nvSpPr>
          <p:cNvPr id="22" name="Slide Number Placeholder 21"/>
          <p:cNvSpPr>
            <a:spLocks noGrp="1"/>
          </p:cNvSpPr>
          <p:nvPr>
            <p:ph type="sldNum" sz="quarter" idx="15"/>
          </p:nvPr>
        </p:nvSpPr>
        <p:spPr/>
        <p:txBody>
          <a:bodyPr rtlCol="0"/>
          <a:lstStyle/>
          <a:p>
            <a:pPr algn="ctr" eaLnBrk="1" latinLnBrk="0" hangingPunct="1"/>
            <a:fld id="{2BBB5E19-F10A-4C2F-BF6F-11C513378A2E}" type="slidenum">
              <a:rPr kumimoji="0" lang="en-US" smtClean="0"/>
              <a:pPr algn="ctr" eaLnBrk="1" latinLnBrk="0" hangingPunct="1"/>
              <a:t>‹#›</a:t>
            </a:fld>
            <a:endParaRPr kumimoji="0" lang="en-US"/>
          </a:p>
        </p:txBody>
      </p:sp>
      <p:sp>
        <p:nvSpPr>
          <p:cNvPr id="23" name="Footer Placeholder 22"/>
          <p:cNvSpPr>
            <a:spLocks noGrp="1"/>
          </p:cNvSpPr>
          <p:nvPr>
            <p:ph type="ftr" sz="quarter" idx="16"/>
          </p:nvPr>
        </p:nvSpPr>
        <p:spPr/>
        <p:txBody>
          <a:bodyPr rtlCol="0"/>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12/16/2025</a:t>
            </a:fld>
            <a:endParaRPr lang="en-US"/>
          </a:p>
        </p:txBody>
      </p:sp>
      <p:sp>
        <p:nvSpPr>
          <p:cNvPr id="18" name="Slide Number Placeholder 17"/>
          <p:cNvSpPr>
            <a:spLocks noGrp="1"/>
          </p:cNvSpPr>
          <p:nvPr>
            <p:ph type="sldNum" sz="quarter" idx="11"/>
          </p:nvPr>
        </p:nvSpPr>
        <p:spPr/>
        <p:txBody>
          <a:bodyPr rtlCol="0"/>
          <a:lstStyle/>
          <a:p>
            <a:pPr algn="ctr" eaLnBrk="1" latinLnBrk="0" hangingPunct="1"/>
            <a:fld id="{2BBB5E19-F10A-4C2F-BF6F-11C513378A2E}" type="slidenum">
              <a:rPr kumimoji="0" lang="en-US" smtClean="0"/>
              <a:pPr algn="ctr" eaLnBrk="1" latinLnBrk="0" hangingPunct="1"/>
              <a:t>‹#›</a:t>
            </a:fld>
            <a:endParaRPr kumimoji="0" lang="en-US"/>
          </a:p>
        </p:txBody>
      </p:sp>
      <p:sp>
        <p:nvSpPr>
          <p:cNvPr id="21" name="Footer Placeholder 20"/>
          <p:cNvSpPr>
            <a:spLocks noGrp="1"/>
          </p:cNvSpPr>
          <p:nvPr>
            <p:ph type="ftr" sz="quarter" idx="12"/>
          </p:nvPr>
        </p:nvSpPr>
        <p:spPr/>
        <p:txBody>
          <a:bodyPr rtlCol="0"/>
          <a:lstStyle/>
          <a:p>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lgn="r" eaLnBrk="1" latinLnBrk="0" hangingPunct="1"/>
            <a:fld id="{E6F9B8CD-342D-4579-98EC-A8FD6B7370E1}" type="datetimeFigureOut">
              <a:rPr lang="en-US" smtClean="0"/>
              <a:pPr algn="r" eaLnBrk="1" latinLnBrk="0" hangingPunct="1"/>
              <a:t>12/16/2025</a:t>
            </a:fld>
            <a:endParaRPr lang="en-US" dirty="0">
              <a:solidFill>
                <a:schemeClr val="tx2"/>
              </a:solidFill>
            </a:endParaRP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lgn="l" eaLnBrk="1" latinLnBrk="0" hangingPunct="1"/>
            <a:endParaRPr kumimoji="0" lang="en-US" dirty="0">
              <a:solidFill>
                <a:schemeClr val="tx2"/>
              </a:solidFill>
            </a:endParaRP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lgn="ctr" eaLnBrk="1" latinLnBrk="0" hangingPunct="1"/>
            <a:fld id="{2BBB5E19-F10A-4C2F-BF6F-11C513378A2E}"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7.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jpeg"/></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9.png"/><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34738" y="333498"/>
            <a:ext cx="6172200" cy="1894362"/>
          </a:xfrm>
        </p:spPr>
        <p:txBody>
          <a:bodyPr>
            <a:normAutofit fontScale="90000"/>
          </a:bodyPr>
          <a:lstStyle/>
          <a:p>
            <a:r>
              <a:rPr lang="en-US" dirty="0"/>
              <a:t>Physical pharmacy</a:t>
            </a:r>
            <a:br>
              <a:rPr lang="en-US" dirty="0"/>
            </a:br>
            <a:r>
              <a:rPr lang="en-US" dirty="0"/>
              <a:t>Experiment NO. 3</a:t>
            </a:r>
            <a:br>
              <a:rPr lang="en-US" dirty="0"/>
            </a:br>
            <a:r>
              <a:rPr lang="en-US" dirty="0"/>
              <a:t>Surface Active Agents</a:t>
            </a:r>
            <a:br>
              <a:rPr lang="en-US" dirty="0"/>
            </a:br>
            <a:endParaRPr lang="en-US" dirty="0"/>
          </a:p>
        </p:txBody>
      </p:sp>
      <p:sp>
        <p:nvSpPr>
          <p:cNvPr id="3" name="Subtitle 2"/>
          <p:cNvSpPr>
            <a:spLocks noGrp="1"/>
          </p:cNvSpPr>
          <p:nvPr>
            <p:ph type="subTitle" idx="1"/>
          </p:nvPr>
        </p:nvSpPr>
        <p:spPr>
          <a:xfrm>
            <a:off x="1294410" y="5165765"/>
            <a:ext cx="7766463" cy="1360419"/>
          </a:xfrm>
        </p:spPr>
        <p:style>
          <a:lnRef idx="1">
            <a:schemeClr val="accent1"/>
          </a:lnRef>
          <a:fillRef idx="2">
            <a:schemeClr val="accent1"/>
          </a:fillRef>
          <a:effectRef idx="1">
            <a:schemeClr val="accent1"/>
          </a:effectRef>
          <a:fontRef idx="minor">
            <a:schemeClr val="dk1"/>
          </a:fontRef>
        </p:style>
        <p:txBody>
          <a:bodyPr>
            <a:noAutofit/>
          </a:bodyPr>
          <a:lstStyle/>
          <a:p>
            <a:r>
              <a:rPr lang="en-US" sz="2400" dirty="0"/>
              <a:t>Done by :</a:t>
            </a:r>
          </a:p>
          <a:p>
            <a:r>
              <a:rPr lang="en-US" sz="2400" dirty="0"/>
              <a:t>lecturer</a:t>
            </a:r>
          </a:p>
          <a:p>
            <a:r>
              <a:rPr lang="en-US" sz="2400" dirty="0"/>
              <a:t>Marwah malik       </a:t>
            </a:r>
          </a:p>
          <a:p>
            <a:r>
              <a:rPr lang="en-US" sz="2400" dirty="0"/>
              <a:t> </a:t>
            </a:r>
          </a:p>
          <a:p>
            <a:r>
              <a:rPr lang="en-US" sz="2400" dirty="0"/>
              <a:t>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10743" y="1877761"/>
            <a:ext cx="4750130" cy="3104161"/>
          </a:xfrm>
          <a:prstGeom prst="rect">
            <a:avLst/>
          </a:prstGeom>
        </p:spPr>
      </p:pic>
      <p:pic>
        <p:nvPicPr>
          <p:cNvPr id="5" name="image3.jpg">
            <a:extLst>
              <a:ext uri="{FF2B5EF4-FFF2-40B4-BE49-F238E27FC236}">
                <a16:creationId xmlns:a16="http://schemas.microsoft.com/office/drawing/2014/main" id="{591CE665-6756-D79C-0E37-9E3330153A48}"/>
              </a:ext>
            </a:extLst>
          </p:cNvPr>
          <p:cNvPicPr/>
          <p:nvPr/>
        </p:nvPicPr>
        <p:blipFill>
          <a:blip r:embed="rId3">
            <a:extLst>
              <a:ext uri="{28A0092B-C50C-407E-A947-70E740481C1C}">
                <a14:useLocalDpi xmlns:a14="http://schemas.microsoft.com/office/drawing/2010/main" val="0"/>
              </a:ext>
            </a:extLst>
          </a:blip>
          <a:stretch>
            <a:fillRect/>
          </a:stretch>
        </p:blipFill>
        <p:spPr>
          <a:xfrm>
            <a:off x="7154450" y="153736"/>
            <a:ext cx="1704975" cy="1724025"/>
          </a:xfrm>
          <a:prstGeom prst="rect">
            <a:avLst/>
          </a:prstGeom>
          <a:ln/>
        </p:spPr>
      </p:pic>
    </p:spTree>
    <p:extLst>
      <p:ext uri="{BB962C8B-B14F-4D97-AF65-F5344CB8AC3E}">
        <p14:creationId xmlns:p14="http://schemas.microsoft.com/office/powerpoint/2010/main" val="2771278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8180" y="750146"/>
            <a:ext cx="7901419" cy="6024726"/>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342900" lvl="0" indent="-342900" algn="just">
              <a:lnSpc>
                <a:spcPct val="115000"/>
              </a:lnSpc>
              <a:buFont typeface="+mj-lt"/>
              <a:buAutoNum type="arabicPeriod"/>
            </a:pPr>
            <a:r>
              <a:rPr lang="en-GB"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rPr>
              <a:t>Prepare different concentration of tween60 (0%, 0.05%, 0.5%, 1%, 2%, 3%), prepare 50 mL of each solution (use volumetric flask and pipette) from stock solution 5%   (C1V1=C2V2).</a:t>
            </a:r>
            <a:endParaRPr lang="en-US"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GB"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rPr>
              <a:t>Place 25ml of each concentration in a conical flask of (50mL) then add 0.25g salicylic acid to each flask.</a:t>
            </a:r>
            <a:endParaRPr lang="en-US"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GB"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rPr>
              <a:t>Shake the flasks for 10 minutes.</a:t>
            </a:r>
            <a:endParaRPr lang="en-US"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GB"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rPr>
              <a:t>Set to settle for another 10 minutes to permit the undissolved salicylic acid to settle down (filter if necessary).</a:t>
            </a:r>
            <a:endParaRPr lang="en-US"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GB"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rPr>
              <a:t>Withdraw 10mL of filtrate solution and titrate with standardized </a:t>
            </a:r>
            <a:r>
              <a:rPr lang="en-GB" sz="2400" dirty="0" err="1">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rPr>
              <a:t>NaOH</a:t>
            </a:r>
            <a:r>
              <a:rPr lang="en-GB"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rPr>
              <a:t> solution (0.05N) using phenol red as indicator. The end point is a point when the colour changes from yellow to pink. Measure the end points.</a:t>
            </a:r>
            <a:endParaRPr lang="en-US"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1000"/>
              </a:spcAft>
              <a:buFont typeface="+mj-lt"/>
              <a:buAutoNum type="arabicPeriod"/>
            </a:pPr>
            <a:r>
              <a:rPr lang="en-GB"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rPr>
              <a:t>Plot the total solubility (mg/mL) or (g/100ml) of salicylic acid against a concentration of tween 60.</a:t>
            </a:r>
            <a:endParaRPr lang="en-US"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endParaRPr>
          </a:p>
        </p:txBody>
      </p:sp>
      <p:sp>
        <p:nvSpPr>
          <p:cNvPr id="5" name="Rectangle 4"/>
          <p:cNvSpPr/>
          <p:nvPr/>
        </p:nvSpPr>
        <p:spPr>
          <a:xfrm>
            <a:off x="3319743" y="0"/>
            <a:ext cx="1713931" cy="640175"/>
          </a:xfrm>
          <a:prstGeom prst="rect">
            <a:avLst/>
          </a:prstGeom>
        </p:spPr>
        <p:txBody>
          <a:bodyPr wrap="none">
            <a:spAutoFit/>
          </a:bodyPr>
          <a:lstStyle/>
          <a:p>
            <a:pPr>
              <a:lnSpc>
                <a:spcPct val="115000"/>
              </a:lnSpc>
              <a:spcAft>
                <a:spcPts val="1000"/>
              </a:spcAft>
            </a:pPr>
            <a:r>
              <a:rPr lang="en-GB" sz="3200" b="1" i="1" dirty="0">
                <a:latin typeface="Monotype Corsiva" panose="03010101010201010101" pitchFamily="66" charset="0"/>
                <a:ea typeface="Times New Roman" panose="02020603050405020304" pitchFamily="18" charset="0"/>
                <a:cs typeface="Times New Roman" panose="02020603050405020304" pitchFamily="18" charset="0"/>
              </a:rPr>
              <a:t>Procedure:</a:t>
            </a:r>
            <a:endParaRPr lang="en-US" sz="2400" dirty="0">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66017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855023" y="2244436"/>
            <a:ext cx="5771408" cy="429886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solidFill>
                <a:schemeClr val="tx1"/>
              </a:solidFill>
            </a:endParaRPr>
          </a:p>
          <a:p>
            <a:pPr algn="ctr"/>
            <a:r>
              <a:rPr lang="en-US" sz="2400" dirty="0">
                <a:solidFill>
                  <a:schemeClr val="tx1"/>
                </a:solidFill>
                <a:latin typeface="Monotype Corsiva" panose="03010101010201010101" pitchFamily="66" charset="0"/>
                <a:cs typeface="Times New Roman" panose="02020603050405020304" pitchFamily="18" charset="0"/>
              </a:rPr>
              <a:t>To prepare 50 ml of  0.05% </a:t>
            </a:r>
            <a:r>
              <a:rPr lang="en-GB" sz="2400" dirty="0">
                <a:solidFill>
                  <a:schemeClr val="tx1"/>
                </a:solidFill>
                <a:latin typeface="Monotype Corsiva" panose="03010101010201010101" pitchFamily="66" charset="0"/>
                <a:cs typeface="Times New Roman" panose="02020603050405020304" pitchFamily="18" charset="0"/>
              </a:rPr>
              <a:t>tween60  from 5%stock solution by using dilution </a:t>
            </a:r>
          </a:p>
          <a:p>
            <a:pPr algn="ctr"/>
            <a:r>
              <a:rPr lang="en-GB" sz="2400" dirty="0">
                <a:solidFill>
                  <a:schemeClr val="tx1"/>
                </a:solidFill>
                <a:latin typeface="Monotype Corsiva" panose="03010101010201010101" pitchFamily="66" charset="0"/>
                <a:cs typeface="Times New Roman" panose="02020603050405020304" pitchFamily="18" charset="0"/>
              </a:rPr>
              <a:t>C1V1  =  C2 V2  </a:t>
            </a:r>
          </a:p>
          <a:p>
            <a:pPr algn="ctr"/>
            <a:r>
              <a:rPr lang="en-GB" sz="2400" dirty="0">
                <a:solidFill>
                  <a:schemeClr val="tx1"/>
                </a:solidFill>
                <a:latin typeface="Monotype Corsiva" panose="03010101010201010101" pitchFamily="66" charset="0"/>
                <a:cs typeface="Times New Roman" panose="02020603050405020304" pitchFamily="18" charset="0"/>
              </a:rPr>
              <a:t>5 %*V1   =0.05%* 50  </a:t>
            </a:r>
          </a:p>
          <a:p>
            <a:pPr algn="ctr"/>
            <a:r>
              <a:rPr lang="en-GB" sz="2400" dirty="0">
                <a:solidFill>
                  <a:schemeClr val="tx1"/>
                </a:solidFill>
                <a:latin typeface="Monotype Corsiva" panose="03010101010201010101" pitchFamily="66" charset="0"/>
                <a:cs typeface="Times New Roman" panose="02020603050405020304" pitchFamily="18" charset="0"/>
              </a:rPr>
              <a:t>V1= 0.5ml take from stock solution 5%tween 60 (using </a:t>
            </a:r>
            <a:r>
              <a:rPr lang="en-GB" sz="2400" dirty="0">
                <a:latin typeface="Monotype Corsiva" panose="03010101010201010101" pitchFamily="66" charset="0"/>
                <a:ea typeface="Times New Roman" panose="02020603050405020304" pitchFamily="18" charset="0"/>
                <a:cs typeface="Times New Roman" panose="02020603050405020304" pitchFamily="18" charset="0"/>
              </a:rPr>
              <a:t>pipette )  put it in the volumetric flask </a:t>
            </a:r>
            <a:r>
              <a:rPr lang="en-GB" sz="2400" dirty="0">
                <a:solidFill>
                  <a:schemeClr val="tx1"/>
                </a:solidFill>
                <a:latin typeface="Monotype Corsiva" panose="03010101010201010101" pitchFamily="66" charset="0"/>
                <a:cs typeface="Times New Roman" panose="02020603050405020304" pitchFamily="18" charset="0"/>
              </a:rPr>
              <a:t>then  complete the volume to 50 ml  by adding D.W </a:t>
            </a:r>
          </a:p>
          <a:p>
            <a:pPr algn="ctr"/>
            <a:r>
              <a:rPr lang="en-GB" sz="2400" dirty="0">
                <a:solidFill>
                  <a:schemeClr val="tx1"/>
                </a:solidFill>
                <a:latin typeface="Monotype Corsiva" panose="03010101010201010101" pitchFamily="66" charset="0"/>
                <a:cs typeface="Times New Roman" panose="02020603050405020304" pitchFamily="18" charset="0"/>
              </a:rPr>
              <a:t>*The same procedure and calculation for preparation of  the other concentration </a:t>
            </a:r>
            <a:endParaRPr lang="en-US" dirty="0">
              <a:solidFill>
                <a:schemeClr val="tx1"/>
              </a:solidFill>
            </a:endParaRPr>
          </a:p>
        </p:txBody>
      </p:sp>
      <p:sp>
        <p:nvSpPr>
          <p:cNvPr id="3" name="Rounded Rectangle 2"/>
          <p:cNvSpPr/>
          <p:nvPr/>
        </p:nvSpPr>
        <p:spPr>
          <a:xfrm>
            <a:off x="855023" y="213756"/>
            <a:ext cx="5771408" cy="1484417"/>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a:solidFill>
                  <a:schemeClr val="tx1"/>
                </a:solidFill>
                <a:latin typeface="Monotype Corsiva" panose="03010101010201010101" pitchFamily="66" charset="0"/>
                <a:cs typeface="Times New Roman" panose="02020603050405020304" pitchFamily="18" charset="0"/>
              </a:rPr>
              <a:t>Step no(1) of procedure</a:t>
            </a:r>
          </a:p>
          <a:p>
            <a:pPr algn="ctr"/>
            <a:r>
              <a:rPr lang="en-US" sz="2400" dirty="0">
                <a:solidFill>
                  <a:schemeClr val="tx1"/>
                </a:solidFill>
                <a:latin typeface="Monotype Corsiva" panose="03010101010201010101" pitchFamily="66" charset="0"/>
                <a:cs typeface="Times New Roman" panose="02020603050405020304" pitchFamily="18" charset="0"/>
              </a:rPr>
              <a:t>To prepare 50 ml of  0% </a:t>
            </a:r>
            <a:r>
              <a:rPr lang="en-GB" sz="2400" dirty="0">
                <a:solidFill>
                  <a:schemeClr val="tx1"/>
                </a:solidFill>
                <a:latin typeface="Monotype Corsiva" panose="03010101010201010101" pitchFamily="66" charset="0"/>
                <a:cs typeface="Times New Roman" panose="02020603050405020304" pitchFamily="18" charset="0"/>
              </a:rPr>
              <a:t>tween60  that mean we will not use tween 60 ,just add 50 ml D.W  in the volumetric  flask  </a:t>
            </a:r>
          </a:p>
        </p:txBody>
      </p:sp>
    </p:spTree>
    <p:extLst>
      <p:ext uri="{BB962C8B-B14F-4D97-AF65-F5344CB8AC3E}">
        <p14:creationId xmlns:p14="http://schemas.microsoft.com/office/powerpoint/2010/main" val="19670915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600696" y="118754"/>
            <a:ext cx="2909455" cy="605641"/>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t>Steps of experiment </a:t>
            </a:r>
            <a:endParaRPr lang="en-US" dirty="0"/>
          </a:p>
        </p:txBody>
      </p:sp>
      <p:sp>
        <p:nvSpPr>
          <p:cNvPr id="3" name="Rounded Rectangle 2"/>
          <p:cNvSpPr/>
          <p:nvPr/>
        </p:nvSpPr>
        <p:spPr>
          <a:xfrm>
            <a:off x="251024" y="588819"/>
            <a:ext cx="2137558" cy="197823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dirty="0">
                <a:latin typeface="Monotype Corsiva" panose="03010101010201010101" pitchFamily="66" charset="0"/>
                <a:ea typeface="Times New Roman" panose="02020603050405020304" pitchFamily="18" charset="0"/>
                <a:cs typeface="Times New Roman" panose="02020603050405020304" pitchFamily="18" charset="0"/>
              </a:rPr>
              <a:t>prepare 50 mL of different concentration of tween 60 from stock solution 5%tween 60</a:t>
            </a:r>
          </a:p>
          <a:p>
            <a:pPr lvl="0" algn="ctr"/>
            <a:r>
              <a:rPr lang="en-GB" dirty="0">
                <a:latin typeface="Monotype Corsiva" panose="03010101010201010101" pitchFamily="66" charset="0"/>
                <a:ea typeface="Times New Roman" panose="02020603050405020304" pitchFamily="18" charset="0"/>
                <a:cs typeface="Times New Roman" panose="02020603050405020304" pitchFamily="18" charset="0"/>
              </a:rPr>
              <a:t>(C1V1=C2V2).</a:t>
            </a:r>
            <a:endParaRPr lang="en-US" dirty="0">
              <a:latin typeface="Monotype Corsiva" panose="03010101010201010101" pitchFamily="66" charset="0"/>
              <a:ea typeface="Times New Roman" panose="02020603050405020304" pitchFamily="18" charset="0"/>
              <a:cs typeface="Times New Roman" panose="02020603050405020304" pitchFamily="18" charset="0"/>
            </a:endParaRPr>
          </a:p>
          <a:p>
            <a:pPr algn="ctr"/>
            <a:r>
              <a:rPr lang="en-GB" dirty="0">
                <a:latin typeface="Monotype Corsiva" panose="03010101010201010101" pitchFamily="66" charset="0"/>
                <a:ea typeface="Times New Roman" panose="02020603050405020304" pitchFamily="18" charset="0"/>
                <a:cs typeface="Times New Roman" panose="02020603050405020304" pitchFamily="18" charset="0"/>
              </a:rPr>
              <a:t> </a:t>
            </a:r>
            <a:endParaRPr lang="en-US" dirty="0"/>
          </a:p>
        </p:txBody>
      </p:sp>
      <p:sp>
        <p:nvSpPr>
          <p:cNvPr id="12" name="Rounded Rectangle 11"/>
          <p:cNvSpPr/>
          <p:nvPr/>
        </p:nvSpPr>
        <p:spPr>
          <a:xfrm>
            <a:off x="3493972" y="761752"/>
            <a:ext cx="1849583" cy="181346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dirty="0">
                <a:latin typeface="Monotype Corsiva" panose="03010101010201010101" pitchFamily="66" charset="0"/>
                <a:ea typeface="Times New Roman" panose="02020603050405020304" pitchFamily="18" charset="0"/>
                <a:cs typeface="Times New Roman" panose="02020603050405020304" pitchFamily="18" charset="0"/>
              </a:rPr>
              <a:t>Place 25ml of each concentration in a conical flask</a:t>
            </a:r>
            <a:endParaRPr lang="en-US" dirty="0"/>
          </a:p>
        </p:txBody>
      </p:sp>
      <p:sp>
        <p:nvSpPr>
          <p:cNvPr id="15" name="Rounded Rectangle 14"/>
          <p:cNvSpPr/>
          <p:nvPr/>
        </p:nvSpPr>
        <p:spPr>
          <a:xfrm>
            <a:off x="4676983" y="3875813"/>
            <a:ext cx="3220108" cy="159234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marR="0" lvl="0" algn="ctr">
              <a:lnSpc>
                <a:spcPct val="115000"/>
              </a:lnSpc>
              <a:spcBef>
                <a:spcPts val="0"/>
              </a:spcBef>
              <a:spcAft>
                <a:spcPts val="0"/>
              </a:spcAft>
            </a:pPr>
            <a:r>
              <a:rPr lang="en-GB" dirty="0">
                <a:latin typeface="Monotype Corsiva" panose="03010101010201010101" pitchFamily="66" charset="0"/>
                <a:ea typeface="Times New Roman" panose="02020603050405020304" pitchFamily="18" charset="0"/>
                <a:cs typeface="Times New Roman" panose="02020603050405020304" pitchFamily="18" charset="0"/>
              </a:rPr>
              <a:t>Withdraw 10mL of filtrate solution and titrate with standardized (0.05N)  </a:t>
            </a:r>
            <a:r>
              <a:rPr lang="en-GB" dirty="0" err="1">
                <a:latin typeface="Monotype Corsiva" panose="03010101010201010101" pitchFamily="66" charset="0"/>
                <a:ea typeface="Times New Roman" panose="02020603050405020304" pitchFamily="18" charset="0"/>
                <a:cs typeface="Times New Roman" panose="02020603050405020304" pitchFamily="18" charset="0"/>
              </a:rPr>
              <a:t>NaOH</a:t>
            </a:r>
            <a:r>
              <a:rPr lang="en-GB" dirty="0">
                <a:latin typeface="Monotype Corsiva" panose="03010101010201010101" pitchFamily="66" charset="0"/>
                <a:ea typeface="Times New Roman" panose="02020603050405020304" pitchFamily="18" charset="0"/>
                <a:cs typeface="Times New Roman" panose="02020603050405020304" pitchFamily="18" charset="0"/>
              </a:rPr>
              <a:t> solution using phenol red as indicator. Measure the end points.</a:t>
            </a:r>
            <a:endParaRPr lang="en-US" dirty="0">
              <a:latin typeface="Monotype Corsiva" panose="03010101010201010101" pitchFamily="66" charset="0"/>
              <a:ea typeface="Times New Roman" panose="02020603050405020304" pitchFamily="18" charset="0"/>
              <a:cs typeface="Times New Roman" panose="02020603050405020304" pitchFamily="18" charset="0"/>
            </a:endParaRPr>
          </a:p>
        </p:txBody>
      </p:sp>
      <p:sp>
        <p:nvSpPr>
          <p:cNvPr id="17" name="Rounded Rectangle 16"/>
          <p:cNvSpPr/>
          <p:nvPr/>
        </p:nvSpPr>
        <p:spPr>
          <a:xfrm>
            <a:off x="1498034" y="4108863"/>
            <a:ext cx="2000595" cy="147649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endParaRPr lang="en-GB" dirty="0">
              <a:latin typeface="Monotype Corsiva" panose="03010101010201010101" pitchFamily="66" charset="0"/>
              <a:ea typeface="Times New Roman" panose="02020603050405020304" pitchFamily="18" charset="0"/>
              <a:cs typeface="Times New Roman" panose="02020603050405020304" pitchFamily="18" charset="0"/>
            </a:endParaRPr>
          </a:p>
          <a:p>
            <a:pPr lvl="0" algn="ctr"/>
            <a:r>
              <a:rPr lang="en-GB" dirty="0">
                <a:latin typeface="Monotype Corsiva" panose="03010101010201010101" pitchFamily="66" charset="0"/>
                <a:ea typeface="Times New Roman" panose="02020603050405020304" pitchFamily="18" charset="0"/>
                <a:cs typeface="Times New Roman" panose="02020603050405020304" pitchFamily="18" charset="0"/>
              </a:rPr>
              <a:t>Shake the flasks for 10 </a:t>
            </a:r>
            <a:r>
              <a:rPr lang="en-GB" dirty="0" err="1">
                <a:latin typeface="Monotype Corsiva" panose="03010101010201010101" pitchFamily="66" charset="0"/>
                <a:ea typeface="Times New Roman" panose="02020603050405020304" pitchFamily="18" charset="0"/>
                <a:cs typeface="Times New Roman" panose="02020603050405020304" pitchFamily="18" charset="0"/>
              </a:rPr>
              <a:t>minutesSet</a:t>
            </a:r>
            <a:r>
              <a:rPr lang="en-GB" dirty="0">
                <a:latin typeface="Monotype Corsiva" panose="03010101010201010101" pitchFamily="66" charset="0"/>
                <a:ea typeface="Times New Roman" panose="02020603050405020304" pitchFamily="18" charset="0"/>
                <a:cs typeface="Times New Roman" panose="02020603050405020304" pitchFamily="18" charset="0"/>
              </a:rPr>
              <a:t> to settle for another 10 minutes (filter if necessary).</a:t>
            </a:r>
            <a:endParaRPr lang="en-US" dirty="0">
              <a:latin typeface="Monotype Corsiva" panose="03010101010201010101" pitchFamily="66" charset="0"/>
              <a:ea typeface="Times New Roman" panose="02020603050405020304" pitchFamily="18" charset="0"/>
              <a:cs typeface="Times New Roman" panose="02020603050405020304" pitchFamily="18" charset="0"/>
            </a:endParaRPr>
          </a:p>
          <a:p>
            <a:pPr algn="ctr"/>
            <a:endParaRPr lang="en-US" dirty="0"/>
          </a:p>
        </p:txBody>
      </p:sp>
      <p:sp>
        <p:nvSpPr>
          <p:cNvPr id="18" name="Rounded Rectangle 17"/>
          <p:cNvSpPr/>
          <p:nvPr/>
        </p:nvSpPr>
        <p:spPr>
          <a:xfrm>
            <a:off x="6655405" y="724395"/>
            <a:ext cx="1769424" cy="167788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marR="0" lvl="0" algn="ctr">
              <a:lnSpc>
                <a:spcPct val="115000"/>
              </a:lnSpc>
              <a:spcBef>
                <a:spcPts val="0"/>
              </a:spcBef>
              <a:spcAft>
                <a:spcPts val="0"/>
              </a:spcAft>
            </a:pPr>
            <a:r>
              <a:rPr lang="en-GB" dirty="0">
                <a:latin typeface="Monotype Corsiva" panose="03010101010201010101" pitchFamily="66" charset="0"/>
                <a:ea typeface="Times New Roman" panose="02020603050405020304" pitchFamily="18" charset="0"/>
                <a:cs typeface="Times New Roman" panose="02020603050405020304" pitchFamily="18" charset="0"/>
              </a:rPr>
              <a:t>add 0.25g salicylic acid to each flask.</a:t>
            </a:r>
            <a:endParaRPr lang="en-US" dirty="0">
              <a:latin typeface="Monotype Corsiva" panose="03010101010201010101" pitchFamily="66" charset="0"/>
              <a:ea typeface="Times New Roman" panose="02020603050405020304" pitchFamily="18" charset="0"/>
              <a:cs typeface="Times New Roman" panose="02020603050405020304" pitchFamily="18" charset="0"/>
            </a:endParaRPr>
          </a:p>
        </p:txBody>
      </p:sp>
      <p:sp>
        <p:nvSpPr>
          <p:cNvPr id="19" name="Rounded Rectangle 18"/>
          <p:cNvSpPr/>
          <p:nvPr/>
        </p:nvSpPr>
        <p:spPr>
          <a:xfrm>
            <a:off x="378461" y="2349213"/>
            <a:ext cx="1823131" cy="1379639"/>
          </a:xfrm>
          <a:prstGeom prst="roundRect">
            <a:avLst>
              <a:gd name="adj" fmla="val 10000"/>
            </a:avLst>
          </a:prstGeom>
          <a:blipFill rotWithShape="1">
            <a:blip r:embed="rId2"/>
            <a:stretch>
              <a:fillRect/>
            </a:stretch>
          </a:blipFill>
        </p:spPr>
        <p:style>
          <a:lnRef idx="1">
            <a:schemeClr val="lt1">
              <a:hueOff val="0"/>
              <a:satOff val="0"/>
              <a:lumOff val="0"/>
              <a:alphaOff val="0"/>
            </a:schemeClr>
          </a:lnRef>
          <a:fillRef idx="1">
            <a:scrgbClr r="0" g="0" b="0"/>
          </a:fillRef>
          <a:effectRef idx="1">
            <a:schemeClr val="accent1">
              <a:tint val="50000"/>
              <a:hueOff val="0"/>
              <a:satOff val="0"/>
              <a:lumOff val="0"/>
              <a:alphaOff val="0"/>
            </a:schemeClr>
          </a:effectRef>
          <a:fontRef idx="minor">
            <a:schemeClr val="lt1">
              <a:hueOff val="0"/>
              <a:satOff val="0"/>
              <a:lumOff val="0"/>
              <a:alphaOff val="0"/>
            </a:schemeClr>
          </a:fontRef>
        </p:style>
      </p:sp>
      <p:sp>
        <p:nvSpPr>
          <p:cNvPr id="20" name="Right Arrow 19"/>
          <p:cNvSpPr/>
          <p:nvPr/>
        </p:nvSpPr>
        <p:spPr>
          <a:xfrm>
            <a:off x="2466087" y="1553578"/>
            <a:ext cx="978408" cy="484632"/>
          </a:xfrm>
          <a:prstGeom prs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1" name="Rounded Rectangle 20"/>
          <p:cNvSpPr/>
          <p:nvPr/>
        </p:nvSpPr>
        <p:spPr>
          <a:xfrm>
            <a:off x="3513442" y="2336469"/>
            <a:ext cx="1707077" cy="1392383"/>
          </a:xfrm>
          <a:prstGeom prst="roundRect">
            <a:avLst>
              <a:gd name="adj" fmla="val 10000"/>
            </a:avLst>
          </a:prstGeom>
          <a:blipFill rotWithShape="1">
            <a:blip r:embed="rId3"/>
            <a:stretch>
              <a:fillRect/>
            </a:stretch>
          </a:blipFill>
        </p:spPr>
        <p:style>
          <a:lnRef idx="1">
            <a:schemeClr val="lt1">
              <a:hueOff val="0"/>
              <a:satOff val="0"/>
              <a:lumOff val="0"/>
              <a:alphaOff val="0"/>
            </a:schemeClr>
          </a:lnRef>
          <a:fillRef idx="1">
            <a:scrgbClr r="0" g="0" b="0"/>
          </a:fillRef>
          <a:effectRef idx="1">
            <a:schemeClr val="accent1">
              <a:tint val="50000"/>
              <a:hueOff val="0"/>
              <a:satOff val="0"/>
              <a:lumOff val="0"/>
              <a:alphaOff val="0"/>
            </a:schemeClr>
          </a:effectRef>
          <a:fontRef idx="minor">
            <a:schemeClr val="lt1">
              <a:hueOff val="0"/>
              <a:satOff val="0"/>
              <a:lumOff val="0"/>
              <a:alphaOff val="0"/>
            </a:schemeClr>
          </a:fontRef>
        </p:style>
      </p:sp>
      <p:sp>
        <p:nvSpPr>
          <p:cNvPr id="22" name="Right Arrow 21"/>
          <p:cNvSpPr/>
          <p:nvPr/>
        </p:nvSpPr>
        <p:spPr>
          <a:xfrm>
            <a:off x="5416770" y="1553578"/>
            <a:ext cx="978408" cy="484632"/>
          </a:xfrm>
          <a:prstGeom prs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3" name="Rounded Rectangle 22"/>
          <p:cNvSpPr/>
          <p:nvPr/>
        </p:nvSpPr>
        <p:spPr>
          <a:xfrm>
            <a:off x="6766976" y="2197927"/>
            <a:ext cx="1531916" cy="1264966"/>
          </a:xfrm>
          <a:prstGeom prst="roundRect">
            <a:avLst>
              <a:gd name="adj" fmla="val 10000"/>
            </a:avLst>
          </a:prstGeom>
          <a:blipFill rotWithShape="1">
            <a:blip r:embed="rId4"/>
            <a:stretch>
              <a:fillRect/>
            </a:stretch>
          </a:blipFill>
        </p:spPr>
        <p:style>
          <a:lnRef idx="1">
            <a:schemeClr val="lt1">
              <a:hueOff val="0"/>
              <a:satOff val="0"/>
              <a:lumOff val="0"/>
              <a:alphaOff val="0"/>
            </a:schemeClr>
          </a:lnRef>
          <a:fillRef idx="1">
            <a:scrgbClr r="0" g="0" b="0"/>
          </a:fillRef>
          <a:effectRef idx="1">
            <a:schemeClr val="accent1">
              <a:tint val="50000"/>
              <a:hueOff val="0"/>
              <a:satOff val="0"/>
              <a:lumOff val="0"/>
              <a:alphaOff val="0"/>
            </a:schemeClr>
          </a:effectRef>
          <a:fontRef idx="minor">
            <a:schemeClr val="lt1">
              <a:hueOff val="0"/>
              <a:satOff val="0"/>
              <a:lumOff val="0"/>
              <a:alphaOff val="0"/>
            </a:schemeClr>
          </a:fontRef>
        </p:style>
      </p:sp>
      <p:sp>
        <p:nvSpPr>
          <p:cNvPr id="25" name="Rounded Rectangle 24"/>
          <p:cNvSpPr/>
          <p:nvPr/>
        </p:nvSpPr>
        <p:spPr>
          <a:xfrm>
            <a:off x="1661639" y="5585360"/>
            <a:ext cx="1782856" cy="1272640"/>
          </a:xfrm>
          <a:prstGeom prst="roundRect">
            <a:avLst>
              <a:gd name="adj" fmla="val 10000"/>
            </a:avLst>
          </a:prstGeom>
          <a:blipFill rotWithShape="1">
            <a:blip r:embed="rId5"/>
            <a:stretch>
              <a:fillRect/>
            </a:stretch>
          </a:blipFill>
        </p:spPr>
        <p:style>
          <a:lnRef idx="1">
            <a:schemeClr val="lt1">
              <a:hueOff val="0"/>
              <a:satOff val="0"/>
              <a:lumOff val="0"/>
              <a:alphaOff val="0"/>
            </a:schemeClr>
          </a:lnRef>
          <a:fillRef idx="1">
            <a:scrgbClr r="0" g="0" b="0"/>
          </a:fillRef>
          <a:effectRef idx="1">
            <a:schemeClr val="accent1">
              <a:tint val="50000"/>
              <a:hueOff val="0"/>
              <a:satOff val="0"/>
              <a:lumOff val="0"/>
              <a:alphaOff val="0"/>
            </a:schemeClr>
          </a:effectRef>
          <a:fontRef idx="minor">
            <a:schemeClr val="lt1">
              <a:hueOff val="0"/>
              <a:satOff val="0"/>
              <a:lumOff val="0"/>
              <a:alphaOff val="0"/>
            </a:schemeClr>
          </a:fontRef>
        </p:style>
      </p:sp>
      <p:sp>
        <p:nvSpPr>
          <p:cNvPr id="26" name="Right Arrow 25"/>
          <p:cNvSpPr/>
          <p:nvPr/>
        </p:nvSpPr>
        <p:spPr>
          <a:xfrm>
            <a:off x="261257" y="4866444"/>
            <a:ext cx="978408" cy="484632"/>
          </a:xfrm>
          <a:prstGeom prs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7" name="Right Arrow 26"/>
          <p:cNvSpPr/>
          <p:nvPr/>
        </p:nvSpPr>
        <p:spPr>
          <a:xfrm>
            <a:off x="3598602" y="4692639"/>
            <a:ext cx="978408" cy="484632"/>
          </a:xfrm>
          <a:prstGeom prs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8" name="Rounded Rectangle 27"/>
          <p:cNvSpPr/>
          <p:nvPr/>
        </p:nvSpPr>
        <p:spPr>
          <a:xfrm>
            <a:off x="5220519" y="5494752"/>
            <a:ext cx="1911927" cy="1389846"/>
          </a:xfrm>
          <a:prstGeom prst="roundRect">
            <a:avLst>
              <a:gd name="adj" fmla="val 10000"/>
            </a:avLst>
          </a:prstGeom>
          <a:blipFill rotWithShape="1">
            <a:blip r:embed="rId6"/>
            <a:stretch>
              <a:fillRect/>
            </a:stretch>
          </a:blipFill>
        </p:spPr>
        <p:style>
          <a:lnRef idx="1">
            <a:schemeClr val="lt1">
              <a:hueOff val="0"/>
              <a:satOff val="0"/>
              <a:lumOff val="0"/>
              <a:alphaOff val="0"/>
            </a:schemeClr>
          </a:lnRef>
          <a:fillRef idx="1">
            <a:scrgbClr r="0" g="0" b="0"/>
          </a:fillRef>
          <a:effectRef idx="1">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1188405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anim calcmode="lin" valueType="num">
                                      <p:cBhvr additive="base">
                                        <p:cTn id="43" dur="500" fill="hold"/>
                                        <p:tgtEl>
                                          <p:spTgt spid="17"/>
                                        </p:tgtEl>
                                        <p:attrNameLst>
                                          <p:attrName>ppt_x</p:attrName>
                                        </p:attrNameLst>
                                      </p:cBhvr>
                                      <p:tavLst>
                                        <p:tav tm="0">
                                          <p:val>
                                            <p:strVal val="#ppt_x"/>
                                          </p:val>
                                        </p:tav>
                                        <p:tav tm="100000">
                                          <p:val>
                                            <p:strVal val="#ppt_x"/>
                                          </p:val>
                                        </p:tav>
                                      </p:tavLst>
                                    </p:anim>
                                    <p:anim calcmode="lin" valueType="num">
                                      <p:cBhvr additive="base">
                                        <p:cTn id="4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5"/>
                                        </p:tgtEl>
                                        <p:attrNameLst>
                                          <p:attrName>style.visibility</p:attrName>
                                        </p:attrNameLst>
                                      </p:cBhvr>
                                      <p:to>
                                        <p:strVal val="visible"/>
                                      </p:to>
                                    </p:set>
                                    <p:anim calcmode="lin" valueType="num">
                                      <p:cBhvr additive="base">
                                        <p:cTn id="49" dur="500" fill="hold"/>
                                        <p:tgtEl>
                                          <p:spTgt spid="25"/>
                                        </p:tgtEl>
                                        <p:attrNameLst>
                                          <p:attrName>ppt_x</p:attrName>
                                        </p:attrNameLst>
                                      </p:cBhvr>
                                      <p:tavLst>
                                        <p:tav tm="0">
                                          <p:val>
                                            <p:strVal val="#ppt_x"/>
                                          </p:val>
                                        </p:tav>
                                        <p:tav tm="100000">
                                          <p:val>
                                            <p:strVal val="#ppt_x"/>
                                          </p:val>
                                        </p:tav>
                                      </p:tavLst>
                                    </p:anim>
                                    <p:anim calcmode="lin" valueType="num">
                                      <p:cBhvr additive="base">
                                        <p:cTn id="50"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27"/>
                                        </p:tgtEl>
                                        <p:attrNameLst>
                                          <p:attrName>style.visibility</p:attrName>
                                        </p:attrNameLst>
                                      </p:cBhvr>
                                      <p:to>
                                        <p:strVal val="visible"/>
                                      </p:to>
                                    </p:set>
                                    <p:animEffect transition="in" filter="fade">
                                      <p:cBhvr>
                                        <p:cTn id="55" dur="500"/>
                                        <p:tgtEl>
                                          <p:spTgt spid="27"/>
                                        </p:tgtEl>
                                      </p:cBhvr>
                                    </p:animEffect>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15"/>
                                        </p:tgtEl>
                                        <p:attrNameLst>
                                          <p:attrName>style.visibility</p:attrName>
                                        </p:attrNameLst>
                                      </p:cBhvr>
                                      <p:to>
                                        <p:strVal val="visible"/>
                                      </p:to>
                                    </p:set>
                                    <p:anim calcmode="lin" valueType="num">
                                      <p:cBhvr additive="base">
                                        <p:cTn id="60" dur="500" fill="hold"/>
                                        <p:tgtEl>
                                          <p:spTgt spid="15"/>
                                        </p:tgtEl>
                                        <p:attrNameLst>
                                          <p:attrName>ppt_x</p:attrName>
                                        </p:attrNameLst>
                                      </p:cBhvr>
                                      <p:tavLst>
                                        <p:tav tm="0">
                                          <p:val>
                                            <p:strVal val="#ppt_x"/>
                                          </p:val>
                                        </p:tav>
                                        <p:tav tm="100000">
                                          <p:val>
                                            <p:strVal val="#ppt_x"/>
                                          </p:val>
                                        </p:tav>
                                      </p:tavLst>
                                    </p:anim>
                                    <p:anim calcmode="lin" valueType="num">
                                      <p:cBhvr additive="base">
                                        <p:cTn id="61"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nodeType="clickEffect">
                                  <p:stCondLst>
                                    <p:cond delay="0"/>
                                  </p:stCondLst>
                                  <p:childTnLst>
                                    <p:set>
                                      <p:cBhvr>
                                        <p:cTn id="65" dur="1" fill="hold">
                                          <p:stCondLst>
                                            <p:cond delay="0"/>
                                          </p:stCondLst>
                                        </p:cTn>
                                        <p:tgtEl>
                                          <p:spTgt spid="28"/>
                                        </p:tgtEl>
                                        <p:attrNameLst>
                                          <p:attrName>style.visibility</p:attrName>
                                        </p:attrNameLst>
                                      </p:cBhvr>
                                      <p:to>
                                        <p:strVal val="visible"/>
                                      </p:to>
                                    </p:set>
                                    <p:anim calcmode="lin" valueType="num">
                                      <p:cBhvr additive="base">
                                        <p:cTn id="66" dur="500" fill="hold"/>
                                        <p:tgtEl>
                                          <p:spTgt spid="28"/>
                                        </p:tgtEl>
                                        <p:attrNameLst>
                                          <p:attrName>ppt_x</p:attrName>
                                        </p:attrNameLst>
                                      </p:cBhvr>
                                      <p:tavLst>
                                        <p:tav tm="0">
                                          <p:val>
                                            <p:strVal val="#ppt_x"/>
                                          </p:val>
                                        </p:tav>
                                        <p:tav tm="100000">
                                          <p:val>
                                            <p:strVal val="#ppt_x"/>
                                          </p:val>
                                        </p:tav>
                                      </p:tavLst>
                                    </p:anim>
                                    <p:anim calcmode="lin" valueType="num">
                                      <p:cBhvr additive="base">
                                        <p:cTn id="67"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2" grpId="0" animBg="1"/>
      <p:bldP spid="15" grpId="0" animBg="1"/>
      <p:bldP spid="17" grpId="0" animBg="1"/>
      <p:bldP spid="18" grpId="0" animBg="1"/>
      <p:bldP spid="20" grpId="0" animBg="1"/>
      <p:bldP spid="22" grpId="0" animBg="1"/>
      <p:bldP spid="26" grpId="0" animBg="1"/>
      <p:bldP spid="2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915392" y="179635"/>
            <a:ext cx="2250374" cy="461632"/>
          </a:xfrm>
          <a:prstGeom prst="rect">
            <a:avLst/>
          </a:prstGeom>
        </p:spPr>
        <p:style>
          <a:lnRef idx="2">
            <a:schemeClr val="accent1"/>
          </a:lnRef>
          <a:fillRef idx="1">
            <a:schemeClr val="lt1"/>
          </a:fillRef>
          <a:effectRef idx="0">
            <a:schemeClr val="accent1"/>
          </a:effectRef>
          <a:fontRef idx="minor">
            <a:schemeClr val="dk1"/>
          </a:fontRef>
        </p:style>
        <p:txBody>
          <a:bodyPr>
            <a:normAutofit fontScale="82500" lnSpcReduction="10000"/>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ctr"/>
            <a:r>
              <a:rPr lang="en-GB" sz="3200" b="1" i="1" dirty="0">
                <a:solidFill>
                  <a:schemeClr val="tx1"/>
                </a:solidFill>
                <a:latin typeface="Monotype Corsiva" panose="03010101010201010101" pitchFamily="66" charset="0"/>
                <a:ea typeface="Times New Roman" panose="02020603050405020304" pitchFamily="18" charset="0"/>
                <a:cs typeface="Times New Roman" panose="02020603050405020304" pitchFamily="18" charset="0"/>
              </a:rPr>
              <a:t>Calculation</a:t>
            </a:r>
            <a:r>
              <a:rPr lang="en-GB" b="1" i="1" dirty="0"/>
              <a:t> </a:t>
            </a:r>
            <a:endParaRPr lang="en-US" dirty="0"/>
          </a:p>
        </p:txBody>
      </p:sp>
      <p:pic>
        <p:nvPicPr>
          <p:cNvPr id="3" name="صورة 1"/>
          <p:cNvPicPr/>
          <p:nvPr/>
        </p:nvPicPr>
        <p:blipFill>
          <a:blip r:embed="rId2" cstate="print">
            <a:lum bright="10000" contrast="10000"/>
            <a:extLst>
              <a:ext uri="{28A0092B-C50C-407E-A947-70E740481C1C}">
                <a14:useLocalDpi xmlns:a14="http://schemas.microsoft.com/office/drawing/2010/main" val="0"/>
              </a:ext>
            </a:extLst>
          </a:blip>
          <a:srcRect/>
          <a:stretch>
            <a:fillRect/>
          </a:stretch>
        </p:blipFill>
        <p:spPr bwMode="auto">
          <a:xfrm>
            <a:off x="1341911" y="641267"/>
            <a:ext cx="5925787" cy="1477704"/>
          </a:xfrm>
          <a:prstGeom prst="rect">
            <a:avLst/>
          </a:prstGeom>
        </p:spPr>
        <p:style>
          <a:lnRef idx="2">
            <a:schemeClr val="accent1"/>
          </a:lnRef>
          <a:fillRef idx="1">
            <a:schemeClr val="lt1"/>
          </a:fillRef>
          <a:effectRef idx="0">
            <a:schemeClr val="accent1"/>
          </a:effectRef>
          <a:fontRef idx="minor">
            <a:schemeClr val="dk1"/>
          </a:fontRef>
        </p:style>
      </p:pic>
      <p:sp>
        <p:nvSpPr>
          <p:cNvPr id="4" name="Rectangle 3"/>
          <p:cNvSpPr/>
          <p:nvPr/>
        </p:nvSpPr>
        <p:spPr>
          <a:xfrm>
            <a:off x="887679" y="2580603"/>
            <a:ext cx="6834250" cy="2922877"/>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marL="457200" marR="0" algn="ctr">
              <a:lnSpc>
                <a:spcPct val="115000"/>
              </a:lnSpc>
              <a:spcBef>
                <a:spcPts val="0"/>
              </a:spcBef>
              <a:spcAft>
                <a:spcPts val="0"/>
              </a:spcAft>
            </a:pPr>
            <a:r>
              <a:rPr lang="en-GB" sz="2000" dirty="0">
                <a:latin typeface="Monotype Corsiva" panose="03010101010201010101" pitchFamily="66" charset="0"/>
                <a:ea typeface="Times New Roman" panose="02020603050405020304" pitchFamily="18" charset="0"/>
                <a:cs typeface="Times New Roman" panose="02020603050405020304" pitchFamily="18" charset="0"/>
              </a:rPr>
              <a:t>1M.wt of salicylic acid= 1M.wt </a:t>
            </a:r>
            <a:r>
              <a:rPr lang="en-GB" sz="2000" dirty="0" err="1">
                <a:latin typeface="Monotype Corsiva" panose="03010101010201010101" pitchFamily="66" charset="0"/>
                <a:ea typeface="Times New Roman" panose="02020603050405020304" pitchFamily="18" charset="0"/>
                <a:cs typeface="Times New Roman" panose="02020603050405020304" pitchFamily="18" charset="0"/>
              </a:rPr>
              <a:t>NaOH</a:t>
            </a:r>
            <a:endParaRPr lang="en-US" sz="1600" dirty="0">
              <a:latin typeface="Calibri" panose="020F0502020204030204" pitchFamily="34" charset="0"/>
              <a:ea typeface="Times New Roman" panose="02020603050405020304" pitchFamily="18" charset="0"/>
              <a:cs typeface="Arial" panose="020B0604020202020204" pitchFamily="34" charset="0"/>
            </a:endParaRPr>
          </a:p>
          <a:p>
            <a:pPr marL="457200" marR="0" algn="ctr">
              <a:lnSpc>
                <a:spcPct val="115000"/>
              </a:lnSpc>
              <a:spcBef>
                <a:spcPts val="0"/>
              </a:spcBef>
              <a:spcAft>
                <a:spcPts val="0"/>
              </a:spcAft>
            </a:pPr>
            <a:r>
              <a:rPr lang="en-GB" sz="2000" dirty="0">
                <a:latin typeface="Monotype Corsiva" panose="03010101010201010101" pitchFamily="66" charset="0"/>
                <a:ea typeface="Times New Roman" panose="02020603050405020304" pitchFamily="18" charset="0"/>
                <a:cs typeface="Times New Roman" panose="02020603050405020304" pitchFamily="18" charset="0"/>
              </a:rPr>
              <a:t>1eq.wt of salicylic acid= 1eq.wt </a:t>
            </a:r>
            <a:r>
              <a:rPr lang="en-GB" sz="2000" dirty="0" err="1">
                <a:latin typeface="Monotype Corsiva" panose="03010101010201010101" pitchFamily="66" charset="0"/>
                <a:ea typeface="Times New Roman" panose="02020603050405020304" pitchFamily="18" charset="0"/>
                <a:cs typeface="Times New Roman" panose="02020603050405020304" pitchFamily="18" charset="0"/>
              </a:rPr>
              <a:t>NaOH</a:t>
            </a:r>
            <a:endParaRPr lang="en-US" sz="1600" dirty="0">
              <a:latin typeface="Calibri" panose="020F0502020204030204" pitchFamily="34" charset="0"/>
              <a:ea typeface="Times New Roman" panose="02020603050405020304" pitchFamily="18" charset="0"/>
              <a:cs typeface="Arial" panose="020B0604020202020204" pitchFamily="34" charset="0"/>
            </a:endParaRPr>
          </a:p>
          <a:p>
            <a:pPr marL="457200" marR="0" algn="ctr">
              <a:lnSpc>
                <a:spcPct val="115000"/>
              </a:lnSpc>
              <a:spcBef>
                <a:spcPts val="0"/>
              </a:spcBef>
              <a:spcAft>
                <a:spcPts val="0"/>
              </a:spcAft>
            </a:pPr>
            <a:r>
              <a:rPr lang="en-GB" sz="2000" dirty="0">
                <a:latin typeface="Monotype Corsiva" panose="03010101010201010101" pitchFamily="66" charset="0"/>
                <a:ea typeface="Times New Roman" panose="02020603050405020304" pitchFamily="18" charset="0"/>
                <a:cs typeface="Times New Roman" panose="02020603050405020304" pitchFamily="18" charset="0"/>
              </a:rPr>
              <a:t>                     138.1g         = 1L of 1N </a:t>
            </a:r>
            <a:r>
              <a:rPr lang="en-GB" sz="2000" dirty="0" err="1">
                <a:latin typeface="Monotype Corsiva" panose="03010101010201010101" pitchFamily="66" charset="0"/>
                <a:ea typeface="Times New Roman" panose="02020603050405020304" pitchFamily="18" charset="0"/>
                <a:cs typeface="Times New Roman" panose="02020603050405020304" pitchFamily="18" charset="0"/>
              </a:rPr>
              <a:t>NaOH</a:t>
            </a:r>
            <a:endParaRPr lang="en-US" sz="1600" dirty="0">
              <a:latin typeface="Calibri" panose="020F0502020204030204" pitchFamily="34" charset="0"/>
              <a:ea typeface="Times New Roman" panose="02020603050405020304" pitchFamily="18" charset="0"/>
              <a:cs typeface="Arial" panose="020B0604020202020204" pitchFamily="34" charset="0"/>
            </a:endParaRPr>
          </a:p>
          <a:p>
            <a:pPr marL="457200" marR="0" algn="ctr">
              <a:lnSpc>
                <a:spcPct val="115000"/>
              </a:lnSpc>
              <a:spcBef>
                <a:spcPts val="0"/>
              </a:spcBef>
              <a:spcAft>
                <a:spcPts val="0"/>
              </a:spcAft>
            </a:pPr>
            <a:r>
              <a:rPr lang="en-GB" sz="2000" dirty="0">
                <a:latin typeface="Monotype Corsiva" panose="03010101010201010101" pitchFamily="66" charset="0"/>
                <a:ea typeface="Times New Roman" panose="02020603050405020304" pitchFamily="18" charset="0"/>
                <a:cs typeface="Times New Roman" panose="02020603050405020304" pitchFamily="18" charset="0"/>
              </a:rPr>
              <a:t>                        138.1g             =1000ml of 1N </a:t>
            </a:r>
            <a:r>
              <a:rPr lang="en-GB" sz="2000" dirty="0" err="1">
                <a:latin typeface="Monotype Corsiva" panose="03010101010201010101" pitchFamily="66" charset="0"/>
                <a:ea typeface="Times New Roman" panose="02020603050405020304" pitchFamily="18" charset="0"/>
                <a:cs typeface="Times New Roman" panose="02020603050405020304" pitchFamily="18" charset="0"/>
              </a:rPr>
              <a:t>NaOH</a:t>
            </a:r>
            <a:endParaRPr lang="en-US" sz="1600" dirty="0">
              <a:latin typeface="Calibri" panose="020F0502020204030204" pitchFamily="34" charset="0"/>
              <a:ea typeface="Times New Roman" panose="02020603050405020304" pitchFamily="18" charset="0"/>
              <a:cs typeface="Arial" panose="020B0604020202020204" pitchFamily="34" charset="0"/>
            </a:endParaRPr>
          </a:p>
          <a:p>
            <a:pPr marL="457200" marR="0" algn="ctr">
              <a:lnSpc>
                <a:spcPct val="115000"/>
              </a:lnSpc>
              <a:spcBef>
                <a:spcPts val="0"/>
              </a:spcBef>
              <a:spcAft>
                <a:spcPts val="0"/>
              </a:spcAft>
            </a:pPr>
            <a:r>
              <a:rPr lang="en-GB" sz="2000" dirty="0">
                <a:latin typeface="Monotype Corsiva" panose="03010101010201010101" pitchFamily="66" charset="0"/>
                <a:ea typeface="Times New Roman" panose="02020603050405020304" pitchFamily="18" charset="0"/>
                <a:cs typeface="Times New Roman" panose="02020603050405020304" pitchFamily="18" charset="0"/>
              </a:rPr>
              <a:t>        (138.1/1000) g           =1ml of 1N </a:t>
            </a:r>
            <a:r>
              <a:rPr lang="en-GB" sz="2000" dirty="0" err="1">
                <a:latin typeface="Monotype Corsiva" panose="03010101010201010101" pitchFamily="66" charset="0"/>
                <a:ea typeface="Times New Roman" panose="02020603050405020304" pitchFamily="18" charset="0"/>
                <a:cs typeface="Times New Roman" panose="02020603050405020304" pitchFamily="18" charset="0"/>
              </a:rPr>
              <a:t>NaOH</a:t>
            </a:r>
            <a:endParaRPr lang="en-US" sz="1600" dirty="0">
              <a:latin typeface="Calibri" panose="020F0502020204030204" pitchFamily="34" charset="0"/>
              <a:ea typeface="Times New Roman" panose="02020603050405020304" pitchFamily="18" charset="0"/>
              <a:cs typeface="Arial" panose="020B0604020202020204" pitchFamily="34" charset="0"/>
            </a:endParaRPr>
          </a:p>
          <a:p>
            <a:pPr marL="457200" marR="0" algn="ctr">
              <a:lnSpc>
                <a:spcPct val="115000"/>
              </a:lnSpc>
              <a:spcBef>
                <a:spcPts val="0"/>
              </a:spcBef>
              <a:spcAft>
                <a:spcPts val="0"/>
              </a:spcAft>
            </a:pPr>
            <a:r>
              <a:rPr lang="en-GB" sz="2000" dirty="0">
                <a:latin typeface="Monotype Corsiva" panose="03010101010201010101" pitchFamily="66" charset="0"/>
                <a:ea typeface="Times New Roman" panose="02020603050405020304" pitchFamily="18" charset="0"/>
                <a:cs typeface="Times New Roman" panose="02020603050405020304" pitchFamily="18" charset="0"/>
              </a:rPr>
              <a:t>            138.1/1000*0.05       =1ml of 0.05N </a:t>
            </a:r>
            <a:r>
              <a:rPr lang="en-GB" sz="2000" dirty="0" err="1">
                <a:latin typeface="Monotype Corsiva" panose="03010101010201010101" pitchFamily="66" charset="0"/>
                <a:ea typeface="Times New Roman" panose="02020603050405020304" pitchFamily="18" charset="0"/>
                <a:cs typeface="Times New Roman" panose="02020603050405020304" pitchFamily="18" charset="0"/>
              </a:rPr>
              <a:t>NaOH</a:t>
            </a:r>
            <a:endParaRPr lang="en-US" sz="1600" dirty="0">
              <a:latin typeface="Calibri" panose="020F0502020204030204" pitchFamily="34" charset="0"/>
              <a:ea typeface="Times New Roman" panose="02020603050405020304" pitchFamily="18" charset="0"/>
              <a:cs typeface="Arial" panose="020B0604020202020204" pitchFamily="34" charset="0"/>
            </a:endParaRPr>
          </a:p>
          <a:p>
            <a:pPr marL="457200" marR="0">
              <a:lnSpc>
                <a:spcPct val="115000"/>
              </a:lnSpc>
              <a:spcBef>
                <a:spcPts val="0"/>
              </a:spcBef>
              <a:spcAft>
                <a:spcPts val="0"/>
              </a:spcAft>
            </a:pPr>
            <a:r>
              <a:rPr lang="en-GB" sz="2000" dirty="0">
                <a:latin typeface="Monotype Corsiva" panose="03010101010201010101" pitchFamily="66" charset="0"/>
                <a:ea typeface="Times New Roman" panose="02020603050405020304" pitchFamily="18" charset="0"/>
                <a:cs typeface="Times New Roman" panose="02020603050405020304" pitchFamily="18" charset="0"/>
              </a:rPr>
              <a:t>Therefore, 0.0069g of salicylic acid is the chemical factor.</a:t>
            </a:r>
            <a:endParaRPr lang="en-US" sz="1600" dirty="0">
              <a:latin typeface="Calibri" panose="020F0502020204030204" pitchFamily="34" charset="0"/>
              <a:ea typeface="Times New Roman" panose="02020603050405020304" pitchFamily="18" charset="0"/>
              <a:cs typeface="Arial" panose="020B0604020202020204" pitchFamily="34" charset="0"/>
            </a:endParaRPr>
          </a:p>
          <a:p>
            <a:pPr marL="457200" marR="0">
              <a:lnSpc>
                <a:spcPct val="115000"/>
              </a:lnSpc>
              <a:spcBef>
                <a:spcPts val="0"/>
              </a:spcBef>
              <a:spcAft>
                <a:spcPts val="1000"/>
              </a:spcAft>
            </a:pPr>
            <a:r>
              <a:rPr lang="en-GB" sz="2000" b="1" dirty="0">
                <a:latin typeface="Monotype Corsiva" panose="03010101010201010101" pitchFamily="66" charset="0"/>
                <a:ea typeface="Times New Roman" panose="02020603050405020304" pitchFamily="18" charset="0"/>
                <a:cs typeface="Times New Roman" panose="02020603050405020304" pitchFamily="18" charset="0"/>
              </a:rPr>
              <a:t>Chemical factor* end point= g salicylic acid/10 ml.</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640219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783771" y="1235032"/>
            <a:ext cx="6460177" cy="439387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If the end point for 0%tween 60 was 2.6ml</a:t>
            </a:r>
          </a:p>
          <a:p>
            <a:pPr algn="ctr"/>
            <a:r>
              <a:rPr lang="en-US" dirty="0"/>
              <a:t>The calculation will be </a:t>
            </a:r>
          </a:p>
          <a:p>
            <a:pPr algn="r"/>
            <a:r>
              <a:rPr lang="en-US" dirty="0"/>
              <a:t>End point *chemical factor = g of salicylic acid in 10ml (filtrate)</a:t>
            </a:r>
          </a:p>
          <a:p>
            <a:pPr algn="r"/>
            <a:r>
              <a:rPr lang="en-US" dirty="0"/>
              <a:t>     2.6 ml     *     0.0069        =0.0179 g of salicylic acid  in10 ml</a:t>
            </a:r>
          </a:p>
          <a:p>
            <a:r>
              <a:rPr lang="en-US" dirty="0"/>
              <a:t>The solubility of salicylic acid in (g\100ml)</a:t>
            </a:r>
          </a:p>
          <a:p>
            <a:r>
              <a:rPr lang="en-US" dirty="0"/>
              <a:t>0.0179g                  10ml</a:t>
            </a:r>
          </a:p>
          <a:p>
            <a:r>
              <a:rPr lang="en-US" dirty="0"/>
              <a:t>X                           100ml</a:t>
            </a:r>
          </a:p>
          <a:p>
            <a:r>
              <a:rPr lang="en-US" dirty="0"/>
              <a:t>X= 0.179 g\100ml of salicylic acid </a:t>
            </a:r>
          </a:p>
          <a:p>
            <a:r>
              <a:rPr lang="en-US" dirty="0"/>
              <a:t>    </a:t>
            </a:r>
          </a:p>
          <a:p>
            <a:r>
              <a:rPr lang="en-US" dirty="0"/>
              <a:t>*The same calculation for other end points </a:t>
            </a:r>
          </a:p>
        </p:txBody>
      </p:sp>
    </p:spTree>
    <p:extLst>
      <p:ext uri="{BB962C8B-B14F-4D97-AF65-F5344CB8AC3E}">
        <p14:creationId xmlns:p14="http://schemas.microsoft.com/office/powerpoint/2010/main" val="12625162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269877490"/>
              </p:ext>
            </p:extLst>
          </p:nvPr>
        </p:nvGraphicFramePr>
        <p:xfrm>
          <a:off x="1037112" y="150091"/>
          <a:ext cx="6096000" cy="3413760"/>
        </p:xfrm>
        <a:graphic>
          <a:graphicData uri="http://schemas.openxmlformats.org/drawingml/2006/table">
            <a:tbl>
              <a:tblPr firstRow="1" bandRow="1">
                <a:tableStyleId>{BC89EF96-8CEA-46FF-86C4-4CE0E7609802}</a:tableStyleId>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978065">
                <a:tc>
                  <a:txBody>
                    <a:bodyPr/>
                    <a:lstStyle/>
                    <a:p>
                      <a:r>
                        <a:rPr lang="en-US" dirty="0"/>
                        <a:t>Conc. of tween60</a:t>
                      </a:r>
                    </a:p>
                  </a:txBody>
                  <a:tcPr/>
                </a:tc>
                <a:tc>
                  <a:txBody>
                    <a:bodyPr/>
                    <a:lstStyle/>
                    <a:p>
                      <a:r>
                        <a:rPr lang="en-US" dirty="0"/>
                        <a:t>E.P (</a:t>
                      </a:r>
                      <a:r>
                        <a:rPr lang="en-US" dirty="0" err="1"/>
                        <a:t>mls</a:t>
                      </a:r>
                      <a:r>
                        <a:rPr lang="en-US" dirty="0"/>
                        <a:t> of </a:t>
                      </a:r>
                      <a:r>
                        <a:rPr lang="en-US" dirty="0" err="1"/>
                        <a:t>NaOH</a:t>
                      </a:r>
                      <a:r>
                        <a:rPr lang="en-US" dirty="0"/>
                        <a:t>)</a:t>
                      </a:r>
                    </a:p>
                  </a:txBody>
                  <a:tcPr/>
                </a:tc>
                <a:tc>
                  <a:txBody>
                    <a:bodyPr/>
                    <a:lstStyle/>
                    <a:p>
                      <a:r>
                        <a:rPr lang="en-US" dirty="0"/>
                        <a:t>Grams</a:t>
                      </a:r>
                      <a:r>
                        <a:rPr lang="en-US" baseline="0" dirty="0"/>
                        <a:t> of S.A in 10 ml</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Grams</a:t>
                      </a:r>
                      <a:r>
                        <a:rPr lang="en-US" baseline="0" dirty="0"/>
                        <a:t> of S.A in 100 ml</a:t>
                      </a:r>
                      <a:endParaRPr lang="en-US" dirty="0"/>
                    </a:p>
                    <a:p>
                      <a:endParaRPr lang="en-US" dirty="0"/>
                    </a:p>
                  </a:txBody>
                  <a:tcPr/>
                </a:tc>
                <a:extLst>
                  <a:ext uri="{0D108BD9-81ED-4DB2-BD59-A6C34878D82A}">
                    <a16:rowId xmlns:a16="http://schemas.microsoft.com/office/drawing/2014/main" val="10000"/>
                  </a:ext>
                </a:extLst>
              </a:tr>
              <a:tr h="370840">
                <a:tc>
                  <a:txBody>
                    <a:bodyPr/>
                    <a:lstStyle/>
                    <a:p>
                      <a:r>
                        <a:rPr lang="en-US" dirty="0"/>
                        <a:t>0%</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1"/>
                  </a:ext>
                </a:extLst>
              </a:tr>
              <a:tr h="370840">
                <a:tc>
                  <a:txBody>
                    <a:bodyPr/>
                    <a:lstStyle/>
                    <a:p>
                      <a:r>
                        <a:rPr lang="en-US" dirty="0"/>
                        <a:t>0.05%</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2"/>
                  </a:ext>
                </a:extLst>
              </a:tr>
              <a:tr h="370840">
                <a:tc>
                  <a:txBody>
                    <a:bodyPr/>
                    <a:lstStyle/>
                    <a:p>
                      <a:r>
                        <a:rPr lang="en-US" dirty="0"/>
                        <a:t>0.5%</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3"/>
                  </a:ext>
                </a:extLst>
              </a:tr>
              <a:tr h="370840">
                <a:tc>
                  <a:txBody>
                    <a:bodyPr/>
                    <a:lstStyle/>
                    <a:p>
                      <a:r>
                        <a:rPr lang="en-US" dirty="0"/>
                        <a:t>1%</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4"/>
                  </a:ext>
                </a:extLst>
              </a:tr>
              <a:tr h="370840">
                <a:tc>
                  <a:txBody>
                    <a:bodyPr/>
                    <a:lstStyle/>
                    <a:p>
                      <a:r>
                        <a:rPr lang="en-US" dirty="0"/>
                        <a:t>2%</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5"/>
                  </a:ext>
                </a:extLst>
              </a:tr>
              <a:tr h="370840">
                <a:tc>
                  <a:txBody>
                    <a:bodyPr/>
                    <a:lstStyle/>
                    <a:p>
                      <a:r>
                        <a:rPr lang="en-US" dirty="0"/>
                        <a:t>3%</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06"/>
                  </a:ext>
                </a:extLst>
              </a:tr>
            </a:tbl>
          </a:graphicData>
        </a:graphic>
      </p:graphicFrame>
      <p:graphicFrame>
        <p:nvGraphicFramePr>
          <p:cNvPr id="3" name="Chart 2"/>
          <p:cNvGraphicFramePr>
            <a:graphicFrameLocks/>
          </p:cNvGraphicFramePr>
          <p:nvPr>
            <p:extLst>
              <p:ext uri="{D42A27DB-BD31-4B8C-83A1-F6EECF244321}">
                <p14:modId xmlns:p14="http://schemas.microsoft.com/office/powerpoint/2010/main" val="2308729344"/>
              </p:ext>
            </p:extLst>
          </p:nvPr>
        </p:nvGraphicFramePr>
        <p:xfrm>
          <a:off x="1905989" y="3933702"/>
          <a:ext cx="4572000" cy="2743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65184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78130" y="0"/>
            <a:ext cx="8965869" cy="6858000"/>
          </a:xfrm>
        </p:spPr>
      </p:pic>
    </p:spTree>
    <p:extLst>
      <p:ext uri="{BB962C8B-B14F-4D97-AF65-F5344CB8AC3E}">
        <p14:creationId xmlns:p14="http://schemas.microsoft.com/office/powerpoint/2010/main" val="4104397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253839" y="171600"/>
            <a:ext cx="1988044" cy="640175"/>
          </a:xfrm>
          <a:prstGeom prst="rect">
            <a:avLst/>
          </a:prstGeom>
        </p:spPr>
        <p:txBody>
          <a:bodyPr wrap="none">
            <a:spAutoFit/>
          </a:bodyPr>
          <a:lstStyle/>
          <a:p>
            <a:pPr lvl="0" algn="ctr">
              <a:lnSpc>
                <a:spcPct val="115000"/>
              </a:lnSpc>
            </a:pPr>
            <a:r>
              <a:rPr lang="en-US" sz="3200" b="1" dirty="0">
                <a:latin typeface="Monotype Corsiva" panose="03010101010201010101" pitchFamily="66" charset="0"/>
                <a:ea typeface="Times New Roman" panose="02020603050405020304" pitchFamily="18" charset="0"/>
                <a:cs typeface="Arial" panose="020B0604020202020204" pitchFamily="34" charset="0"/>
              </a:rPr>
              <a:t>introduction</a:t>
            </a:r>
            <a:endParaRPr lang="en-US" sz="20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6" name="Rounded Rectangle 5"/>
          <p:cNvSpPr/>
          <p:nvPr/>
        </p:nvSpPr>
        <p:spPr>
          <a:xfrm>
            <a:off x="0" y="1114596"/>
            <a:ext cx="6507678" cy="574340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n-GB" sz="2400" i="1" dirty="0">
                <a:latin typeface="Times New Roman" panose="02020603050405020304" pitchFamily="18" charset="0"/>
                <a:cs typeface="Times New Roman" panose="02020603050405020304" pitchFamily="18" charset="0"/>
              </a:rPr>
              <a:t>Surface-active agent </a:t>
            </a:r>
            <a:r>
              <a:rPr lang="en-GB" sz="2400" dirty="0">
                <a:latin typeface="Times New Roman" panose="02020603050405020304" pitchFamily="18" charset="0"/>
                <a:cs typeface="Times New Roman" panose="02020603050405020304" pitchFamily="18" charset="0"/>
              </a:rPr>
              <a:t>or </a:t>
            </a:r>
            <a:r>
              <a:rPr lang="en-GB" sz="2400" i="1" dirty="0">
                <a:latin typeface="Times New Roman" panose="02020603050405020304" pitchFamily="18" charset="0"/>
                <a:cs typeface="Times New Roman" panose="02020603050405020304" pitchFamily="18" charset="0"/>
              </a:rPr>
              <a:t>surfactant</a:t>
            </a:r>
            <a:r>
              <a:rPr lang="en-GB" sz="2400" dirty="0">
                <a:latin typeface="Times New Roman" panose="02020603050405020304" pitchFamily="18" charset="0"/>
                <a:cs typeface="Times New Roman" panose="02020603050405020304" pitchFamily="18" charset="0"/>
              </a:rPr>
              <a:t> are molecules and ions that are adsorbed at interfaces.  Surfactants are materials that lower the surface tension (or interfacial tension) between two liquids or between a liquid and a solid. An alternative term is </a:t>
            </a:r>
            <a:r>
              <a:rPr lang="en-GB" sz="2400" i="1" dirty="0" err="1">
                <a:latin typeface="Times New Roman" panose="02020603050405020304" pitchFamily="18" charset="0"/>
                <a:cs typeface="Times New Roman" panose="02020603050405020304" pitchFamily="18" charset="0"/>
              </a:rPr>
              <a:t>amphiphile</a:t>
            </a:r>
            <a:r>
              <a:rPr lang="en-GB" sz="2400" dirty="0">
                <a:latin typeface="Times New Roman" panose="02020603050405020304" pitchFamily="18" charset="0"/>
                <a:cs typeface="Times New Roman" panose="02020603050405020304" pitchFamily="18" charset="0"/>
              </a:rPr>
              <a:t>, which suggests that the molecule or ion has a certain affinity for both polar and non-polar solvents. They are used in many pharmaceutical preparations as wetting agents, emulsifiers, solubilizing and antifoaming agents.</a:t>
            </a:r>
            <a:endParaRPr lang="en-US" sz="24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85807" y="1872490"/>
            <a:ext cx="2196935" cy="3906981"/>
          </a:xfrm>
          <a:prstGeom prst="rect">
            <a:avLst/>
          </a:prstGeom>
          <a:ln w="57150">
            <a:solidFill>
              <a:schemeClr val="accent1">
                <a:lumMod val="75000"/>
              </a:schemeClr>
            </a:solidFill>
          </a:ln>
        </p:spPr>
      </p:pic>
    </p:spTree>
    <p:extLst>
      <p:ext uri="{BB962C8B-B14F-4D97-AF65-F5344CB8AC3E}">
        <p14:creationId xmlns:p14="http://schemas.microsoft.com/office/powerpoint/2010/main" val="3374833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30284" y="360478"/>
            <a:ext cx="7083632" cy="2181944"/>
          </a:xfrm>
          <a:prstGeom prst="rect">
            <a:avLst/>
          </a:prstGeom>
        </p:spPr>
        <p:txBody>
          <a:bodyPr wrap="square">
            <a:spAutoFit/>
          </a:bodyPr>
          <a:lstStyle/>
          <a:p>
            <a:pPr algn="just">
              <a:lnSpc>
                <a:spcPct val="115000"/>
              </a:lnSpc>
              <a:spcAft>
                <a:spcPts val="1000"/>
              </a:spcAft>
            </a:pPr>
            <a:r>
              <a:rPr lang="en-GB" sz="2400" dirty="0">
                <a:latin typeface="Times New Roman" panose="02020603050405020304" pitchFamily="18" charset="0"/>
                <a:cs typeface="Times New Roman" panose="02020603050405020304" pitchFamily="18" charset="0"/>
              </a:rPr>
              <a:t>When such molecule is placed in an air-water or oil-water system, the polar groups are attached or oriented toward the water, and the non-polar groups are oriented toward the air </a:t>
            </a:r>
            <a:r>
              <a:rPr lang="en-GB" sz="2400" dirty="0">
                <a:solidFill>
                  <a:schemeClr val="dk1"/>
                </a:solidFill>
                <a:latin typeface="Times New Roman" panose="02020603050405020304" pitchFamily="18" charset="0"/>
                <a:cs typeface="Times New Roman" panose="02020603050405020304" pitchFamily="18" charset="0"/>
              </a:rPr>
              <a:t>At the air-water interface, or</a:t>
            </a:r>
            <a:r>
              <a:rPr lang="en-GB" sz="2400" dirty="0">
                <a:latin typeface="Times New Roman" panose="02020603050405020304" pitchFamily="18" charset="0"/>
                <a:cs typeface="Times New Roman" panose="02020603050405020304" pitchFamily="18" charset="0"/>
              </a:rPr>
              <a:t> oriented toward the oil at the oil-water interface </a:t>
            </a:r>
            <a:r>
              <a:rPr lang="en-GB" sz="2400" dirty="0">
                <a:solidFill>
                  <a:schemeClr val="dk1"/>
                </a:solidFill>
                <a:latin typeface="Times New Roman" panose="02020603050405020304" pitchFamily="18" charset="0"/>
                <a:cs typeface="Times New Roman" panose="02020603050405020304" pitchFamily="18" charset="0"/>
              </a:rPr>
              <a:t> (Figure 1).</a:t>
            </a:r>
            <a:endParaRPr lang="en-US" sz="2400" dirty="0">
              <a:solidFill>
                <a:schemeClr val="dk1"/>
              </a:solidFill>
              <a:latin typeface="Times New Roman" panose="02020603050405020304" pitchFamily="18" charset="0"/>
              <a:cs typeface="Times New Roman" panose="02020603050405020304" pitchFamily="18" charset="0"/>
            </a:endParaRPr>
          </a:p>
        </p:txBody>
      </p:sp>
      <p:pic>
        <p:nvPicPr>
          <p:cNvPr id="5" name="Picture 4"/>
          <p:cNvPicPr/>
          <p:nvPr/>
        </p:nvPicPr>
        <p:blipFill>
          <a:blip r:embed="rId2" cstate="print"/>
          <a:srcRect/>
          <a:stretch>
            <a:fillRect/>
          </a:stretch>
        </p:blipFill>
        <p:spPr bwMode="auto">
          <a:xfrm>
            <a:off x="2196936" y="2838203"/>
            <a:ext cx="6626430" cy="3550721"/>
          </a:xfrm>
          <a:prstGeom prst="rect">
            <a:avLst/>
          </a:prstGeom>
          <a:noFill/>
          <a:ln w="9525">
            <a:noFill/>
            <a:miter lim="800000"/>
            <a:headEnd/>
            <a:tailEnd/>
          </a:ln>
        </p:spPr>
      </p:pic>
    </p:spTree>
    <p:extLst>
      <p:ext uri="{BB962C8B-B14F-4D97-AF65-F5344CB8AC3E}">
        <p14:creationId xmlns:p14="http://schemas.microsoft.com/office/powerpoint/2010/main" val="1627910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68163" y="183476"/>
            <a:ext cx="6524368" cy="2742289"/>
          </a:xfrm>
          <a:prstGeom prst="rect">
            <a:avLst/>
          </a:prstGeom>
        </p:spPr>
        <p:txBody>
          <a:bodyPr wrap="square">
            <a:spAutoFit/>
          </a:bodyPr>
          <a:lstStyle/>
          <a:p>
            <a:pPr algn="ctr">
              <a:lnSpc>
                <a:spcPct val="115000"/>
              </a:lnSpc>
              <a:spcAft>
                <a:spcPts val="1000"/>
              </a:spcAft>
            </a:pPr>
            <a:r>
              <a:rPr lang="en-GB" sz="3200" b="1" dirty="0">
                <a:latin typeface="Monotype Corsiva" panose="03010101010201010101" pitchFamily="66" charset="0"/>
                <a:ea typeface="Times New Roman" panose="02020603050405020304" pitchFamily="18" charset="0"/>
                <a:cs typeface="Arial" panose="020B0604020202020204" pitchFamily="34" charset="0"/>
              </a:rPr>
              <a:t>Surfactants are classified </a:t>
            </a:r>
          </a:p>
          <a:p>
            <a:pPr algn="ctr">
              <a:lnSpc>
                <a:spcPct val="115000"/>
              </a:lnSpc>
              <a:spcAft>
                <a:spcPts val="1000"/>
              </a:spcAft>
            </a:pPr>
            <a:r>
              <a:rPr lang="en-GB" sz="1600" dirty="0"/>
              <a:t>According to their chemical structure and, more specifically, their polar group:</a:t>
            </a:r>
            <a:endParaRPr lang="en-US" sz="1600" dirty="0"/>
          </a:p>
          <a:p>
            <a:pPr lvl="0" algn="ctr">
              <a:lnSpc>
                <a:spcPct val="115000"/>
              </a:lnSpc>
              <a:spcAft>
                <a:spcPts val="1000"/>
              </a:spcAft>
            </a:pPr>
            <a:endParaRPr lang="en-GB" sz="3200" b="1" dirty="0">
              <a:latin typeface="Monotype Corsiva" panose="03010101010201010101" pitchFamily="66" charset="0"/>
              <a:ea typeface="Times New Roman" panose="02020603050405020304" pitchFamily="18" charset="0"/>
              <a:cs typeface="Arial" panose="020B0604020202020204" pitchFamily="34" charset="0"/>
            </a:endParaRPr>
          </a:p>
          <a:p>
            <a:pPr lvl="0" algn="ctr">
              <a:lnSpc>
                <a:spcPct val="115000"/>
              </a:lnSpc>
              <a:spcAft>
                <a:spcPts val="1000"/>
              </a:spcAft>
            </a:pPr>
            <a:endParaRPr lang="en-US" sz="3200" b="1" dirty="0">
              <a:latin typeface="Monotype Corsiva" panose="03010101010201010101" pitchFamily="66" charset="0"/>
              <a:ea typeface="Times New Roman" panose="02020603050405020304" pitchFamily="18" charset="0"/>
              <a:cs typeface="Arial" panose="020B0604020202020204" pitchFamily="34" charset="0"/>
            </a:endParaRPr>
          </a:p>
        </p:txBody>
      </p:sp>
      <p:graphicFrame>
        <p:nvGraphicFramePr>
          <p:cNvPr id="5" name="Diagram 4"/>
          <p:cNvGraphicFramePr/>
          <p:nvPr>
            <p:extLst>
              <p:ext uri="{D42A27DB-BD31-4B8C-83A1-F6EECF244321}">
                <p14:modId xmlns:p14="http://schemas.microsoft.com/office/powerpoint/2010/main" val="1757893511"/>
              </p:ext>
            </p:extLst>
          </p:nvPr>
        </p:nvGraphicFramePr>
        <p:xfrm>
          <a:off x="-494269" y="1495167"/>
          <a:ext cx="10033686" cy="50481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33460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Graphic spid="5"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r="2562" b="24368"/>
          <a:stretch/>
        </p:blipFill>
        <p:spPr>
          <a:xfrm>
            <a:off x="1104900" y="828675"/>
            <a:ext cx="6756565" cy="4598348"/>
          </a:xfrm>
          <a:prstGeom prst="rect">
            <a:avLst/>
          </a:prstGeom>
        </p:spPr>
      </p:pic>
    </p:spTree>
    <p:extLst>
      <p:ext uri="{BB962C8B-B14F-4D97-AF65-F5344CB8AC3E}">
        <p14:creationId xmlns:p14="http://schemas.microsoft.com/office/powerpoint/2010/main" val="1470945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7538" y="0"/>
            <a:ext cx="7517081" cy="1034642"/>
          </a:xfrm>
          <a:prstGeom prst="rect">
            <a:avLst/>
          </a:prstGeom>
        </p:spPr>
        <p:txBody>
          <a:bodyPr wrap="square">
            <a:spAutoFit/>
          </a:bodyPr>
          <a:lstStyle/>
          <a:p>
            <a:pPr marL="228600" marR="0" algn="just">
              <a:lnSpc>
                <a:spcPct val="115000"/>
              </a:lnSpc>
              <a:spcBef>
                <a:spcPts val="0"/>
              </a:spcBef>
              <a:spcAft>
                <a:spcPts val="1000"/>
              </a:spcAft>
            </a:pPr>
            <a:endParaRPr lang="en-US" sz="1400" dirty="0">
              <a:latin typeface="Calibri" panose="020F0502020204030204" pitchFamily="34" charset="0"/>
              <a:ea typeface="Times New Roman" panose="02020603050405020304" pitchFamily="18" charset="0"/>
              <a:cs typeface="Arial" panose="020B0604020202020204" pitchFamily="34" charset="0"/>
            </a:endParaRPr>
          </a:p>
          <a:p>
            <a:pPr marL="228600" marR="0" algn="just">
              <a:lnSpc>
                <a:spcPct val="115000"/>
              </a:lnSpc>
              <a:spcBef>
                <a:spcPts val="0"/>
              </a:spcBef>
              <a:spcAft>
                <a:spcPts val="1000"/>
              </a:spcAft>
            </a:pPr>
            <a:r>
              <a:rPr lang="en-GB" sz="3200" b="1" dirty="0">
                <a:latin typeface="Monotype Corsiva" panose="03010101010201010101" pitchFamily="66" charset="0"/>
                <a:ea typeface="Times New Roman" panose="02020603050405020304" pitchFamily="18" charset="0"/>
                <a:cs typeface="Arial" panose="020B0604020202020204" pitchFamily="34" charset="0"/>
              </a:rPr>
              <a:t>Micelles and the critical micelle concentration </a:t>
            </a:r>
            <a:endParaRPr lang="en-US" sz="3200" b="1" dirty="0">
              <a:latin typeface="Monotype Corsiva" panose="03010101010201010101" pitchFamily="66" charset="0"/>
              <a:ea typeface="Times New Roman" panose="02020603050405020304" pitchFamily="18" charset="0"/>
              <a:cs typeface="Arial" panose="020B0604020202020204" pitchFamily="34" charset="0"/>
            </a:endParaRPr>
          </a:p>
        </p:txBody>
      </p:sp>
      <p:sp>
        <p:nvSpPr>
          <p:cNvPr id="5" name="Rectangle 4"/>
          <p:cNvSpPr/>
          <p:nvPr/>
        </p:nvSpPr>
        <p:spPr>
          <a:xfrm>
            <a:off x="498764" y="1045029"/>
            <a:ext cx="8395855" cy="3416320"/>
          </a:xfrm>
          <a:prstGeom prst="rect">
            <a:avLst/>
          </a:prstGeom>
          <a:ln w="38100">
            <a:solidFill>
              <a:schemeClr val="accent3">
                <a:lumMod val="50000"/>
              </a:schemeClr>
            </a:solidFill>
          </a:ln>
        </p:spPr>
        <p:style>
          <a:lnRef idx="2">
            <a:schemeClr val="dk1"/>
          </a:lnRef>
          <a:fillRef idx="1">
            <a:schemeClr val="lt1"/>
          </a:fillRef>
          <a:effectRef idx="0">
            <a:schemeClr val="dk1"/>
          </a:effectRef>
          <a:fontRef idx="minor">
            <a:schemeClr val="dk1"/>
          </a:fontRef>
        </p:style>
        <p:txBody>
          <a:bodyPr wrap="square">
            <a:spAutoFit/>
          </a:bodyPr>
          <a:lstStyle/>
          <a:p>
            <a:pPr algn="just"/>
            <a:r>
              <a:rPr lang="en-GB" sz="2400" dirty="0">
                <a:latin typeface="Times New Roman" panose="02020603050405020304" pitchFamily="18" charset="0"/>
                <a:cs typeface="Times New Roman" panose="02020603050405020304" pitchFamily="18" charset="0"/>
              </a:rPr>
              <a:t>Amphiphiles are characterised by having two regions of opposing solution affinities within the same molecule or ion. When Surface active agents present in a liquid medium at low concentration, the </a:t>
            </a:r>
            <a:r>
              <a:rPr lang="en-GB" sz="2400" dirty="0" err="1">
                <a:latin typeface="Times New Roman" panose="02020603050405020304" pitchFamily="18" charset="0"/>
                <a:cs typeface="Times New Roman" panose="02020603050405020304" pitchFamily="18" charset="0"/>
              </a:rPr>
              <a:t>amphiphiles</a:t>
            </a:r>
            <a:r>
              <a:rPr lang="en-GB" sz="2400" dirty="0">
                <a:latin typeface="Times New Roman" panose="02020603050405020304" pitchFamily="18" charset="0"/>
                <a:cs typeface="Times New Roman" panose="02020603050405020304" pitchFamily="18" charset="0"/>
              </a:rPr>
              <a:t> exist separately (a size as a sub-colloidal).</a:t>
            </a:r>
          </a:p>
          <a:p>
            <a:pPr algn="just"/>
            <a:r>
              <a:rPr lang="en-GB" sz="2400" dirty="0">
                <a:latin typeface="Times New Roman" panose="02020603050405020304" pitchFamily="18" charset="0"/>
                <a:cs typeface="Times New Roman" panose="02020603050405020304" pitchFamily="18" charset="0"/>
              </a:rPr>
              <a:t>                As the concentration is increased, aggregation occurs over a narrow range of concentration .These aggregates which may contain 50 or more monomers, are called micelles. Because the diameter of each micelle is of the order of 50 Å micelle lies within the size range designed as colloidal. </a:t>
            </a:r>
          </a:p>
        </p:txBody>
      </p:sp>
      <p:sp>
        <p:nvSpPr>
          <p:cNvPr id="6" name="Right Arrow 5"/>
          <p:cNvSpPr/>
          <p:nvPr/>
        </p:nvSpPr>
        <p:spPr>
          <a:xfrm>
            <a:off x="665017" y="2933205"/>
            <a:ext cx="973778" cy="391886"/>
          </a:xfrm>
          <a:prstGeom prst="right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2530" y="4871007"/>
            <a:ext cx="7208322" cy="1847850"/>
          </a:xfrm>
          <a:prstGeom prst="rect">
            <a:avLst/>
          </a:prstGeom>
        </p:spPr>
      </p:pic>
    </p:spTree>
    <p:extLst>
      <p:ext uri="{BB962C8B-B14F-4D97-AF65-F5344CB8AC3E}">
        <p14:creationId xmlns:p14="http://schemas.microsoft.com/office/powerpoint/2010/main" val="11584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ircle(in)">
                                      <p:cBhvr>
                                        <p:cTn id="18" dur="20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1000"/>
                                        <p:tgtEl>
                                          <p:spTgt spid="7"/>
                                        </p:tgtEl>
                                      </p:cBhvr>
                                    </p:animEffect>
                                    <p:anim calcmode="lin" valueType="num">
                                      <p:cBhvr>
                                        <p:cTn id="24" dur="1000" fill="hold"/>
                                        <p:tgtEl>
                                          <p:spTgt spid="7"/>
                                        </p:tgtEl>
                                        <p:attrNameLst>
                                          <p:attrName>ppt_x</p:attrName>
                                        </p:attrNameLst>
                                      </p:cBhvr>
                                      <p:tavLst>
                                        <p:tav tm="0">
                                          <p:val>
                                            <p:strVal val="#ppt_x"/>
                                          </p:val>
                                        </p:tav>
                                        <p:tav tm="100000">
                                          <p:val>
                                            <p:strVal val="#ppt_x"/>
                                          </p:val>
                                        </p:tav>
                                      </p:tavLst>
                                    </p:anim>
                                    <p:anim calcmode="lin" valueType="num">
                                      <p:cBhvr>
                                        <p:cTn id="2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1881" y="367075"/>
            <a:ext cx="5403273" cy="6001643"/>
          </a:xfrm>
          <a:prstGeom prst="rect">
            <a:avLst/>
          </a:prstGeom>
          <a:ln/>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en-GB" sz="2400" dirty="0">
                <a:solidFill>
                  <a:schemeClr val="dk1"/>
                </a:solidFill>
                <a:latin typeface="Times New Roman" panose="02020603050405020304" pitchFamily="18" charset="0"/>
                <a:cs typeface="Times New Roman" panose="02020603050405020304" pitchFamily="18" charset="0"/>
              </a:rPr>
              <a:t>In general, Micelles are lipid molecules that arrange themselves in a spherical form in aqueous solutions. The formation of a micelle is a response to the amphipathic nature of fatty acids, meaning that they contain both hydrophilic regions (polar head groups) as well as hydrophobic regions (the long hydrophobic chain). </a:t>
            </a:r>
            <a:r>
              <a:rPr lang="en-GB" sz="2400" dirty="0">
                <a:latin typeface="Times New Roman" panose="02020603050405020304" pitchFamily="18" charset="0"/>
                <a:cs typeface="Times New Roman" panose="02020603050405020304" pitchFamily="18" charset="0"/>
              </a:rPr>
              <a:t>The location of the molecule undergoing solubilisation in a micelle is related to the balance between the polar and non-polar properties of the molecule. The increase in solubility is due to adsorption or incorporation of the solute molecules into or in the colloidal particle (micelle).</a:t>
            </a:r>
            <a:endParaRPr lang="en-US" sz="2400" dirty="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5159" y="1694310"/>
            <a:ext cx="2853171" cy="3370922"/>
          </a:xfrm>
          <a:prstGeom prst="rect">
            <a:avLst/>
          </a:prstGeom>
        </p:spPr>
        <p:style>
          <a:lnRef idx="1">
            <a:schemeClr val="accent2"/>
          </a:lnRef>
          <a:fillRef idx="2">
            <a:schemeClr val="accent2"/>
          </a:fillRef>
          <a:effectRef idx="1">
            <a:schemeClr val="accent2"/>
          </a:effectRef>
          <a:fontRef idx="minor">
            <a:schemeClr val="dk1"/>
          </a:fontRef>
        </p:style>
      </p:pic>
    </p:spTree>
    <p:extLst>
      <p:ext uri="{BB962C8B-B14F-4D97-AF65-F5344CB8AC3E}">
        <p14:creationId xmlns:p14="http://schemas.microsoft.com/office/powerpoint/2010/main" val="680749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3217646888"/>
              </p:ext>
            </p:extLst>
          </p:nvPr>
        </p:nvGraphicFramePr>
        <p:xfrm>
          <a:off x="1282535" y="132299"/>
          <a:ext cx="5553693" cy="38793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6"/>
          <p:cNvPicPr>
            <a:picLocks noChangeAspect="1"/>
          </p:cNvPicPr>
          <p:nvPr/>
        </p:nvPicPr>
        <p:blipFill>
          <a:blip r:embed="rId7"/>
          <a:stretch>
            <a:fillRect/>
          </a:stretch>
        </p:blipFill>
        <p:spPr>
          <a:xfrm>
            <a:off x="344385" y="4014593"/>
            <a:ext cx="8597734" cy="2398083"/>
          </a:xfrm>
          <a:prstGeom prst="rect">
            <a:avLst/>
          </a:prstGeom>
        </p:spPr>
      </p:pic>
      <p:sp>
        <p:nvSpPr>
          <p:cNvPr id="8" name="Rectangle 7"/>
          <p:cNvSpPr/>
          <p:nvPr/>
        </p:nvSpPr>
        <p:spPr>
          <a:xfrm>
            <a:off x="125284" y="190478"/>
            <a:ext cx="2528256" cy="523220"/>
          </a:xfrm>
          <a:prstGeom prst="rect">
            <a:avLst/>
          </a:prstGeom>
        </p:spPr>
        <p:txBody>
          <a:bodyPr wrap="none">
            <a:spAutoFit/>
          </a:bodyPr>
          <a:lstStyle/>
          <a:p>
            <a:pPr algn="r"/>
            <a:r>
              <a:rPr lang="en-GB" sz="2800" b="1" dirty="0">
                <a:solidFill>
                  <a:srgbClr val="000000"/>
                </a:solidFill>
                <a:latin typeface="Monotype Corsiva" panose="03010101010201010101" pitchFamily="66" charset="0"/>
                <a:ea typeface="Times New Roman" panose="02020603050405020304" pitchFamily="18" charset="0"/>
              </a:rPr>
              <a:t>Shapes of micelles:</a:t>
            </a:r>
            <a:endParaRPr lang="en-US" sz="2000" b="1"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46712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15686" y="3508567"/>
            <a:ext cx="2627643" cy="571695"/>
          </a:xfrm>
          <a:prstGeom prst="rect">
            <a:avLst/>
          </a:prstGeom>
        </p:spPr>
        <p:txBody>
          <a:bodyPr wrap="none">
            <a:spAutoFit/>
          </a:bodyPr>
          <a:lstStyle/>
          <a:p>
            <a:pPr lvl="0" algn="ctr">
              <a:lnSpc>
                <a:spcPct val="115000"/>
              </a:lnSpc>
              <a:spcAft>
                <a:spcPts val="1000"/>
              </a:spcAft>
            </a:pPr>
            <a:r>
              <a:rPr lang="en-GB" sz="2800" b="1" dirty="0">
                <a:solidFill>
                  <a:srgbClr val="000000"/>
                </a:solidFill>
                <a:latin typeface="Monotype Corsiva" panose="03010101010201010101" pitchFamily="66" charset="0"/>
                <a:ea typeface="Times New Roman" panose="02020603050405020304" pitchFamily="18" charset="0"/>
              </a:rPr>
              <a:t>Experimental work</a:t>
            </a:r>
            <a:endParaRPr lang="en-US" sz="2800" b="1" dirty="0">
              <a:solidFill>
                <a:srgbClr val="000000"/>
              </a:solidFill>
              <a:latin typeface="Monotype Corsiva" panose="03010101010201010101" pitchFamily="66" charset="0"/>
              <a:ea typeface="Times New Roman" panose="02020603050405020304" pitchFamily="18" charset="0"/>
            </a:endParaRPr>
          </a:p>
        </p:txBody>
      </p:sp>
      <p:sp>
        <p:nvSpPr>
          <p:cNvPr id="5" name="Rectangle 4"/>
          <p:cNvSpPr/>
          <p:nvPr/>
        </p:nvSpPr>
        <p:spPr>
          <a:xfrm>
            <a:off x="136577" y="4277079"/>
            <a:ext cx="8799615" cy="234423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lnSpc>
                <a:spcPct val="115000"/>
              </a:lnSpc>
              <a:spcAft>
                <a:spcPts val="1000"/>
              </a:spcAft>
            </a:pPr>
            <a:r>
              <a:rPr lang="en-GB" sz="2400" b="1" i="1" dirty="0">
                <a:latin typeface="Monotype Corsiva" panose="03010101010201010101" pitchFamily="66" charset="0"/>
                <a:ea typeface="Times New Roman" panose="02020603050405020304" pitchFamily="18" charset="0"/>
                <a:cs typeface="Times New Roman" panose="02020603050405020304" pitchFamily="18" charset="0"/>
              </a:rPr>
              <a:t> Part l: </a:t>
            </a:r>
            <a:r>
              <a:rPr lang="en-GB" sz="2400" i="1" dirty="0">
                <a:latin typeface="Monotype Corsiva" panose="03010101010201010101" pitchFamily="66" charset="0"/>
                <a:ea typeface="Times New Roman" panose="02020603050405020304" pitchFamily="18" charset="0"/>
                <a:cs typeface="Times New Roman" panose="02020603050405020304" pitchFamily="18" charset="0"/>
              </a:rPr>
              <a:t>bring Salicylic</a:t>
            </a:r>
            <a:r>
              <a:rPr lang="en-GB" sz="2400" dirty="0">
                <a:latin typeface="Monotype Corsiva" panose="03010101010201010101" pitchFamily="66" charset="0"/>
                <a:ea typeface="Times New Roman" panose="02020603050405020304" pitchFamily="18" charset="0"/>
                <a:cs typeface="Times New Roman" panose="02020603050405020304" pitchFamily="18" charset="0"/>
              </a:rPr>
              <a:t> acid powder, Tween60, distilled water, phenol red indicator, volumetric flask (50ml), conical flask (50ml), graduated pipettes, burette, filter paper, funnel, and a balance. Prepare </a:t>
            </a:r>
            <a:r>
              <a:rPr lang="en-GB" sz="2400" dirty="0" err="1">
                <a:latin typeface="Monotype Corsiva" panose="03010101010201010101" pitchFamily="66" charset="0"/>
                <a:ea typeface="Times New Roman" panose="02020603050405020304" pitchFamily="18" charset="0"/>
                <a:cs typeface="Times New Roman" panose="02020603050405020304" pitchFamily="18" charset="0"/>
              </a:rPr>
              <a:t>NaOH</a:t>
            </a:r>
            <a:r>
              <a:rPr lang="en-GB" sz="2400" dirty="0">
                <a:latin typeface="Monotype Corsiva" panose="03010101010201010101" pitchFamily="66" charset="0"/>
                <a:ea typeface="Times New Roman" panose="02020603050405020304" pitchFamily="18" charset="0"/>
                <a:cs typeface="Times New Roman" panose="02020603050405020304" pitchFamily="18" charset="0"/>
              </a:rPr>
              <a:t> Solution (0.05N). </a:t>
            </a:r>
            <a:endParaRPr lang="en-US" dirty="0">
              <a:latin typeface="Calibri" panose="020F0502020204030204" pitchFamily="34" charset="0"/>
              <a:ea typeface="Times New Roman" panose="02020603050405020304" pitchFamily="18" charset="0"/>
              <a:cs typeface="Arial" panose="020B0604020202020204" pitchFamily="34" charset="0"/>
            </a:endParaRPr>
          </a:p>
          <a:p>
            <a:pPr algn="just">
              <a:lnSpc>
                <a:spcPct val="115000"/>
              </a:lnSpc>
              <a:spcAft>
                <a:spcPts val="1000"/>
              </a:spcAft>
            </a:pPr>
            <a:r>
              <a:rPr lang="en-GB" sz="2400" b="1" i="1" dirty="0">
                <a:latin typeface="Monotype Corsiva" panose="03010101010201010101" pitchFamily="66" charset="0"/>
                <a:ea typeface="Times New Roman" panose="02020603050405020304" pitchFamily="18" charset="0"/>
                <a:cs typeface="Times New Roman" panose="02020603050405020304" pitchFamily="18" charset="0"/>
              </a:rPr>
              <a:t>     Part </a:t>
            </a:r>
            <a:r>
              <a:rPr lang="en-GB" sz="2400" b="1" i="1" dirty="0" err="1">
                <a:latin typeface="Monotype Corsiva" panose="03010101010201010101" pitchFamily="66" charset="0"/>
                <a:ea typeface="Times New Roman" panose="02020603050405020304" pitchFamily="18" charset="0"/>
                <a:cs typeface="Times New Roman" panose="02020603050405020304" pitchFamily="18" charset="0"/>
              </a:rPr>
              <a:t>ll</a:t>
            </a:r>
            <a:r>
              <a:rPr lang="en-GB" sz="2400" b="1" i="1" dirty="0">
                <a:latin typeface="Monotype Corsiva" panose="03010101010201010101" pitchFamily="66" charset="0"/>
                <a:ea typeface="Times New Roman" panose="02020603050405020304" pitchFamily="18" charset="0"/>
                <a:cs typeface="Times New Roman" panose="02020603050405020304" pitchFamily="18" charset="0"/>
              </a:rPr>
              <a:t>: </a:t>
            </a:r>
            <a:r>
              <a:rPr lang="en-GB" sz="2400" dirty="0">
                <a:latin typeface="Monotype Corsiva" panose="03010101010201010101" pitchFamily="66" charset="0"/>
                <a:ea typeface="Times New Roman" panose="02020603050405020304" pitchFamily="18" charset="0"/>
                <a:cs typeface="Times New Roman" panose="02020603050405020304" pitchFamily="18" charset="0"/>
              </a:rPr>
              <a:t>The aim of the experiment is to show the effect of increasing the concentration of Tween on the solubility of salicylic acid.</a:t>
            </a:r>
            <a:endParaRPr lang="en-US" sz="2400" dirty="0"/>
          </a:p>
        </p:txBody>
      </p:sp>
      <p:sp>
        <p:nvSpPr>
          <p:cNvPr id="8" name="Rectangle 7"/>
          <p:cNvSpPr/>
          <p:nvPr/>
        </p:nvSpPr>
        <p:spPr>
          <a:xfrm>
            <a:off x="483930" y="367861"/>
            <a:ext cx="7891153" cy="2711512"/>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lnSpc>
                <a:spcPct val="115000"/>
              </a:lnSpc>
              <a:spcAft>
                <a:spcPts val="1000"/>
              </a:spcAft>
            </a:pPr>
            <a:r>
              <a:rPr lang="en-GB" sz="2800" b="1" dirty="0">
                <a:solidFill>
                  <a:srgbClr val="000000"/>
                </a:solidFill>
                <a:latin typeface="Monotype Corsiva" panose="03010101010201010101" pitchFamily="66" charset="0"/>
                <a:ea typeface="Times New Roman" panose="02020603050405020304" pitchFamily="18" charset="0"/>
              </a:rPr>
              <a:t>Critical Micelle Concentration (C.M.C): </a:t>
            </a:r>
            <a:r>
              <a:rPr lang="en-GB" sz="2400" dirty="0">
                <a:solidFill>
                  <a:schemeClr val="dk1"/>
                </a:solidFill>
                <a:latin typeface="Times New Roman" panose="02020603050405020304" pitchFamily="18" charset="0"/>
                <a:cs typeface="Times New Roman" panose="02020603050405020304" pitchFamily="18" charset="0"/>
              </a:rPr>
              <a:t>The concentration of monomers at which micelles form. An important property of </a:t>
            </a:r>
            <a:r>
              <a:rPr lang="en-GB" sz="2400" dirty="0" err="1">
                <a:solidFill>
                  <a:schemeClr val="dk1"/>
                </a:solidFill>
                <a:latin typeface="Times New Roman" panose="02020603050405020304" pitchFamily="18" charset="0"/>
                <a:cs typeface="Times New Roman" panose="02020603050405020304" pitchFamily="18" charset="0"/>
              </a:rPr>
              <a:t>amphiphilic</a:t>
            </a:r>
            <a:r>
              <a:rPr lang="en-GB" sz="2400" dirty="0">
                <a:solidFill>
                  <a:schemeClr val="dk1"/>
                </a:solidFill>
                <a:latin typeface="Times New Roman" panose="02020603050405020304" pitchFamily="18" charset="0"/>
                <a:cs typeface="Times New Roman" panose="02020603050405020304" pitchFamily="18" charset="0"/>
              </a:rPr>
              <a:t> colloid in solution is the ability of the micelle to increase the solubility of materials that are normally insoluble or only slightly soluble in the dispersion medium used this phenomenon is known as solubilisation.</a:t>
            </a:r>
            <a:endParaRPr lang="en-US" sz="2400" dirty="0">
              <a:solidFill>
                <a:schemeClr val="dk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4598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8"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638</TotalTime>
  <Words>1117</Words>
  <Application>Microsoft Office PowerPoint</Application>
  <PresentationFormat>On-screen Show (4:3)</PresentationFormat>
  <Paragraphs>84</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Calibri</vt:lpstr>
      <vt:lpstr>Century Schoolbook</vt:lpstr>
      <vt:lpstr>Monotype Corsiva</vt:lpstr>
      <vt:lpstr>Times New Roman</vt:lpstr>
      <vt:lpstr>Wingdings</vt:lpstr>
      <vt:lpstr>Wingdings 2</vt:lpstr>
      <vt:lpstr>Oriel</vt:lpstr>
      <vt:lpstr>Physical pharmacy Experiment NO. 3 Surface Active Agents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Yasser kadhim</dc:creator>
  <cp:lastModifiedBy>Scorpion</cp:lastModifiedBy>
  <cp:revision>152</cp:revision>
  <dcterms:created xsi:type="dcterms:W3CDTF">2014-09-16T21:38:06Z</dcterms:created>
  <dcterms:modified xsi:type="dcterms:W3CDTF">2025-12-16T08:06:40Z</dcterms:modified>
</cp:coreProperties>
</file>