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7" r:id="rId5"/>
    <p:sldId id="272" r:id="rId6"/>
    <p:sldId id="259" r:id="rId7"/>
    <p:sldId id="258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4" r:id="rId19"/>
    <p:sldId id="275" r:id="rId20"/>
    <p:sldId id="27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4660"/>
  </p:normalViewPr>
  <p:slideViewPr>
    <p:cSldViewPr>
      <p:cViewPr varScale="1">
        <p:scale>
          <a:sx n="61" d="100"/>
          <a:sy n="61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6.0821741032370952E-2"/>
          <c:y val="0.21795166229221347"/>
          <c:w val="0.58719816272965875"/>
          <c:h val="0.692480679498395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surface tension</c:v>
                </c:pt>
              </c:strCache>
            </c:strRef>
          </c:tx>
          <c:marker>
            <c:symbol val="none"/>
          </c:marker>
          <c:xVal>
            <c:numRef>
              <c:f>Sheet1!$A$2:$A$7</c:f>
              <c:numCache>
                <c:formatCode>0.00%</c:formatCode>
                <c:ptCount val="6"/>
                <c:pt idx="0">
                  <c:v>1E-4</c:v>
                </c:pt>
                <c:pt idx="1">
                  <c:v>2.9999999999999997E-4</c:v>
                </c:pt>
                <c:pt idx="2">
                  <c:v>5.0000000000000001E-4</c:v>
                </c:pt>
                <c:pt idx="3">
                  <c:v>7.5000000000000002E-4</c:v>
                </c:pt>
                <c:pt idx="4">
                  <c:v>1E-3</c:v>
                </c:pt>
                <c:pt idx="5">
                  <c:v>2E-3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50</c:v>
                </c:pt>
                <c:pt idx="2">
                  <c:v>40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98-406D-9A13-277BE7491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130048"/>
        <c:axId val="278131840"/>
      </c:scatterChart>
      <c:valAx>
        <c:axId val="27813004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crossAx val="278131840"/>
        <c:crosses val="autoZero"/>
        <c:crossBetween val="midCat"/>
      </c:valAx>
      <c:valAx>
        <c:axId val="278131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78130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545995977796885"/>
          <c:y val="0.44160361481287452"/>
          <c:w val="0.25228088557400835"/>
          <c:h val="0.1599562555253593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D85F4-9DDA-4CDF-AA6E-F36A499DAF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018EDBED-5143-4E5C-94FD-2E0E2D86C27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1"/>
          <a:r>
            <a:rPr lang="en-US" sz="2400" b="1" dirty="0">
              <a:solidFill>
                <a:srgbClr val="FF0000"/>
              </a:solidFill>
            </a:rPr>
            <a:t>First, Cohesive forces </a:t>
          </a:r>
          <a:r>
            <a:rPr lang="en-US" sz="2400" dirty="0">
              <a:solidFill>
                <a:schemeClr val="tx1"/>
              </a:solidFill>
            </a:rPr>
            <a:t>are the intermolecular forces which cause a tendency in liquids to resist separation. These attractive forces exist between molecules of the same substance. While,</a:t>
          </a:r>
          <a:endParaRPr lang="en-US" sz="2400" dirty="0"/>
        </a:p>
      </dgm:t>
    </dgm:pt>
    <dgm:pt modelId="{B635B3A3-A0D8-4DAB-B308-EFFDB2449132}" type="parTrans" cxnId="{FBB0E424-B849-457F-93AC-4A1DFC481804}">
      <dgm:prSet/>
      <dgm:spPr/>
      <dgm:t>
        <a:bodyPr/>
        <a:lstStyle/>
        <a:p>
          <a:pPr rtl="1"/>
          <a:endParaRPr lang="ar-IQ"/>
        </a:p>
      </dgm:t>
    </dgm:pt>
    <dgm:pt modelId="{0FAAB496-5B18-4EC9-96B6-A6FD3A542EE1}" type="sibTrans" cxnId="{FBB0E424-B849-457F-93AC-4A1DFC481804}">
      <dgm:prSet/>
      <dgm:spPr/>
      <dgm:t>
        <a:bodyPr/>
        <a:lstStyle/>
        <a:p>
          <a:pPr rtl="1"/>
          <a:endParaRPr lang="ar-IQ"/>
        </a:p>
      </dgm:t>
    </dgm:pt>
    <dgm:pt modelId="{72D6FA00-C350-4104-A6E1-8A7811A8A20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1"/>
          <a:r>
            <a:rPr lang="en-US" sz="2400" b="1" dirty="0">
              <a:solidFill>
                <a:srgbClr val="FF0000"/>
              </a:solidFill>
            </a:rPr>
            <a:t>Second, adhesive forces </a:t>
          </a:r>
          <a:r>
            <a:rPr lang="en-US" sz="2400" dirty="0">
              <a:solidFill>
                <a:schemeClr val="tx1"/>
              </a:solidFill>
            </a:rPr>
            <a:t>are the attractive forces between unlike molecules. They are caused by forces acting between two substances, such as mechanical forces (sticking together) and electrostatic forces (attraction due to opposing charges</a:t>
          </a:r>
          <a:r>
            <a:rPr lang="en-US" sz="2100" dirty="0">
              <a:solidFill>
                <a:schemeClr val="tx1"/>
              </a:solidFill>
            </a:rPr>
            <a:t>)</a:t>
          </a:r>
        </a:p>
      </dgm:t>
    </dgm:pt>
    <dgm:pt modelId="{238D325A-FC0F-477E-B8BB-5409A3282B7A}" type="parTrans" cxnId="{4DC65DB4-0F17-4066-BEDE-B96C98097BC6}">
      <dgm:prSet/>
      <dgm:spPr/>
      <dgm:t>
        <a:bodyPr/>
        <a:lstStyle/>
        <a:p>
          <a:pPr rtl="1"/>
          <a:endParaRPr lang="ar-IQ"/>
        </a:p>
      </dgm:t>
    </dgm:pt>
    <dgm:pt modelId="{D8CD766E-7601-462A-9DD6-9D833000CE55}" type="sibTrans" cxnId="{4DC65DB4-0F17-4066-BEDE-B96C98097BC6}">
      <dgm:prSet/>
      <dgm:spPr/>
      <dgm:t>
        <a:bodyPr/>
        <a:lstStyle/>
        <a:p>
          <a:pPr rtl="1"/>
          <a:endParaRPr lang="ar-IQ"/>
        </a:p>
      </dgm:t>
    </dgm:pt>
    <dgm:pt modelId="{CBA5486D-30D0-4185-97EC-B7645B6C1F9F}" type="pres">
      <dgm:prSet presAssocID="{449D85F4-9DDA-4CDF-AA6E-F36A499DAFC3}" presName="linear" presStyleCnt="0">
        <dgm:presLayoutVars>
          <dgm:animLvl val="lvl"/>
          <dgm:resizeHandles val="exact"/>
        </dgm:presLayoutVars>
      </dgm:prSet>
      <dgm:spPr/>
    </dgm:pt>
    <dgm:pt modelId="{1D0228FA-BD32-4495-85C5-F9A006132D7F}" type="pres">
      <dgm:prSet presAssocID="{018EDBED-5143-4E5C-94FD-2E0E2D86C2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0FDF833-B8A9-4887-A58D-DD3423554264}" type="pres">
      <dgm:prSet presAssocID="{0FAAB496-5B18-4EC9-96B6-A6FD3A542EE1}" presName="spacer" presStyleCnt="0"/>
      <dgm:spPr/>
    </dgm:pt>
    <dgm:pt modelId="{29392B65-E076-4EE5-B50B-3E098C57B9EF}" type="pres">
      <dgm:prSet presAssocID="{72D6FA00-C350-4104-A6E1-8A7811A8A20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95C3D06-EB9F-46E9-9FDE-6468A609B70F}" type="presOf" srcId="{72D6FA00-C350-4104-A6E1-8A7811A8A200}" destId="{29392B65-E076-4EE5-B50B-3E098C57B9EF}" srcOrd="0" destOrd="0" presId="urn:microsoft.com/office/officeart/2005/8/layout/vList2"/>
    <dgm:cxn modelId="{FBB0E424-B849-457F-93AC-4A1DFC481804}" srcId="{449D85F4-9DDA-4CDF-AA6E-F36A499DAFC3}" destId="{018EDBED-5143-4E5C-94FD-2E0E2D86C27D}" srcOrd="0" destOrd="0" parTransId="{B635B3A3-A0D8-4DAB-B308-EFFDB2449132}" sibTransId="{0FAAB496-5B18-4EC9-96B6-A6FD3A542EE1}"/>
    <dgm:cxn modelId="{D42AE844-77CC-4587-82C0-4E7A50A253CA}" type="presOf" srcId="{018EDBED-5143-4E5C-94FD-2E0E2D86C27D}" destId="{1D0228FA-BD32-4495-85C5-F9A006132D7F}" srcOrd="0" destOrd="0" presId="urn:microsoft.com/office/officeart/2005/8/layout/vList2"/>
    <dgm:cxn modelId="{A35320AB-3BBC-4B8A-A65C-3520E757798C}" type="presOf" srcId="{449D85F4-9DDA-4CDF-AA6E-F36A499DAFC3}" destId="{CBA5486D-30D0-4185-97EC-B7645B6C1F9F}" srcOrd="0" destOrd="0" presId="urn:microsoft.com/office/officeart/2005/8/layout/vList2"/>
    <dgm:cxn modelId="{4DC65DB4-0F17-4066-BEDE-B96C98097BC6}" srcId="{449D85F4-9DDA-4CDF-AA6E-F36A499DAFC3}" destId="{72D6FA00-C350-4104-A6E1-8A7811A8A200}" srcOrd="1" destOrd="0" parTransId="{238D325A-FC0F-477E-B8BB-5409A3282B7A}" sibTransId="{D8CD766E-7601-462A-9DD6-9D833000CE55}"/>
    <dgm:cxn modelId="{0566FB3E-F2CE-4CAA-B7E4-78D5F883B627}" type="presParOf" srcId="{CBA5486D-30D0-4185-97EC-B7645B6C1F9F}" destId="{1D0228FA-BD32-4495-85C5-F9A006132D7F}" srcOrd="0" destOrd="0" presId="urn:microsoft.com/office/officeart/2005/8/layout/vList2"/>
    <dgm:cxn modelId="{77B10BBF-A7D5-4456-B4F0-8E62AEE6A8AA}" type="presParOf" srcId="{CBA5486D-30D0-4185-97EC-B7645B6C1F9F}" destId="{00FDF833-B8A9-4887-A58D-DD3423554264}" srcOrd="1" destOrd="0" presId="urn:microsoft.com/office/officeart/2005/8/layout/vList2"/>
    <dgm:cxn modelId="{5459C15D-C0C1-40ED-A0D3-A1C84C5AA0D3}" type="presParOf" srcId="{CBA5486D-30D0-4185-97EC-B7645B6C1F9F}" destId="{29392B65-E076-4EE5-B50B-3E098C57B9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3DE98-C231-4427-A73A-6C9482010B8B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C718E9F0-9ABD-4AE5-B1B2-E5074702128C}">
      <dgm:prSet phldrT="[Text]" custT="1"/>
      <dgm:spPr/>
      <dgm:t>
        <a:bodyPr/>
        <a:lstStyle/>
        <a:p>
          <a:pPr rtl="1"/>
          <a:r>
            <a:rPr lang="en-US" sz="1800" dirty="0">
              <a:solidFill>
                <a:schemeClr val="tx1"/>
              </a:solidFill>
              <a:cs typeface="+mj-cs"/>
            </a:rPr>
            <a:t>Prepare diluted solution for example 0.01% in volumetric flask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2E13092E-EEA7-47E6-8826-F5AA8F203D7E}" type="parTrans" cxnId="{0CFBB1F7-8457-4BC4-A925-B80835D0F90C}">
      <dgm:prSet/>
      <dgm:spPr/>
      <dgm:t>
        <a:bodyPr/>
        <a:lstStyle/>
        <a:p>
          <a:pPr rtl="1"/>
          <a:endParaRPr lang="ar-IQ"/>
        </a:p>
      </dgm:t>
    </dgm:pt>
    <dgm:pt modelId="{95046E1D-A0D0-470E-8E2A-0BB5AD0974AA}" type="sibTrans" cxnId="{0CFBB1F7-8457-4BC4-A925-B80835D0F90C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7E3C7CF5-CB4B-42B0-BBFC-F8230087937C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69BDD2ED-3AAF-4ED2-BA53-49E503FF595D}" type="parTrans" cxnId="{772C5A91-2309-41BF-AEC4-991ED53A43BA}">
      <dgm:prSet/>
      <dgm:spPr/>
      <dgm:t>
        <a:bodyPr/>
        <a:lstStyle/>
        <a:p>
          <a:pPr rtl="1"/>
          <a:endParaRPr lang="ar-IQ"/>
        </a:p>
      </dgm:t>
    </dgm:pt>
    <dgm:pt modelId="{36E0037C-320E-4FC4-B734-3EC908505345}" type="sibTrans" cxnId="{772C5A91-2309-41BF-AEC4-991ED53A43BA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D347E823-6B0F-4873-881F-47D6456AC4E3}">
      <dgm:prSet phldrT="[Text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5DB72EC3-3C00-4058-93BA-97C61B276A81}" type="parTrans" cxnId="{8A7CE774-0802-462B-9EE7-DEFF5F6CDA9F}">
      <dgm:prSet/>
      <dgm:spPr/>
      <dgm:t>
        <a:bodyPr/>
        <a:lstStyle/>
        <a:p>
          <a:pPr rtl="1"/>
          <a:endParaRPr lang="ar-IQ"/>
        </a:p>
      </dgm:t>
    </dgm:pt>
    <dgm:pt modelId="{2488B1F1-67D3-4CF0-9BC7-AFDB9B79FC37}" type="sibTrans" cxnId="{8A7CE774-0802-462B-9EE7-DEFF5F6CDA9F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533C8951-6F74-464F-A26C-3AFE46B8743A}">
      <dgm:prSet phldrT="[Text]" custT="1"/>
      <dgm:spPr/>
      <dgm:t>
        <a:bodyPr/>
        <a:lstStyle/>
        <a:p>
          <a:pPr rtl="1"/>
          <a:r>
            <a:rPr lang="en-US" sz="1800" dirty="0">
              <a:solidFill>
                <a:schemeClr val="tx1"/>
              </a:solidFill>
              <a:cs typeface="+mj-cs"/>
            </a:rPr>
            <a:t>Now use the equation to find the surface tension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231BA715-6B3C-4579-85D5-89165248958B}" type="sibTrans" cxnId="{991D3888-6A85-4304-90DD-02FEAE41CBED}">
      <dgm:prSet/>
      <dgm:spPr/>
      <dgm:t>
        <a:bodyPr/>
        <a:lstStyle/>
        <a:p>
          <a:pPr rtl="1"/>
          <a:endParaRPr lang="ar-IQ"/>
        </a:p>
      </dgm:t>
    </dgm:pt>
    <dgm:pt modelId="{74CE5137-7FE6-453E-B515-9D3BC3C9175E}" type="parTrans" cxnId="{991D3888-6A85-4304-90DD-02FEAE41CBED}">
      <dgm:prSet/>
      <dgm:spPr/>
      <dgm:t>
        <a:bodyPr/>
        <a:lstStyle/>
        <a:p>
          <a:pPr rtl="1"/>
          <a:endParaRPr lang="ar-IQ"/>
        </a:p>
      </dgm:t>
    </dgm:pt>
    <dgm:pt modelId="{65A10B58-E4A0-4529-B92F-91F2118ED4A1}">
      <dgm:prSet phldrT="[Text]" custT="1"/>
      <dgm:spPr/>
      <dgm:t>
        <a:bodyPr/>
        <a:lstStyle/>
        <a:p>
          <a:pPr rtl="1"/>
          <a:r>
            <a:rPr lang="en-US" sz="1800" dirty="0">
              <a:solidFill>
                <a:schemeClr val="tx1"/>
              </a:solidFill>
              <a:cs typeface="+mj-cs"/>
            </a:rPr>
            <a:t>Take 0.5 mL of the prepared solution by using 1mL pipette and dropped the liquid in the beaker and count the no. of drops 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0BD91C6B-6AD9-4E9C-B0CF-4616AF9694C2}" type="sibTrans" cxnId="{B53355AA-76F0-4717-9846-C0F76DA267D5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2293D46E-7C9B-4B30-9660-0C60F106AED5}" type="parTrans" cxnId="{B53355AA-76F0-4717-9846-C0F76DA267D5}">
      <dgm:prSet/>
      <dgm:spPr/>
      <dgm:t>
        <a:bodyPr/>
        <a:lstStyle/>
        <a:p>
          <a:pPr rtl="1"/>
          <a:endParaRPr lang="ar-IQ"/>
        </a:p>
      </dgm:t>
    </dgm:pt>
    <dgm:pt modelId="{8CFEB737-CE80-4D3D-8DFC-D401613985CB}" type="pres">
      <dgm:prSet presAssocID="{2A03DE98-C231-4427-A73A-6C9482010B8B}" presName="Name0" presStyleCnt="0">
        <dgm:presLayoutVars>
          <dgm:dir/>
          <dgm:resizeHandles val="exact"/>
        </dgm:presLayoutVars>
      </dgm:prSet>
      <dgm:spPr/>
    </dgm:pt>
    <dgm:pt modelId="{AF97427A-55C7-4AA9-80ED-C268E3E72656}" type="pres">
      <dgm:prSet presAssocID="{C718E9F0-9ABD-4AE5-B1B2-E5074702128C}" presName="node" presStyleLbl="node1" presStyleIdx="0" presStyleCnt="5" custScaleX="143459">
        <dgm:presLayoutVars>
          <dgm:bulletEnabled val="1"/>
        </dgm:presLayoutVars>
      </dgm:prSet>
      <dgm:spPr/>
    </dgm:pt>
    <dgm:pt modelId="{AF284A6C-673E-4017-A20E-CB34F4D65977}" type="pres">
      <dgm:prSet presAssocID="{95046E1D-A0D0-470E-8E2A-0BB5AD0974AA}" presName="sibTrans" presStyleLbl="sibTrans1D1" presStyleIdx="0" presStyleCnt="4"/>
      <dgm:spPr/>
    </dgm:pt>
    <dgm:pt modelId="{CE3A2196-8B7E-49BF-8350-466EFCC9E538}" type="pres">
      <dgm:prSet presAssocID="{95046E1D-A0D0-470E-8E2A-0BB5AD0974AA}" presName="connectorText" presStyleLbl="sibTrans1D1" presStyleIdx="0" presStyleCnt="4"/>
      <dgm:spPr/>
    </dgm:pt>
    <dgm:pt modelId="{B864D0E1-CB4A-4B40-BBE1-6E85A3C33750}" type="pres">
      <dgm:prSet presAssocID="{7E3C7CF5-CB4B-42B0-BBFC-F8230087937C}" presName="node" presStyleLbl="node1" presStyleIdx="1" presStyleCnt="5" custScaleX="84142" custScaleY="146595" custLinFactNeighborX="78" custLinFactNeighborY="-408">
        <dgm:presLayoutVars>
          <dgm:bulletEnabled val="1"/>
        </dgm:presLayoutVars>
      </dgm:prSet>
      <dgm:spPr/>
    </dgm:pt>
    <dgm:pt modelId="{39D37243-6C5F-4EEA-B80F-DF2E4B3D6BAD}" type="pres">
      <dgm:prSet presAssocID="{36E0037C-320E-4FC4-B734-3EC908505345}" presName="sibTrans" presStyleLbl="sibTrans1D1" presStyleIdx="1" presStyleCnt="4"/>
      <dgm:spPr/>
    </dgm:pt>
    <dgm:pt modelId="{B2C368A2-7590-41AB-8A93-481A1906E1D5}" type="pres">
      <dgm:prSet presAssocID="{36E0037C-320E-4FC4-B734-3EC908505345}" presName="connectorText" presStyleLbl="sibTrans1D1" presStyleIdx="1" presStyleCnt="4"/>
      <dgm:spPr/>
    </dgm:pt>
    <dgm:pt modelId="{6FCF6D5B-8174-4584-AE02-B6E154682FFC}" type="pres">
      <dgm:prSet presAssocID="{65A10B58-E4A0-4529-B92F-91F2118ED4A1}" presName="node" presStyleLbl="node1" presStyleIdx="2" presStyleCnt="5" custScaleX="152944" custScaleY="127512">
        <dgm:presLayoutVars>
          <dgm:bulletEnabled val="1"/>
        </dgm:presLayoutVars>
      </dgm:prSet>
      <dgm:spPr/>
    </dgm:pt>
    <dgm:pt modelId="{619378DD-4E94-4878-8A87-BC299B219DDD}" type="pres">
      <dgm:prSet presAssocID="{0BD91C6B-6AD9-4E9C-B0CF-4616AF9694C2}" presName="sibTrans" presStyleLbl="sibTrans1D1" presStyleIdx="2" presStyleCnt="4"/>
      <dgm:spPr/>
    </dgm:pt>
    <dgm:pt modelId="{36113467-4C2B-4F4D-AF3A-E08FAB1858E3}" type="pres">
      <dgm:prSet presAssocID="{0BD91C6B-6AD9-4E9C-B0CF-4616AF9694C2}" presName="connectorText" presStyleLbl="sibTrans1D1" presStyleIdx="2" presStyleCnt="4"/>
      <dgm:spPr/>
    </dgm:pt>
    <dgm:pt modelId="{00CC605B-6EDF-4412-AE34-E78BE173C911}" type="pres">
      <dgm:prSet presAssocID="{D347E823-6B0F-4873-881F-47D6456AC4E3}" presName="node" presStyleLbl="node1" presStyleIdx="3" presStyleCnt="5" custScaleX="61839" custScaleY="115514">
        <dgm:presLayoutVars>
          <dgm:bulletEnabled val="1"/>
        </dgm:presLayoutVars>
      </dgm:prSet>
      <dgm:spPr/>
    </dgm:pt>
    <dgm:pt modelId="{0C2EB07E-1BC2-42B9-A197-9A297FC96107}" type="pres">
      <dgm:prSet presAssocID="{2488B1F1-67D3-4CF0-9BC7-AFDB9B79FC37}" presName="sibTrans" presStyleLbl="sibTrans1D1" presStyleIdx="3" presStyleCnt="4"/>
      <dgm:spPr/>
    </dgm:pt>
    <dgm:pt modelId="{146158D6-20B3-4AAF-A90C-E89C026423AD}" type="pres">
      <dgm:prSet presAssocID="{2488B1F1-67D3-4CF0-9BC7-AFDB9B79FC37}" presName="connectorText" presStyleLbl="sibTrans1D1" presStyleIdx="3" presStyleCnt="4"/>
      <dgm:spPr/>
    </dgm:pt>
    <dgm:pt modelId="{5116F92C-0851-4358-88AA-34D20750E158}" type="pres">
      <dgm:prSet presAssocID="{533C8951-6F74-464F-A26C-3AFE46B8743A}" presName="node" presStyleLbl="node1" presStyleIdx="4" presStyleCnt="5">
        <dgm:presLayoutVars>
          <dgm:bulletEnabled val="1"/>
        </dgm:presLayoutVars>
      </dgm:prSet>
      <dgm:spPr/>
    </dgm:pt>
  </dgm:ptLst>
  <dgm:cxnLst>
    <dgm:cxn modelId="{71B46010-CE1E-491D-BE37-096E68418BAE}" type="presOf" srcId="{36E0037C-320E-4FC4-B734-3EC908505345}" destId="{B2C368A2-7590-41AB-8A93-481A1906E1D5}" srcOrd="1" destOrd="0" presId="urn:microsoft.com/office/officeart/2005/8/layout/bProcess3"/>
    <dgm:cxn modelId="{7331E018-E577-491F-90D9-7E3996C10840}" type="presOf" srcId="{2488B1F1-67D3-4CF0-9BC7-AFDB9B79FC37}" destId="{0C2EB07E-1BC2-42B9-A197-9A297FC96107}" srcOrd="0" destOrd="0" presId="urn:microsoft.com/office/officeart/2005/8/layout/bProcess3"/>
    <dgm:cxn modelId="{2A613A24-93E1-4490-8A8C-7791CC8DABB3}" type="presOf" srcId="{2488B1F1-67D3-4CF0-9BC7-AFDB9B79FC37}" destId="{146158D6-20B3-4AAF-A90C-E89C026423AD}" srcOrd="1" destOrd="0" presId="urn:microsoft.com/office/officeart/2005/8/layout/bProcess3"/>
    <dgm:cxn modelId="{2A9D4D74-845F-48F0-9825-8C0B32BA814F}" type="presOf" srcId="{95046E1D-A0D0-470E-8E2A-0BB5AD0974AA}" destId="{AF284A6C-673E-4017-A20E-CB34F4D65977}" srcOrd="0" destOrd="0" presId="urn:microsoft.com/office/officeart/2005/8/layout/bProcess3"/>
    <dgm:cxn modelId="{8A7CE774-0802-462B-9EE7-DEFF5F6CDA9F}" srcId="{2A03DE98-C231-4427-A73A-6C9482010B8B}" destId="{D347E823-6B0F-4873-881F-47D6456AC4E3}" srcOrd="3" destOrd="0" parTransId="{5DB72EC3-3C00-4058-93BA-97C61B276A81}" sibTransId="{2488B1F1-67D3-4CF0-9BC7-AFDB9B79FC37}"/>
    <dgm:cxn modelId="{F6799A76-F9A0-4601-8EB3-EEE3AA7AFCDA}" type="presOf" srcId="{95046E1D-A0D0-470E-8E2A-0BB5AD0974AA}" destId="{CE3A2196-8B7E-49BF-8350-466EFCC9E538}" srcOrd="1" destOrd="0" presId="urn:microsoft.com/office/officeart/2005/8/layout/bProcess3"/>
    <dgm:cxn modelId="{991D3888-6A85-4304-90DD-02FEAE41CBED}" srcId="{2A03DE98-C231-4427-A73A-6C9482010B8B}" destId="{533C8951-6F74-464F-A26C-3AFE46B8743A}" srcOrd="4" destOrd="0" parTransId="{74CE5137-7FE6-453E-B515-9D3BC3C9175E}" sibTransId="{231BA715-6B3C-4579-85D5-89165248958B}"/>
    <dgm:cxn modelId="{772C5A91-2309-41BF-AEC4-991ED53A43BA}" srcId="{2A03DE98-C231-4427-A73A-6C9482010B8B}" destId="{7E3C7CF5-CB4B-42B0-BBFC-F8230087937C}" srcOrd="1" destOrd="0" parTransId="{69BDD2ED-3AAF-4ED2-BA53-49E503FF595D}" sibTransId="{36E0037C-320E-4FC4-B734-3EC908505345}"/>
    <dgm:cxn modelId="{531A9798-6A7F-4B10-A477-4CC065A8FB08}" type="presOf" srcId="{65A10B58-E4A0-4529-B92F-91F2118ED4A1}" destId="{6FCF6D5B-8174-4584-AE02-B6E154682FFC}" srcOrd="0" destOrd="0" presId="urn:microsoft.com/office/officeart/2005/8/layout/bProcess3"/>
    <dgm:cxn modelId="{B53355AA-76F0-4717-9846-C0F76DA267D5}" srcId="{2A03DE98-C231-4427-A73A-6C9482010B8B}" destId="{65A10B58-E4A0-4529-B92F-91F2118ED4A1}" srcOrd="2" destOrd="0" parTransId="{2293D46E-7C9B-4B30-9660-0C60F106AED5}" sibTransId="{0BD91C6B-6AD9-4E9C-B0CF-4616AF9694C2}"/>
    <dgm:cxn modelId="{D2456CB7-9DA7-4AA9-8AA1-4CFB41BBE086}" type="presOf" srcId="{C718E9F0-9ABD-4AE5-B1B2-E5074702128C}" destId="{AF97427A-55C7-4AA9-80ED-C268E3E72656}" srcOrd="0" destOrd="0" presId="urn:microsoft.com/office/officeart/2005/8/layout/bProcess3"/>
    <dgm:cxn modelId="{D3BFB4D6-AA39-45D0-A04A-7983C0924C9D}" type="presOf" srcId="{2A03DE98-C231-4427-A73A-6C9482010B8B}" destId="{8CFEB737-CE80-4D3D-8DFC-D401613985CB}" srcOrd="0" destOrd="0" presId="urn:microsoft.com/office/officeart/2005/8/layout/bProcess3"/>
    <dgm:cxn modelId="{F0C22BD8-A246-400D-816A-CA2B41B950B0}" type="presOf" srcId="{D347E823-6B0F-4873-881F-47D6456AC4E3}" destId="{00CC605B-6EDF-4412-AE34-E78BE173C911}" srcOrd="0" destOrd="0" presId="urn:microsoft.com/office/officeart/2005/8/layout/bProcess3"/>
    <dgm:cxn modelId="{9FECC9D8-336F-49A3-BE57-EE0234272969}" type="presOf" srcId="{7E3C7CF5-CB4B-42B0-BBFC-F8230087937C}" destId="{B864D0E1-CB4A-4B40-BBE1-6E85A3C33750}" srcOrd="0" destOrd="0" presId="urn:microsoft.com/office/officeart/2005/8/layout/bProcess3"/>
    <dgm:cxn modelId="{9EF05DDF-DE20-4A8C-9176-3601F141B80D}" type="presOf" srcId="{0BD91C6B-6AD9-4E9C-B0CF-4616AF9694C2}" destId="{619378DD-4E94-4878-8A87-BC299B219DDD}" srcOrd="0" destOrd="0" presId="urn:microsoft.com/office/officeart/2005/8/layout/bProcess3"/>
    <dgm:cxn modelId="{82372BE0-6EF9-445A-9177-E426FD32BCCA}" type="presOf" srcId="{533C8951-6F74-464F-A26C-3AFE46B8743A}" destId="{5116F92C-0851-4358-88AA-34D20750E158}" srcOrd="0" destOrd="0" presId="urn:microsoft.com/office/officeart/2005/8/layout/bProcess3"/>
    <dgm:cxn modelId="{1C0497EC-44AF-4452-AD13-A8ED9CEBEA25}" type="presOf" srcId="{36E0037C-320E-4FC4-B734-3EC908505345}" destId="{39D37243-6C5F-4EEA-B80F-DF2E4B3D6BAD}" srcOrd="0" destOrd="0" presId="urn:microsoft.com/office/officeart/2005/8/layout/bProcess3"/>
    <dgm:cxn modelId="{0CFBB1F7-8457-4BC4-A925-B80835D0F90C}" srcId="{2A03DE98-C231-4427-A73A-6C9482010B8B}" destId="{C718E9F0-9ABD-4AE5-B1B2-E5074702128C}" srcOrd="0" destOrd="0" parTransId="{2E13092E-EEA7-47E6-8826-F5AA8F203D7E}" sibTransId="{95046E1D-A0D0-470E-8E2A-0BB5AD0974AA}"/>
    <dgm:cxn modelId="{8B0251F9-96B7-4E0A-B5B5-94A40C58287B}" type="presOf" srcId="{0BD91C6B-6AD9-4E9C-B0CF-4616AF9694C2}" destId="{36113467-4C2B-4F4D-AF3A-E08FAB1858E3}" srcOrd="1" destOrd="0" presId="urn:microsoft.com/office/officeart/2005/8/layout/bProcess3"/>
    <dgm:cxn modelId="{43F6E728-816C-49E6-8641-80188C4263DB}" type="presParOf" srcId="{8CFEB737-CE80-4D3D-8DFC-D401613985CB}" destId="{AF97427A-55C7-4AA9-80ED-C268E3E72656}" srcOrd="0" destOrd="0" presId="urn:microsoft.com/office/officeart/2005/8/layout/bProcess3"/>
    <dgm:cxn modelId="{49131F83-68CB-4278-B949-56883A04AA0D}" type="presParOf" srcId="{8CFEB737-CE80-4D3D-8DFC-D401613985CB}" destId="{AF284A6C-673E-4017-A20E-CB34F4D65977}" srcOrd="1" destOrd="0" presId="urn:microsoft.com/office/officeart/2005/8/layout/bProcess3"/>
    <dgm:cxn modelId="{243F8394-9CC9-48D6-946C-ED4C3B97167F}" type="presParOf" srcId="{AF284A6C-673E-4017-A20E-CB34F4D65977}" destId="{CE3A2196-8B7E-49BF-8350-466EFCC9E538}" srcOrd="0" destOrd="0" presId="urn:microsoft.com/office/officeart/2005/8/layout/bProcess3"/>
    <dgm:cxn modelId="{4BB28027-9C41-47F0-A018-1BCBEE466291}" type="presParOf" srcId="{8CFEB737-CE80-4D3D-8DFC-D401613985CB}" destId="{B864D0E1-CB4A-4B40-BBE1-6E85A3C33750}" srcOrd="2" destOrd="0" presId="urn:microsoft.com/office/officeart/2005/8/layout/bProcess3"/>
    <dgm:cxn modelId="{899F89D1-40D5-4A8F-B628-11C4E7B8161D}" type="presParOf" srcId="{8CFEB737-CE80-4D3D-8DFC-D401613985CB}" destId="{39D37243-6C5F-4EEA-B80F-DF2E4B3D6BAD}" srcOrd="3" destOrd="0" presId="urn:microsoft.com/office/officeart/2005/8/layout/bProcess3"/>
    <dgm:cxn modelId="{9653CF07-71C8-4A2D-9C88-4F11915EB673}" type="presParOf" srcId="{39D37243-6C5F-4EEA-B80F-DF2E4B3D6BAD}" destId="{B2C368A2-7590-41AB-8A93-481A1906E1D5}" srcOrd="0" destOrd="0" presId="urn:microsoft.com/office/officeart/2005/8/layout/bProcess3"/>
    <dgm:cxn modelId="{91874172-63F0-442F-A73C-4E479D2276AE}" type="presParOf" srcId="{8CFEB737-CE80-4D3D-8DFC-D401613985CB}" destId="{6FCF6D5B-8174-4584-AE02-B6E154682FFC}" srcOrd="4" destOrd="0" presId="urn:microsoft.com/office/officeart/2005/8/layout/bProcess3"/>
    <dgm:cxn modelId="{568EFF09-28F6-4925-B604-47DAA7BA2EC7}" type="presParOf" srcId="{8CFEB737-CE80-4D3D-8DFC-D401613985CB}" destId="{619378DD-4E94-4878-8A87-BC299B219DDD}" srcOrd="5" destOrd="0" presId="urn:microsoft.com/office/officeart/2005/8/layout/bProcess3"/>
    <dgm:cxn modelId="{338A252A-21A7-4B3F-A3F2-1313849CEF55}" type="presParOf" srcId="{619378DD-4E94-4878-8A87-BC299B219DDD}" destId="{36113467-4C2B-4F4D-AF3A-E08FAB1858E3}" srcOrd="0" destOrd="0" presId="urn:microsoft.com/office/officeart/2005/8/layout/bProcess3"/>
    <dgm:cxn modelId="{DE7C8D2C-3C1D-4E79-8360-1F0E0336AF21}" type="presParOf" srcId="{8CFEB737-CE80-4D3D-8DFC-D401613985CB}" destId="{00CC605B-6EDF-4412-AE34-E78BE173C911}" srcOrd="6" destOrd="0" presId="urn:microsoft.com/office/officeart/2005/8/layout/bProcess3"/>
    <dgm:cxn modelId="{8E41A6DA-0EDD-43F9-AAE0-7DF0A396BAA0}" type="presParOf" srcId="{8CFEB737-CE80-4D3D-8DFC-D401613985CB}" destId="{0C2EB07E-1BC2-42B9-A197-9A297FC96107}" srcOrd="7" destOrd="0" presId="urn:microsoft.com/office/officeart/2005/8/layout/bProcess3"/>
    <dgm:cxn modelId="{CB03D102-AE76-446A-B4D5-3B6B780734D6}" type="presParOf" srcId="{0C2EB07E-1BC2-42B9-A197-9A297FC96107}" destId="{146158D6-20B3-4AAF-A90C-E89C026423AD}" srcOrd="0" destOrd="0" presId="urn:microsoft.com/office/officeart/2005/8/layout/bProcess3"/>
    <dgm:cxn modelId="{72AB7AF9-1AD6-444B-B989-797BDBAF9C49}" type="presParOf" srcId="{8CFEB737-CE80-4D3D-8DFC-D401613985CB}" destId="{5116F92C-0851-4358-88AA-34D20750E158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228FA-BD32-4495-85C5-F9A006132D7F}">
      <dsp:nvSpPr>
        <dsp:cNvPr id="0" name=""/>
        <dsp:cNvSpPr/>
      </dsp:nvSpPr>
      <dsp:spPr>
        <a:xfrm>
          <a:off x="0" y="1376"/>
          <a:ext cx="6096000" cy="214202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First, Cohesive forces </a:t>
          </a:r>
          <a:r>
            <a:rPr lang="en-US" sz="2400" kern="1200" dirty="0">
              <a:solidFill>
                <a:schemeClr val="tx1"/>
              </a:solidFill>
            </a:rPr>
            <a:t>are the intermolecular forces which cause a tendency in liquids to resist separation. These attractive forces exist between molecules of the same substance. While,</a:t>
          </a:r>
          <a:endParaRPr lang="en-US" sz="2400" kern="1200" dirty="0"/>
        </a:p>
      </dsp:txBody>
      <dsp:txXfrm>
        <a:off x="104565" y="105941"/>
        <a:ext cx="5886870" cy="1932895"/>
      </dsp:txXfrm>
    </dsp:sp>
    <dsp:sp modelId="{29392B65-E076-4EE5-B50B-3E098C57B9EF}">
      <dsp:nvSpPr>
        <dsp:cNvPr id="0" name=""/>
        <dsp:cNvSpPr/>
      </dsp:nvSpPr>
      <dsp:spPr>
        <a:xfrm>
          <a:off x="0" y="2156016"/>
          <a:ext cx="6096000" cy="214202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Second, adhesive forces </a:t>
          </a:r>
          <a:r>
            <a:rPr lang="en-US" sz="2400" kern="1200" dirty="0">
              <a:solidFill>
                <a:schemeClr val="tx1"/>
              </a:solidFill>
            </a:rPr>
            <a:t>are the attractive forces between unlike molecules. They are caused by forces acting between two substances, such as mechanical forces (sticking together) and electrostatic forces (attraction due to opposing charges</a:t>
          </a:r>
          <a:r>
            <a:rPr lang="en-US" sz="2100" kern="1200" dirty="0">
              <a:solidFill>
                <a:schemeClr val="tx1"/>
              </a:solidFill>
            </a:rPr>
            <a:t>)</a:t>
          </a:r>
        </a:p>
      </dsp:txBody>
      <dsp:txXfrm>
        <a:off x="104565" y="2260581"/>
        <a:ext cx="5886870" cy="1932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84A6C-673E-4017-A20E-CB34F4D65977}">
      <dsp:nvSpPr>
        <dsp:cNvPr id="0" name=""/>
        <dsp:cNvSpPr/>
      </dsp:nvSpPr>
      <dsp:spPr>
        <a:xfrm>
          <a:off x="3705876" y="797513"/>
          <a:ext cx="4118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795"/>
              </a:moveTo>
              <a:lnTo>
                <a:pt x="223046" y="48795"/>
              </a:lnTo>
              <a:lnTo>
                <a:pt x="223046" y="45720"/>
              </a:lnTo>
              <a:lnTo>
                <a:pt x="411892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1800" kern="1200">
            <a:solidFill>
              <a:schemeClr val="tx1"/>
            </a:solidFill>
            <a:cs typeface="+mj-cs"/>
          </a:endParaRPr>
        </a:p>
      </dsp:txBody>
      <dsp:txXfrm>
        <a:off x="3900760" y="841026"/>
        <a:ext cx="22125" cy="4414"/>
      </dsp:txXfrm>
    </dsp:sp>
    <dsp:sp modelId="{AF97427A-55C7-4AA9-80ED-C268E3E72656}">
      <dsp:nvSpPr>
        <dsp:cNvPr id="0" name=""/>
        <dsp:cNvSpPr/>
      </dsp:nvSpPr>
      <dsp:spPr>
        <a:xfrm>
          <a:off x="957026" y="271096"/>
          <a:ext cx="2750649" cy="11504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cs typeface="+mj-cs"/>
            </a:rPr>
            <a:t>Prepare diluted solution for example 0.01% in volumetric flask</a:t>
          </a:r>
          <a:endParaRPr lang="ar-IQ" sz="1800" kern="1200" dirty="0">
            <a:solidFill>
              <a:schemeClr val="tx1"/>
            </a:solidFill>
            <a:cs typeface="+mj-cs"/>
          </a:endParaRPr>
        </a:p>
      </dsp:txBody>
      <dsp:txXfrm>
        <a:off x="957026" y="271096"/>
        <a:ext cx="2750649" cy="1150426"/>
      </dsp:txXfrm>
    </dsp:sp>
    <dsp:sp modelId="{39D37243-6C5F-4EEA-B80F-DF2E4B3D6BAD}">
      <dsp:nvSpPr>
        <dsp:cNvPr id="0" name=""/>
        <dsp:cNvSpPr/>
      </dsp:nvSpPr>
      <dsp:spPr>
        <a:xfrm>
          <a:off x="2423283" y="1684667"/>
          <a:ext cx="2533545" cy="413472"/>
        </a:xfrm>
        <a:custGeom>
          <a:avLst/>
          <a:gdLst/>
          <a:ahLst/>
          <a:cxnLst/>
          <a:rect l="0" t="0" r="0" b="0"/>
          <a:pathLst>
            <a:path>
              <a:moveTo>
                <a:pt x="2533545" y="0"/>
              </a:moveTo>
              <a:lnTo>
                <a:pt x="2533545" y="223836"/>
              </a:lnTo>
              <a:lnTo>
                <a:pt x="0" y="223836"/>
              </a:lnTo>
              <a:lnTo>
                <a:pt x="0" y="413472"/>
              </a:lnTo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1800" kern="1200">
            <a:solidFill>
              <a:schemeClr val="tx1"/>
            </a:solidFill>
            <a:cs typeface="+mj-cs"/>
          </a:endParaRPr>
        </a:p>
      </dsp:txBody>
      <dsp:txXfrm>
        <a:off x="3625751" y="1889196"/>
        <a:ext cx="128608" cy="4414"/>
      </dsp:txXfrm>
    </dsp:sp>
    <dsp:sp modelId="{B864D0E1-CB4A-4B40-BBE1-6E85A3C33750}">
      <dsp:nvSpPr>
        <dsp:cNvPr id="0" name=""/>
        <dsp:cNvSpPr/>
      </dsp:nvSpPr>
      <dsp:spPr>
        <a:xfrm>
          <a:off x="4150169" y="0"/>
          <a:ext cx="1613319" cy="168646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1800" kern="1200" dirty="0">
            <a:solidFill>
              <a:schemeClr val="tx1"/>
            </a:solidFill>
            <a:cs typeface="+mj-cs"/>
          </a:endParaRPr>
        </a:p>
      </dsp:txBody>
      <dsp:txXfrm>
        <a:off x="4150169" y="0"/>
        <a:ext cx="1613319" cy="1686467"/>
      </dsp:txXfrm>
    </dsp:sp>
    <dsp:sp modelId="{619378DD-4E94-4878-8A87-BC299B219DDD}">
      <dsp:nvSpPr>
        <dsp:cNvPr id="0" name=""/>
        <dsp:cNvSpPr/>
      </dsp:nvSpPr>
      <dsp:spPr>
        <a:xfrm>
          <a:off x="3887740" y="2818285"/>
          <a:ext cx="410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0396" y="45720"/>
              </a:lnTo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1800" kern="1200">
            <a:solidFill>
              <a:schemeClr val="tx1"/>
            </a:solidFill>
            <a:cs typeface="+mj-cs"/>
          </a:endParaRPr>
        </a:p>
      </dsp:txBody>
      <dsp:txXfrm>
        <a:off x="4081913" y="2861798"/>
        <a:ext cx="22049" cy="4414"/>
      </dsp:txXfrm>
    </dsp:sp>
    <dsp:sp modelId="{6FCF6D5B-8174-4584-AE02-B6E154682FFC}">
      <dsp:nvSpPr>
        <dsp:cNvPr id="0" name=""/>
        <dsp:cNvSpPr/>
      </dsp:nvSpPr>
      <dsp:spPr>
        <a:xfrm>
          <a:off x="957026" y="2130539"/>
          <a:ext cx="2932513" cy="1466931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cs typeface="+mj-cs"/>
            </a:rPr>
            <a:t>Take 0.5 mL of the prepared solution by using 1mL pipette and dropped the liquid in the beaker and count the no. of drops </a:t>
          </a:r>
          <a:endParaRPr lang="ar-IQ" sz="1800" kern="1200" dirty="0">
            <a:solidFill>
              <a:schemeClr val="tx1"/>
            </a:solidFill>
            <a:cs typeface="+mj-cs"/>
          </a:endParaRPr>
        </a:p>
      </dsp:txBody>
      <dsp:txXfrm>
        <a:off x="957026" y="2130539"/>
        <a:ext cx="2932513" cy="1466931"/>
      </dsp:txXfrm>
    </dsp:sp>
    <dsp:sp modelId="{0C2EB07E-1BC2-42B9-A197-9A297FC96107}">
      <dsp:nvSpPr>
        <dsp:cNvPr id="0" name=""/>
        <dsp:cNvSpPr/>
      </dsp:nvSpPr>
      <dsp:spPr>
        <a:xfrm>
          <a:off x="1915715" y="3526657"/>
          <a:ext cx="3007664" cy="479410"/>
        </a:xfrm>
        <a:custGeom>
          <a:avLst/>
          <a:gdLst/>
          <a:ahLst/>
          <a:cxnLst/>
          <a:rect l="0" t="0" r="0" b="0"/>
          <a:pathLst>
            <a:path>
              <a:moveTo>
                <a:pt x="3007664" y="0"/>
              </a:moveTo>
              <a:lnTo>
                <a:pt x="3007664" y="256805"/>
              </a:lnTo>
              <a:lnTo>
                <a:pt x="0" y="256805"/>
              </a:lnTo>
              <a:lnTo>
                <a:pt x="0" y="479410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1800" kern="1200">
            <a:solidFill>
              <a:schemeClr val="tx1"/>
            </a:solidFill>
            <a:cs typeface="+mj-cs"/>
          </a:endParaRPr>
        </a:p>
      </dsp:txBody>
      <dsp:txXfrm>
        <a:off x="3343282" y="3764155"/>
        <a:ext cx="152529" cy="4414"/>
      </dsp:txXfrm>
    </dsp:sp>
    <dsp:sp modelId="{00CC605B-6EDF-4412-AE34-E78BE173C911}">
      <dsp:nvSpPr>
        <dsp:cNvPr id="0" name=""/>
        <dsp:cNvSpPr/>
      </dsp:nvSpPr>
      <dsp:spPr>
        <a:xfrm>
          <a:off x="4330536" y="2199553"/>
          <a:ext cx="1185686" cy="132890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1800" kern="1200" dirty="0">
            <a:solidFill>
              <a:schemeClr val="tx1"/>
            </a:solidFill>
            <a:cs typeface="+mj-cs"/>
          </a:endParaRPr>
        </a:p>
      </dsp:txBody>
      <dsp:txXfrm>
        <a:off x="4330536" y="2199553"/>
        <a:ext cx="1185686" cy="1328903"/>
      </dsp:txXfrm>
    </dsp:sp>
    <dsp:sp modelId="{5116F92C-0851-4358-88AA-34D20750E158}">
      <dsp:nvSpPr>
        <dsp:cNvPr id="0" name=""/>
        <dsp:cNvSpPr/>
      </dsp:nvSpPr>
      <dsp:spPr>
        <a:xfrm>
          <a:off x="957026" y="4038468"/>
          <a:ext cx="1917377" cy="115042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cs typeface="+mj-cs"/>
            </a:rPr>
            <a:t>Now use the equation to find the surface tension</a:t>
          </a:r>
          <a:endParaRPr lang="ar-IQ" sz="1800" kern="1200" dirty="0">
            <a:solidFill>
              <a:schemeClr val="tx1"/>
            </a:solidFill>
            <a:cs typeface="+mj-cs"/>
          </a:endParaRPr>
        </a:p>
      </dsp:txBody>
      <dsp:txXfrm>
        <a:off x="957026" y="4038468"/>
        <a:ext cx="1917377" cy="1150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0.23333</cdr:x>
      <cdr:y>0.60938</cdr:y>
    </cdr:from>
    <cdr:to>
      <cdr:x>0.23542</cdr:x>
      <cdr:y>0.90799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71DD8D7-B5F0-8CB9-4C9C-92DA65E04A30}"/>
            </a:ext>
          </a:extLst>
        </cdr:cNvPr>
        <cdr:cNvCxnSpPr/>
      </cdr:nvCxnSpPr>
      <cdr:spPr>
        <a:xfrm xmlns:a="http://schemas.openxmlformats.org/drawingml/2006/main">
          <a:off x="1066800" y="1671638"/>
          <a:ext cx="9525" cy="8191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0.17917</cdr:x>
      <cdr:y>0.72049</cdr:y>
    </cdr:from>
    <cdr:to>
      <cdr:x>0.38333</cdr:x>
      <cdr:y>0.84896</cdr:y>
    </cdr:to>
    <cdr:sp macro="" textlink="">
      <cdr:nvSpPr>
        <cdr:cNvPr id="4" name="Oval Callout 3"/>
        <cdr:cNvSpPr/>
      </cdr:nvSpPr>
      <cdr:spPr>
        <a:xfrm xmlns:a="http://schemas.openxmlformats.org/drawingml/2006/main">
          <a:off x="819149" y="1976438"/>
          <a:ext cx="933451" cy="352425"/>
        </a:xfrm>
        <a:prstGeom xmlns:a="http://schemas.openxmlformats.org/drawingml/2006/main" prst="wedgeEllipseCallout">
          <a:avLst/>
        </a:prstGeom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/>
            <a:t>C.M.C</a:t>
          </a:r>
          <a:endParaRPr lang="ar-IQ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mages.google.com/url?sa=i&amp;rct=j&amp;q=&amp;esrc=s&amp;source=imgres&amp;cd=&amp;cad=rja&amp;uact=8&amp;ved=2ahUKEwik5L3Rw87ZAhWCjKQKHYgpD78QjRx6BAgAEAY&amp;url=https://www.slideshare.net/pankajsharma305/measurement-of-surface-tension&amp;psig=AOvVaw1efhsbpw15z9T2UTRt49Ea&amp;ust=152011066141684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iq/url?sa=i&amp;rct=j&amp;q=&amp;esrc=s&amp;source=images&amp;cd=&amp;cad=rja&amp;uact=8&amp;ved=2ahUKEwih49SI-pnZAhUJ1hQKHfB-CogQjRx6BAgAEAY&amp;url=https://taengooluver.deviantart.com/art/Thank-You-For-Listening-GIF-016-461670743&amp;psig=AOvVaw14bZeYZT4O-eLKgRdGA-lE&amp;ust=1518304140609654" TargetMode="Externa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/url?sa=i&amp;rct=j&amp;q=&amp;esrc=s&amp;source=imgres&amp;cd=&amp;cad=rja&amp;uact=8&amp;ved=2ahUKEwjo95KJw87ZAhXBAewKHV_xBPYQjRx6BAgAEAY&amp;url=http://slideplayer.com/slide/10775696/&amp;psig=AOvVaw2TI-nljPo6yxVBKqyhgK6E&amp;ust=1520110504543272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images.google.com/url?sa=i&amp;rct=j&amp;q=&amp;esrc=s&amp;source=imgres&amp;cd=&amp;cad=rja&amp;uact=8&amp;ved=2ahUKEwi1r5G8xM7ZAhXB_KQKHYz4BgoQjRx6BAgAEAY&amp;url=https://www.slideshare.net/seenet/measuring-the-surface-tension-of-water-by-light-diffraction-on-capillary-waves&amp;psig=AOvVaw1RT4gs2OlHT-FGfp3zxv6W&amp;ust=1520110884149381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885" y="1749245"/>
            <a:ext cx="4886560" cy="29970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Physical Pharmacy Lab - 4 -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949" y="3887115"/>
            <a:ext cx="5942685" cy="835455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/>
              <a:t>Surface Tension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3885" y="4803345"/>
            <a:ext cx="397033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altLang="en-US" sz="2400" b="1" i="1" dirty="0" err="1"/>
              <a:t>Done</a:t>
            </a:r>
            <a:r>
              <a:rPr lang="fr-FR" altLang="en-US" sz="2400" b="1" i="1" dirty="0"/>
              <a:t> by:</a:t>
            </a:r>
          </a:p>
          <a:p>
            <a:pPr algn="ctr"/>
            <a:r>
              <a:rPr lang="fr-FR" altLang="en-US" sz="2400" b="1" i="1" dirty="0" err="1"/>
              <a:t>Lec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/>
              <a:t>Marwah</a:t>
            </a:r>
            <a:r>
              <a:rPr lang="fr-FR" altLang="en-US" sz="2400" b="1" i="1"/>
              <a:t> malik</a:t>
            </a:r>
            <a:endParaRPr lang="fr-FR" altLang="en-US" sz="2400" b="1" i="1" dirty="0">
              <a:solidFill>
                <a:prstClr val="black"/>
              </a:solidFill>
            </a:endParaRPr>
          </a:p>
          <a:p>
            <a:pPr algn="ctr"/>
            <a:endParaRPr lang="fr-FR" altLang="en-US" sz="2400" b="1" i="1" dirty="0"/>
          </a:p>
        </p:txBody>
      </p:sp>
      <p:pic>
        <p:nvPicPr>
          <p:cNvPr id="4" name="image3.jpg">
            <a:extLst>
              <a:ext uri="{FF2B5EF4-FFF2-40B4-BE49-F238E27FC236}">
                <a16:creationId xmlns:a16="http://schemas.microsoft.com/office/drawing/2014/main" id="{1941723C-676F-17D6-9D07-5BC5D6C1C5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727" y="232143"/>
            <a:ext cx="1704975" cy="17240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Methods to measure surface tension</a:t>
            </a:r>
            <a:endParaRPr lang="ar-IQ" sz="3600" b="1" i="1" dirty="0"/>
          </a:p>
        </p:txBody>
      </p:sp>
      <p:sp>
        <p:nvSpPr>
          <p:cNvPr id="3" name="Rectangle 2"/>
          <p:cNvSpPr/>
          <p:nvPr/>
        </p:nvSpPr>
        <p:spPr>
          <a:xfrm>
            <a:off x="907079" y="1443835"/>
            <a:ext cx="79406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 are several methods of surface tension measurements: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u="sng" dirty="0"/>
              <a:t>1. Drop weight method:</a:t>
            </a:r>
            <a:r>
              <a:rPr lang="en-US" sz="2400" dirty="0"/>
              <a:t> The surface tension of the liquid is related to the weight of a drop of that liquid which falls freely from the end of the tube by the expression</a:t>
            </a:r>
          </a:p>
          <a:p>
            <a:r>
              <a:rPr lang="en-US" sz="2400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50" y="3505810"/>
            <a:ext cx="2388717" cy="122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39540" y="4774999"/>
            <a:ext cx="5039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у= surface tension (gm.cm/sec² = dyne /cm)</a:t>
            </a:r>
          </a:p>
          <a:p>
            <a:r>
              <a:rPr lang="en-US" sz="2000" b="1" dirty="0"/>
              <a:t> M=mass of one drop, </a:t>
            </a:r>
          </a:p>
          <a:p>
            <a:r>
              <a:rPr lang="en-US" sz="2000" b="1" dirty="0"/>
              <a:t> R= radius,</a:t>
            </a:r>
          </a:p>
          <a:p>
            <a:r>
              <a:rPr lang="en-US" sz="2000" b="1" dirty="0"/>
              <a:t> F= correction factor</a:t>
            </a:r>
          </a:p>
          <a:p>
            <a:r>
              <a:rPr lang="en-US" sz="2000" b="1" dirty="0"/>
              <a:t> G= 980 cm/sec² or 9.8 m/sec²</a:t>
            </a:r>
          </a:p>
          <a:p>
            <a:r>
              <a:rPr lang="en-US" sz="20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47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907079" y="1138426"/>
            <a:ext cx="8093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1- Check that the glass tip is very clean &amp; free from any defect particularly around the edges</a:t>
            </a:r>
          </a:p>
          <a:p>
            <a:r>
              <a:rPr lang="en-US" sz="2400" dirty="0"/>
              <a:t>2-Allow the drop (e.g. water) to detach slowly from the tip &amp; collect 10 -15 drops in a beaker under constant conditions (constant temperature).</a:t>
            </a:r>
          </a:p>
          <a:p>
            <a:r>
              <a:rPr lang="en-US" sz="2400" dirty="0"/>
              <a:t> 3-Finally, measure the radius of tip.</a:t>
            </a:r>
          </a:p>
          <a:p>
            <a:r>
              <a:rPr lang="en-US" sz="2400" dirty="0"/>
              <a:t> It is important that the drop has been correctly formed &amp; detached and the rate of detachment should not exceed 1 drop in 2 sec, &amp; vibration must be guarded against as well as check the end of the tip is horizontal.</a:t>
            </a:r>
          </a:p>
        </p:txBody>
      </p:sp>
    </p:spTree>
    <p:extLst>
      <p:ext uri="{BB962C8B-B14F-4D97-AF65-F5344CB8AC3E}">
        <p14:creationId xmlns:p14="http://schemas.microsoft.com/office/powerpoint/2010/main" val="75097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4375" y="374900"/>
            <a:ext cx="7635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2. Modification of drop weight method (drop number method):- </a:t>
            </a:r>
          </a:p>
          <a:p>
            <a:r>
              <a:rPr lang="en-US" sz="2400" dirty="0"/>
              <a:t>It may be performed by counting the numbers of drop (n) by certain volume (0.5 ml) under conditions similar to that prescribed previously. A comparison with liquid of known surface tension must be similarly treated by using</a:t>
            </a:r>
          </a:p>
          <a:p>
            <a:r>
              <a:rPr lang="en-US" sz="2400" dirty="0"/>
              <a:t>the same tube under the same condition.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3022686"/>
            <a:ext cx="4313380" cy="20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6835" y="5261460"/>
            <a:ext cx="5855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Surface tension of water =72.8 at 25 c⁰&amp; d=1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95663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490" y="680310"/>
            <a:ext cx="7329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3. Ring detachment method </a:t>
            </a:r>
            <a:r>
              <a:rPr lang="en-US" sz="2400" dirty="0"/>
              <a:t>(Du </a:t>
            </a:r>
            <a:r>
              <a:rPr lang="en-US" sz="2400" dirty="0" err="1"/>
              <a:t>Noüy</a:t>
            </a:r>
            <a:r>
              <a:rPr lang="en-US" sz="2400" dirty="0"/>
              <a:t> Ring </a:t>
            </a:r>
            <a:r>
              <a:rPr lang="en-US" sz="2400" dirty="0" err="1"/>
              <a:t>Tensiometer</a:t>
            </a:r>
            <a:r>
              <a:rPr lang="en-US" sz="2400" dirty="0"/>
              <a:t>): The principle of the instrument depend on the fact that the force necessary to detach a platinum ring immersed at the surface or interface is proportional to the surface or interfacial tension.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2970885"/>
            <a:ext cx="3785085" cy="274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7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375" y="374900"/>
            <a:ext cx="7940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4- Capillary rise method:- </a:t>
            </a:r>
          </a:p>
          <a:p>
            <a:r>
              <a:rPr lang="en-US" sz="2400" dirty="0"/>
              <a:t>In this method when inversed tube (capillary tube) in a liquid, the tube will be risen up to a certain distance by a liquid , it depends 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 surface tension of liquid ( increasing surface tension leading to increase height of liquid) and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on the cross section area of that tube ( increase area leads to decrease height).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4209626"/>
            <a:ext cx="4615105" cy="264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0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147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Experimental work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754375" y="1160204"/>
            <a:ext cx="83250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cs typeface="+mj-cs"/>
              </a:rPr>
              <a:t>The aim of the experiment </a:t>
            </a:r>
            <a:r>
              <a:rPr lang="en-US" sz="2800" dirty="0">
                <a:cs typeface="+mj-cs"/>
              </a:rPr>
              <a:t>is to determine the surface tension of liquids in addition to the C.M.C. of surfactant such as tween.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375" y="2551837"/>
            <a:ext cx="8093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Materials and equipment:- </a:t>
            </a:r>
          </a:p>
          <a:p>
            <a:r>
              <a:rPr lang="en-US" sz="2800" dirty="0"/>
              <a:t>-Distilled water, solution 2% tween60</a:t>
            </a:r>
          </a:p>
          <a:p>
            <a:r>
              <a:rPr lang="en-US" sz="2800" dirty="0"/>
              <a:t>-graduated pipette, beaker , conical and volumetric flask( 50 cc).</a:t>
            </a:r>
          </a:p>
        </p:txBody>
      </p:sp>
    </p:spTree>
    <p:extLst>
      <p:ext uri="{BB962C8B-B14F-4D97-AF65-F5344CB8AC3E}">
        <p14:creationId xmlns:p14="http://schemas.microsoft.com/office/powerpoint/2010/main" val="33316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675" y="222195"/>
            <a:ext cx="824607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Procedure:</a:t>
            </a:r>
          </a:p>
          <a:p>
            <a:r>
              <a:rPr lang="en-US" sz="2400" dirty="0"/>
              <a:t> 1. Use modified drop weight method to measure the surface tension of the concentrations of tween60 (0.01%, 0.03 %, 0.05%, 0.075%, 0.1%, 0.2%), then prepare 50 ml of each solution by dilution method using 2% stock solution.</a:t>
            </a:r>
          </a:p>
          <a:p>
            <a:r>
              <a:rPr lang="en-US" sz="2400" dirty="0"/>
              <a:t>2. Plot surface tension versus concentration</a:t>
            </a:r>
            <a:r>
              <a:rPr lang="en-US" dirty="0"/>
              <a:t>.</a:t>
            </a:r>
          </a:p>
          <a:p>
            <a:r>
              <a:rPr lang="en-US" sz="2400" dirty="0"/>
              <a:t>3. Determine C.M.C. of tween60 from the plot (n water=16) (δ water =72.8).</a:t>
            </a:r>
          </a:p>
          <a:p>
            <a:r>
              <a:rPr lang="en-US" sz="2400" b="1" dirty="0"/>
              <a:t>The densities of the concentration used are as follows:-</a:t>
            </a:r>
          </a:p>
          <a:p>
            <a:r>
              <a:rPr lang="en-US" sz="2400" dirty="0"/>
              <a:t> 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3734410"/>
            <a:ext cx="5769295" cy="21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7366" y="5872280"/>
            <a:ext cx="6120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Use water as a standard liquid (surface tension =72.8 &amp; its density = 1).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709517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prepare our solution for the experiment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2285999" y="1536174"/>
            <a:ext cx="5798215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atin typeface="Microsoft Sans Serif" pitchFamily="34" charset="0"/>
                <a:cs typeface="Microsoft Sans Serif" pitchFamily="34" charset="0"/>
              </a:rPr>
              <a:t>For example: to prepare 50 mL of  0.01%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tween60  from 2%stock solution by using dilution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C1V1  =  C2 V2 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2 %*V1   =0.01%* 50 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V1= 0.25mL take from stock solution 2%tween 60 (using </a:t>
            </a:r>
            <a:r>
              <a:rPr lang="en-GB" sz="2400" dirty="0">
                <a:latin typeface="Microsoft Sans Serif" pitchFamily="34" charset="0"/>
                <a:ea typeface="Times New Roman" panose="02020603050405020304" pitchFamily="18" charset="0"/>
                <a:cs typeface="Microsoft Sans Serif" pitchFamily="34" charset="0"/>
              </a:rPr>
              <a:t>pipette )  put it in the volumetric flask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then  complete the volume to 50 mL  by adding D.W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*The same procedure and calculation for preparation of  the other concentration </a:t>
            </a:r>
            <a:endParaRPr lang="en-US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22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0100"/>
            <a:ext cx="8229600" cy="1143000"/>
          </a:xfrm>
        </p:spPr>
        <p:txBody>
          <a:bodyPr/>
          <a:lstStyle/>
          <a:p>
            <a:r>
              <a:rPr lang="en-US" dirty="0"/>
              <a:t>Steps of the experiment</a:t>
            </a:r>
            <a:endParaRPr lang="ar-IQ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1507623"/>
              </p:ext>
            </p:extLst>
          </p:nvPr>
        </p:nvGraphicFramePr>
        <p:xfrm>
          <a:off x="2281425" y="1291130"/>
          <a:ext cx="6719020" cy="519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709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To find the surface tension</a:t>
            </a:r>
            <a:endParaRPr lang="ar-IQ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1138425"/>
            <a:ext cx="6260905" cy="20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5195" y="3194624"/>
                <a:ext cx="7024429" cy="7786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ar-IQ" sz="2800" b="1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𝟕𝟐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latin typeface="+mj-lt"/>
                    <a:cs typeface="+mj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∗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𝟏𝟖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(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𝒏𝒐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𝒐𝒇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%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𝒕𝒘𝒆𝒆𝒏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𝟔𝟎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𝒅𝒓𝒐𝒑𝒔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) 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∗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𝒏𝒐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𝒐𝒇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𝒘𝒂𝒕𝒆𝒓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𝒅𝒓𝒐𝒑𝒔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)</m:t>
                        </m:r>
                      </m:den>
                    </m:f>
                  </m:oMath>
                </a14:m>
                <a:endParaRPr lang="ar-IQ" sz="2800" b="1" dirty="0">
                  <a:latin typeface="+mj-lt"/>
                  <a:cs typeface="+mj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195" y="3194624"/>
                <a:ext cx="7024429" cy="778675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1425" y="4192525"/>
            <a:ext cx="641361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cs typeface="+mj-cs"/>
              </a:rPr>
              <a:t>y2= 65.53 dyne/ cm</a:t>
            </a:r>
          </a:p>
          <a:p>
            <a:r>
              <a:rPr lang="en-US" sz="2800" b="1" dirty="0">
                <a:cs typeface="+mj-cs"/>
              </a:rPr>
              <a:t>Surface tension of 0.01%tween60 solution</a:t>
            </a:r>
            <a:endParaRPr lang="ar-IQ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18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981" cy="68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3019" y="5414166"/>
            <a:ext cx="3369105" cy="6108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H.W/ Why the free drops of water form spherical droplets?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068" y="5073403"/>
            <a:ext cx="458115" cy="30541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05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5267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To find C.M.C</a:t>
            </a:r>
            <a:endParaRPr lang="ar-IQ" sz="36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481151"/>
              </p:ext>
            </p:extLst>
          </p:nvPr>
        </p:nvGraphicFramePr>
        <p:xfrm>
          <a:off x="1976015" y="1474315"/>
          <a:ext cx="5802790" cy="381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7900" y="2970885"/>
            <a:ext cx="4581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S.T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8475" y="5414165"/>
            <a:ext cx="10689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Conc.</a:t>
            </a:r>
            <a:endParaRPr lang="ar-IQ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72"/>
    </mc:Choice>
    <mc:Fallback xmlns="">
      <p:transition spd="slow" advTm="5697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thanks for listening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02" y="692150"/>
            <a:ext cx="6337300" cy="27368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60000"/>
                <a:lumOff val="4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365195" y="3644900"/>
            <a:ext cx="6566315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It's time for question???</a:t>
            </a:r>
            <a:endParaRPr lang="ar-IQ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6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527606"/>
            <a:ext cx="8229600" cy="39703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Surface: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is used when referring to either a gas-solid or a gas-liquid interface.</a:t>
            </a:r>
          </a:p>
          <a:p>
            <a:r>
              <a:rPr lang="en-US" b="1" dirty="0">
                <a:solidFill>
                  <a:srgbClr val="FF0000"/>
                </a:solidFill>
                <a:cs typeface="+mj-cs"/>
              </a:rPr>
              <a:t>The tension in the surface</a:t>
            </a:r>
            <a:r>
              <a:rPr lang="en-US" dirty="0">
                <a:solidFill>
                  <a:srgbClr val="FF0000"/>
                </a:solidFill>
                <a:cs typeface="+mj-cs"/>
              </a:rPr>
              <a:t>: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 is the force per unit length that must be applied to the surface so as to counterbalance the net inward pull. It has the units of dyne/cm. as shown in Figure 1.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70" y="3276295"/>
            <a:ext cx="4123035" cy="290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&#10; Interface is the boundary between two or more phases &#10;exist together &#10; The properties of the molecules forming the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396266"/>
            <a:ext cx="8084214" cy="40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31510" y="4192525"/>
            <a:ext cx="610820" cy="2749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680309"/>
            <a:ext cx="6710784" cy="5344675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Interfacial tension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: is the force per unit length existing at the interface between two immiscible liquid phases and has the unit of dynes/cm.</a:t>
            </a:r>
          </a:p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ordinarily; it is less than surface tension because the adhesive forces between liquid phases forming an interface are greater than when a liquid and a gas phase exist together. </a:t>
            </a:r>
          </a:p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It follows that if two liquids are completely miscible; no interfacial tension exists between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59785" y="527605"/>
            <a:ext cx="748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Furthermore, there are two important terms related to forces. </a:t>
            </a:r>
            <a:endParaRPr lang="ar-IQ" sz="2400" b="1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35122948"/>
              </p:ext>
            </p:extLst>
          </p:nvPr>
        </p:nvGraphicFramePr>
        <p:xfrm>
          <a:off x="1976015" y="1420157"/>
          <a:ext cx="6096000" cy="429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D0228FA-BD32-4495-85C5-F9A006132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>
                                            <p:graphicEl>
                                              <a:dgm id="{1D0228FA-BD32-4495-85C5-F9A006132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9392B65-E076-4EE5-B50B-3E098C57B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>
                                            <p:graphicEl>
                                              <a:dgm id="{29392B65-E076-4EE5-B50B-3E098C57B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0115" y="1"/>
            <a:ext cx="4113883" cy="3477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457200" indent="-457200">
              <a:buAutoNum type="alphaUcParenBoth"/>
            </a:pPr>
            <a:r>
              <a:rPr lang="en-US" sz="2000" dirty="0">
                <a:latin typeface="Times New Roman"/>
              </a:rPr>
              <a:t>A molecule in the surface experiences a net attractive force pointing toward the liquid interior, because there are no molecules of the liquid above the surface</a:t>
            </a:r>
            <a:r>
              <a:rPr lang="en-US" dirty="0">
                <a:latin typeface="Times New Roman"/>
              </a:rPr>
              <a:t>.</a:t>
            </a:r>
          </a:p>
          <a:p>
            <a:pPr marL="457200" indent="-457200">
              <a:buAutoNum type="alphaUcParenBoth"/>
            </a:pPr>
            <a:r>
              <a:rPr lang="en-US" sz="2000" dirty="0">
                <a:solidFill>
                  <a:prstClr val="black"/>
                </a:solidFill>
                <a:latin typeface="Times New Roman"/>
              </a:rPr>
              <a:t>A molecule within the bulk              liquid is surrounded on all sides by other molecules, which attract it equally in all directions, leading to a zero net force. </a:t>
            </a:r>
          </a:p>
        </p:txBody>
      </p:sp>
    </p:spTree>
    <p:extLst>
      <p:ext uri="{BB962C8B-B14F-4D97-AF65-F5344CB8AC3E}">
        <p14:creationId xmlns:p14="http://schemas.microsoft.com/office/powerpoint/2010/main" val="62820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965" y="238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Factors affecting surface tension</a:t>
            </a:r>
            <a:endParaRPr lang="ar-IQ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50634" y="833014"/>
            <a:ext cx="79498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 Temperature</a:t>
            </a:r>
          </a:p>
          <a:p>
            <a:pPr algn="just"/>
            <a:r>
              <a:rPr lang="en-US" sz="2400" b="1" dirty="0"/>
              <a:t>2. Surface active agents(S.A.A)</a:t>
            </a:r>
            <a:r>
              <a:rPr lang="en-US" sz="2400" dirty="0"/>
              <a:t>: addition of surfactants to water decreases the surface tension. Because surfactants in water orient themselves at interface in such away to remove hydrophobic tail away from aqueous phase, as a result some of water molecules at the interface replaced by non-polar part of surfactant and since attractive force between surfactant molecules (cohesive force) &amp; between S.A.A and water (adhesive force) less than cohesive force between water molecules a lone (i.e. decrease cohesive force leads to decrease net effect (cohesive- adhesive) leads to decrease surface tension).</a:t>
            </a:r>
          </a:p>
        </p:txBody>
      </p:sp>
    </p:spTree>
    <p:extLst>
      <p:ext uri="{BB962C8B-B14F-4D97-AF65-F5344CB8AC3E}">
        <p14:creationId xmlns:p14="http://schemas.microsoft.com/office/powerpoint/2010/main" val="42667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3583</TotalTime>
  <Words>1160</Words>
  <Application>Microsoft Office PowerPoint</Application>
  <PresentationFormat>On-screen Show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Microsoft Sans Serif</vt:lpstr>
      <vt:lpstr>Times New Roman</vt:lpstr>
      <vt:lpstr>Office Theme</vt:lpstr>
      <vt:lpstr>Physical Pharmacy Lab - 4 -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affecting surface tension</vt:lpstr>
      <vt:lpstr>Methods to measure surface tension</vt:lpstr>
      <vt:lpstr>Procedure</vt:lpstr>
      <vt:lpstr>PowerPoint Presentation</vt:lpstr>
      <vt:lpstr>PowerPoint Presentation</vt:lpstr>
      <vt:lpstr>PowerPoint Presentation</vt:lpstr>
      <vt:lpstr>Experimental work</vt:lpstr>
      <vt:lpstr>PowerPoint Presentation</vt:lpstr>
      <vt:lpstr>How to prepare our solution for the experiment</vt:lpstr>
      <vt:lpstr>Steps of the experiment</vt:lpstr>
      <vt:lpstr>To find the surface tension</vt:lpstr>
      <vt:lpstr>To find C.M.C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Scorpion</cp:lastModifiedBy>
  <cp:revision>43</cp:revision>
  <dcterms:created xsi:type="dcterms:W3CDTF">2013-08-21T19:17:07Z</dcterms:created>
  <dcterms:modified xsi:type="dcterms:W3CDTF">2025-12-16T08:07:36Z</dcterms:modified>
</cp:coreProperties>
</file>