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6"/>
  </p:notesMasterIdLst>
  <p:sldIdLst>
    <p:sldId id="256" r:id="rId2"/>
    <p:sldId id="267" r:id="rId3"/>
    <p:sldId id="268" r:id="rId4"/>
    <p:sldId id="295" r:id="rId5"/>
    <p:sldId id="291" r:id="rId6"/>
    <p:sldId id="276" r:id="rId7"/>
    <p:sldId id="297" r:id="rId8"/>
    <p:sldId id="293" r:id="rId9"/>
    <p:sldId id="289" r:id="rId10"/>
    <p:sldId id="277" r:id="rId11"/>
    <p:sldId id="282" r:id="rId12"/>
    <p:sldId id="284" r:id="rId13"/>
    <p:sldId id="296" r:id="rId14"/>
    <p:sldId id="28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2" autoAdjust="0"/>
  </p:normalViewPr>
  <p:slideViewPr>
    <p:cSldViewPr>
      <p:cViewPr varScale="1">
        <p:scale>
          <a:sx n="61" d="100"/>
          <a:sy n="61" d="100"/>
        </p:scale>
        <p:origin x="168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8575" cap="rnd">
              <a:solidFill>
                <a:srgbClr val="0070C0"/>
              </a:solidFill>
              <a:round/>
            </a:ln>
            <a:effectLst/>
          </c:spPr>
          <c:marker>
            <c:symbol val="circle"/>
            <c:size val="5"/>
            <c:spPr>
              <a:solidFill>
                <a:schemeClr val="accent1"/>
              </a:solidFill>
              <a:ln w="9525">
                <a:solidFill>
                  <a:srgbClr val="0070C0"/>
                </a:solidFill>
              </a:ln>
              <a:effectLst/>
            </c:spPr>
          </c:marker>
          <c:trendline>
            <c:spPr>
              <a:ln w="9525" cap="rnd">
                <a:solidFill>
                  <a:schemeClr val="accent1"/>
                </a:solidFill>
                <a:prstDash val="solid"/>
              </a:ln>
              <a:effectLst/>
            </c:spPr>
            <c:trendlineType val="log"/>
            <c:dispRSqr val="0"/>
            <c:dispEq val="0"/>
          </c:trendline>
          <c:trendline>
            <c:spPr>
              <a:ln w="19050" cap="rnd">
                <a:solidFill>
                  <a:schemeClr val="accent1"/>
                </a:solidFill>
                <a:prstDash val="sysDot"/>
              </a:ln>
              <a:effectLst/>
            </c:spPr>
            <c:trendlineType val="log"/>
            <c:dispRSqr val="0"/>
            <c:dispEq val="0"/>
          </c:trendline>
          <c:xVal>
            <c:numRef>
              <c:f>Sheet1!$A$2:$A$8</c:f>
              <c:numCache>
                <c:formatCode>0%</c:formatCode>
                <c:ptCount val="7"/>
                <c:pt idx="0" formatCode="General">
                  <c:v>0</c:v>
                </c:pt>
                <c:pt idx="1">
                  <c:v>2</c:v>
                </c:pt>
                <c:pt idx="2">
                  <c:v>5</c:v>
                </c:pt>
                <c:pt idx="3">
                  <c:v>10</c:v>
                </c:pt>
                <c:pt idx="4">
                  <c:v>15</c:v>
                </c:pt>
                <c:pt idx="5">
                  <c:v>20</c:v>
                </c:pt>
                <c:pt idx="6">
                  <c:v>25</c:v>
                </c:pt>
              </c:numCache>
            </c:numRef>
          </c:xVal>
          <c:yVal>
            <c:numRef>
              <c:f>Sheet1!$B$2:$B$8</c:f>
              <c:numCache>
                <c:formatCode>General</c:formatCode>
                <c:ptCount val="7"/>
                <c:pt idx="0">
                  <c:v>1</c:v>
                </c:pt>
                <c:pt idx="1">
                  <c:v>1.2030000000000001</c:v>
                </c:pt>
                <c:pt idx="2">
                  <c:v>1.306</c:v>
                </c:pt>
                <c:pt idx="3">
                  <c:v>1.425</c:v>
                </c:pt>
                <c:pt idx="4">
                  <c:v>1.5449999999999999</c:v>
                </c:pt>
                <c:pt idx="5">
                  <c:v>1.762</c:v>
                </c:pt>
                <c:pt idx="6">
                  <c:v>1.897</c:v>
                </c:pt>
              </c:numCache>
            </c:numRef>
          </c:yVal>
          <c:smooth val="0"/>
          <c:extLst>
            <c:ext xmlns:c16="http://schemas.microsoft.com/office/drawing/2014/chart" uri="{C3380CC4-5D6E-409C-BE32-E72D297353CC}">
              <c16:uniqueId val="{00000000-1970-4D75-8405-0F3C2732258F}"/>
            </c:ext>
          </c:extLst>
        </c:ser>
        <c:dLbls>
          <c:showLegendKey val="0"/>
          <c:showVal val="0"/>
          <c:showCatName val="0"/>
          <c:showSerName val="0"/>
          <c:showPercent val="0"/>
          <c:showBubbleSize val="0"/>
        </c:dLbls>
        <c:axId val="180242304"/>
        <c:axId val="180273152"/>
      </c:scatterChart>
      <c:valAx>
        <c:axId val="1802423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lgn="ctr" rtl="0">
                  <a:defRPr lang="en-US" sz="1400" b="0" i="0" u="none" strike="noStrike" kern="1200" baseline="0">
                    <a:solidFill>
                      <a:sysClr val="windowText" lastClr="000000">
                        <a:lumMod val="65000"/>
                        <a:lumOff val="35000"/>
                      </a:sysClr>
                    </a:solidFill>
                    <a:latin typeface="+mn-lt"/>
                    <a:ea typeface="+mn-ea"/>
                    <a:cs typeface="+mn-cs"/>
                  </a:defRPr>
                </a:pPr>
                <a:r>
                  <a:rPr lang="en-US" sz="1800" b="0" i="0" u="none" strike="noStrike" kern="1200" baseline="0" dirty="0">
                    <a:solidFill>
                      <a:sysClr val="windowText" lastClr="000000">
                        <a:lumMod val="65000"/>
                        <a:lumOff val="35000"/>
                      </a:sysClr>
                    </a:solidFill>
                    <a:latin typeface="+mn-lt"/>
                    <a:ea typeface="+mn-ea"/>
                    <a:cs typeface="+mn-cs"/>
                  </a:rPr>
                  <a:t>Conc w\w </a:t>
                </a:r>
              </a:p>
            </c:rich>
          </c:tx>
          <c:overlay val="0"/>
          <c:spPr>
            <a:noFill/>
            <a:ln>
              <a:noFill/>
            </a:ln>
            <a:effectLst/>
          </c:spPr>
          <c:txPr>
            <a:bodyPr rot="0" spcFirstLastPara="1" vertOverflow="ellipsis" vert="horz" wrap="square" anchor="ctr" anchorCtr="1"/>
            <a:lstStyle/>
            <a:p>
              <a:pPr algn="ctr" rtl="0">
                <a:defRPr lang="en-US" sz="1400" b="0" i="0" u="none" strike="noStrike" kern="1200" baseline="0">
                  <a:solidFill>
                    <a:sysClr val="windowText" lastClr="000000">
                      <a:lumMod val="65000"/>
                      <a:lumOff val="35000"/>
                    </a:sys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lgn="ctr">
              <a:defRPr lang="en-US" sz="1400" b="0" i="0" u="none" strike="noStrike" kern="1200" baseline="0">
                <a:solidFill>
                  <a:schemeClr val="tx1">
                    <a:lumMod val="65000"/>
                    <a:lumOff val="35000"/>
                  </a:schemeClr>
                </a:solidFill>
                <a:latin typeface="+mn-lt"/>
                <a:ea typeface="+mn-ea"/>
                <a:cs typeface="+mn-cs"/>
              </a:defRPr>
            </a:pPr>
            <a:endParaRPr lang="en-US"/>
          </a:p>
        </c:txPr>
        <c:crossAx val="180273152"/>
        <c:crosses val="autoZero"/>
        <c:crossBetween val="midCat"/>
      </c:valAx>
      <c:valAx>
        <c:axId val="180273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000" dirty="0"/>
                  <a:t>ŋ </a:t>
                </a:r>
                <a:r>
                  <a:rPr lang="en-US" sz="2000" dirty="0" err="1"/>
                  <a:t>rel</a:t>
                </a:r>
                <a:r>
                  <a:rPr lang="en-US" sz="2000" dirty="0"/>
                  <a:t>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802423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A192BF-8D4F-479D-B8BB-D93A8BCCB944}"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DE53FA04-1420-4B2C-835B-6626386BA886}">
      <dgm:prSet phldrT="[Text]"/>
      <dgm:spPr>
        <a:xfrm>
          <a:off x="0" y="15780"/>
          <a:ext cx="2438400" cy="1934765"/>
        </a:xfrm>
        <a:prstGeom prst="roundRect">
          <a:avLst/>
        </a:prstGeom>
        <a:blipFill rotWithShape="0">
          <a:blip xmlns:r="http://schemas.openxmlformats.org/officeDocument/2006/relationships" r:embed="rId1"/>
          <a:stretch>
            <a:fillRect/>
          </a:stretch>
        </a:blipFill>
        <a:ln w="15875" cap="rnd" cmpd="sng" algn="ctr">
          <a:solidFill>
            <a:sysClr val="window" lastClr="FFFFFF">
              <a:hueOff val="0"/>
              <a:satOff val="0"/>
              <a:lumOff val="0"/>
              <a:alphaOff val="0"/>
            </a:sysClr>
          </a:solidFill>
          <a:prstDash val="solid"/>
        </a:ln>
        <a:effectLst/>
      </dgm:spPr>
      <dgm:t>
        <a:bodyPr/>
        <a:lstStyle/>
        <a:p>
          <a:endParaRPr lang="en-US" dirty="0">
            <a:solidFill>
              <a:sysClr val="window" lastClr="FFFFFF"/>
            </a:solidFill>
            <a:latin typeface="Century Gothic" panose="020B0502020202020204"/>
            <a:ea typeface="+mn-ea"/>
            <a:cs typeface="+mn-cs"/>
          </a:endParaRPr>
        </a:p>
      </dgm:t>
    </dgm:pt>
    <dgm:pt modelId="{38A2FD1A-32B4-4943-A41F-146349E7800E}" type="parTrans" cxnId="{0EF383CB-D23A-4F1A-B542-F068887DF050}">
      <dgm:prSet/>
      <dgm:spPr/>
      <dgm:t>
        <a:bodyPr/>
        <a:lstStyle/>
        <a:p>
          <a:endParaRPr lang="en-US"/>
        </a:p>
      </dgm:t>
    </dgm:pt>
    <dgm:pt modelId="{25D20A30-DDD0-4D01-A6D4-A89879CDFA44}" type="sibTrans" cxnId="{0EF383CB-D23A-4F1A-B542-F068887DF050}">
      <dgm:prSet/>
      <dgm:spPr/>
      <dgm:t>
        <a:bodyPr/>
        <a:lstStyle/>
        <a:p>
          <a:endParaRPr lang="en-US"/>
        </a:p>
      </dgm:t>
    </dgm:pt>
    <dgm:pt modelId="{96A6476B-5707-47A8-BC34-DAC6CC04F5BE}">
      <dgm:prSet phldrT="[Text]"/>
      <dgm:spPr>
        <a:xfrm>
          <a:off x="2438400" y="496"/>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gm:spPr>
      <dgm:t>
        <a:bodyPr/>
        <a:lstStyle/>
        <a:p>
          <a:r>
            <a:rPr lang="en-US" dirty="0">
              <a:latin typeface="Times New Roman" panose="02020603050405020304" pitchFamily="18" charset="0"/>
              <a:cs typeface="Times New Roman" panose="02020603050405020304" pitchFamily="18" charset="0"/>
            </a:rPr>
            <a:t>Examples of Newtonian system: water or any simple liquid (gelatin solution, olive oil, glycerin, castor oil, chloroform and ethyl alcohol).</a:t>
          </a:r>
          <a:endParaRPr lang="en-US" dirty="0">
            <a:solidFill>
              <a:sysClr val="windowText" lastClr="000000">
                <a:hueOff val="0"/>
                <a:satOff val="0"/>
                <a:lumOff val="0"/>
                <a:alphaOff val="0"/>
              </a:sysClr>
            </a:solidFill>
            <a:latin typeface="Century Gothic" panose="020B0502020202020204"/>
            <a:ea typeface="+mn-ea"/>
            <a:cs typeface="+mn-cs"/>
          </a:endParaRPr>
        </a:p>
      </dgm:t>
    </dgm:pt>
    <dgm:pt modelId="{85E4100C-9E68-42EA-AEC6-126C4FED88F8}" type="parTrans" cxnId="{BF778D96-74BC-44EC-895E-1AF226ADE215}">
      <dgm:prSet/>
      <dgm:spPr/>
      <dgm:t>
        <a:bodyPr/>
        <a:lstStyle/>
        <a:p>
          <a:endParaRPr lang="en-US"/>
        </a:p>
      </dgm:t>
    </dgm:pt>
    <dgm:pt modelId="{8D138122-20D5-45E2-B9C4-259108151937}" type="sibTrans" cxnId="{BF778D96-74BC-44EC-895E-1AF226ADE215}">
      <dgm:prSet/>
      <dgm:spPr/>
      <dgm:t>
        <a:bodyPr/>
        <a:lstStyle/>
        <a:p>
          <a:endParaRPr lang="en-US"/>
        </a:p>
      </dgm:t>
    </dgm:pt>
    <dgm:pt modelId="{921BDDBD-41B1-4D15-8041-7EEDCF00139E}">
      <dgm:prSet phldrT="[Text]"/>
      <dgm:spPr>
        <a:xfrm>
          <a:off x="2438400" y="496"/>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gm:spPr>
      <dgm:t>
        <a:bodyPr/>
        <a:lstStyle/>
        <a:p>
          <a:endParaRPr lang="en-US">
            <a:solidFill>
              <a:sysClr val="windowText" lastClr="000000">
                <a:hueOff val="0"/>
                <a:satOff val="0"/>
                <a:lumOff val="0"/>
                <a:alphaOff val="0"/>
              </a:sysClr>
            </a:solidFill>
            <a:latin typeface="Century Gothic" panose="020B0502020202020204"/>
            <a:ea typeface="+mn-ea"/>
            <a:cs typeface="+mn-cs"/>
          </a:endParaRPr>
        </a:p>
      </dgm:t>
    </dgm:pt>
    <dgm:pt modelId="{86FF1AA4-52D7-49A4-957E-942F25FB7974}" type="parTrans" cxnId="{E02BD516-D8CB-4BDF-8F52-5A8E49860ABB}">
      <dgm:prSet/>
      <dgm:spPr/>
      <dgm:t>
        <a:bodyPr/>
        <a:lstStyle/>
        <a:p>
          <a:endParaRPr lang="en-US"/>
        </a:p>
      </dgm:t>
    </dgm:pt>
    <dgm:pt modelId="{7F0C1023-18A3-466F-8D94-0DDC81324D6B}" type="sibTrans" cxnId="{E02BD516-D8CB-4BDF-8F52-5A8E49860ABB}">
      <dgm:prSet/>
      <dgm:spPr/>
      <dgm:t>
        <a:bodyPr/>
        <a:lstStyle/>
        <a:p>
          <a:endParaRPr lang="en-US"/>
        </a:p>
      </dgm:t>
    </dgm:pt>
    <dgm:pt modelId="{ACD5618B-DEFE-4A3D-BB66-74D6DD25A647}">
      <dgm:prSet phldrT="[Text]"/>
      <dgm:spPr>
        <a:xfrm>
          <a:off x="0" y="2128738"/>
          <a:ext cx="2438400" cy="1934765"/>
        </a:xfrm>
        <a:prstGeom prst="roundRect">
          <a:avLst/>
        </a:prstGeom>
        <a:blipFill rotWithShape="0">
          <a:blip xmlns:r="http://schemas.openxmlformats.org/officeDocument/2006/relationships" r:embed="rId2"/>
          <a:stretch>
            <a:fillRect/>
          </a:stretch>
        </a:blipFill>
        <a:ln w="15875" cap="rnd" cmpd="sng" algn="ctr">
          <a:solidFill>
            <a:sysClr val="window" lastClr="FFFFFF">
              <a:hueOff val="0"/>
              <a:satOff val="0"/>
              <a:lumOff val="0"/>
              <a:alphaOff val="0"/>
            </a:sysClr>
          </a:solidFill>
          <a:prstDash val="solid"/>
        </a:ln>
        <a:effectLst/>
      </dgm:spPr>
      <dgm:t>
        <a:bodyPr/>
        <a:lstStyle/>
        <a:p>
          <a:endParaRPr lang="en-US">
            <a:solidFill>
              <a:sysClr val="window" lastClr="FFFFFF"/>
            </a:solidFill>
            <a:latin typeface="Century Gothic" panose="020B0502020202020204"/>
            <a:ea typeface="+mn-ea"/>
            <a:cs typeface="+mn-cs"/>
          </a:endParaRPr>
        </a:p>
      </dgm:t>
    </dgm:pt>
    <dgm:pt modelId="{B2C68CA6-CA9C-4ABF-996D-CC900E946531}" type="parTrans" cxnId="{FDE4BDAF-BA02-4331-ADE7-5E939226AE02}">
      <dgm:prSet/>
      <dgm:spPr/>
      <dgm:t>
        <a:bodyPr/>
        <a:lstStyle/>
        <a:p>
          <a:endParaRPr lang="en-US"/>
        </a:p>
      </dgm:t>
    </dgm:pt>
    <dgm:pt modelId="{C91BC320-787F-4C86-AADA-E4B946801D07}" type="sibTrans" cxnId="{FDE4BDAF-BA02-4331-ADE7-5E939226AE02}">
      <dgm:prSet/>
      <dgm:spPr/>
      <dgm:t>
        <a:bodyPr/>
        <a:lstStyle/>
        <a:p>
          <a:endParaRPr lang="en-US"/>
        </a:p>
      </dgm:t>
    </dgm:pt>
    <dgm:pt modelId="{FD105557-8AC7-4BF0-872A-D00C2EAD42DB}">
      <dgm:prSet phldrT="[Text]"/>
      <dgm:spPr>
        <a:xfrm>
          <a:off x="2438400" y="2128738"/>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gm:spPr>
      <dgm:t>
        <a:bodyPr/>
        <a:lstStyle/>
        <a:p>
          <a:r>
            <a:rPr lang="en-US" dirty="0">
              <a:latin typeface="Times New Roman" panose="02020603050405020304" pitchFamily="18" charset="0"/>
              <a:cs typeface="Times New Roman" panose="02020603050405020304" pitchFamily="18" charset="0"/>
            </a:rPr>
            <a:t>Examples of Non Newtonian system: complex liquid or systems which contain polymers ( colloidal solution, emulsion, liquid suspension and ointments).</a:t>
          </a:r>
          <a:endParaRPr lang="en-US" dirty="0">
            <a:solidFill>
              <a:sysClr val="windowText" lastClr="000000">
                <a:hueOff val="0"/>
                <a:satOff val="0"/>
                <a:lumOff val="0"/>
                <a:alphaOff val="0"/>
              </a:sysClr>
            </a:solidFill>
            <a:latin typeface="Century Gothic" panose="020B0502020202020204"/>
            <a:ea typeface="+mn-ea"/>
            <a:cs typeface="+mn-cs"/>
          </a:endParaRPr>
        </a:p>
      </dgm:t>
    </dgm:pt>
    <dgm:pt modelId="{F62D066A-1F5A-45A5-B949-996506ED41D9}" type="parTrans" cxnId="{B415F9EB-D1B4-4328-8D3A-4124539291D3}">
      <dgm:prSet/>
      <dgm:spPr/>
      <dgm:t>
        <a:bodyPr/>
        <a:lstStyle/>
        <a:p>
          <a:endParaRPr lang="en-US"/>
        </a:p>
      </dgm:t>
    </dgm:pt>
    <dgm:pt modelId="{C354AB39-4A1A-4745-A5C6-D712292FF2AC}" type="sibTrans" cxnId="{B415F9EB-D1B4-4328-8D3A-4124539291D3}">
      <dgm:prSet/>
      <dgm:spPr/>
      <dgm:t>
        <a:bodyPr/>
        <a:lstStyle/>
        <a:p>
          <a:endParaRPr lang="en-US"/>
        </a:p>
      </dgm:t>
    </dgm:pt>
    <dgm:pt modelId="{57721193-8FC0-4D48-A35C-45AB399ADB48}">
      <dgm:prSet phldrT="[Text]"/>
      <dgm:spPr>
        <a:xfrm>
          <a:off x="2438400" y="2128738"/>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gm:spPr>
      <dgm:t>
        <a:bodyPr/>
        <a:lstStyle/>
        <a:p>
          <a:endParaRPr lang="en-US">
            <a:solidFill>
              <a:sysClr val="windowText" lastClr="000000">
                <a:hueOff val="0"/>
                <a:satOff val="0"/>
                <a:lumOff val="0"/>
                <a:alphaOff val="0"/>
              </a:sysClr>
            </a:solidFill>
            <a:latin typeface="Century Gothic" panose="020B0502020202020204"/>
            <a:ea typeface="+mn-ea"/>
            <a:cs typeface="+mn-cs"/>
          </a:endParaRPr>
        </a:p>
      </dgm:t>
    </dgm:pt>
    <dgm:pt modelId="{DA84CC71-EF6A-4392-BF06-609461B2F91A}" type="parTrans" cxnId="{F05EADE2-348A-47D0-B4D5-D51249DFED15}">
      <dgm:prSet/>
      <dgm:spPr/>
      <dgm:t>
        <a:bodyPr/>
        <a:lstStyle/>
        <a:p>
          <a:endParaRPr lang="en-US"/>
        </a:p>
      </dgm:t>
    </dgm:pt>
    <dgm:pt modelId="{89915906-0D5D-4BAF-ADE1-BA76EB3D4599}" type="sibTrans" cxnId="{F05EADE2-348A-47D0-B4D5-D51249DFED15}">
      <dgm:prSet/>
      <dgm:spPr/>
      <dgm:t>
        <a:bodyPr/>
        <a:lstStyle/>
        <a:p>
          <a:endParaRPr lang="en-US"/>
        </a:p>
      </dgm:t>
    </dgm:pt>
    <dgm:pt modelId="{130DC062-3A2D-418F-A0E3-C645856205C9}" type="pres">
      <dgm:prSet presAssocID="{33A192BF-8D4F-479D-B8BB-D93A8BCCB944}" presName="Name0" presStyleCnt="0">
        <dgm:presLayoutVars>
          <dgm:dir/>
          <dgm:animLvl val="lvl"/>
          <dgm:resizeHandles/>
        </dgm:presLayoutVars>
      </dgm:prSet>
      <dgm:spPr/>
    </dgm:pt>
    <dgm:pt modelId="{7878494F-DACA-41E2-AEF9-3882AF397A49}" type="pres">
      <dgm:prSet presAssocID="{DE53FA04-1420-4B2C-835B-6626386BA886}" presName="linNode" presStyleCnt="0"/>
      <dgm:spPr/>
    </dgm:pt>
    <dgm:pt modelId="{D3916888-9734-40C7-925B-A9D63DE5F16D}" type="pres">
      <dgm:prSet presAssocID="{DE53FA04-1420-4B2C-835B-6626386BA886}" presName="parentShp" presStyleLbl="node1" presStyleIdx="0" presStyleCnt="2" custLinFactNeighborX="-1322" custLinFactNeighborY="790">
        <dgm:presLayoutVars>
          <dgm:bulletEnabled val="1"/>
        </dgm:presLayoutVars>
      </dgm:prSet>
      <dgm:spPr/>
    </dgm:pt>
    <dgm:pt modelId="{0E5BC58E-DD52-45A6-BD1C-ED4905FE6054}" type="pres">
      <dgm:prSet presAssocID="{DE53FA04-1420-4B2C-835B-6626386BA886}" presName="childShp" presStyleLbl="bgAccFollowNode1" presStyleIdx="0" presStyleCnt="2">
        <dgm:presLayoutVars>
          <dgm:bulletEnabled val="1"/>
        </dgm:presLayoutVars>
      </dgm:prSet>
      <dgm:spPr/>
    </dgm:pt>
    <dgm:pt modelId="{1B9F1E75-6118-4142-BDA6-F764ECBEF6B8}" type="pres">
      <dgm:prSet presAssocID="{25D20A30-DDD0-4D01-A6D4-A89879CDFA44}" presName="spacing" presStyleCnt="0"/>
      <dgm:spPr/>
    </dgm:pt>
    <dgm:pt modelId="{7667F9E8-FDB1-41CB-AE19-CFC7E8F5755D}" type="pres">
      <dgm:prSet presAssocID="{ACD5618B-DEFE-4A3D-BB66-74D6DD25A647}" presName="linNode" presStyleCnt="0"/>
      <dgm:spPr/>
    </dgm:pt>
    <dgm:pt modelId="{58555DD6-8657-49DD-BA10-18A8B768755A}" type="pres">
      <dgm:prSet presAssocID="{ACD5618B-DEFE-4A3D-BB66-74D6DD25A647}" presName="parentShp" presStyleLbl="node1" presStyleIdx="1" presStyleCnt="2">
        <dgm:presLayoutVars>
          <dgm:bulletEnabled val="1"/>
        </dgm:presLayoutVars>
      </dgm:prSet>
      <dgm:spPr/>
    </dgm:pt>
    <dgm:pt modelId="{4BEC90C5-0596-49CF-970D-ED2D9154A408}" type="pres">
      <dgm:prSet presAssocID="{ACD5618B-DEFE-4A3D-BB66-74D6DD25A647}" presName="childShp" presStyleLbl="bgAccFollowNode1" presStyleIdx="1" presStyleCnt="2">
        <dgm:presLayoutVars>
          <dgm:bulletEnabled val="1"/>
        </dgm:presLayoutVars>
      </dgm:prSet>
      <dgm:spPr/>
    </dgm:pt>
  </dgm:ptLst>
  <dgm:cxnLst>
    <dgm:cxn modelId="{E02BD516-D8CB-4BDF-8F52-5A8E49860ABB}" srcId="{DE53FA04-1420-4B2C-835B-6626386BA886}" destId="{921BDDBD-41B1-4D15-8041-7EEDCF00139E}" srcOrd="1" destOrd="0" parTransId="{86FF1AA4-52D7-49A4-957E-942F25FB7974}" sibTransId="{7F0C1023-18A3-466F-8D94-0DDC81324D6B}"/>
    <dgm:cxn modelId="{DC7D1C26-AC5F-4DA7-8B4C-07D8C75B5E25}" type="presOf" srcId="{96A6476B-5707-47A8-BC34-DAC6CC04F5BE}" destId="{0E5BC58E-DD52-45A6-BD1C-ED4905FE6054}" srcOrd="0" destOrd="0" presId="urn:microsoft.com/office/officeart/2005/8/layout/vList6"/>
    <dgm:cxn modelId="{AA666345-FA28-444A-A74E-523378937DF5}" type="presOf" srcId="{FD105557-8AC7-4BF0-872A-D00C2EAD42DB}" destId="{4BEC90C5-0596-49CF-970D-ED2D9154A408}" srcOrd="0" destOrd="0" presId="urn:microsoft.com/office/officeart/2005/8/layout/vList6"/>
    <dgm:cxn modelId="{EB670D6D-7191-42CA-A528-13D5115335FF}" type="presOf" srcId="{ACD5618B-DEFE-4A3D-BB66-74D6DD25A647}" destId="{58555DD6-8657-49DD-BA10-18A8B768755A}" srcOrd="0" destOrd="0" presId="urn:microsoft.com/office/officeart/2005/8/layout/vList6"/>
    <dgm:cxn modelId="{DF9B6C94-2693-49C6-8D20-F0C76EBB2538}" type="presOf" srcId="{57721193-8FC0-4D48-A35C-45AB399ADB48}" destId="{4BEC90C5-0596-49CF-970D-ED2D9154A408}" srcOrd="0" destOrd="1" presId="urn:microsoft.com/office/officeart/2005/8/layout/vList6"/>
    <dgm:cxn modelId="{BF778D96-74BC-44EC-895E-1AF226ADE215}" srcId="{DE53FA04-1420-4B2C-835B-6626386BA886}" destId="{96A6476B-5707-47A8-BC34-DAC6CC04F5BE}" srcOrd="0" destOrd="0" parTransId="{85E4100C-9E68-42EA-AEC6-126C4FED88F8}" sibTransId="{8D138122-20D5-45E2-B9C4-259108151937}"/>
    <dgm:cxn modelId="{FDE4BDAF-BA02-4331-ADE7-5E939226AE02}" srcId="{33A192BF-8D4F-479D-B8BB-D93A8BCCB944}" destId="{ACD5618B-DEFE-4A3D-BB66-74D6DD25A647}" srcOrd="1" destOrd="0" parTransId="{B2C68CA6-CA9C-4ABF-996D-CC900E946531}" sibTransId="{C91BC320-787F-4C86-AADA-E4B946801D07}"/>
    <dgm:cxn modelId="{260BB8B8-7C15-4F85-B3FC-A99151CC3EB0}" type="presOf" srcId="{33A192BF-8D4F-479D-B8BB-D93A8BCCB944}" destId="{130DC062-3A2D-418F-A0E3-C645856205C9}" srcOrd="0" destOrd="0" presId="urn:microsoft.com/office/officeart/2005/8/layout/vList6"/>
    <dgm:cxn modelId="{9B8A28BB-E27E-4BCA-B508-E5CB03B44BFD}" type="presOf" srcId="{DE53FA04-1420-4B2C-835B-6626386BA886}" destId="{D3916888-9734-40C7-925B-A9D63DE5F16D}" srcOrd="0" destOrd="0" presId="urn:microsoft.com/office/officeart/2005/8/layout/vList6"/>
    <dgm:cxn modelId="{4C6EC8C7-6EE0-42A4-96CE-6102E91B8735}" type="presOf" srcId="{921BDDBD-41B1-4D15-8041-7EEDCF00139E}" destId="{0E5BC58E-DD52-45A6-BD1C-ED4905FE6054}" srcOrd="0" destOrd="1" presId="urn:microsoft.com/office/officeart/2005/8/layout/vList6"/>
    <dgm:cxn modelId="{0EF383CB-D23A-4F1A-B542-F068887DF050}" srcId="{33A192BF-8D4F-479D-B8BB-D93A8BCCB944}" destId="{DE53FA04-1420-4B2C-835B-6626386BA886}" srcOrd="0" destOrd="0" parTransId="{38A2FD1A-32B4-4943-A41F-146349E7800E}" sibTransId="{25D20A30-DDD0-4D01-A6D4-A89879CDFA44}"/>
    <dgm:cxn modelId="{F05EADE2-348A-47D0-B4D5-D51249DFED15}" srcId="{ACD5618B-DEFE-4A3D-BB66-74D6DD25A647}" destId="{57721193-8FC0-4D48-A35C-45AB399ADB48}" srcOrd="1" destOrd="0" parTransId="{DA84CC71-EF6A-4392-BF06-609461B2F91A}" sibTransId="{89915906-0D5D-4BAF-ADE1-BA76EB3D4599}"/>
    <dgm:cxn modelId="{B415F9EB-D1B4-4328-8D3A-4124539291D3}" srcId="{ACD5618B-DEFE-4A3D-BB66-74D6DD25A647}" destId="{FD105557-8AC7-4BF0-872A-D00C2EAD42DB}" srcOrd="0" destOrd="0" parTransId="{F62D066A-1F5A-45A5-B949-996506ED41D9}" sibTransId="{C354AB39-4A1A-4745-A5C6-D712292FF2AC}"/>
    <dgm:cxn modelId="{85F85735-D40F-4D06-B08E-0CA70CA4B3D7}" type="presParOf" srcId="{130DC062-3A2D-418F-A0E3-C645856205C9}" destId="{7878494F-DACA-41E2-AEF9-3882AF397A49}" srcOrd="0" destOrd="0" presId="urn:microsoft.com/office/officeart/2005/8/layout/vList6"/>
    <dgm:cxn modelId="{57B5F90B-A739-495D-BD51-5929A6A8FE43}" type="presParOf" srcId="{7878494F-DACA-41E2-AEF9-3882AF397A49}" destId="{D3916888-9734-40C7-925B-A9D63DE5F16D}" srcOrd="0" destOrd="0" presId="urn:microsoft.com/office/officeart/2005/8/layout/vList6"/>
    <dgm:cxn modelId="{40508216-FD75-4822-AC82-8C61C4486294}" type="presParOf" srcId="{7878494F-DACA-41E2-AEF9-3882AF397A49}" destId="{0E5BC58E-DD52-45A6-BD1C-ED4905FE6054}" srcOrd="1" destOrd="0" presId="urn:microsoft.com/office/officeart/2005/8/layout/vList6"/>
    <dgm:cxn modelId="{C84A623F-7759-46EC-9821-5FCB5449DA47}" type="presParOf" srcId="{130DC062-3A2D-418F-A0E3-C645856205C9}" destId="{1B9F1E75-6118-4142-BDA6-F764ECBEF6B8}" srcOrd="1" destOrd="0" presId="urn:microsoft.com/office/officeart/2005/8/layout/vList6"/>
    <dgm:cxn modelId="{DDFE863B-D135-4CF8-A082-FE29D05CF239}" type="presParOf" srcId="{130DC062-3A2D-418F-A0E3-C645856205C9}" destId="{7667F9E8-FDB1-41CB-AE19-CFC7E8F5755D}" srcOrd="2" destOrd="0" presId="urn:microsoft.com/office/officeart/2005/8/layout/vList6"/>
    <dgm:cxn modelId="{935DAD8D-2767-475C-9FC7-CA1391672BEB}" type="presParOf" srcId="{7667F9E8-FDB1-41CB-AE19-CFC7E8F5755D}" destId="{58555DD6-8657-49DD-BA10-18A8B768755A}" srcOrd="0" destOrd="0" presId="urn:microsoft.com/office/officeart/2005/8/layout/vList6"/>
    <dgm:cxn modelId="{D9039835-DE5F-49BC-AE7E-A927AE23E24A}" type="presParOf" srcId="{7667F9E8-FDB1-41CB-AE19-CFC7E8F5755D}" destId="{4BEC90C5-0596-49CF-970D-ED2D9154A40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5BC58E-DD52-45A6-BD1C-ED4905FE6054}">
      <dsp:nvSpPr>
        <dsp:cNvPr id="0" name=""/>
        <dsp:cNvSpPr/>
      </dsp:nvSpPr>
      <dsp:spPr>
        <a:xfrm>
          <a:off x="2438399" y="496"/>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Times New Roman" panose="02020603050405020304" pitchFamily="18" charset="0"/>
              <a:cs typeface="Times New Roman" panose="02020603050405020304" pitchFamily="18" charset="0"/>
            </a:rPr>
            <a:t>Examples of Newtonian system: water or any simple liquid (gelatin solution, olive oil, glycerin, castor oil, chloroform and ethyl alcohol).</a:t>
          </a:r>
          <a:endParaRPr lang="en-US" sz="1600" kern="1200" dirty="0">
            <a:solidFill>
              <a:sysClr val="windowText" lastClr="000000">
                <a:hueOff val="0"/>
                <a:satOff val="0"/>
                <a:lumOff val="0"/>
                <a:alphaOff val="0"/>
              </a:sysClr>
            </a:solidFill>
            <a:latin typeface="Century Gothic" panose="020B0502020202020204"/>
            <a:ea typeface="+mn-ea"/>
            <a:cs typeface="+mn-cs"/>
          </a:endParaRPr>
        </a:p>
        <a:p>
          <a:pPr marL="171450" lvl="1" indent="-171450" algn="l" defTabSz="711200">
            <a:lnSpc>
              <a:spcPct val="90000"/>
            </a:lnSpc>
            <a:spcBef>
              <a:spcPct val="0"/>
            </a:spcBef>
            <a:spcAft>
              <a:spcPct val="15000"/>
            </a:spcAft>
            <a:buChar char="•"/>
          </a:pPr>
          <a:endParaRPr lang="en-US" sz="1600" kern="1200">
            <a:solidFill>
              <a:sysClr val="windowText" lastClr="000000">
                <a:hueOff val="0"/>
                <a:satOff val="0"/>
                <a:lumOff val="0"/>
                <a:alphaOff val="0"/>
              </a:sysClr>
            </a:solidFill>
            <a:latin typeface="Century Gothic" panose="020B0502020202020204"/>
            <a:ea typeface="+mn-ea"/>
            <a:cs typeface="+mn-cs"/>
          </a:endParaRPr>
        </a:p>
      </dsp:txBody>
      <dsp:txXfrm>
        <a:off x="2438399" y="242342"/>
        <a:ext cx="2932063" cy="1451073"/>
      </dsp:txXfrm>
    </dsp:sp>
    <dsp:sp modelId="{D3916888-9734-40C7-925B-A9D63DE5F16D}">
      <dsp:nvSpPr>
        <dsp:cNvPr id="0" name=""/>
        <dsp:cNvSpPr/>
      </dsp:nvSpPr>
      <dsp:spPr>
        <a:xfrm>
          <a:off x="0" y="15780"/>
          <a:ext cx="2438400" cy="1934765"/>
        </a:xfrm>
        <a:prstGeom prst="roundRect">
          <a:avLst/>
        </a:prstGeom>
        <a:blipFill rotWithShape="0">
          <a:blip xmlns:r="http://schemas.openxmlformats.org/officeDocument/2006/relationships" r:embed="rId1"/>
          <a:stretch>
            <a:fillRect/>
          </a:stretch>
        </a:blipFill>
        <a:ln w="15875" cap="rnd"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dirty="0">
            <a:solidFill>
              <a:sysClr val="window" lastClr="FFFFFF"/>
            </a:solidFill>
            <a:latin typeface="Century Gothic" panose="020B0502020202020204"/>
            <a:ea typeface="+mn-ea"/>
            <a:cs typeface="+mn-cs"/>
          </a:endParaRPr>
        </a:p>
      </dsp:txBody>
      <dsp:txXfrm>
        <a:off x="94447" y="110227"/>
        <a:ext cx="2249506" cy="1745871"/>
      </dsp:txXfrm>
    </dsp:sp>
    <dsp:sp modelId="{4BEC90C5-0596-49CF-970D-ED2D9154A408}">
      <dsp:nvSpPr>
        <dsp:cNvPr id="0" name=""/>
        <dsp:cNvSpPr/>
      </dsp:nvSpPr>
      <dsp:spPr>
        <a:xfrm>
          <a:off x="2438400" y="2128738"/>
          <a:ext cx="3657600" cy="1934765"/>
        </a:xfrm>
        <a:prstGeom prst="rightArrow">
          <a:avLst>
            <a:gd name="adj1" fmla="val 75000"/>
            <a:gd name="adj2" fmla="val 50000"/>
          </a:avLst>
        </a:prstGeom>
        <a:solidFill>
          <a:srgbClr val="A53010">
            <a:alpha val="90000"/>
            <a:tint val="40000"/>
            <a:hueOff val="0"/>
            <a:satOff val="0"/>
            <a:lumOff val="0"/>
            <a:alphaOff val="0"/>
          </a:srgbClr>
        </a:solidFill>
        <a:ln w="15875" cap="rnd" cmpd="sng" algn="ctr">
          <a:solidFill>
            <a:srgbClr val="A53010">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Times New Roman" panose="02020603050405020304" pitchFamily="18" charset="0"/>
              <a:cs typeface="Times New Roman" panose="02020603050405020304" pitchFamily="18" charset="0"/>
            </a:rPr>
            <a:t>Examples of Non Newtonian system: complex liquid or systems which contain polymers ( colloidal solution, emulsion, liquid suspension and ointments).</a:t>
          </a:r>
          <a:endParaRPr lang="en-US" sz="1600" kern="1200" dirty="0">
            <a:solidFill>
              <a:sysClr val="windowText" lastClr="000000">
                <a:hueOff val="0"/>
                <a:satOff val="0"/>
                <a:lumOff val="0"/>
                <a:alphaOff val="0"/>
              </a:sysClr>
            </a:solidFill>
            <a:latin typeface="Century Gothic" panose="020B0502020202020204"/>
            <a:ea typeface="+mn-ea"/>
            <a:cs typeface="+mn-cs"/>
          </a:endParaRPr>
        </a:p>
        <a:p>
          <a:pPr marL="171450" lvl="1" indent="-171450" algn="l" defTabSz="711200">
            <a:lnSpc>
              <a:spcPct val="90000"/>
            </a:lnSpc>
            <a:spcBef>
              <a:spcPct val="0"/>
            </a:spcBef>
            <a:spcAft>
              <a:spcPct val="15000"/>
            </a:spcAft>
            <a:buChar char="•"/>
          </a:pPr>
          <a:endParaRPr lang="en-US" sz="1600" kern="1200">
            <a:solidFill>
              <a:sysClr val="windowText" lastClr="000000">
                <a:hueOff val="0"/>
                <a:satOff val="0"/>
                <a:lumOff val="0"/>
                <a:alphaOff val="0"/>
              </a:sysClr>
            </a:solidFill>
            <a:latin typeface="Century Gothic" panose="020B0502020202020204"/>
            <a:ea typeface="+mn-ea"/>
            <a:cs typeface="+mn-cs"/>
          </a:endParaRPr>
        </a:p>
      </dsp:txBody>
      <dsp:txXfrm>
        <a:off x="2438400" y="2370584"/>
        <a:ext cx="2932063" cy="1451073"/>
      </dsp:txXfrm>
    </dsp:sp>
    <dsp:sp modelId="{58555DD6-8657-49DD-BA10-18A8B768755A}">
      <dsp:nvSpPr>
        <dsp:cNvPr id="0" name=""/>
        <dsp:cNvSpPr/>
      </dsp:nvSpPr>
      <dsp:spPr>
        <a:xfrm>
          <a:off x="0" y="2128738"/>
          <a:ext cx="2438400" cy="1934765"/>
        </a:xfrm>
        <a:prstGeom prst="roundRect">
          <a:avLst/>
        </a:prstGeom>
        <a:blipFill rotWithShape="0">
          <a:blip xmlns:r="http://schemas.openxmlformats.org/officeDocument/2006/relationships" r:embed="rId2"/>
          <a:stretch>
            <a:fillRect/>
          </a:stretch>
        </a:blipFill>
        <a:ln w="15875" cap="rnd"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endParaRPr lang="en-US" sz="6500" kern="1200">
            <a:solidFill>
              <a:sysClr val="window" lastClr="FFFFFF"/>
            </a:solidFill>
            <a:latin typeface="Century Gothic" panose="020B0502020202020204"/>
            <a:ea typeface="+mn-ea"/>
            <a:cs typeface="+mn-cs"/>
          </a:endParaRPr>
        </a:p>
      </dsp:txBody>
      <dsp:txXfrm>
        <a:off x="94447" y="2223185"/>
        <a:ext cx="2249506" cy="174587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700C3B4-307D-4FC6-A2E6-003DCF680A50}" type="datetimeFigureOut">
              <a:rPr lang="ar-IQ" smtClean="0"/>
              <a:pPr/>
              <a:t>26/06/1447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F36C10-E0F4-4670-9EA1-982BE6F8EA53}" type="slidenum">
              <a:rPr lang="ar-IQ" smtClean="0"/>
              <a:pPr/>
              <a:t>‹#›</a:t>
            </a:fld>
            <a:endParaRPr lang="ar-IQ"/>
          </a:p>
        </p:txBody>
      </p:sp>
    </p:spTree>
    <p:extLst>
      <p:ext uri="{BB962C8B-B14F-4D97-AF65-F5344CB8AC3E}">
        <p14:creationId xmlns:p14="http://schemas.microsoft.com/office/powerpoint/2010/main" val="160143250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12/16/2025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7" Type="http://schemas.openxmlformats.org/officeDocument/2006/relationships/image" Target="../media/image8.jpeg"/><Relationship Id="rId2" Type="http://schemas.openxmlformats.org/officeDocument/2006/relationships/slideLayout" Target="../slideLayouts/slideLayout6.xml"/><Relationship Id="rId1" Type="http://schemas.openxmlformats.org/officeDocument/2006/relationships/tags" Target="../tags/tag4.xml"/><Relationship Id="rId6" Type="http://schemas.openxmlformats.org/officeDocument/2006/relationships/image" Target="../media/image12.png"/><Relationship Id="rId5"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7.gif"/><Relationship Id="rId5"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4509120"/>
            <a:ext cx="7782688" cy="2016224"/>
          </a:xfrm>
        </p:spPr>
        <p:style>
          <a:lnRef idx="1">
            <a:schemeClr val="accent3"/>
          </a:lnRef>
          <a:fillRef idx="2">
            <a:schemeClr val="accent3"/>
          </a:fillRef>
          <a:effectRef idx="1">
            <a:schemeClr val="accent3"/>
          </a:effectRef>
          <a:fontRef idx="minor">
            <a:schemeClr val="dk1"/>
          </a:fontRef>
        </p:style>
        <p:txBody>
          <a:bodyPr>
            <a:normAutofit/>
          </a:bodyPr>
          <a:lstStyle/>
          <a:p>
            <a:pPr lvl="0" algn="l">
              <a:buClr>
                <a:srgbClr val="000000"/>
              </a:buClr>
              <a:defRPr/>
            </a:pPr>
            <a:r>
              <a:rPr lang="en-US" sz="3200" dirty="0">
                <a:solidFill>
                  <a:srgbClr val="C00000"/>
                </a:solidFill>
              </a:rPr>
              <a:t>Lecturer</a:t>
            </a:r>
          </a:p>
          <a:p>
            <a:pPr algn="l">
              <a:buClr>
                <a:srgbClr val="000000"/>
              </a:buClr>
              <a:defRPr/>
            </a:pPr>
            <a:r>
              <a:rPr lang="en-US" sz="3200" dirty="0">
                <a:solidFill>
                  <a:srgbClr val="FF0000"/>
                </a:solidFill>
              </a:rPr>
              <a:t>Marwah malik                        </a:t>
            </a:r>
            <a:endParaRPr lang="en-US" sz="5400" dirty="0">
              <a:solidFill>
                <a:srgbClr val="FF0000"/>
              </a:solidFill>
            </a:endParaRPr>
          </a:p>
        </p:txBody>
      </p:sp>
      <p:sp>
        <p:nvSpPr>
          <p:cNvPr id="6" name="Rectangle 5"/>
          <p:cNvSpPr/>
          <p:nvPr/>
        </p:nvSpPr>
        <p:spPr>
          <a:xfrm>
            <a:off x="690340" y="1412776"/>
            <a:ext cx="1793428" cy="107721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3600" b="1" dirty="0">
                <a:ln/>
                <a:solidFill>
                  <a:srgbClr val="C00000"/>
                </a:solidFill>
              </a:rPr>
              <a:t>Lab </a:t>
            </a:r>
            <a:r>
              <a:rPr lang="en-US" sz="2800" b="1" i="1" dirty="0">
                <a:ln/>
                <a:solidFill>
                  <a:srgbClr val="C00000"/>
                </a:solidFill>
              </a:rPr>
              <a:t>5</a:t>
            </a:r>
          </a:p>
          <a:p>
            <a:r>
              <a:rPr lang="en-US" sz="2800" b="1" dirty="0">
                <a:solidFill>
                  <a:srgbClr val="C00000"/>
                </a:solidFill>
              </a:rPr>
              <a:t>Viscosity</a:t>
            </a:r>
            <a:endParaRPr lang="en-US" sz="2800" b="1" i="1" dirty="0">
              <a:ln/>
              <a:solidFill>
                <a:srgbClr val="C00000"/>
              </a:solidFill>
            </a:endParaRPr>
          </a:p>
        </p:txBody>
      </p:sp>
      <p:pic>
        <p:nvPicPr>
          <p:cNvPr id="2" name="image3.jpg">
            <a:extLst>
              <a:ext uri="{FF2B5EF4-FFF2-40B4-BE49-F238E27FC236}">
                <a16:creationId xmlns:a16="http://schemas.microsoft.com/office/drawing/2014/main" id="{E55F21C8-95AE-5B4D-B2B5-7D1FBB283C7E}"/>
              </a:ext>
            </a:extLst>
          </p:cNvPr>
          <p:cNvPicPr/>
          <p:nvPr/>
        </p:nvPicPr>
        <p:blipFill>
          <a:blip r:embed="rId2">
            <a:extLst>
              <a:ext uri="{28A0092B-C50C-407E-A947-70E740481C1C}">
                <a14:useLocalDpi xmlns:a14="http://schemas.microsoft.com/office/drawing/2010/main" val="0"/>
              </a:ext>
            </a:extLst>
          </a:blip>
          <a:stretch>
            <a:fillRect/>
          </a:stretch>
        </p:blipFill>
        <p:spPr>
          <a:xfrm>
            <a:off x="6876256" y="332656"/>
            <a:ext cx="1704975" cy="1724025"/>
          </a:xfrm>
          <a:prstGeom prst="rect">
            <a:avLst/>
          </a:prstGeom>
          <a:ln/>
        </p:spPr>
      </p:pic>
    </p:spTree>
  </p:cSld>
  <p:clrMapOvr>
    <a:masterClrMapping/>
  </p:clrMapOvr>
  <mc:AlternateContent xmlns:mc="http://schemas.openxmlformats.org/markup-compatibility/2006" xmlns:p14="http://schemas.microsoft.com/office/powerpoint/2010/main">
    <mc:Choice Requires="p14">
      <p:transition spd="slow" p14:dur="2000" advTm="13504"/>
    </mc:Choice>
    <mc:Fallback xmlns="">
      <p:transition spd="slow" advTm="1350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548680"/>
            <a:ext cx="8280920" cy="620169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i="1" dirty="0">
                <a:solidFill>
                  <a:srgbClr val="000000"/>
                </a:solidFill>
                <a:latin typeface="Times New Roman" panose="02020603050405020304" pitchFamily="18" charset="0"/>
                <a:cs typeface="Times New Roman" panose="02020603050405020304" pitchFamily="18" charset="0"/>
              </a:rPr>
              <a:t>Part </a:t>
            </a:r>
            <a:r>
              <a:rPr lang="en-US" sz="2400" i="1" dirty="0" err="1">
                <a:solidFill>
                  <a:srgbClr val="000000"/>
                </a:solidFill>
                <a:latin typeface="Times New Roman" panose="02020603050405020304" pitchFamily="18" charset="0"/>
                <a:cs typeface="Times New Roman" panose="02020603050405020304" pitchFamily="18" charset="0"/>
              </a:rPr>
              <a:t>ll</a:t>
            </a:r>
            <a:r>
              <a:rPr lang="en-US" sz="2400" i="1" dirty="0">
                <a:solidFill>
                  <a:srgbClr val="000000"/>
                </a:solidFill>
                <a:latin typeface="Times New Roman" panose="02020603050405020304" pitchFamily="18" charset="0"/>
                <a:cs typeface="Times New Roman" panose="02020603050405020304" pitchFamily="18" charset="0"/>
              </a:rPr>
              <a:t>: </a:t>
            </a:r>
          </a:p>
          <a:p>
            <a:r>
              <a:rPr lang="en-US" sz="2800" b="1" i="1" dirty="0">
                <a:solidFill>
                  <a:srgbClr val="000000"/>
                </a:solidFill>
                <a:latin typeface="Times New Roman" panose="02020603050405020304" pitchFamily="18" charset="0"/>
                <a:cs typeface="Times New Roman" panose="02020603050405020304" pitchFamily="18" charset="0"/>
              </a:rPr>
              <a:t>A: To determine the concentration of unknown. </a:t>
            </a:r>
            <a:endParaRPr lang="en-US" sz="2800" b="1" dirty="0">
              <a:solidFill>
                <a:srgbClr val="000000"/>
              </a:solidFill>
              <a:latin typeface="Times New Roman" panose="02020603050405020304" pitchFamily="18" charset="0"/>
              <a:cs typeface="Times New Roman" panose="02020603050405020304" pitchFamily="18" charset="0"/>
            </a:endParaRPr>
          </a:p>
          <a:p>
            <a:r>
              <a:rPr lang="en-US" sz="2400" i="1" u="sng" dirty="0">
                <a:solidFill>
                  <a:srgbClr val="000000"/>
                </a:solidFill>
                <a:latin typeface="Times New Roman" panose="02020603050405020304" pitchFamily="18" charset="0"/>
                <a:cs typeface="Times New Roman" panose="02020603050405020304" pitchFamily="18" charset="0"/>
              </a:rPr>
              <a:t>Procedure: </a:t>
            </a:r>
          </a:p>
          <a:p>
            <a:pPr marL="457200" indent="-457200">
              <a:buAutoNum type="arabicParenR"/>
            </a:pPr>
            <a:r>
              <a:rPr lang="en-US" sz="2400" i="1" dirty="0">
                <a:solidFill>
                  <a:srgbClr val="000000"/>
                </a:solidFill>
                <a:latin typeface="Times New Roman" panose="02020603050405020304" pitchFamily="18" charset="0"/>
                <a:cs typeface="Times New Roman" panose="02020603050405020304" pitchFamily="18" charset="0"/>
              </a:rPr>
              <a:t>Prepare different concentrations w/w of glycerin in water 2%, 5%, 10%, 15%, 20% and 25% (50 ml of each one).</a:t>
            </a:r>
          </a:p>
          <a:p>
            <a:endParaRPr lang="en-US" sz="2400" dirty="0">
              <a:solidFill>
                <a:srgbClr val="000000"/>
              </a:solidFill>
              <a:latin typeface="Times New Roman" panose="02020603050405020304" pitchFamily="18" charset="0"/>
              <a:cs typeface="Times New Roman" panose="02020603050405020304" pitchFamily="18" charset="0"/>
            </a:endParaRPr>
          </a:p>
          <a:p>
            <a:r>
              <a:rPr lang="en-US" sz="2400" i="1" dirty="0">
                <a:solidFill>
                  <a:srgbClr val="000000"/>
                </a:solidFill>
                <a:latin typeface="Times New Roman" panose="02020603050405020304" pitchFamily="18" charset="0"/>
                <a:cs typeface="Times New Roman" panose="02020603050405020304" pitchFamily="18" charset="0"/>
              </a:rPr>
              <a:t>2) Measure the </a:t>
            </a:r>
            <a:r>
              <a:rPr lang="en-US" sz="2400" dirty="0">
                <a:solidFill>
                  <a:srgbClr val="000000"/>
                </a:solidFill>
                <a:latin typeface="Times New Roman" panose="02020603050405020304" pitchFamily="18" charset="0"/>
                <a:cs typeface="Times New Roman" panose="02020603050405020304" pitchFamily="18" charset="0"/>
              </a:rPr>
              <a:t>𝜂 </a:t>
            </a:r>
            <a:r>
              <a:rPr lang="en-US" sz="2400" i="1" dirty="0">
                <a:solidFill>
                  <a:srgbClr val="000000"/>
                </a:solidFill>
                <a:latin typeface="Times New Roman" panose="02020603050405020304" pitchFamily="18" charset="0"/>
                <a:cs typeface="Times New Roman" panose="02020603050405020304" pitchFamily="18" charset="0"/>
              </a:rPr>
              <a:t>of these solutions by the viscometer knowing the density of each solution 1.003, 1.005, 1.018, 1.03, 1.037, 1.044 respectively. Then find </a:t>
            </a:r>
            <a:r>
              <a:rPr lang="en-US" sz="2400" dirty="0">
                <a:solidFill>
                  <a:srgbClr val="000000"/>
                </a:solidFill>
                <a:latin typeface="Times New Roman" panose="02020603050405020304" pitchFamily="18" charset="0"/>
                <a:cs typeface="Times New Roman" panose="02020603050405020304" pitchFamily="18" charset="0"/>
              </a:rPr>
              <a:t>𝜂𝑟𝑒𝑙 </a:t>
            </a:r>
            <a:r>
              <a:rPr lang="en-US" sz="2400" i="1" dirty="0">
                <a:solidFill>
                  <a:srgbClr val="000000"/>
                </a:solidFill>
                <a:latin typeface="Times New Roman" panose="02020603050405020304" pitchFamily="18" charset="0"/>
                <a:cs typeface="Times New Roman" panose="02020603050405020304" pitchFamily="18" charset="0"/>
              </a:rPr>
              <a:t>and draw curve by plotting </a:t>
            </a:r>
            <a:r>
              <a:rPr lang="en-US" sz="2400" dirty="0">
                <a:solidFill>
                  <a:srgbClr val="000000"/>
                </a:solidFill>
                <a:latin typeface="Times New Roman" panose="02020603050405020304" pitchFamily="18" charset="0"/>
                <a:cs typeface="Times New Roman" panose="02020603050405020304" pitchFamily="18" charset="0"/>
              </a:rPr>
              <a:t>𝜂𝑟𝑒𝑙 </a:t>
            </a:r>
            <a:r>
              <a:rPr lang="en-US" sz="2400" i="1" dirty="0">
                <a:solidFill>
                  <a:srgbClr val="000000"/>
                </a:solidFill>
                <a:latin typeface="Times New Roman" panose="02020603050405020304" pitchFamily="18" charset="0"/>
                <a:cs typeface="Times New Roman" panose="02020603050405020304" pitchFamily="18" charset="0"/>
              </a:rPr>
              <a:t>against conc. (w/w).</a:t>
            </a:r>
          </a:p>
          <a:p>
            <a:r>
              <a:rPr lang="en-US" sz="2400" i="1" dirty="0">
                <a:solidFill>
                  <a:srgbClr val="000000"/>
                </a:solidFill>
                <a:latin typeface="Times New Roman" panose="02020603050405020304" pitchFamily="18" charset="0"/>
                <a:cs typeface="Times New Roman" panose="02020603050405020304" pitchFamily="18" charset="0"/>
              </a:rPr>
              <a:t> </a:t>
            </a:r>
            <a:endParaRPr lang="en-US" sz="2400" dirty="0">
              <a:solidFill>
                <a:srgbClr val="000000"/>
              </a:solidFill>
              <a:latin typeface="Times New Roman" panose="02020603050405020304" pitchFamily="18" charset="0"/>
              <a:cs typeface="Times New Roman" panose="02020603050405020304" pitchFamily="18" charset="0"/>
            </a:endParaRPr>
          </a:p>
          <a:p>
            <a:r>
              <a:rPr lang="en-US" sz="2400" i="1" dirty="0">
                <a:solidFill>
                  <a:srgbClr val="000000"/>
                </a:solidFill>
                <a:latin typeface="Times New Roman" panose="02020603050405020304" pitchFamily="18" charset="0"/>
                <a:cs typeface="Times New Roman" panose="02020603050405020304" pitchFamily="18" charset="0"/>
              </a:rPr>
              <a:t>3) Find out the concentration of unknown from the curve by measuring its </a:t>
            </a:r>
            <a:r>
              <a:rPr lang="en-US" sz="2400" dirty="0">
                <a:solidFill>
                  <a:srgbClr val="000000"/>
                </a:solidFill>
                <a:latin typeface="Times New Roman" panose="02020603050405020304" pitchFamily="18" charset="0"/>
                <a:cs typeface="Times New Roman" panose="02020603050405020304" pitchFamily="18" charset="0"/>
              </a:rPr>
              <a:t>𝜂𝑟el of unknown.</a:t>
            </a:r>
          </a:p>
          <a:p>
            <a:endParaRPr lang="en-US" sz="2400" dirty="0">
              <a:solidFill>
                <a:srgbClr val="000000"/>
              </a:solidFill>
              <a:latin typeface="Times New Roman" panose="02020603050405020304" pitchFamily="18" charset="0"/>
              <a:cs typeface="Times New Roman" panose="02020603050405020304" pitchFamily="18" charset="0"/>
            </a:endParaRPr>
          </a:p>
          <a:p>
            <a:r>
              <a:rPr lang="en-US" sz="2400" i="1" dirty="0">
                <a:solidFill>
                  <a:srgbClr val="000000"/>
                </a:solidFill>
                <a:latin typeface="Times New Roman" panose="02020603050405020304" pitchFamily="18" charset="0"/>
                <a:cs typeface="Times New Roman" panose="02020603050405020304" pitchFamily="18" charset="0"/>
              </a:rPr>
              <a:t>4) The line started from 1 since the viscosity of water is equal to 1 cp. The density of </a:t>
            </a:r>
            <a:r>
              <a:rPr lang="en-US" sz="2400" i="1" dirty="0" err="1">
                <a:solidFill>
                  <a:srgbClr val="000000"/>
                </a:solidFill>
                <a:latin typeface="Times New Roman" panose="02020603050405020304" pitchFamily="18" charset="0"/>
                <a:cs typeface="Times New Roman" panose="02020603050405020304" pitchFamily="18" charset="0"/>
              </a:rPr>
              <a:t>glycerine</a:t>
            </a:r>
            <a:r>
              <a:rPr lang="en-US" sz="2400" i="1" dirty="0">
                <a:solidFill>
                  <a:srgbClr val="000000"/>
                </a:solidFill>
                <a:latin typeface="Times New Roman" panose="02020603050405020304" pitchFamily="18" charset="0"/>
                <a:cs typeface="Times New Roman" panose="02020603050405020304" pitchFamily="18" charset="0"/>
              </a:rPr>
              <a:t> is 1.26 and water = 1. </a:t>
            </a:r>
          </a:p>
          <a:p>
            <a:endParaRPr lang="en-US" sz="900" dirty="0">
              <a:solidFill>
                <a:srgbClr val="000000"/>
              </a:solidFill>
              <a:latin typeface="Cambria Math" panose="02040503050406030204" pitchFamily="18" charset="0"/>
            </a:endParaRPr>
          </a:p>
        </p:txBody>
      </p:sp>
    </p:spTree>
    <p:extLst>
      <p:ext uri="{BB962C8B-B14F-4D97-AF65-F5344CB8AC3E}">
        <p14:creationId xmlns:p14="http://schemas.microsoft.com/office/powerpoint/2010/main" val="37234725"/>
      </p:ext>
    </p:extLst>
  </p:cSld>
  <p:clrMapOvr>
    <a:masterClrMapping/>
  </p:clrMapOvr>
  <mc:AlternateContent xmlns:mc="http://schemas.openxmlformats.org/markup-compatibility/2006" xmlns:p14="http://schemas.microsoft.com/office/powerpoint/2010/main">
    <mc:Choice Requires="p14">
      <p:transition spd="med" p14:dur="700" advTm="70450">
        <p:fade/>
      </p:transition>
    </mc:Choice>
    <mc:Fallback xmlns="">
      <p:transition spd="med" advTm="7045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3" name="Table 2"/>
              <p:cNvGraphicFramePr>
                <a:graphicFrameLocks noGrp="1"/>
              </p:cNvGraphicFramePr>
              <p:nvPr>
                <p:extLst>
                  <p:ext uri="{D42A27DB-BD31-4B8C-83A1-F6EECF244321}">
                    <p14:modId xmlns:p14="http://schemas.microsoft.com/office/powerpoint/2010/main" val="3061044578"/>
                  </p:ext>
                </p:extLst>
              </p:nvPr>
            </p:nvGraphicFramePr>
            <p:xfrm>
              <a:off x="157143" y="3215533"/>
              <a:ext cx="3384376" cy="3261360"/>
            </p:xfrm>
            <a:graphic>
              <a:graphicData uri="http://schemas.openxmlformats.org/drawingml/2006/table">
                <a:tbl>
                  <a:tblPr firstRow="1" bandRow="1">
                    <a:tableStyleId>{F5AB1C69-6EDB-4FF4-983F-18BD219EF322}</a:tableStyleId>
                  </a:tblPr>
                  <a:tblGrid>
                    <a:gridCol w="773572">
                      <a:extLst>
                        <a:ext uri="{9D8B030D-6E8A-4147-A177-3AD203B41FA5}">
                          <a16:colId xmlns:a16="http://schemas.microsoft.com/office/drawing/2014/main" val="20000"/>
                        </a:ext>
                      </a:extLst>
                    </a:gridCol>
                    <a:gridCol w="1098636">
                      <a:extLst>
                        <a:ext uri="{9D8B030D-6E8A-4147-A177-3AD203B41FA5}">
                          <a16:colId xmlns:a16="http://schemas.microsoft.com/office/drawing/2014/main" val="20001"/>
                        </a:ext>
                      </a:extLst>
                    </a:gridCol>
                    <a:gridCol w="628512">
                      <a:extLst>
                        <a:ext uri="{9D8B030D-6E8A-4147-A177-3AD203B41FA5}">
                          <a16:colId xmlns:a16="http://schemas.microsoft.com/office/drawing/2014/main" val="20002"/>
                        </a:ext>
                      </a:extLst>
                    </a:gridCol>
                    <a:gridCol w="883656">
                      <a:extLst>
                        <a:ext uri="{9D8B030D-6E8A-4147-A177-3AD203B41FA5}">
                          <a16:colId xmlns:a16="http://schemas.microsoft.com/office/drawing/2014/main" val="20003"/>
                        </a:ext>
                      </a:extLst>
                    </a:gridCol>
                  </a:tblGrid>
                  <a:tr h="635959">
                    <a:tc>
                      <a:txBody>
                        <a:bodyPr/>
                        <a:lstStyle/>
                        <a:p>
                          <a:r>
                            <a:rPr lang="en-US" dirty="0"/>
                            <a:t>Conc </a:t>
                          </a:r>
                        </a:p>
                      </a:txBody>
                      <a:tcPr/>
                    </a:tc>
                    <a:tc>
                      <a:txBody>
                        <a:bodyPr/>
                        <a:lstStyle/>
                        <a:p>
                          <a:r>
                            <a:rPr lang="en-US" dirty="0"/>
                            <a:t>Density of sol.</a:t>
                          </a:r>
                        </a:p>
                      </a:txBody>
                      <a:tcPr/>
                    </a:tc>
                    <a:tc>
                      <a:txBody>
                        <a:bodyPr/>
                        <a:lstStyle/>
                        <a:p>
                          <a:pPr/>
                          <a14:m>
                            <m:oMathPara xmlns:m="http://schemas.openxmlformats.org/officeDocument/2006/math">
                              <m:oMathParaPr>
                                <m:jc m:val="centerGroup"/>
                              </m:oMathParaPr>
                              <m:oMath xmlns:m="http://schemas.openxmlformats.org/officeDocument/2006/math">
                                <m:r>
                                  <a:rPr kumimoji="0" lang="en-US" sz="2400" b="0" i="0" u="none" strike="noStrike" kern="1200" cap="none" spc="0" normalizeH="0" baseline="0" noProof="0" smtClean="0">
                                    <a:ln>
                                      <a:noFill/>
                                    </a:ln>
                                    <a:solidFill>
                                      <a:prstClr val="black"/>
                                    </a:solidFill>
                                    <a:effectLst/>
                                    <a:uLnTx/>
                                    <a:uFillTx/>
                                    <a:latin typeface="Cambria Math" panose="02040503050406030204" pitchFamily="18" charset="0"/>
                                    <a:ea typeface="Calibri" panose="020F0502020204030204" pitchFamily="34" charset="0"/>
                                    <a:cs typeface="Times New Roman" panose="02020603050405020304" pitchFamily="18" charset="0"/>
                                  </a:rPr>
                                  <m:t>𝜼</m:t>
                                </m:r>
                                <m:r>
                                  <a:rPr kumimoji="0" lang="en-US" sz="2400" b="0" i="0" u="none" strike="noStrike" kern="1200" cap="none" spc="0" normalizeH="0" baseline="0" noProof="0" smtClean="0">
                                    <a:ln>
                                      <a:noFill/>
                                    </a:ln>
                                    <a:solidFill>
                                      <a:prstClr val="black"/>
                                    </a:solidFill>
                                    <a:effectLst/>
                                    <a:uLnTx/>
                                    <a:uFillTx/>
                                    <a:latin typeface="Cambria Math" panose="02040503050406030204" pitchFamily="18" charset="0"/>
                                    <a:ea typeface="Calibri" panose="020F0502020204030204" pitchFamily="34" charset="0"/>
                                    <a:cs typeface="Times New Roman" panose="02020603050405020304" pitchFamily="18" charset="0"/>
                                  </a:rPr>
                                  <m:t>1</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Calibri" panose="020F0502020204030204" pitchFamily="34" charset="0"/>
                                        <a:cs typeface="Times New Roman" panose="02020603050405020304" pitchFamily="18" charset="0"/>
                                      </a:rPr>
                                    </m:ctrlPr>
                                  </m:sSubPr>
                                  <m:e>
                                    <m:r>
                                      <a:rPr kumimoji="0" lang="en-US" sz="2400" b="0" i="0" u="none" strike="noStrike" kern="1200" cap="none" spc="0" normalizeH="0" baseline="0" noProof="0">
                                        <a:ln>
                                          <a:noFill/>
                                        </a:ln>
                                        <a:solidFill>
                                          <a:prstClr val="black"/>
                                        </a:solidFill>
                                        <a:effectLst/>
                                        <a:uLnTx/>
                                        <a:uFillTx/>
                                        <a:latin typeface="Cambria Math" panose="02040503050406030204" pitchFamily="18" charset="0"/>
                                        <a:ea typeface="Calibri" panose="020F0502020204030204" pitchFamily="34" charset="0"/>
                                        <a:cs typeface="Times New Roman" panose="02020603050405020304" pitchFamily="18" charset="0"/>
                                      </a:rPr>
                                      <m:t>𝜼</m:t>
                                    </m:r>
                                  </m:e>
                                  <m:sub>
                                    <m:r>
                                      <a:rPr kumimoji="0" lang="en-US" sz="2400" b="0" i="0" u="none" strike="noStrike" kern="1200" cap="none" spc="0" normalizeH="0" baseline="0" noProof="0">
                                        <a:ln>
                                          <a:noFill/>
                                        </a:ln>
                                        <a:solidFill>
                                          <a:prstClr val="black"/>
                                        </a:solidFill>
                                        <a:effectLst/>
                                        <a:uLnTx/>
                                        <a:uFillTx/>
                                        <a:latin typeface="Cambria Math" panose="02040503050406030204" pitchFamily="18" charset="0"/>
                                        <a:ea typeface="Calibri" panose="020F0502020204030204" pitchFamily="34" charset="0"/>
                                        <a:cs typeface="Times New Roman" panose="02020603050405020304" pitchFamily="18" charset="0"/>
                                      </a:rPr>
                                      <m:t>𝒓𝒆𝒍</m:t>
                                    </m:r>
                                  </m:sub>
                                </m:sSub>
                              </m:oMath>
                            </m:oMathPara>
                          </a14:m>
                          <a:endParaRPr lang="en-US" dirty="0"/>
                        </a:p>
                      </a:txBody>
                      <a:tcPr/>
                    </a:tc>
                    <a:extLst>
                      <a:ext uri="{0D108BD9-81ED-4DB2-BD59-A6C34878D82A}">
                        <a16:rowId xmlns:a16="http://schemas.microsoft.com/office/drawing/2014/main" val="10000"/>
                      </a:ext>
                    </a:extLst>
                  </a:tr>
                  <a:tr h="393688">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r>
                            <a:rPr lang="en-US" sz="1800" b="0" i="1" u="none" strike="noStrike" baseline="0" dirty="0">
                              <a:solidFill>
                                <a:srgbClr val="000000"/>
                              </a:solidFill>
                              <a:latin typeface="Times New Roman" panose="02020603050405020304" pitchFamily="18" charset="0"/>
                              <a:cs typeface="Times New Roman" panose="02020603050405020304" pitchFamily="18" charset="0"/>
                            </a:rPr>
                            <a:t>1.003</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1"/>
                      </a:ext>
                    </a:extLst>
                  </a:tr>
                  <a:tr h="635959">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a:solidFill>
                                <a:srgbClr val="000000"/>
                              </a:solidFill>
                              <a:latin typeface="Times New Roman" panose="02020603050405020304" pitchFamily="18" charset="0"/>
                              <a:cs typeface="Times New Roman" panose="02020603050405020304" pitchFamily="18" charset="0"/>
                            </a:rPr>
                            <a:t>1.005</a:t>
                          </a:r>
                          <a:endParaRPr lang="en-US" dirty="0"/>
                        </a:p>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2"/>
                      </a:ext>
                    </a:extLst>
                  </a:tr>
                  <a:tr h="393688">
                    <a:tc>
                      <a:txBody>
                        <a:bodyPr/>
                        <a:lstStyle/>
                        <a:p>
                          <a:pPr algn="ctr"/>
                          <a:r>
                            <a:rPr lang="en-US" sz="2000" dirty="0">
                              <a:latin typeface="Times New Roman" panose="02020603050405020304" pitchFamily="18" charset="0"/>
                              <a:cs typeface="Times New Roman" panose="02020603050405020304" pitchFamily="18" charset="0"/>
                            </a:rPr>
                            <a:t>10%</a:t>
                          </a:r>
                        </a:p>
                      </a:txBody>
                      <a:tcPr/>
                    </a:tc>
                    <a:tc>
                      <a:txBody>
                        <a:bodyPr/>
                        <a:lstStyle/>
                        <a:p>
                          <a:r>
                            <a:rPr lang="en-US" sz="1800" b="0" i="1" u="none" strike="noStrike" baseline="0" dirty="0">
                              <a:solidFill>
                                <a:srgbClr val="000000"/>
                              </a:solidFill>
                              <a:latin typeface="Times New Roman" panose="02020603050405020304" pitchFamily="18" charset="0"/>
                              <a:cs typeface="Times New Roman" panose="02020603050405020304" pitchFamily="18" charset="0"/>
                            </a:rPr>
                            <a:t>1.018</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3"/>
                      </a:ext>
                    </a:extLst>
                  </a:tr>
                  <a:tr h="393688">
                    <a:tc>
                      <a:txBody>
                        <a:bodyPr/>
                        <a:lstStyle/>
                        <a:p>
                          <a:pPr algn="ctr"/>
                          <a:r>
                            <a:rPr lang="en-US" sz="2000" dirty="0">
                              <a:latin typeface="Times New Roman" panose="02020603050405020304" pitchFamily="18" charset="0"/>
                              <a:cs typeface="Times New Roman" panose="02020603050405020304" pitchFamily="18" charset="0"/>
                            </a:rPr>
                            <a:t>15%</a:t>
                          </a:r>
                        </a:p>
                      </a:txBody>
                      <a:tcPr/>
                    </a:tc>
                    <a:tc>
                      <a:txBody>
                        <a:bodyPr/>
                        <a:lstStyle/>
                        <a:p>
                          <a:r>
                            <a:rPr lang="en-US" sz="1800" b="0" i="1" u="none" strike="noStrike" baseline="0" dirty="0">
                              <a:solidFill>
                                <a:srgbClr val="000000"/>
                              </a:solidFill>
                              <a:latin typeface="Times New Roman" panose="02020603050405020304" pitchFamily="18" charset="0"/>
                              <a:cs typeface="Times New Roman" panose="02020603050405020304" pitchFamily="18" charset="0"/>
                            </a:rPr>
                            <a:t>1.03</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04"/>
                      </a:ext>
                    </a:extLst>
                  </a:tr>
                  <a:tr h="393688">
                    <a:tc>
                      <a:txBody>
                        <a:bodyPr/>
                        <a:lstStyle/>
                        <a:p>
                          <a:pPr algn="ctr"/>
                          <a:r>
                            <a:rPr lang="en-US" sz="2000" dirty="0">
                              <a:latin typeface="Times New Roman" panose="02020603050405020304" pitchFamily="18" charset="0"/>
                              <a:cs typeface="Times New Roman" panose="02020603050405020304" pitchFamily="18" charset="0"/>
                            </a:rPr>
                            <a:t>20%</a:t>
                          </a:r>
                        </a:p>
                      </a:txBody>
                      <a:tcPr/>
                    </a:tc>
                    <a:tc>
                      <a:txBody>
                        <a:bodyPr/>
                        <a:lstStyle/>
                        <a:p>
                          <a:r>
                            <a:rPr lang="en-US" sz="1800" b="0" i="1" u="none" strike="noStrike" baseline="0" dirty="0">
                              <a:solidFill>
                                <a:srgbClr val="000000"/>
                              </a:solidFill>
                              <a:latin typeface="Times New Roman" panose="02020603050405020304" pitchFamily="18" charset="0"/>
                              <a:cs typeface="Times New Roman" panose="02020603050405020304" pitchFamily="18" charset="0"/>
                            </a:rPr>
                            <a:t>1.037</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5"/>
                      </a:ext>
                    </a:extLst>
                  </a:tr>
                  <a:tr h="393688">
                    <a:tc>
                      <a:txBody>
                        <a:bodyPr/>
                        <a:lstStyle/>
                        <a:p>
                          <a:pPr algn="ctr"/>
                          <a:r>
                            <a:rPr lang="en-US" sz="2000" dirty="0">
                              <a:latin typeface="Times New Roman" panose="02020603050405020304" pitchFamily="18" charset="0"/>
                              <a:cs typeface="Times New Roman" panose="02020603050405020304" pitchFamily="18" charset="0"/>
                            </a:rPr>
                            <a:t>25%</a:t>
                          </a:r>
                        </a:p>
                      </a:txBody>
                      <a:tcPr/>
                    </a:tc>
                    <a:tc>
                      <a:txBody>
                        <a:bodyPr/>
                        <a:lstStyle/>
                        <a:p>
                          <a:r>
                            <a:rPr lang="en-US" sz="1800" b="0" i="1" u="none" strike="noStrike" baseline="0" dirty="0">
                              <a:solidFill>
                                <a:srgbClr val="000000"/>
                              </a:solidFill>
                              <a:latin typeface="Times New Roman" panose="02020603050405020304" pitchFamily="18" charset="0"/>
                              <a:cs typeface="Times New Roman" panose="02020603050405020304" pitchFamily="18" charset="0"/>
                            </a:rPr>
                            <a:t>1.044</a:t>
                          </a:r>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2"/>
              <p:cNvGraphicFramePr>
                <a:graphicFrameLocks noGrp="1"/>
              </p:cNvGraphicFramePr>
              <p:nvPr>
                <p:extLst>
                  <p:ext uri="{D42A27DB-BD31-4B8C-83A1-F6EECF244321}">
                    <p14:modId xmlns:p14="http://schemas.microsoft.com/office/powerpoint/2010/main" val="3061044578"/>
                  </p:ext>
                </p:extLst>
              </p:nvPr>
            </p:nvGraphicFramePr>
            <p:xfrm>
              <a:off x="157143" y="3215533"/>
              <a:ext cx="3384376" cy="3261360"/>
            </p:xfrm>
            <a:graphic>
              <a:graphicData uri="http://schemas.openxmlformats.org/drawingml/2006/table">
                <a:tbl>
                  <a:tblPr firstRow="1" bandRow="1">
                    <a:tableStyleId>{F5AB1C69-6EDB-4FF4-983F-18BD219EF322}</a:tableStyleId>
                  </a:tblPr>
                  <a:tblGrid>
                    <a:gridCol w="773572"/>
                    <a:gridCol w="1098636"/>
                    <a:gridCol w="628512"/>
                    <a:gridCol w="883656"/>
                  </a:tblGrid>
                  <a:tr h="640080">
                    <a:tc>
                      <a:txBody>
                        <a:bodyPr/>
                        <a:lstStyle/>
                        <a:p>
                          <a:r>
                            <a:rPr lang="en-US" dirty="0" smtClean="0"/>
                            <a:t>Conc </a:t>
                          </a:r>
                          <a:endParaRPr lang="en-US" dirty="0"/>
                        </a:p>
                      </a:txBody>
                      <a:tcPr/>
                    </a:tc>
                    <a:tc>
                      <a:txBody>
                        <a:bodyPr/>
                        <a:lstStyle/>
                        <a:p>
                          <a:r>
                            <a:rPr lang="en-US" dirty="0" smtClean="0"/>
                            <a:t>Density of sol.</a:t>
                          </a:r>
                          <a:endParaRPr lang="en-US" dirty="0"/>
                        </a:p>
                      </a:txBody>
                      <a:tcPr/>
                    </a:tc>
                    <a:tc>
                      <a:txBody>
                        <a:bodyPr/>
                        <a:lstStyle/>
                        <a:p>
                          <a:endParaRPr lang="en-US"/>
                        </a:p>
                      </a:txBody>
                      <a:tcPr>
                        <a:blipFill rotWithShape="0">
                          <a:blip r:embed="rId5"/>
                          <a:stretch>
                            <a:fillRect l="-300000" t="-4762" r="-145631" b="-426667"/>
                          </a:stretch>
                        </a:blipFill>
                      </a:tcPr>
                    </a:tc>
                    <a:tc>
                      <a:txBody>
                        <a:bodyPr/>
                        <a:lstStyle/>
                        <a:p>
                          <a:endParaRPr lang="en-US"/>
                        </a:p>
                      </a:txBody>
                      <a:tcPr>
                        <a:blipFill rotWithShape="0">
                          <a:blip r:embed="rId5"/>
                          <a:stretch>
                            <a:fillRect l="-284138" t="-4762" r="-3448" b="-426667"/>
                          </a:stretch>
                        </a:blipFill>
                      </a:tcPr>
                    </a:tc>
                  </a:tr>
                  <a:tr h="396240">
                    <a:tc>
                      <a:txBody>
                        <a:bodyPr/>
                        <a:lstStyle/>
                        <a:p>
                          <a:pPr algn="ctr"/>
                          <a:r>
                            <a:rPr lang="en-US" sz="2000" dirty="0" smtClean="0">
                              <a:latin typeface="Times New Roman" panose="02020603050405020304" pitchFamily="18" charset="0"/>
                              <a:cs typeface="Times New Roman" panose="02020603050405020304" pitchFamily="18" charset="0"/>
                            </a:rPr>
                            <a:t>2%</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1.003</a:t>
                          </a:r>
                          <a:endParaRPr lang="en-US" dirty="0"/>
                        </a:p>
                      </a:txBody>
                      <a:tcPr/>
                    </a:tc>
                    <a:tc>
                      <a:txBody>
                        <a:bodyPr/>
                        <a:lstStyle/>
                        <a:p>
                          <a:endParaRPr lang="en-US" dirty="0"/>
                        </a:p>
                      </a:txBody>
                      <a:tcPr/>
                    </a:tc>
                    <a:tc>
                      <a:txBody>
                        <a:bodyPr/>
                        <a:lstStyle/>
                        <a:p>
                          <a:endParaRPr lang="en-US"/>
                        </a:p>
                      </a:txBody>
                      <a:tcPr/>
                    </a:tc>
                  </a:tr>
                  <a:tr h="640080">
                    <a:tc>
                      <a:txBody>
                        <a:bodyPr/>
                        <a:lstStyle/>
                        <a:p>
                          <a:pPr algn="ctr"/>
                          <a:r>
                            <a:rPr lang="en-US" sz="2000" dirty="0" smtClean="0">
                              <a:latin typeface="Times New Roman" panose="02020603050405020304" pitchFamily="18" charset="0"/>
                              <a:cs typeface="Times New Roman" panose="02020603050405020304" pitchFamily="18" charset="0"/>
                            </a:rPr>
                            <a:t>5%</a:t>
                          </a:r>
                          <a:endParaRPr lang="en-US" sz="20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1.005</a:t>
                          </a:r>
                          <a:endParaRPr lang="en-US" dirty="0" smtClean="0"/>
                        </a:p>
                        <a:p>
                          <a:endParaRPr lang="en-US" dirty="0"/>
                        </a:p>
                      </a:txBody>
                      <a:tcPr/>
                    </a:tc>
                    <a:tc>
                      <a:txBody>
                        <a:bodyPr/>
                        <a:lstStyle/>
                        <a:p>
                          <a:endParaRPr lang="en-US" dirty="0"/>
                        </a:p>
                      </a:txBody>
                      <a:tcPr/>
                    </a:tc>
                    <a:tc>
                      <a:txBody>
                        <a:bodyPr/>
                        <a:lstStyle/>
                        <a:p>
                          <a:endParaRPr lang="en-US"/>
                        </a:p>
                      </a:txBody>
                      <a:tcPr/>
                    </a:tc>
                  </a:tr>
                  <a:tr h="396240">
                    <a:tc>
                      <a:txBody>
                        <a:bodyPr/>
                        <a:lstStyle/>
                        <a:p>
                          <a:pPr algn="ctr"/>
                          <a:r>
                            <a:rPr lang="en-US" sz="2000" dirty="0" smtClean="0">
                              <a:latin typeface="Times New Roman" panose="02020603050405020304" pitchFamily="18" charset="0"/>
                              <a:cs typeface="Times New Roman" panose="02020603050405020304" pitchFamily="18" charset="0"/>
                            </a:rPr>
                            <a:t>10%</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1.018</a:t>
                          </a:r>
                          <a:endParaRPr lang="en-US" dirty="0"/>
                        </a:p>
                      </a:txBody>
                      <a:tcPr/>
                    </a:tc>
                    <a:tc>
                      <a:txBody>
                        <a:bodyPr/>
                        <a:lstStyle/>
                        <a:p>
                          <a:endParaRPr lang="en-US" dirty="0"/>
                        </a:p>
                      </a:txBody>
                      <a:tcPr/>
                    </a:tc>
                    <a:tc>
                      <a:txBody>
                        <a:bodyPr/>
                        <a:lstStyle/>
                        <a:p>
                          <a:endParaRPr lang="en-US"/>
                        </a:p>
                      </a:txBody>
                      <a:tcPr/>
                    </a:tc>
                  </a:tr>
                  <a:tr h="396240">
                    <a:tc>
                      <a:txBody>
                        <a:bodyPr/>
                        <a:lstStyle/>
                        <a:p>
                          <a:pPr algn="ctr"/>
                          <a:r>
                            <a:rPr lang="en-US" sz="2000" dirty="0" smtClean="0">
                              <a:latin typeface="Times New Roman" panose="02020603050405020304" pitchFamily="18" charset="0"/>
                              <a:cs typeface="Times New Roman" panose="02020603050405020304" pitchFamily="18" charset="0"/>
                            </a:rPr>
                            <a:t>15%</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1.03</a:t>
                          </a:r>
                          <a:endParaRPr lang="en-US" dirty="0"/>
                        </a:p>
                      </a:txBody>
                      <a:tcPr/>
                    </a:tc>
                    <a:tc>
                      <a:txBody>
                        <a:bodyPr/>
                        <a:lstStyle/>
                        <a:p>
                          <a:endParaRPr lang="en-US" dirty="0"/>
                        </a:p>
                      </a:txBody>
                      <a:tcPr/>
                    </a:tc>
                    <a:tc>
                      <a:txBody>
                        <a:bodyPr/>
                        <a:lstStyle/>
                        <a:p>
                          <a:endParaRPr lang="en-US"/>
                        </a:p>
                      </a:txBody>
                      <a:tcPr/>
                    </a:tc>
                  </a:tr>
                  <a:tr h="396240">
                    <a:tc>
                      <a:txBody>
                        <a:bodyPr/>
                        <a:lstStyle/>
                        <a:p>
                          <a:pPr algn="ctr"/>
                          <a:r>
                            <a:rPr lang="en-US" sz="2000" dirty="0" smtClean="0">
                              <a:latin typeface="Times New Roman" panose="02020603050405020304" pitchFamily="18" charset="0"/>
                              <a:cs typeface="Times New Roman" panose="02020603050405020304" pitchFamily="18" charset="0"/>
                            </a:rPr>
                            <a:t>20%</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1.037</a:t>
                          </a:r>
                          <a:endParaRPr lang="en-US" dirty="0"/>
                        </a:p>
                      </a:txBody>
                      <a:tcPr/>
                    </a:tc>
                    <a:tc>
                      <a:txBody>
                        <a:bodyPr/>
                        <a:lstStyle/>
                        <a:p>
                          <a:endParaRPr lang="en-US"/>
                        </a:p>
                      </a:txBody>
                      <a:tcPr/>
                    </a:tc>
                    <a:tc>
                      <a:txBody>
                        <a:bodyPr/>
                        <a:lstStyle/>
                        <a:p>
                          <a:endParaRPr lang="en-US" dirty="0"/>
                        </a:p>
                      </a:txBody>
                      <a:tcPr/>
                    </a:tc>
                  </a:tr>
                  <a:tr h="396240">
                    <a:tc>
                      <a:txBody>
                        <a:bodyPr/>
                        <a:lstStyle/>
                        <a:p>
                          <a:pPr algn="ctr"/>
                          <a:r>
                            <a:rPr lang="en-US" sz="2000" dirty="0" smtClean="0">
                              <a:latin typeface="Times New Roman" panose="02020603050405020304" pitchFamily="18" charset="0"/>
                              <a:cs typeface="Times New Roman" panose="02020603050405020304" pitchFamily="18" charset="0"/>
                            </a:rPr>
                            <a:t>25%</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800" b="0" i="1" u="none" strike="noStrike" baseline="0" dirty="0" smtClean="0">
                              <a:solidFill>
                                <a:srgbClr val="000000"/>
                              </a:solidFill>
                              <a:latin typeface="Times New Roman" panose="02020603050405020304" pitchFamily="18" charset="0"/>
                              <a:cs typeface="Times New Roman" panose="02020603050405020304" pitchFamily="18" charset="0"/>
                            </a:rPr>
                            <a:t>1.044</a:t>
                          </a:r>
                          <a:endParaRPr lang="en-US" dirty="0"/>
                        </a:p>
                      </a:txBody>
                      <a:tcPr/>
                    </a:tc>
                    <a:tc>
                      <a:txBody>
                        <a:bodyPr/>
                        <a:lstStyle/>
                        <a:p>
                          <a:endParaRPr lang="en-US" dirty="0"/>
                        </a:p>
                      </a:txBody>
                      <a:tcPr/>
                    </a:tc>
                    <a:tc>
                      <a:txBody>
                        <a:bodyPr/>
                        <a:lstStyle/>
                        <a:p>
                          <a:endParaRPr lang="en-US" dirty="0"/>
                        </a:p>
                      </a:txBody>
                      <a:tcPr/>
                    </a:tc>
                  </a:tr>
                </a:tbl>
              </a:graphicData>
            </a:graphic>
          </p:graphicFrame>
        </mc:Fallback>
      </mc:AlternateContent>
      <p:sp>
        <p:nvSpPr>
          <p:cNvPr id="4" name="Rounded Rectangle 3"/>
          <p:cNvSpPr/>
          <p:nvPr/>
        </p:nvSpPr>
        <p:spPr>
          <a:xfrm>
            <a:off x="2987824" y="29952"/>
            <a:ext cx="2016224" cy="6054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dirty="0"/>
              <a:t>Calculation</a:t>
            </a:r>
          </a:p>
        </p:txBody>
      </p:sp>
      <p:sp>
        <p:nvSpPr>
          <p:cNvPr id="6" name="Rounded Rectangle 5"/>
          <p:cNvSpPr/>
          <p:nvPr/>
        </p:nvSpPr>
        <p:spPr>
          <a:xfrm>
            <a:off x="4572000" y="637940"/>
            <a:ext cx="3931468" cy="120688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i="1" dirty="0">
                <a:solidFill>
                  <a:srgbClr val="000000"/>
                </a:solidFill>
                <a:latin typeface="Times New Roman" panose="02020603050405020304" pitchFamily="18" charset="0"/>
                <a:cs typeface="Times New Roman" panose="02020603050405020304" pitchFamily="18" charset="0"/>
              </a:rPr>
              <a:t>viscosity of water is equal to 1cp</a:t>
            </a:r>
          </a:p>
          <a:p>
            <a:pPr algn="ctr"/>
            <a:r>
              <a:rPr lang="en-US" sz="2000" i="1" dirty="0">
                <a:solidFill>
                  <a:srgbClr val="000000"/>
                </a:solidFill>
                <a:latin typeface="Times New Roman" panose="02020603050405020304" pitchFamily="18" charset="0"/>
                <a:cs typeface="Times New Roman" panose="02020603050405020304" pitchFamily="18" charset="0"/>
              </a:rPr>
              <a:t>The density of and water = 1. </a:t>
            </a:r>
          </a:p>
        </p:txBody>
      </p:sp>
      <mc:AlternateContent xmlns:mc="http://schemas.openxmlformats.org/markup-compatibility/2006" xmlns:a14="http://schemas.microsoft.com/office/drawing/2010/main">
        <mc:Choice Requires="a14">
          <p:sp>
            <p:nvSpPr>
              <p:cNvPr id="7" name="Rounded Rectangle 6"/>
              <p:cNvSpPr/>
              <p:nvPr/>
            </p:nvSpPr>
            <p:spPr>
              <a:xfrm>
                <a:off x="3591706" y="2026828"/>
                <a:ext cx="5416972" cy="45365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dirty="0">
                    <a:latin typeface="Times New Roman" panose="02020603050405020304" pitchFamily="18" charset="0"/>
                    <a:cs typeface="Times New Roman" panose="02020603050405020304" pitchFamily="18" charset="0"/>
                  </a:rPr>
                  <a:t>for conc 2% , if the time required for the solution  was  6 seconds (t 1) and the time required for the </a:t>
                </a:r>
                <a:r>
                  <a:rPr lang="en-US" dirty="0" err="1">
                    <a:latin typeface="Times New Roman" panose="02020603050405020304" pitchFamily="18" charset="0"/>
                    <a:cs typeface="Times New Roman" panose="02020603050405020304" pitchFamily="18" charset="0"/>
                  </a:rPr>
                  <a:t>weter</a:t>
                </a:r>
                <a:r>
                  <a:rPr lang="en-US" dirty="0">
                    <a:latin typeface="Times New Roman" panose="02020603050405020304" pitchFamily="18" charset="0"/>
                    <a:cs typeface="Times New Roman" panose="02020603050405020304" pitchFamily="18" charset="0"/>
                  </a:rPr>
                  <a:t> was 5 seconds (t 2) ,the calculation will be :</a:t>
                </a:r>
              </a:p>
              <a:p>
                <a:pPr algn="just"/>
                <a14:m>
                  <m:oMathPara xmlns:m="http://schemas.openxmlformats.org/officeDocument/2006/math">
                    <m:oMathParaPr>
                      <m:jc m:val="centerGroup"/>
                    </m:oMathParaPr>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1 </m:t>
                              </m:r>
                            </m:sub>
                          </m:sSub>
                        </m:num>
                        <m:den>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2</m:t>
                              </m:r>
                            </m:sub>
                          </m:sSub>
                        </m:den>
                      </m:f>
                      <m:r>
                        <a:rPr lang="en-US">
                          <a:latin typeface="Cambria Math" panose="02040503050406030204" pitchFamily="18" charset="0"/>
                        </a:rPr>
                        <m: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𝑝</m:t>
                              </m:r>
                            </m:e>
                            <m:sub>
                              <m:r>
                                <a:rPr lang="en-US">
                                  <a:latin typeface="Cambria Math" panose="02040503050406030204" pitchFamily="18" charset="0"/>
                                </a:rPr>
                                <m:t>1</m:t>
                              </m:r>
                            </m:sub>
                          </m:sSub>
                        </m:num>
                        <m:den>
                          <m:sSub>
                            <m:sSubPr>
                              <m:ctrlPr>
                                <a:rPr lang="en-US" i="1">
                                  <a:latin typeface="Cambria Math" panose="02040503050406030204" pitchFamily="18" charset="0"/>
                                </a:rPr>
                              </m:ctrlPr>
                            </m:sSubPr>
                            <m:e>
                              <m:r>
                                <a:rPr lang="en-US">
                                  <a:latin typeface="Cambria Math" panose="02040503050406030204" pitchFamily="18" charset="0"/>
                                </a:rPr>
                                <m:t>𝑝</m:t>
                              </m:r>
                            </m:e>
                            <m:sub>
                              <m:r>
                                <a:rPr lang="en-US">
                                  <a:latin typeface="Cambria Math" panose="02040503050406030204" pitchFamily="18" charset="0"/>
                                </a:rPr>
                                <m:t>2</m:t>
                              </m:r>
                            </m:sub>
                          </m:sSub>
                        </m:den>
                      </m:f>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a:latin typeface="Cambria Math" panose="02040503050406030204" pitchFamily="18" charset="0"/>
                                </a:rPr>
                                <m:t>𝑡</m:t>
                              </m:r>
                            </m:e>
                            <m:sub>
                              <m:r>
                                <a:rPr lang="en-US">
                                  <a:latin typeface="Cambria Math" panose="02040503050406030204" pitchFamily="18" charset="0"/>
                                </a:rPr>
                                <m:t>1</m:t>
                              </m:r>
                            </m:sub>
                          </m:sSub>
                        </m:num>
                        <m:den>
                          <m:sSub>
                            <m:sSubPr>
                              <m:ctrlPr>
                                <a:rPr lang="en-US" i="1">
                                  <a:latin typeface="Cambria Math" panose="02040503050406030204" pitchFamily="18" charset="0"/>
                                </a:rPr>
                              </m:ctrlPr>
                            </m:sSubPr>
                            <m:e>
                              <m:r>
                                <a:rPr lang="en-US">
                                  <a:latin typeface="Cambria Math" panose="02040503050406030204" pitchFamily="18" charset="0"/>
                                </a:rPr>
                                <m:t>𝑡</m:t>
                              </m:r>
                            </m:e>
                            <m:sub>
                              <m:r>
                                <a:rPr lang="en-US">
                                  <a:latin typeface="Cambria Math" panose="02040503050406030204" pitchFamily="18" charset="0"/>
                                </a:rPr>
                                <m:t>2</m:t>
                              </m:r>
                            </m:sub>
                          </m:sSub>
                        </m:den>
                      </m:f>
                    </m:oMath>
                  </m:oMathPara>
                </a14:m>
                <a:endParaRPr lang="en-US" dirty="0">
                  <a:latin typeface="Times New Roman" panose="02020603050405020304" pitchFamily="18" charset="0"/>
                  <a:cs typeface="Times New Roman" panose="02020603050405020304" pitchFamily="18" charset="0"/>
                </a:endParaRPr>
              </a:p>
              <a:p>
                <a:pPr algn="just"/>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1 </m:t>
                        </m:r>
                      </m:sub>
                    </m:sSub>
                    <m:r>
                      <a:rPr lang="en-US">
                        <a:latin typeface="Cambria Math" panose="02040503050406030204" pitchFamily="18" charset="0"/>
                      </a:rPr>
                      <m:t> ,</m:t>
                    </m:r>
                  </m:oMath>
                </a14:m>
                <a:r>
                  <a:rPr lang="en-US" dirty="0">
                    <a:latin typeface="Times New Roman" panose="02020603050405020304" pitchFamily="18" charset="0"/>
                    <a:cs typeface="Times New Roman" panose="02020603050405020304" pitchFamily="18" charset="0"/>
                  </a:rPr>
                  <a:t> P1 , t1  for the solution </a:t>
                </a:r>
              </a:p>
              <a:p>
                <a:pPr algn="just"/>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2</m:t>
                        </m:r>
                      </m:sub>
                    </m:sSub>
                  </m:oMath>
                </a14:m>
                <a:r>
                  <a:rPr lang="en-US" dirty="0">
                    <a:latin typeface="Times New Roman" panose="02020603050405020304" pitchFamily="18" charset="0"/>
                    <a:cs typeface="Times New Roman" panose="02020603050405020304" pitchFamily="18" charset="0"/>
                  </a:rPr>
                  <a:t>, P2 , t2  for water</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1 </m:t>
                        </m:r>
                      </m:sub>
                    </m:sSub>
                  </m:oMath>
                </a14:m>
                <a:r>
                  <a:rPr lang="en-US" dirty="0">
                    <a:latin typeface="Times New Roman" panose="02020603050405020304" pitchFamily="18" charset="0"/>
                    <a:cs typeface="Times New Roman" panose="02020603050405020304" pitchFamily="18" charset="0"/>
                  </a:rPr>
                  <a:t>      =           1.003*6</a:t>
                </a:r>
              </a:p>
              <a:p>
                <a:pPr algn="just"/>
                <a:r>
                  <a:rPr lang="en-US" dirty="0">
                    <a:latin typeface="Times New Roman" panose="02020603050405020304" pitchFamily="18" charset="0"/>
                    <a:cs typeface="Times New Roman" panose="02020603050405020304" pitchFamily="18" charset="0"/>
                  </a:rPr>
                  <a:t>    1                         1*5</a:t>
                </a:r>
              </a:p>
              <a:p>
                <a:pPr algn="just"/>
                <a:r>
                  <a:rPr lang="en-US"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1 </m:t>
                        </m:r>
                      </m:sub>
                    </m:sSub>
                  </m:oMath>
                </a14:m>
                <a:r>
                  <a:rPr lang="en-US" dirty="0">
                    <a:latin typeface="Times New Roman" panose="02020603050405020304" pitchFamily="18" charset="0"/>
                    <a:cs typeface="Times New Roman" panose="02020603050405020304" pitchFamily="18" charset="0"/>
                  </a:rPr>
                  <a:t>=1.203 </a:t>
                </a:r>
                <a:r>
                  <a:rPr lang="en-US" dirty="0" err="1">
                    <a:latin typeface="Times New Roman" panose="02020603050405020304" pitchFamily="18" charset="0"/>
                    <a:cs typeface="Times New Roman" panose="02020603050405020304" pitchFamily="18" charset="0"/>
                  </a:rPr>
                  <a:t>cp</a:t>
                </a:r>
                <a:r>
                  <a:rPr lang="en-US" dirty="0">
                    <a:latin typeface="Times New Roman" panose="02020603050405020304" pitchFamily="18" charset="0"/>
                    <a:cs typeface="Times New Roman" panose="02020603050405020304" pitchFamily="18" charset="0"/>
                  </a:rPr>
                  <a:t>                </a:t>
                </a:r>
              </a:p>
              <a:p>
                <a:pPr algn="just"/>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𝜼</m:t>
                        </m:r>
                      </m:e>
                      <m:sub>
                        <m:r>
                          <a:rPr lang="en-US">
                            <a:latin typeface="Cambria Math" panose="02040503050406030204" pitchFamily="18" charset="0"/>
                          </a:rPr>
                          <m:t>𝒓𝒆𝒍</m:t>
                        </m:r>
                      </m:sub>
                    </m:sSub>
                  </m:oMath>
                </a14:m>
                <a:r>
                  <a:rPr lang="en-US"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𝜂</m:t>
                        </m:r>
                      </m:e>
                      <m:sub>
                        <m:r>
                          <a:rPr lang="en-US">
                            <a:latin typeface="Cambria Math" panose="02040503050406030204" pitchFamily="18" charset="0"/>
                          </a:rPr>
                          <m:t>1 </m:t>
                        </m:r>
                      </m:sub>
                    </m:sSub>
                  </m:oMath>
                </a14:m>
                <a:r>
                  <a:rPr lang="en-US"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US" i="1">
                            <a:latin typeface="Cambria Math" panose="02040503050406030204" pitchFamily="18" charset="0"/>
                          </a:rPr>
                        </m:ctrlPr>
                      </m:sSubPr>
                      <m:e>
                        <m:r>
                          <a:rPr lang="en-US">
                            <a:latin typeface="Cambria Math" panose="02040503050406030204" pitchFamily="18" charset="0"/>
                          </a:rPr>
                          <m:t>𝜼</m:t>
                        </m:r>
                      </m:e>
                      <m:sub>
                        <m:r>
                          <a:rPr lang="en-US">
                            <a:latin typeface="Cambria Math" panose="02040503050406030204" pitchFamily="18" charset="0"/>
                          </a:rPr>
                          <m:t>𝒘</m:t>
                        </m:r>
                      </m:sub>
                    </m:sSub>
                  </m:oMath>
                </a14:m>
                <a:r>
                  <a:rPr lang="en-US" dirty="0">
                    <a:latin typeface="Times New Roman" panose="02020603050405020304" pitchFamily="18" charset="0"/>
                    <a:cs typeface="Times New Roman" panose="02020603050405020304" pitchFamily="18" charset="0"/>
                  </a:rPr>
                  <a:t>=  1.203/</a:t>
                </a:r>
                <a:r>
                  <a:rPr lang="ar-SA"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 1.203 </a:t>
                </a:r>
              </a:p>
              <a:p>
                <a:pPr algn="just"/>
                <a:r>
                  <a:rPr lang="en-US" dirty="0">
                    <a:latin typeface="Times New Roman" panose="02020603050405020304" pitchFamily="18" charset="0"/>
                    <a:cs typeface="Times New Roman" panose="02020603050405020304" pitchFamily="18" charset="0"/>
                  </a:rPr>
                  <a:t>* the same calculation for other concentration </a:t>
                </a:r>
              </a:p>
            </p:txBody>
          </p:sp>
        </mc:Choice>
        <mc:Fallback xmlns="">
          <p:sp>
            <p:nvSpPr>
              <p:cNvPr id="7" name="Rounded Rectangle 6"/>
              <p:cNvSpPr>
                <a:spLocks noRot="1" noChangeAspect="1" noMove="1" noResize="1" noEditPoints="1" noAdjustHandles="1" noChangeArrowheads="1" noChangeShapeType="1" noTextEdit="1"/>
              </p:cNvSpPr>
              <p:nvPr/>
            </p:nvSpPr>
            <p:spPr>
              <a:xfrm>
                <a:off x="3591706" y="2026828"/>
                <a:ext cx="5416972" cy="4536504"/>
              </a:xfrm>
              <a:prstGeom prst="roundRect">
                <a:avLst/>
              </a:prstGeom>
              <a:blipFill rotWithShape="1">
                <a:blip r:embed="rId6"/>
                <a:stretch>
                  <a:fillRect/>
                </a:stretch>
              </a:blipFill>
            </p:spPr>
            <p:txBody>
              <a:bodyPr/>
              <a:lstStyle/>
              <a:p>
                <a:r>
                  <a:rPr lang="ar-IQ">
                    <a:noFill/>
                  </a:rPr>
                  <a:t> </a:t>
                </a:r>
              </a:p>
            </p:txBody>
          </p:sp>
        </mc:Fallback>
      </mc:AlternateContent>
      <p:cxnSp>
        <p:nvCxnSpPr>
          <p:cNvPr id="9" name="Straight Connector 8"/>
          <p:cNvCxnSpPr/>
          <p:nvPr/>
        </p:nvCxnSpPr>
        <p:spPr>
          <a:xfrm>
            <a:off x="3995936" y="5013176"/>
            <a:ext cx="4320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422187" y="5013176"/>
            <a:ext cx="864096" cy="382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صورة 2" descr="C:\Users\mohanad alrawi\Desktop\سرى\محاضرات سرى\100px-Ubbelohde.jpg"/>
          <p:cNvPicPr/>
          <p:nvPr/>
        </p:nvPicPr>
        <p:blipFill>
          <a:blip r:embed="rId7">
            <a:extLst>
              <a:ext uri="{28A0092B-C50C-407E-A947-70E740481C1C}">
                <a14:useLocalDpi xmlns:a14="http://schemas.microsoft.com/office/drawing/2010/main" val="0"/>
              </a:ext>
            </a:extLst>
          </a:blip>
          <a:srcRect/>
          <a:stretch>
            <a:fillRect/>
          </a:stretch>
        </p:blipFill>
        <p:spPr bwMode="auto">
          <a:xfrm>
            <a:off x="179512" y="764704"/>
            <a:ext cx="3139380" cy="2376264"/>
          </a:xfrm>
          <a:prstGeom prst="rect">
            <a:avLst/>
          </a:prstGeom>
          <a:ln/>
        </p:spPr>
        <p:style>
          <a:lnRef idx="2">
            <a:schemeClr val="accent3"/>
          </a:lnRef>
          <a:fillRef idx="1">
            <a:schemeClr val="lt1"/>
          </a:fillRef>
          <a:effectRef idx="0">
            <a:schemeClr val="accent3"/>
          </a:effectRef>
          <a:fontRef idx="minor">
            <a:schemeClr val="dk1"/>
          </a:fontRef>
        </p:style>
      </p:pic>
    </p:spTree>
    <p:custDataLst>
      <p:tags r:id="rId1"/>
    </p:custDataLst>
    <p:extLst>
      <p:ext uri="{BB962C8B-B14F-4D97-AF65-F5344CB8AC3E}">
        <p14:creationId xmlns:p14="http://schemas.microsoft.com/office/powerpoint/2010/main" val="2774319867"/>
      </p:ext>
    </p:extLst>
  </p:cSld>
  <p:clrMapOvr>
    <a:masterClrMapping/>
  </p:clrMapOvr>
  <mc:AlternateContent xmlns:mc="http://schemas.openxmlformats.org/markup-compatibility/2006" xmlns:p14="http://schemas.microsoft.com/office/powerpoint/2010/main">
    <mc:Choice Requires="p14">
      <p:transition spd="slow" p14:dur="2000" advTm="165371"/>
    </mc:Choice>
    <mc:Fallback xmlns="">
      <p:transition spd="slow" advTm="165371"/>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981936669"/>
              </p:ext>
            </p:extLst>
          </p:nvPr>
        </p:nvGraphicFramePr>
        <p:xfrm>
          <a:off x="1043608" y="548680"/>
          <a:ext cx="6336704" cy="4536504"/>
        </p:xfrm>
        <a:graphic>
          <a:graphicData uri="http://schemas.openxmlformats.org/drawingml/2006/chart">
            <c:chart xmlns:c="http://schemas.openxmlformats.org/drawingml/2006/chart" xmlns:r="http://schemas.openxmlformats.org/officeDocument/2006/relationships" r:id="rId2"/>
          </a:graphicData>
        </a:graphic>
      </p:graphicFrame>
      <p:sp>
        <p:nvSpPr>
          <p:cNvPr id="3" name="Rounded Rectangle 2"/>
          <p:cNvSpPr/>
          <p:nvPr/>
        </p:nvSpPr>
        <p:spPr>
          <a:xfrm>
            <a:off x="1835696" y="5445224"/>
            <a:ext cx="5760640" cy="12744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Calculate the  unknown concentration  for solution if you know the relative viscosity  of unknown conc was 1.35 ?</a:t>
            </a:r>
          </a:p>
        </p:txBody>
      </p:sp>
      <p:cxnSp>
        <p:nvCxnSpPr>
          <p:cNvPr id="6" name="Straight Connector 5"/>
          <p:cNvCxnSpPr/>
          <p:nvPr/>
        </p:nvCxnSpPr>
        <p:spPr>
          <a:xfrm>
            <a:off x="1907704" y="1916832"/>
            <a:ext cx="108012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987824" y="1916832"/>
            <a:ext cx="0" cy="2376264"/>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251614"/>
      </p:ext>
    </p:extLst>
  </p:cSld>
  <p:clrMapOvr>
    <a:masterClrMapping/>
  </p:clrMapOvr>
  <mc:AlternateContent xmlns:mc="http://schemas.openxmlformats.org/markup-compatibility/2006" xmlns:p14="http://schemas.microsoft.com/office/powerpoint/2010/main">
    <mc:Choice Requires="p14">
      <p:transition spd="med" p14:dur="700" advTm="95094">
        <p:fade/>
      </p:transition>
    </mc:Choice>
    <mc:Fallback xmlns="">
      <p:transition spd="med" advTm="95094">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مستطيل 1"/>
              <p:cNvSpPr/>
              <p:nvPr/>
            </p:nvSpPr>
            <p:spPr>
              <a:xfrm>
                <a:off x="1403648" y="1124744"/>
                <a:ext cx="7344816" cy="4823565"/>
              </a:xfrm>
              <a:prstGeom prst="rect">
                <a:avLst/>
              </a:prstGeom>
            </p:spPr>
            <p:txBody>
              <a:bodyPr wrap="square">
                <a:spAutoFit/>
              </a:bodyPr>
              <a:lstStyle/>
              <a:p>
                <a:pPr lvl="0" algn="ctr"/>
                <a14:m>
                  <m:oMath xmlns:m="http://schemas.openxmlformats.org/officeDocument/2006/math">
                    <m:r>
                      <m:rPr>
                        <m:nor/>
                      </m:rPr>
                      <a:rPr lang="en-US" sz="2800" dirty="0" smtClean="0">
                        <a:solidFill>
                          <a:prstClr val="black"/>
                        </a:solidFill>
                        <a:ea typeface="Calibri" panose="020F0502020204030204" pitchFamily="34" charset="0"/>
                        <a:cs typeface="Times New Roman" panose="02020603050405020304" pitchFamily="18" charset="0"/>
                      </a:rPr>
                      <m:t>relative</m:t>
                    </m:r>
                    <m:r>
                      <m:rPr>
                        <m:nor/>
                      </m:rPr>
                      <a:rPr lang="en-US" sz="2800" dirty="0" smtClean="0">
                        <a:solidFill>
                          <a:prstClr val="black"/>
                        </a:solidFill>
                        <a:ea typeface="Calibri" panose="020F0502020204030204" pitchFamily="34" charset="0"/>
                        <a:cs typeface="Times New Roman" panose="02020603050405020304" pitchFamily="18" charset="0"/>
                      </a:rPr>
                      <m:t> </m:t>
                    </m:r>
                    <m:r>
                      <m:rPr>
                        <m:nor/>
                      </m:rPr>
                      <a:rPr lang="en-US" sz="2800" dirty="0" smtClean="0">
                        <a:solidFill>
                          <a:prstClr val="black"/>
                        </a:solidFill>
                        <a:ea typeface="Calibri" panose="020F0502020204030204" pitchFamily="34" charset="0"/>
                        <a:cs typeface="Times New Roman" panose="02020603050405020304" pitchFamily="18" charset="0"/>
                      </a:rPr>
                      <m:t>viscosity</m:t>
                    </m:r>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𝒓𝒆𝒍</m:t>
                        </m:r>
                      </m:sub>
                    </m:s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f>
                      <m:f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2800" b="1" i="1">
                                <a:solidFill>
                                  <a:prstClr val="black"/>
                                </a:solidFill>
                                <a:latin typeface="Cambria Math" panose="02040503050406030204" pitchFamily="18" charset="0"/>
                              </a:rPr>
                            </m:ctrlPr>
                          </m:sSubPr>
                          <m:e>
                            <m:r>
                              <a:rPr lang="en-US" sz="2800" b="1" i="1">
                                <a:solidFill>
                                  <a:prstClr val="black"/>
                                </a:solidFill>
                                <a:latin typeface="Cambria Math" panose="02040503050406030204" pitchFamily="18" charset="0"/>
                              </a:rPr>
                              <m:t>𝜼</m:t>
                            </m:r>
                          </m:e>
                          <m:sub>
                            <m:r>
                              <a:rPr lang="en-US" sz="2800" b="1" i="1">
                                <a:solidFill>
                                  <a:prstClr val="black"/>
                                </a:solidFill>
                                <a:latin typeface="Cambria Math" panose="02040503050406030204" pitchFamily="18" charset="0"/>
                              </a:rPr>
                              <m:t>𝒘</m:t>
                            </m:r>
                          </m:sub>
                        </m:sSub>
                      </m:den>
                    </m:f>
                  </m:oMath>
                </a14:m>
                <a:r>
                  <a:rPr lang="en-US" sz="2800" dirty="0">
                    <a:solidFill>
                      <a:prstClr val="black"/>
                    </a:solidFill>
                    <a:ea typeface="Calibri" panose="020F0502020204030204" pitchFamily="34" charset="0"/>
                    <a:cs typeface="Times New Roman" panose="02020603050405020304" pitchFamily="18" charset="0"/>
                  </a:rPr>
                  <a:t> </a:t>
                </a:r>
              </a:p>
              <a:p>
                <a:pPr lvl="0" algn="ctr"/>
                <a:r>
                  <a:rPr lang="en-US" sz="2800" dirty="0">
                    <a:solidFill>
                      <a:prstClr val="black"/>
                    </a:solidFill>
                    <a:ea typeface="Calibri" panose="020F0502020204030204" pitchFamily="34" charset="0"/>
                    <a:cs typeface="Times New Roman" panose="02020603050405020304" pitchFamily="18" charset="0"/>
                  </a:rPr>
                  <a:t>    specific viscosity</a:t>
                </a:r>
                <a14:m>
                  <m:oMath xmlns:m="http://schemas.openxmlformats.org/officeDocument/2006/math">
                    <m:d>
                      <m:d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e>
                    </m:d>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𝒓𝒆𝒍</m:t>
                        </m:r>
                      </m:sub>
                    </m:sSub>
                  </m:oMath>
                </a14:m>
                <a:r>
                  <a:rPr lang="en-US" sz="2800" dirty="0">
                    <a:solidFill>
                      <a:prstClr val="black"/>
                    </a:solidFill>
                    <a:ea typeface="Calibri" panose="020F0502020204030204" pitchFamily="34" charset="0"/>
                    <a:cs typeface="Times New Roman" panose="02020603050405020304" pitchFamily="18" charset="0"/>
                  </a:rPr>
                  <a:t> _  1    </a:t>
                </a:r>
              </a:p>
              <a:p>
                <a:pPr lvl="0" algn="ctr"/>
                <a:r>
                  <a:rPr lang="en-US" sz="2800" dirty="0">
                    <a:solidFill>
                      <a:prstClr val="black"/>
                    </a:solidFill>
                    <a:ea typeface="Calibri" panose="020F0502020204030204" pitchFamily="34" charset="0"/>
                    <a:cs typeface="Times New Roman" panose="02020603050405020304" pitchFamily="18" charset="0"/>
                  </a:rPr>
                  <a:t>   reduced viscosity</a:t>
                </a:r>
                <a14:m>
                  <m:oMath xmlns:m="http://schemas.openxmlformats.org/officeDocument/2006/math">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𝒓𝒆𝒅</m:t>
                        </m:r>
                      </m:sub>
                    </m:s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oMath>
                </a14:m>
                <a:r>
                  <a:rPr lang="en-US" sz="2800" dirty="0">
                    <a:solidFill>
                      <a:prstClr val="black"/>
                    </a:solidFill>
                    <a:ea typeface="Calibri" panose="020F0502020204030204" pitchFamily="34" charset="0"/>
                    <a:cs typeface="Times New Roman" panose="02020603050405020304" pitchFamily="18" charset="0"/>
                  </a:rPr>
                  <a:t>=</a:t>
                </a:r>
                <a14:m>
                  <m:oMath xmlns:m="http://schemas.openxmlformats.org/officeDocument/2006/math">
                    <m:f>
                      <m:f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num>
                      <m:den>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𝒄</m:t>
                        </m:r>
                      </m:den>
                    </m:f>
                  </m:oMath>
                </a14:m>
                <a:endParaRPr lang="en-US" sz="2800" dirty="0">
                  <a:solidFill>
                    <a:prstClr val="black"/>
                  </a:solidFill>
                  <a:ea typeface="Calibri" panose="020F0502020204030204" pitchFamily="34" charset="0"/>
                  <a:cs typeface="Times New Roman" panose="02020603050405020304" pitchFamily="18" charset="0"/>
                </a:endParaRPr>
              </a:p>
              <a:p>
                <a:pPr marL="342900" lvl="0" indent="-342900" algn="ctr">
                  <a:buFont typeface="Arial" panose="020B0604020202020204" pitchFamily="34" charset="0"/>
                  <a:buChar char="•"/>
                </a:pPr>
                <a14:m>
                  <m:oMath xmlns:m="http://schemas.openxmlformats.org/officeDocument/2006/math">
                    <m:sSub>
                      <m:sSubPr>
                        <m:ctrlPr>
                          <a:rPr lang="en-US" sz="2800" i="1">
                            <a:solidFill>
                              <a:prstClr val="black"/>
                            </a:solidFill>
                            <a:latin typeface="Cambria Math" panose="02040503050406030204" pitchFamily="18" charset="0"/>
                          </a:rPr>
                        </m:ctrlPr>
                      </m:sSubPr>
                      <m:e>
                        <m:r>
                          <a:rPr lang="en-US" sz="2800">
                            <a:solidFill>
                              <a:prstClr val="black"/>
                            </a:solidFill>
                            <a:latin typeface="Cambria Math" panose="02040503050406030204" pitchFamily="18" charset="0"/>
                          </a:rPr>
                          <m:t>𝜼</m:t>
                        </m:r>
                      </m:e>
                      <m:sub>
                        <m:r>
                          <a:rPr lang="en-US" sz="2800">
                            <a:solidFill>
                              <a:prstClr val="black"/>
                            </a:solidFill>
                            <a:latin typeface="Cambria Math" panose="02040503050406030204" pitchFamily="18" charset="0"/>
                          </a:rPr>
                          <m:t>𝒓𝒆𝒍</m:t>
                        </m:r>
                      </m:sub>
                    </m:sSub>
                    <m:r>
                      <a:rPr lang="en-US" sz="2800" b="0" i="0">
                        <a:solidFill>
                          <a:prstClr val="black"/>
                        </a:solidFill>
                        <a:latin typeface="Cambria Math" panose="02040503050406030204" pitchFamily="18" charset="0"/>
                      </a:rPr>
                      <m:t> </m:t>
                    </m:r>
                  </m:oMath>
                </a14:m>
                <a:r>
                  <a:rPr lang="en-US" sz="2800" dirty="0">
                    <a:solidFill>
                      <a:prstClr val="black"/>
                    </a:solidFill>
                    <a:cs typeface="Times New Roman" panose="02020603050405020304" pitchFamily="18" charset="0"/>
                  </a:rPr>
                  <a:t> = 1.203 </a:t>
                </a:r>
                <a:endParaRPr lang="en-US" sz="2800" dirty="0">
                  <a:solidFill>
                    <a:prstClr val="black"/>
                  </a:solidFill>
                  <a:ea typeface="Calibri" panose="020F0502020204030204" pitchFamily="34" charset="0"/>
                  <a:cs typeface="Times New Roman" panose="02020603050405020304" pitchFamily="18" charset="0"/>
                </a:endParaRPr>
              </a:p>
              <a:p>
                <a:pPr marL="342900" lvl="0" indent="-342900" algn="ctr">
                  <a:buFont typeface="Arial" panose="020B0604020202020204" pitchFamily="34" charset="0"/>
                  <a:buChar char="•"/>
                </a:pPr>
                <a:r>
                  <a:rPr lang="en-US" sz="2800" dirty="0">
                    <a:solidFill>
                      <a:prstClr val="black"/>
                    </a:solidFill>
                    <a:ea typeface="Calibri" panose="020F0502020204030204" pitchFamily="34" charset="0"/>
                    <a:cs typeface="Times New Roman" panose="02020603050405020304" pitchFamily="18" charset="0"/>
                  </a:rPr>
                  <a:t>specific viscosity</a:t>
                </a:r>
                <a14:m>
                  <m:oMath xmlns:m="http://schemas.openxmlformats.org/officeDocument/2006/math">
                    <m:d>
                      <m:d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e>
                    </m:d>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m:rPr>
                        <m:nor/>
                      </m:rPr>
                      <a:rPr lang="en-US" sz="2800" dirty="0">
                        <a:solidFill>
                          <a:prstClr val="black"/>
                        </a:solidFill>
                        <a:cs typeface="Times New Roman" panose="02020603050405020304" pitchFamily="18" charset="0"/>
                      </a:rPr>
                      <m:t>1.203</m:t>
                    </m:r>
                  </m:oMath>
                </a14:m>
                <a:r>
                  <a:rPr lang="en-US" sz="2800" dirty="0">
                    <a:solidFill>
                      <a:prstClr val="black"/>
                    </a:solidFill>
                    <a:ea typeface="Calibri" panose="020F0502020204030204" pitchFamily="34" charset="0"/>
                    <a:cs typeface="Times New Roman" panose="02020603050405020304" pitchFamily="18" charset="0"/>
                  </a:rPr>
                  <a:t>_  1</a:t>
                </a:r>
              </a:p>
              <a:p>
                <a:pPr marL="342900" lvl="0" indent="-342900" algn="ctr">
                  <a:buFont typeface="Arial" panose="020B0604020202020204" pitchFamily="34" charset="0"/>
                  <a:buChar char="•"/>
                </a:pPr>
                <a:r>
                  <a:rPr lang="en-US" sz="2800" dirty="0">
                    <a:solidFill>
                      <a:prstClr val="black"/>
                    </a:solidFill>
                    <a:ea typeface="Calibri" panose="020F0502020204030204" pitchFamily="34" charset="0"/>
                    <a:cs typeface="Times New Roman" panose="02020603050405020304" pitchFamily="18" charset="0"/>
                  </a:rPr>
                  <a:t>=0.203</a:t>
                </a:r>
              </a:p>
              <a:p>
                <a:pPr marL="342900" lvl="0" indent="-342900" algn="ctr">
                  <a:buFont typeface="Arial" panose="020B0604020202020204" pitchFamily="34" charset="0"/>
                  <a:buChar char="•"/>
                </a:pPr>
                <a:r>
                  <a:rPr lang="en-US" sz="2800" dirty="0">
                    <a:solidFill>
                      <a:prstClr val="black"/>
                    </a:solidFill>
                    <a:ea typeface="Calibri" panose="020F0502020204030204" pitchFamily="34" charset="0"/>
                    <a:cs typeface="Times New Roman" panose="02020603050405020304" pitchFamily="18" charset="0"/>
                  </a:rPr>
                  <a:t> reduced viscosity</a:t>
                </a:r>
                <a14:m>
                  <m:oMath xmlns:m="http://schemas.openxmlformats.org/officeDocument/2006/math">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𝒓𝒆𝒅</m:t>
                        </m:r>
                      </m:sub>
                    </m:s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oMath>
                </a14:m>
                <a:r>
                  <a:rPr lang="en-US" sz="2800" dirty="0">
                    <a:solidFill>
                      <a:prstClr val="black"/>
                    </a:solidFill>
                    <a:ea typeface="Calibri" panose="020F0502020204030204" pitchFamily="34" charset="0"/>
                    <a:cs typeface="Times New Roman" panose="02020603050405020304" pitchFamily="18" charset="0"/>
                  </a:rPr>
                  <a:t>=</a:t>
                </a:r>
                <a14:m>
                  <m:oMath xmlns:m="http://schemas.openxmlformats.org/officeDocument/2006/math">
                    <m:f>
                      <m:f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num>
                      <m:den>
                        <m:r>
                          <a:rPr lang="en-US" sz="2800">
                            <a:solidFill>
                              <a:prstClr val="black"/>
                            </a:solidFill>
                            <a:latin typeface="Cambria Math" panose="02040503050406030204" pitchFamily="18" charset="0"/>
                            <a:ea typeface="Calibri" panose="020F0502020204030204" pitchFamily="34" charset="0"/>
                            <a:cs typeface="Times New Roman" panose="02020603050405020304" pitchFamily="18" charset="0"/>
                          </a:rPr>
                          <m:t>𝒄</m:t>
                        </m:r>
                      </m:den>
                    </m:f>
                  </m:oMath>
                </a14:m>
                <a:endParaRPr lang="en-US" sz="2800" dirty="0">
                  <a:solidFill>
                    <a:prstClr val="black"/>
                  </a:solidFill>
                  <a:ea typeface="Calibri" panose="020F0502020204030204" pitchFamily="34" charset="0"/>
                  <a:cs typeface="Times New Roman" panose="02020603050405020304" pitchFamily="18" charset="0"/>
                </a:endParaRPr>
              </a:p>
              <a:p>
                <a:pPr marL="342900" lvl="0" indent="-342900" algn="ctr">
                  <a:buFont typeface="Arial" panose="020B0604020202020204" pitchFamily="34" charset="0"/>
                  <a:buChar char="•"/>
                </a:pPr>
                <a:r>
                  <a:rPr lang="en-US" sz="2800" dirty="0">
                    <a:solidFill>
                      <a:prstClr val="black"/>
                    </a:solidFill>
                    <a:ea typeface="Calibri" panose="020F0502020204030204" pitchFamily="34" charset="0"/>
                    <a:cs typeface="Times New Roman" panose="02020603050405020304" pitchFamily="18" charset="0"/>
                  </a:rPr>
                  <a:t>=</a:t>
                </a:r>
                <a14:m>
                  <m:oMath xmlns:m="http://schemas.openxmlformats.org/officeDocument/2006/math">
                    <m:f>
                      <m:fPr>
                        <m:ctrlPr>
                          <a:rPr lang="en-US" sz="28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r>
                          <a:rPr lang="en-US" sz="2800" b="0" i="1" smtClean="0">
                            <a:solidFill>
                              <a:prstClr val="black"/>
                            </a:solidFill>
                            <a:latin typeface="Cambria Math" panose="02040503050406030204" pitchFamily="18" charset="0"/>
                            <a:ea typeface="Calibri" panose="020F0502020204030204" pitchFamily="34" charset="0"/>
                            <a:cs typeface="Times New Roman" panose="02020603050405020304" pitchFamily="18" charset="0"/>
                          </a:rPr>
                          <m:t>0</m:t>
                        </m:r>
                        <m:r>
                          <a:rPr lang="en-US" sz="2800" b="0" i="1" smtClean="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2800" b="0" i="1" smtClean="0">
                            <a:solidFill>
                              <a:prstClr val="black"/>
                            </a:solidFill>
                            <a:latin typeface="Cambria Math" panose="02040503050406030204" pitchFamily="18" charset="0"/>
                            <a:ea typeface="Calibri" panose="020F0502020204030204" pitchFamily="34" charset="0"/>
                            <a:cs typeface="Times New Roman" panose="02020603050405020304" pitchFamily="18" charset="0"/>
                          </a:rPr>
                          <m:t>203</m:t>
                        </m:r>
                      </m:num>
                      <m:den>
                        <m:r>
                          <a:rPr lang="en-US" sz="2800" b="0" i="0" smtClean="0">
                            <a:solidFill>
                              <a:prstClr val="black"/>
                            </a:solidFill>
                            <a:latin typeface="Cambria Math" panose="02040503050406030204" pitchFamily="18" charset="0"/>
                            <a:ea typeface="Calibri" panose="020F0502020204030204" pitchFamily="34" charset="0"/>
                            <a:cs typeface="Times New Roman" panose="02020603050405020304" pitchFamily="18" charset="0"/>
                          </a:rPr>
                          <m:t>2</m:t>
                        </m:r>
                      </m:den>
                    </m:f>
                  </m:oMath>
                </a14:m>
                <a:endParaRPr lang="en-US" sz="2800" dirty="0">
                  <a:solidFill>
                    <a:prstClr val="black"/>
                  </a:solidFill>
                  <a:ea typeface="Calibri" panose="020F0502020204030204" pitchFamily="34" charset="0"/>
                  <a:cs typeface="Times New Roman" panose="02020603050405020304" pitchFamily="18" charset="0"/>
                </a:endParaRPr>
              </a:p>
              <a:p>
                <a:pPr marL="342900" lvl="0" indent="-342900" algn="ctr">
                  <a:buFont typeface="Arial" panose="020B0604020202020204" pitchFamily="34" charset="0"/>
                  <a:buChar char="•"/>
                </a:pPr>
                <a:r>
                  <a:rPr lang="en-US" sz="2800" dirty="0">
                    <a:solidFill>
                      <a:prstClr val="black"/>
                    </a:solidFill>
                    <a:ea typeface="Calibri" panose="020F0502020204030204" pitchFamily="34" charset="0"/>
                    <a:cs typeface="Times New Roman" panose="02020603050405020304" pitchFamily="18" charset="0"/>
                  </a:rPr>
                  <a:t>=0.1015</a:t>
                </a:r>
              </a:p>
            </p:txBody>
          </p:sp>
        </mc:Choice>
        <mc:Fallback xmlns="">
          <p:sp>
            <p:nvSpPr>
              <p:cNvPr id="2" name="مستطيل 1"/>
              <p:cNvSpPr>
                <a:spLocks noRot="1" noChangeAspect="1" noMove="1" noResize="1" noEditPoints="1" noAdjustHandles="1" noChangeArrowheads="1" noChangeShapeType="1" noTextEdit="1"/>
              </p:cNvSpPr>
              <p:nvPr/>
            </p:nvSpPr>
            <p:spPr>
              <a:xfrm>
                <a:off x="1403648" y="1124744"/>
                <a:ext cx="7344816" cy="4823565"/>
              </a:xfrm>
              <a:prstGeom prst="rect">
                <a:avLst/>
              </a:prstGeom>
              <a:blipFill>
                <a:blip r:embed="rId2"/>
                <a:stretch>
                  <a:fillRect b="-2655"/>
                </a:stretch>
              </a:blipFill>
            </p:spPr>
            <p:txBody>
              <a:bodyPr/>
              <a:lstStyle/>
              <a:p>
                <a:r>
                  <a:rPr lang="en-GB">
                    <a:noFill/>
                  </a:rPr>
                  <a:t> </a:t>
                </a:r>
              </a:p>
            </p:txBody>
          </p:sp>
        </mc:Fallback>
      </mc:AlternateContent>
    </p:spTree>
    <p:extLst>
      <p:ext uri="{BB962C8B-B14F-4D97-AF65-F5344CB8AC3E}">
        <p14:creationId xmlns:p14="http://schemas.microsoft.com/office/powerpoint/2010/main" val="399836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09558460"/>
      </p:ext>
    </p:extLst>
  </p:cSld>
  <p:clrMapOvr>
    <a:masterClrMapping/>
  </p:clrMapOvr>
  <mc:AlternateContent xmlns:mc="http://schemas.openxmlformats.org/markup-compatibility/2006" xmlns:p14="http://schemas.microsoft.com/office/powerpoint/2010/main">
    <mc:Choice Requires="p14">
      <p:transition spd="slow" p14:dur="2000" advTm="6030"/>
    </mc:Choice>
    <mc:Fallback xmlns="">
      <p:transition spd="slow" advTm="603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420" y="1415900"/>
            <a:ext cx="5256584" cy="206210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n-US" sz="2800" b="1" dirty="0">
                <a:solidFill>
                  <a:schemeClr val="accent4">
                    <a:lumMod val="50000"/>
                  </a:schemeClr>
                </a:solidFill>
                <a:latin typeface="Times New Roman" panose="02020603050405020304" pitchFamily="18" charset="0"/>
                <a:cs typeface="Times New Roman" panose="02020603050405020304" pitchFamily="18" charset="0"/>
              </a:rPr>
              <a:t>Viscosity:</a:t>
            </a:r>
            <a:r>
              <a:rPr lang="en-US" sz="3200" dirty="0">
                <a:solidFill>
                  <a:schemeClr val="accent4">
                    <a:lumMod val="50000"/>
                  </a:schemeClr>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is an expression of the resistance to flow of a system under an applied stress. The more viscous a liquid ,the greater  the applied force is required to make it flow at a particular rate.</a:t>
            </a:r>
            <a:endParaRPr lang="en-US" sz="2400" dirty="0"/>
          </a:p>
        </p:txBody>
      </p:sp>
      <p:sp>
        <p:nvSpPr>
          <p:cNvPr id="3" name="Rounded Rectangle 2"/>
          <p:cNvSpPr/>
          <p:nvPr/>
        </p:nvSpPr>
        <p:spPr>
          <a:xfrm>
            <a:off x="2987824" y="764704"/>
            <a:ext cx="2664296" cy="5543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dirty="0"/>
              <a:t>Introduction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1464" y="1628800"/>
            <a:ext cx="3491880" cy="4169664"/>
          </a:xfrm>
          <a:prstGeom prst="rect">
            <a:avLst/>
          </a:prstGeom>
        </p:spPr>
      </p:pic>
      <p:sp>
        <p:nvSpPr>
          <p:cNvPr id="5" name="Rectangle 4"/>
          <p:cNvSpPr/>
          <p:nvPr/>
        </p:nvSpPr>
        <p:spPr>
          <a:xfrm>
            <a:off x="58416" y="3574840"/>
            <a:ext cx="5328592" cy="304698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algn="just"/>
            <a:r>
              <a:rPr lang="en-US" sz="2400" dirty="0">
                <a:solidFill>
                  <a:schemeClr val="tx1"/>
                </a:solidFill>
                <a:latin typeface="Times New Roman" panose="02020603050405020304" pitchFamily="18" charset="0"/>
                <a:cs typeface="Times New Roman" panose="02020603050405020304" pitchFamily="18" charset="0"/>
              </a:rPr>
              <a:t>This lab is concerned with the flow properties of dilute colloidal systems and the manner in which viscosity data can be used to obtain the molecular weight of materials comprising the disperse phase. Viscosity studies also provide information regarding the shape of the particles in solution. </a:t>
            </a:r>
          </a:p>
        </p:txBody>
      </p:sp>
    </p:spTree>
    <p:custDataLst>
      <p:tags r:id="rId1"/>
    </p:custDataLst>
    <p:extLst>
      <p:ext uri="{BB962C8B-B14F-4D97-AF65-F5344CB8AC3E}">
        <p14:creationId xmlns:p14="http://schemas.microsoft.com/office/powerpoint/2010/main" val="1934955338"/>
      </p:ext>
    </p:extLst>
  </p:cSld>
  <p:clrMapOvr>
    <a:masterClrMapping/>
  </p:clrMapOvr>
  <mc:AlternateContent xmlns:mc="http://schemas.openxmlformats.org/markup-compatibility/2006" xmlns:p14="http://schemas.microsoft.com/office/powerpoint/2010/main">
    <mc:Choice Requires="p14">
      <p:transition spd="slow" p14:dur="2000" advTm="66513"/>
    </mc:Choice>
    <mc:Fallback xmlns="">
      <p:transition spd="slow" advTm="6651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944891333"/>
              </p:ext>
            </p:extLst>
          </p:nvPr>
        </p:nvGraphicFramePr>
        <p:xfrm>
          <a:off x="827584" y="15567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514016" y="360122"/>
            <a:ext cx="6912768" cy="94179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marL="457200">
              <a:lnSpc>
                <a:spcPct val="115000"/>
              </a:lnSpc>
              <a:spcAft>
                <a:spcPts val="1000"/>
              </a:spcAft>
            </a:pPr>
            <a:r>
              <a:rPr lang="en-US" sz="2400" dirty="0">
                <a:solidFill>
                  <a:schemeClr val="tx1"/>
                </a:solidFill>
                <a:latin typeface="Times New Roman" panose="02020603050405020304" pitchFamily="18" charset="0"/>
                <a:cs typeface="Times New Roman" panose="02020603050405020304" pitchFamily="18" charset="0"/>
              </a:rPr>
              <a:t>Materials classify according to the type of flow and deformation into: </a:t>
            </a:r>
          </a:p>
        </p:txBody>
      </p:sp>
      <p:sp>
        <p:nvSpPr>
          <p:cNvPr id="4" name="Oval 3"/>
          <p:cNvSpPr/>
          <p:nvPr/>
        </p:nvSpPr>
        <p:spPr>
          <a:xfrm>
            <a:off x="503548" y="2113431"/>
            <a:ext cx="288032" cy="79208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dirty="0"/>
              <a:t>1</a:t>
            </a:r>
          </a:p>
        </p:txBody>
      </p:sp>
      <p:sp>
        <p:nvSpPr>
          <p:cNvPr id="5" name="Oval 4"/>
          <p:cNvSpPr/>
          <p:nvPr/>
        </p:nvSpPr>
        <p:spPr>
          <a:xfrm>
            <a:off x="412168" y="4221088"/>
            <a:ext cx="360040" cy="79208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dirty="0"/>
              <a:t>2</a:t>
            </a:r>
          </a:p>
        </p:txBody>
      </p:sp>
      <p:sp>
        <p:nvSpPr>
          <p:cNvPr id="6" name="Rectangle 5"/>
          <p:cNvSpPr/>
          <p:nvPr/>
        </p:nvSpPr>
        <p:spPr>
          <a:xfrm>
            <a:off x="323528" y="5781840"/>
            <a:ext cx="8208912" cy="771814"/>
          </a:xfrm>
          <a:prstGeom prst="rect">
            <a:avLst/>
          </a:prstGeom>
        </p:spPr>
        <p:txBody>
          <a:bodyPr wrap="square">
            <a:spAutoFit/>
          </a:bodyPr>
          <a:lstStyle/>
          <a:p>
            <a:pPr>
              <a:lnSpc>
                <a:spcPct val="115000"/>
              </a:lnSpc>
              <a:spcAft>
                <a:spcPts val="1000"/>
              </a:spcAft>
            </a:pPr>
            <a:r>
              <a:rPr lang="en-US" sz="2000" dirty="0">
                <a:latin typeface="Times New Roman" panose="02020603050405020304" pitchFamily="18" charset="0"/>
                <a:cs typeface="Times New Roman" panose="02020603050405020304" pitchFamily="18" charset="0"/>
              </a:rPr>
              <a:t>The classification depends on whether or not their flow properties are according to the Newton's law of flow.</a:t>
            </a:r>
          </a:p>
        </p:txBody>
      </p:sp>
    </p:spTree>
    <p:extLst>
      <p:ext uri="{BB962C8B-B14F-4D97-AF65-F5344CB8AC3E}">
        <p14:creationId xmlns:p14="http://schemas.microsoft.com/office/powerpoint/2010/main" val="2139565240"/>
      </p:ext>
    </p:extLst>
  </p:cSld>
  <p:clrMapOvr>
    <a:masterClrMapping/>
  </p:clrMapOvr>
  <mc:AlternateContent xmlns:mc="http://schemas.openxmlformats.org/markup-compatibility/2006" xmlns:p14="http://schemas.microsoft.com/office/powerpoint/2010/main">
    <mc:Choice Requires="p14">
      <p:transition spd="med" p14:dur="700" advTm="42716">
        <p:fade/>
      </p:transition>
    </mc:Choice>
    <mc:Fallback xmlns="">
      <p:transition spd="med" advTm="42716">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5776" y="980728"/>
            <a:ext cx="3177473" cy="646331"/>
          </a:xfrm>
          <a:prstGeom prst="rect">
            <a:avLst/>
          </a:prstGeom>
        </p:spPr>
        <p:txBody>
          <a:bodyPr wrap="none">
            <a:spAutoFit/>
          </a:bodyPr>
          <a:lstStyle/>
          <a:p>
            <a:pPr lvl="0" algn="ctr"/>
            <a:r>
              <a:rPr lang="en-US" sz="3600" b="1" i="1" dirty="0">
                <a:solidFill>
                  <a:srgbClr val="728653">
                    <a:lumMod val="50000"/>
                  </a:srgbClr>
                </a:solidFill>
                <a:latin typeface="Monotype Corsiva" panose="03010101010201010101" pitchFamily="66" charset="0"/>
              </a:rPr>
              <a:t>Einstein equation </a:t>
            </a:r>
            <a:endParaRPr lang="en-US" sz="3600" b="1" i="1" dirty="0">
              <a:solidFill>
                <a:srgbClr val="728653">
                  <a:lumMod val="50000"/>
                </a:srgbClr>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Rectangle 2"/>
              <p:cNvSpPr/>
              <p:nvPr/>
            </p:nvSpPr>
            <p:spPr>
              <a:xfrm>
                <a:off x="1403648" y="1772816"/>
                <a:ext cx="6743700" cy="3998659"/>
              </a:xfrm>
              <a:prstGeom prst="rect">
                <a:avLst/>
              </a:prstGeom>
            </p:spPr>
            <p:txBody>
              <a:bodyPr wrap="square">
                <a:spAutoFit/>
              </a:bodyPr>
              <a:lstStyle/>
              <a:p>
                <a:pPr>
                  <a:lnSpc>
                    <a:spcPct val="115000"/>
                  </a:lnSpc>
                  <a:spcAft>
                    <a:spcPts val="1000"/>
                  </a:spcAft>
                </a:pPr>
                <a14:m>
                  <m:oMath xmlns:m="http://schemas.openxmlformats.org/officeDocument/2006/math">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𝟎</m:t>
                        </m:r>
                      </m:sub>
                    </m:sSub>
                    <m:d>
                      <m:dPr>
                        <m:ctrlP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dPr>
                      <m:e>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𝟏</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𝟐</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𝟓</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𝝓</m:t>
                        </m:r>
                      </m:e>
                    </m:d>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𝟏</m:t>
                    </m:r>
                    <m:r>
                      <a:rPr lang="en-US" sz="24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oMath>
                </a14:m>
                <a:r>
                  <a:rPr lang="en-US" sz="24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 xmlns:m="http://schemas.openxmlformats.org/officeDocument/2006/math">
                    <m: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oMath>
                </a14:m>
                <a:r>
                  <a:rPr lang="en-US" sz="2400" dirty="0">
                    <a:solidFill>
                      <a:prstClr val="black"/>
                    </a:solidFill>
                    <a:latin typeface="Times New Roman" panose="02020603050405020304" pitchFamily="18" charset="0"/>
                    <a:ea typeface="Calibri" panose="020F0502020204030204" pitchFamily="34" charset="0"/>
                    <a:cs typeface="Arial" panose="020B0604020202020204" pitchFamily="34" charset="0"/>
                  </a:rPr>
                  <a:t> :is the viscosity of the dispersion.</a:t>
                </a:r>
              </a:p>
              <a:p>
                <a:pPr>
                  <a:lnSpc>
                    <a:spcPct val="115000"/>
                  </a:lnSpc>
                  <a:spcAft>
                    <a:spcPts val="1000"/>
                  </a:spcAft>
                </a:pPr>
                <a14:m>
                  <m:oMath xmlns:m="http://schemas.openxmlformats.org/officeDocument/2006/math">
                    <m:sSub>
                      <m:sSubPr>
                        <m:ctrlPr>
                          <a:rPr lang="en-US" sz="20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a:solidFill>
                              <a:prstClr val="black"/>
                            </a:solidFill>
                            <a:latin typeface="Cambria Math" panose="02040503050406030204" pitchFamily="18" charset="0"/>
                            <a:ea typeface="Calibri" panose="020F0502020204030204" pitchFamily="34" charset="0"/>
                            <a:cs typeface="Times New Roman" panose="02020603050405020304" pitchFamily="18" charset="0"/>
                          </a:rPr>
                          <m:t>0</m:t>
                        </m:r>
                      </m:sub>
                    </m:sSub>
                  </m:oMath>
                </a14:m>
                <a:r>
                  <a:rPr lang="en-US" sz="2000" dirty="0">
                    <a:solidFill>
                      <a:prstClr val="black"/>
                    </a:solidFill>
                    <a:latin typeface="Times New Roman" panose="02020603050405020304" pitchFamily="18" charset="0"/>
                    <a:ea typeface="Calibri" panose="020F0502020204030204" pitchFamily="34" charset="0"/>
                    <a:cs typeface="Arial" panose="020B0604020202020204" pitchFamily="34" charset="0"/>
                  </a:rPr>
                  <a:t> :is the viscosity of the dispersed medium</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 xmlns:m="http://schemas.openxmlformats.org/officeDocument/2006/math">
                    <m: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𝜙</m:t>
                    </m:r>
                  </m:oMath>
                </a14:m>
                <a:r>
                  <a:rPr lang="en-US" sz="2400" dirty="0">
                    <a:solidFill>
                      <a:prstClr val="black"/>
                    </a:solidFill>
                    <a:latin typeface="Times New Roman" panose="02020603050405020304" pitchFamily="18" charset="0"/>
                    <a:ea typeface="Calibri" panose="020F0502020204030204" pitchFamily="34" charset="0"/>
                    <a:cs typeface="Arial" panose="020B0604020202020204" pitchFamily="34" charset="0"/>
                  </a:rPr>
                  <a:t> :is the volume fraction of colloidal particles.</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pPr>
                <a:r>
                  <a:rPr lang="en-US" sz="2000" dirty="0">
                    <a:solidFill>
                      <a:prstClr val="black"/>
                    </a:solidFill>
                    <a:latin typeface="Times New Roman" panose="02020603050405020304" pitchFamily="18" charset="0"/>
                    <a:ea typeface="Calibri" panose="020F0502020204030204" pitchFamily="34" charset="0"/>
                    <a:cs typeface="Arial" panose="020B0604020202020204" pitchFamily="34" charset="0"/>
                  </a:rPr>
                  <a:t>The volume fraction is defined as the volume of the particles divided by the total volume of the dispersion. It is therefore equivalent to concentration term.</a:t>
                </a:r>
                <a:endPar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14:m>
                  <m:oMathPara xmlns:m="http://schemas.openxmlformats.org/officeDocument/2006/math">
                    <m:oMathParaPr>
                      <m:jc m:val="centerGroup"/>
                    </m:oMathParaPr>
                    <m:oMath xmlns:m="http://schemas.openxmlformats.org/officeDocument/2006/math">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𝝓</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f>
                        <m:fPr>
                          <m:ctrlPr>
                            <a:rPr lang="en-US" b="1" i="1">
                              <a:solidFill>
                                <a:prstClr val="black"/>
                              </a:solidFill>
                              <a:latin typeface="Cambria Math" panose="02040503050406030204" pitchFamily="18" charset="0"/>
                              <a:cs typeface="Times New Roman" panose="02020603050405020304" pitchFamily="18" charset="0"/>
                            </a:rPr>
                          </m:ctrlPr>
                        </m:fPr>
                        <m:num>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𝒗𝒐𝒍𝒖𝒎𝒆</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𝒐𝒇</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𝒑𝒂𝒓𝒕𝒊𝒄𝒍𝒆𝒔</m:t>
                          </m:r>
                        </m:num>
                        <m:den>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𝒕𝒐𝒕𝒂𝒍</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𝒗𝒐𝒍𝒖𝒎𝒆</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𝒐𝒇</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𝒅𝒊𝒔𝒑𝒆𝒓𝒔𝒊𝒐𝒏</m:t>
                          </m:r>
                        </m:den>
                      </m:f>
                    </m:oMath>
                  </m:oMathPara>
                </a14:m>
                <a:endParaRPr lang="en-US" dirty="0">
                  <a:solidFill>
                    <a:prstClr val="black"/>
                  </a:solidFill>
                  <a:latin typeface="Century Gothic" panose="020B0502020202020204"/>
                </a:endParaRPr>
              </a:p>
            </p:txBody>
          </p:sp>
        </mc:Choice>
        <mc:Fallback xmlns="">
          <p:sp>
            <p:nvSpPr>
              <p:cNvPr id="3" name="Rectangle 2"/>
              <p:cNvSpPr>
                <a:spLocks noRot="1" noChangeAspect="1" noMove="1" noResize="1" noEditPoints="1" noAdjustHandles="1" noChangeArrowheads="1" noChangeShapeType="1" noTextEdit="1"/>
              </p:cNvSpPr>
              <p:nvPr/>
            </p:nvSpPr>
            <p:spPr>
              <a:xfrm>
                <a:off x="1403648" y="1772816"/>
                <a:ext cx="6743700" cy="3998659"/>
              </a:xfrm>
              <a:prstGeom prst="rect">
                <a:avLst/>
              </a:prstGeom>
              <a:blipFill rotWithShape="0">
                <a:blip r:embed="rId4"/>
                <a:stretch>
                  <a:fillRect l="-723"/>
                </a:stretch>
              </a:blipFill>
            </p:spPr>
            <p:txBody>
              <a:bodyPr/>
              <a:lstStyle/>
              <a:p>
                <a:r>
                  <a:rPr lang="en-US">
                    <a:noFill/>
                  </a:rPr>
                  <a:t> </a:t>
                </a:r>
              </a:p>
            </p:txBody>
          </p:sp>
        </mc:Fallback>
      </mc:AlternateContent>
    </p:spTree>
    <p:extLst>
      <p:ext uri="{BB962C8B-B14F-4D97-AF65-F5344CB8AC3E}">
        <p14:creationId xmlns:p14="http://schemas.microsoft.com/office/powerpoint/2010/main" val="1789934246"/>
      </p:ext>
    </p:extLst>
  </p:cSld>
  <p:clrMapOvr>
    <a:masterClrMapping/>
  </p:clrMapOvr>
  <mc:AlternateContent xmlns:mc="http://schemas.openxmlformats.org/markup-compatibility/2006" xmlns:p14="http://schemas.microsoft.com/office/powerpoint/2010/main">
    <mc:Choice Requires="p14">
      <p:transition spd="med" p14:dur="700" advTm="80913">
        <p:fade/>
      </p:transition>
    </mc:Choice>
    <mc:Fallback xmlns="">
      <p:transition spd="med" advTm="80913">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07504" y="116632"/>
                <a:ext cx="8784976" cy="656558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15000"/>
                  </a:lnSpc>
                  <a:spcAft>
                    <a:spcPts val="1000"/>
                  </a:spcAft>
                </a:pPr>
                <a:r>
                  <a:rPr lang="en-US" sz="1600" dirty="0">
                    <a:latin typeface="Times New Roman" panose="02020603050405020304" pitchFamily="18" charset="0"/>
                    <a:ea typeface="Calibri" panose="020F0502020204030204" pitchFamily="34" charset="0"/>
                    <a:cs typeface="Arial" panose="020B0604020202020204" pitchFamily="34" charset="0"/>
                  </a:rPr>
                  <a:t>Several viscosity coefficients may be defined with respect to this equation. These include relative viscosity</a:t>
                </a:r>
                <a14:m>
                  <m:oMath xmlns:m="http://schemas.openxmlformats.org/officeDocument/2006/math">
                    <m:r>
                      <a:rPr lang="en-US" sz="1600" b="1" i="1">
                        <a:latin typeface="Cambria Math" panose="02040503050406030204" pitchFamily="18" charset="0"/>
                        <a:ea typeface="Calibri" panose="020F0502020204030204" pitchFamily="34" charset="0"/>
                        <a:cs typeface="Times New Roman" panose="02020603050405020304" pitchFamily="18" charset="0"/>
                      </a:rPr>
                      <m:t>(</m:t>
                    </m:r>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𝒓𝒆𝒍</m:t>
                        </m:r>
                      </m:sub>
                    </m:sSub>
                    <m:r>
                      <a:rPr lang="en-US" sz="1600" i="1">
                        <a:latin typeface="Cambria Math" panose="02040503050406030204" pitchFamily="18" charset="0"/>
                        <a:ea typeface="Calibri" panose="020F0502020204030204" pitchFamily="34" charset="0"/>
                        <a:cs typeface="Times New Roman" panose="02020603050405020304" pitchFamily="18" charset="0"/>
                      </a:rPr>
                      <m:t>)</m:t>
                    </m:r>
                  </m:oMath>
                </a14:m>
                <a:r>
                  <a:rPr lang="en-US" sz="1600" dirty="0">
                    <a:latin typeface="Times New Roman" panose="02020603050405020304" pitchFamily="18" charset="0"/>
                    <a:ea typeface="Calibri" panose="020F0502020204030204" pitchFamily="34" charset="0"/>
                    <a:cs typeface="Arial" panose="020B0604020202020204" pitchFamily="34" charset="0"/>
                  </a:rPr>
                  <a:t>, specific viscosity</a:t>
                </a:r>
                <a14:m>
                  <m:oMath xmlns:m="http://schemas.openxmlformats.org/officeDocument/2006/math">
                    <m:r>
                      <a:rPr lang="en-US" sz="1600" i="1">
                        <a:latin typeface="Cambria Math" panose="02040503050406030204" pitchFamily="18" charset="0"/>
                        <a:ea typeface="Calibri" panose="020F0502020204030204" pitchFamily="34" charset="0"/>
                        <a:cs typeface="Times New Roman" panose="02020603050405020304" pitchFamily="18" charset="0"/>
                      </a:rPr>
                      <m:t>(</m:t>
                    </m:r>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𝒔𝒑</m:t>
                        </m:r>
                      </m:sub>
                    </m:sSub>
                    <m:r>
                      <a:rPr lang="en-US" sz="1600" i="1">
                        <a:latin typeface="Cambria Math" panose="02040503050406030204" pitchFamily="18" charset="0"/>
                        <a:ea typeface="Calibri" panose="020F0502020204030204" pitchFamily="34" charset="0"/>
                        <a:cs typeface="Times New Roman" panose="02020603050405020304" pitchFamily="18" charset="0"/>
                      </a:rPr>
                      <m:t>)</m:t>
                    </m:r>
                  </m:oMath>
                </a14:m>
                <a:r>
                  <a:rPr lang="en-US" sz="1600" dirty="0">
                    <a:latin typeface="Times New Roman" panose="02020603050405020304" pitchFamily="18" charset="0"/>
                    <a:ea typeface="Calibri" panose="020F0502020204030204" pitchFamily="34" charset="0"/>
                    <a:cs typeface="Arial" panose="020B0604020202020204" pitchFamily="34" charset="0"/>
                  </a:rPr>
                  <a:t>, intrinsic viscosity</a:t>
                </a:r>
                <a14:m>
                  <m:oMath xmlns:m="http://schemas.openxmlformats.org/officeDocument/2006/math">
                    <m:r>
                      <a:rPr lang="en-US" sz="1600" i="1">
                        <a:latin typeface="Cambria Math" panose="02040503050406030204" pitchFamily="18" charset="0"/>
                        <a:ea typeface="Calibri" panose="020F0502020204030204" pitchFamily="34" charset="0"/>
                        <a:cs typeface="Times New Roman" panose="02020603050405020304" pitchFamily="18" charset="0"/>
                      </a:rPr>
                      <m:t>(</m:t>
                    </m:r>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𝒊𝒏𝒕</m:t>
                        </m:r>
                      </m:sub>
                    </m:sSub>
                    <m:r>
                      <a:rPr lang="en-US" sz="1600" i="1">
                        <a:latin typeface="Cambria Math" panose="02040503050406030204" pitchFamily="18" charset="0"/>
                        <a:ea typeface="Calibri" panose="020F0502020204030204" pitchFamily="34" charset="0"/>
                        <a:cs typeface="Times New Roman" panose="02020603050405020304" pitchFamily="18" charset="0"/>
                      </a:rPr>
                      <m:t>)</m:t>
                    </m:r>
                  </m:oMath>
                </a14:m>
                <a:r>
                  <a:rPr lang="en-US" sz="1600" dirty="0">
                    <a:latin typeface="Times New Roman" panose="02020603050405020304" pitchFamily="18" charset="0"/>
                    <a:ea typeface="Calibri" panose="020F0502020204030204" pitchFamily="34" charset="0"/>
                    <a:cs typeface="Arial" panose="020B0604020202020204" pitchFamily="34" charset="0"/>
                  </a:rPr>
                  <a:t> and reduced viscosity</a:t>
                </a:r>
                <a14:m>
                  <m:oMath xmlns:m="http://schemas.openxmlformats.org/officeDocument/2006/math">
                    <m:r>
                      <a:rPr lang="en-US" sz="1600" i="1">
                        <a:latin typeface="Cambria Math" panose="02040503050406030204" pitchFamily="18" charset="0"/>
                        <a:ea typeface="Calibri" panose="020F0502020204030204" pitchFamily="34" charset="0"/>
                        <a:cs typeface="Times New Roman" panose="02020603050405020304" pitchFamily="18" charset="0"/>
                      </a:rPr>
                      <m:t>(</m:t>
                    </m:r>
                    <m:sSub>
                      <m:sSubPr>
                        <m:ctrlPr>
                          <a:rPr lang="en-US" sz="1600" b="1" i="1" smtClean="0">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𝒓𝒆𝒅</m:t>
                        </m:r>
                      </m:sub>
                    </m:sSub>
                    <m:r>
                      <a:rPr lang="en-US" sz="1600" i="1" smtClean="0">
                        <a:latin typeface="Cambria Math" panose="02040503050406030204" pitchFamily="18" charset="0"/>
                        <a:ea typeface="Calibri" panose="020F0502020204030204" pitchFamily="34" charset="0"/>
                        <a:cs typeface="Times New Roman" panose="02020603050405020304" pitchFamily="18" charset="0"/>
                      </a:rPr>
                      <m:t>)</m:t>
                    </m:r>
                  </m:oMath>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600" dirty="0">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𝟎</m:t>
                        </m:r>
                      </m:sub>
                    </m:sSub>
                    <m:d>
                      <m:dPr>
                        <m:ctrlP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dPr>
                      <m:e>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𝟏</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𝟐</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𝟓</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𝝓</m:t>
                        </m:r>
                      </m:e>
                    </m:d>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𝟏</m:t>
                    </m:r>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oMath>
                </a14:m>
                <a:r>
                  <a:rPr lang="en-US" sz="1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p>
              <a:p>
                <a:pPr>
                  <a:lnSpc>
                    <a:spcPct val="115000"/>
                  </a:lnSpc>
                  <a:spcAft>
                    <a:spcPts val="1000"/>
                  </a:spcAft>
                </a:pPr>
                <a:r>
                  <a:rPr lang="en-US" sz="1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divided by  </a:t>
                </a:r>
                <a14:m>
                  <m:oMath xmlns:m="http://schemas.openxmlformats.org/officeDocument/2006/math">
                    <m:sSub>
                      <m:sSubPr>
                        <m:ctrlP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𝟎</m:t>
                        </m:r>
                      </m:sub>
                    </m:sSub>
                  </m:oMath>
                </a14:m>
                <a:r>
                  <a:rPr lang="en-US" sz="1600" b="1" dirty="0">
                    <a:solidFill>
                      <a:prstClr val="black"/>
                    </a:solidFill>
                    <a:latin typeface="Times New Roman" panose="02020603050405020304" pitchFamily="18"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Para xmlns:m="http://schemas.openxmlformats.org/officeDocument/2006/math">
                    <m:oMathParaPr>
                      <m:jc m:val="centerGroup"/>
                    </m:oMathParaPr>
                    <m:oMath xmlns:m="http://schemas.openxmlformats.org/officeDocument/2006/math">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r>
                            <a:rPr lang="en-US" sz="1600" b="1" i="1">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𝟎</m:t>
                              </m:r>
                            </m:sub>
                          </m:sSub>
                        </m:den>
                      </m:f>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𝟏</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𝟐</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𝟓</m:t>
                      </m:r>
                      <m:r>
                        <a:rPr lang="en-US" sz="1600" b="1" i="1">
                          <a:latin typeface="Cambria Math" panose="02040503050406030204" pitchFamily="18" charset="0"/>
                          <a:ea typeface="Calibri" panose="020F0502020204030204" pitchFamily="34" charset="0"/>
                          <a:cs typeface="Times New Roman" panose="02020603050405020304" pitchFamily="18" charset="0"/>
                        </a:rPr>
                        <m:t> </m:t>
                      </m:r>
                      <m:r>
                        <a:rPr lang="en-US" sz="1600" b="1" i="1">
                          <a:latin typeface="Cambria Math" panose="02040503050406030204" pitchFamily="18" charset="0"/>
                          <a:ea typeface="Calibri" panose="020F0502020204030204" pitchFamily="34" charset="0"/>
                          <a:cs typeface="Times New Roman" panose="02020603050405020304" pitchFamily="18" charset="0"/>
                        </a:rPr>
                        <m:t>𝝓</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𝟐</m:t>
                      </m:r>
                      <m:r>
                        <a:rPr lang="en-US" sz="1600" b="1" i="1">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600" dirty="0">
                    <a:latin typeface="Calibri" panose="020F0502020204030204" pitchFamily="34" charset="0"/>
                    <a:ea typeface="Calibri" panose="020F0502020204030204" pitchFamily="34" charset="0"/>
                    <a:cs typeface="Arial" panose="020B0604020202020204" pitchFamily="34" charset="0"/>
                  </a:rPr>
                  <a:t>                                             </a:t>
                </a:r>
                <a14:m>
                  <m:oMath xmlns:m="http://schemas.openxmlformats.org/officeDocument/2006/math">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𝒓𝒆𝒍</m:t>
                        </m:r>
                      </m:sub>
                    </m:sSub>
                    <m:r>
                      <a:rPr lang="en-US" sz="1600" b="1" i="1">
                        <a:latin typeface="Cambria Math" panose="02040503050406030204" pitchFamily="18" charset="0"/>
                        <a:ea typeface="Calibri" panose="020F0502020204030204" pitchFamily="34" charset="0"/>
                        <a:cs typeface="Times New Roman" panose="02020603050405020304" pitchFamily="18" charset="0"/>
                      </a:rPr>
                      <m:t>=</m:t>
                    </m:r>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r>
                          <a:rPr lang="en-US" sz="1600" b="1" i="1">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𝟎</m:t>
                            </m:r>
                          </m:sub>
                        </m:sSub>
                      </m:den>
                    </m:f>
                  </m:oMath>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Para xmlns:m="http://schemas.openxmlformats.org/officeDocument/2006/math">
                    <m:oMathParaPr>
                      <m:jc m:val="centerGroup"/>
                    </m:oMathParaPr>
                    <m:oMath xmlns:m="http://schemas.openxmlformats.org/officeDocument/2006/math">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r>
                            <a:rPr lang="en-US" sz="1600" b="1" i="1">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𝟎</m:t>
                              </m:r>
                            </m:sub>
                          </m:sSub>
                        </m:den>
                      </m:f>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𝟏</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𝟐</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𝟓</m:t>
                      </m:r>
                      <m:r>
                        <a:rPr lang="en-US" sz="1600" b="1" i="1">
                          <a:latin typeface="Cambria Math" panose="02040503050406030204" pitchFamily="18" charset="0"/>
                          <a:ea typeface="Calibri" panose="020F0502020204030204" pitchFamily="34" charset="0"/>
                          <a:cs typeface="Times New Roman" panose="02020603050405020304" pitchFamily="18" charset="0"/>
                        </a:rPr>
                        <m:t> </m:t>
                      </m:r>
                      <m:r>
                        <a:rPr lang="en-US" sz="1600" b="1" i="1">
                          <a:latin typeface="Cambria Math" panose="02040503050406030204" pitchFamily="18" charset="0"/>
                          <a:ea typeface="Calibri" panose="020F0502020204030204" pitchFamily="34" charset="0"/>
                          <a:cs typeface="Times New Roman" panose="02020603050405020304" pitchFamily="18" charset="0"/>
                        </a:rPr>
                        <m:t>𝝓</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𝟑</m:t>
                      </m:r>
                      <m:r>
                        <a:rPr lang="en-US" sz="1600" b="1" i="1">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600" dirty="0">
                    <a:latin typeface="Calibri" panose="020F0502020204030204" pitchFamily="34" charset="0"/>
                    <a:ea typeface="Calibri" panose="020F0502020204030204" pitchFamily="34" charset="0"/>
                    <a:cs typeface="Arial" panose="020B0604020202020204" pitchFamily="34" charset="0"/>
                  </a:rPr>
                  <a:t>                                             </a:t>
                </a:r>
                <a:r>
                  <a:rPr lang="en-US" sz="1600" dirty="0">
                    <a:latin typeface="Times New Roman" panose="02020603050405020304" pitchFamily="18" charset="0"/>
                    <a:ea typeface="Calibri" panose="020F0502020204030204" pitchFamily="34" charset="0"/>
                    <a:cs typeface="Arial" panose="020B0604020202020204" pitchFamily="34" charset="0"/>
                  </a:rPr>
                  <a:t> </a:t>
                </a:r>
                <a:r>
                  <a:rPr lang="en-US" sz="1600" b="1" dirty="0">
                    <a:latin typeface="Times New Roman" panose="02020603050405020304" pitchFamily="18" charset="0"/>
                    <a:ea typeface="Calibri" panose="020F0502020204030204" pitchFamily="34" charset="0"/>
                    <a:cs typeface="Arial" panose="020B0604020202020204" pitchFamily="34" charset="0"/>
                  </a:rPr>
                  <a:t>And  </a:t>
                </a:r>
                <a14:m>
                  <m:oMath xmlns:m="http://schemas.openxmlformats.org/officeDocument/2006/math">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𝒔𝒑</m:t>
                        </m:r>
                      </m:sub>
                    </m:sSub>
                    <m:r>
                      <a:rPr lang="en-US" sz="1600" b="1" i="1">
                        <a:latin typeface="Cambria Math" panose="02040503050406030204" pitchFamily="18" charset="0"/>
                        <a:ea typeface="Calibri" panose="020F0502020204030204" pitchFamily="34" charset="0"/>
                        <a:cs typeface="Times New Roman" panose="02020603050405020304" pitchFamily="18" charset="0"/>
                      </a:rPr>
                      <m:t>= </m:t>
                    </m:r>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r>
                          <a:rPr lang="en-US" sz="1600" b="1" i="1">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𝟎</m:t>
                            </m:r>
                          </m:sub>
                        </m:sSub>
                      </m:den>
                    </m:f>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𝟏</m:t>
                    </m:r>
                  </m:oMath>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Para xmlns:m="http://schemas.openxmlformats.org/officeDocument/2006/math">
                    <m:oMathParaPr>
                      <m:jc m:val="centerGroup"/>
                    </m:oMathParaPr>
                    <m:oMath xmlns:m="http://schemas.openxmlformats.org/officeDocument/2006/math">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𝒔𝒑</m:t>
                              </m:r>
                            </m:sub>
                          </m:sSub>
                        </m:num>
                        <m:den>
                          <m:r>
                            <a:rPr lang="en-US" sz="1600" b="1" i="1">
                              <a:latin typeface="Cambria Math" panose="02040503050406030204" pitchFamily="18" charset="0"/>
                              <a:ea typeface="Calibri" panose="020F0502020204030204" pitchFamily="34" charset="0"/>
                              <a:cs typeface="Times New Roman" panose="02020603050405020304" pitchFamily="18" charset="0"/>
                            </a:rPr>
                            <m:t>𝝓</m:t>
                          </m:r>
                        </m:den>
                      </m:f>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𝟐</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𝟓</m:t>
                      </m:r>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a:latin typeface="Cambria Math" panose="02040503050406030204" pitchFamily="18" charset="0"/>
                          <a:ea typeface="Calibri" panose="020F0502020204030204" pitchFamily="34" charset="0"/>
                          <a:cs typeface="Times New Roman" panose="02020603050405020304" pitchFamily="18" charset="0"/>
                        </a:rPr>
                        <m:t>𝟒</m:t>
                      </m:r>
                      <m:r>
                        <a:rPr lang="en-US" sz="1600" b="1" i="1">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1600" dirty="0">
                    <a:latin typeface="Times New Roman" panose="02020603050405020304" pitchFamily="18" charset="0"/>
                    <a:ea typeface="Calibri" panose="020F0502020204030204" pitchFamily="34" charset="0"/>
                    <a:cs typeface="Arial" panose="020B0604020202020204" pitchFamily="34" charset="0"/>
                  </a:rPr>
                  <a:t>Since the volume fraction is directly related to concentration.</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Para xmlns:m="http://schemas.openxmlformats.org/officeDocument/2006/math">
                    <m:oMathParaPr>
                      <m:jc m:val="centerGroup"/>
                    </m:oMathParaPr>
                    <m:oMath xmlns:m="http://schemas.openxmlformats.org/officeDocument/2006/math">
                      <m:sSub>
                        <m:sSubPr>
                          <m:ctrlP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𝒓𝒆𝒅</m:t>
                          </m:r>
                        </m:sub>
                      </m:sSub>
                      <m:r>
                        <a:rPr lang="en-US" sz="1600" b="1" i="1" smtClean="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f>
                        <m:fPr>
                          <m:ctrlPr>
                            <a:rPr lang="en-US" sz="1600" b="1" i="1">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600" b="1" i="1">
                                  <a:latin typeface="Cambria Math" panose="02040503050406030204" pitchFamily="18" charset="0"/>
                                  <a:ea typeface="Calibri" panose="020F0502020204030204" pitchFamily="34" charset="0"/>
                                  <a:cs typeface="Times New Roman" panose="02020603050405020304" pitchFamily="18" charset="0"/>
                                </a:rPr>
                              </m:ctrlPr>
                            </m:sSubPr>
                            <m:e>
                              <m:r>
                                <a:rPr lang="en-US" sz="1600" b="1" i="1">
                                  <a:latin typeface="Cambria Math" panose="02040503050406030204" pitchFamily="18" charset="0"/>
                                  <a:ea typeface="Calibri" panose="020F0502020204030204" pitchFamily="34" charset="0"/>
                                  <a:cs typeface="Times New Roman" panose="02020603050405020304" pitchFamily="18" charset="0"/>
                                </a:rPr>
                                <m:t>𝜼</m:t>
                              </m:r>
                            </m:e>
                            <m:sub>
                              <m:r>
                                <a:rPr lang="en-US" sz="1600" b="1" i="1">
                                  <a:latin typeface="Cambria Math" panose="02040503050406030204" pitchFamily="18" charset="0"/>
                                  <a:ea typeface="Calibri" panose="020F0502020204030204" pitchFamily="34" charset="0"/>
                                  <a:cs typeface="Times New Roman" panose="02020603050405020304" pitchFamily="18" charset="0"/>
                                </a:rPr>
                                <m:t>𝒔𝒑</m:t>
                              </m:r>
                            </m:sub>
                          </m:sSub>
                        </m:num>
                        <m:den>
                          <m:r>
                            <a:rPr lang="en-US" sz="1600" b="1" i="1">
                              <a:latin typeface="Cambria Math" panose="02040503050406030204" pitchFamily="18" charset="0"/>
                              <a:ea typeface="Calibri" panose="020F0502020204030204" pitchFamily="34" charset="0"/>
                              <a:cs typeface="Times New Roman" panose="02020603050405020304" pitchFamily="18" charset="0"/>
                            </a:rPr>
                            <m:t>𝒄</m:t>
                          </m:r>
                        </m:den>
                      </m:f>
                      <m:r>
                        <a:rPr lang="en-US" sz="1600" b="1" i="1">
                          <a:latin typeface="Cambria Math" panose="02040503050406030204" pitchFamily="18" charset="0"/>
                          <a:ea typeface="Calibri" panose="020F0502020204030204" pitchFamily="34" charset="0"/>
                          <a:cs typeface="Times New Roman" panose="02020603050405020304" pitchFamily="18" charset="0"/>
                        </a:rPr>
                        <m:t>……………(</m:t>
                      </m:r>
                      <m:r>
                        <a:rPr lang="en-US" sz="1600" b="1" i="1" smtClean="0">
                          <a:latin typeface="Cambria Math" panose="02040503050406030204" pitchFamily="18" charset="0"/>
                          <a:ea typeface="Calibri" panose="020F0502020204030204" pitchFamily="34" charset="0"/>
                          <a:cs typeface="Times New Roman" panose="02020603050405020304" pitchFamily="18" charset="0"/>
                        </a:rPr>
                        <m:t>𝟓</m:t>
                      </m:r>
                      <m:r>
                        <a:rPr lang="en-US" sz="1600" b="1" i="1">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14:m>
                  <m:oMath xmlns:m="http://schemas.openxmlformats.org/officeDocument/2006/math">
                    <m:sSub>
                      <m:sSubPr>
                        <m:ctrlPr>
                          <a:rPr lang="en-US" sz="16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1600" i="1">
                            <a:latin typeface="Cambria Math" panose="02040503050406030204" pitchFamily="18" charset="0"/>
                            <a:ea typeface="Times New Roman" panose="02020603050405020304" pitchFamily="18" charset="0"/>
                            <a:cs typeface="Times New Roman" panose="02020603050405020304" pitchFamily="18" charset="0"/>
                          </a:rPr>
                          <m:t>𝜂</m:t>
                        </m:r>
                      </m:e>
                      <m:sub>
                        <m:r>
                          <a:rPr lang="en-US" sz="1600" i="1">
                            <a:latin typeface="Cambria Math" panose="02040503050406030204" pitchFamily="18" charset="0"/>
                            <a:ea typeface="Times New Roman" panose="02020603050405020304" pitchFamily="18" charset="0"/>
                            <a:cs typeface="Times New Roman" panose="02020603050405020304" pitchFamily="18" charset="0"/>
                          </a:rPr>
                          <m:t>𝑟𝑒𝑑</m:t>
                        </m:r>
                      </m:sub>
                    </m:sSub>
                    <m:r>
                      <a:rPr lang="en-US" sz="1600" i="1">
                        <a:latin typeface="Cambria Math" panose="02040503050406030204" pitchFamily="18" charset="0"/>
                        <a:ea typeface="Times New Roman" panose="02020603050405020304" pitchFamily="18" charset="0"/>
                        <a:cs typeface="Times New Roman" panose="02020603050405020304" pitchFamily="18" charset="0"/>
                      </a:rPr>
                      <m:t>=</m:t>
                    </m:r>
                    <m:r>
                      <a:rPr lang="en-US" sz="1600" i="1">
                        <a:latin typeface="Cambria Math" panose="02040503050406030204" pitchFamily="18" charset="0"/>
                        <a:ea typeface="Times New Roman" panose="02020603050405020304" pitchFamily="18" charset="0"/>
                        <a:cs typeface="Times New Roman" panose="02020603050405020304" pitchFamily="18" charset="0"/>
                      </a:rPr>
                      <m:t>𝑟𝑒𝑑𝑢𝑐𝑒𝑑</m:t>
                    </m:r>
                    <m:r>
                      <a:rPr lang="en-US" sz="1600" i="1">
                        <a:latin typeface="Cambria Math" panose="02040503050406030204" pitchFamily="18" charset="0"/>
                        <a:ea typeface="Times New Roman" panose="02020603050405020304" pitchFamily="18" charset="0"/>
                        <a:cs typeface="Times New Roman" panose="02020603050405020304" pitchFamily="18" charset="0"/>
                      </a:rPr>
                      <m:t> </m:t>
                    </m:r>
                    <m:r>
                      <a:rPr lang="en-US" sz="1600" i="1">
                        <a:latin typeface="Cambria Math" panose="02040503050406030204" pitchFamily="18" charset="0"/>
                        <a:ea typeface="Times New Roman" panose="02020603050405020304" pitchFamily="18" charset="0"/>
                        <a:cs typeface="Times New Roman" panose="02020603050405020304" pitchFamily="18" charset="0"/>
                      </a:rPr>
                      <m:t>𝑣𝑖𝑠𝑐𝑜𝑠𝑖𝑡𝑦</m:t>
                    </m:r>
                  </m:oMath>
                </a14:m>
                <a:r>
                  <a:rPr lang="en-US" sz="1600" dirty="0">
                    <a:latin typeface="Times New Roman" panose="02020603050405020304" pitchFamily="18" charset="0"/>
                    <a:ea typeface="Times New Roman" panose="02020603050405020304" pitchFamily="18" charset="0"/>
                  </a:rPr>
                  <a:t>                                                                                                              </a:t>
                </a:r>
              </a:p>
              <a:p>
                <a:pPr>
                  <a:lnSpc>
                    <a:spcPct val="115000"/>
                  </a:lnSpc>
                  <a:spcAft>
                    <a:spcPts val="1000"/>
                  </a:spcAft>
                </a:pPr>
                <a:r>
                  <a:rPr lang="en-US" sz="1600" dirty="0">
                    <a:latin typeface="Times New Roman" panose="02020603050405020304" pitchFamily="18" charset="0"/>
                    <a:ea typeface="Times New Roman" panose="02020603050405020304" pitchFamily="18" charset="0"/>
                  </a:rPr>
                  <a:t> </a:t>
                </a:r>
                <a:endParaRPr lang="en-US" sz="1600" b="1" dirty="0">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107504" y="116632"/>
                <a:ext cx="8784976" cy="6565580"/>
              </a:xfrm>
              <a:prstGeom prst="rect">
                <a:avLst/>
              </a:prstGeom>
              <a:blipFill rotWithShape="0">
                <a:blip r:embed="rId4"/>
                <a:stretch>
                  <a:fillRect l="-277"/>
                </a:stretch>
              </a:blipFill>
            </p:spPr>
            <p:txBody>
              <a:bodyPr/>
              <a:lstStyle/>
              <a:p>
                <a:r>
                  <a:rPr lang="en-US">
                    <a:noFill/>
                  </a:rPr>
                  <a:t> </a:t>
                </a:r>
              </a:p>
            </p:txBody>
          </p:sp>
        </mc:Fallback>
      </mc:AlternateContent>
    </p:spTree>
    <p:extLst>
      <p:ext uri="{BB962C8B-B14F-4D97-AF65-F5344CB8AC3E}">
        <p14:creationId xmlns:p14="http://schemas.microsoft.com/office/powerpoint/2010/main" val="1256974881"/>
      </p:ext>
    </p:extLst>
  </p:cSld>
  <p:clrMapOvr>
    <a:masterClrMapping/>
  </p:clrMapOvr>
  <mc:AlternateContent xmlns:mc="http://schemas.openxmlformats.org/markup-compatibility/2006" xmlns:p14="http://schemas.microsoft.com/office/powerpoint/2010/main">
    <mc:Choice Requires="p14">
      <p:transition spd="med" p14:dur="700" advTm="145957">
        <p:fade/>
      </p:transition>
    </mc:Choice>
    <mc:Fallback xmlns="">
      <p:transition spd="med" advTm="145957">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ounded Rectangle 1"/>
              <p:cNvSpPr/>
              <p:nvPr/>
            </p:nvSpPr>
            <p:spPr>
              <a:xfrm>
                <a:off x="467544" y="764704"/>
                <a:ext cx="7488832" cy="566137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lvl="0"/>
                <a:endParaRPr lang="en-US" sz="2400" b="1" i="1" dirty="0">
                  <a:solidFill>
                    <a:prstClr val="black"/>
                  </a:solidFill>
                  <a:latin typeface="Cambria Math" panose="02040503050406030204" pitchFamily="18" charset="0"/>
                </a:endParaRPr>
              </a:p>
              <a:p>
                <a:pPr lvl="0"/>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𝒓𝒆𝒍</m:t>
                        </m:r>
                      </m:sub>
                    </m:s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f>
                      <m:f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𝟎</m:t>
                            </m:r>
                          </m:sub>
                        </m:sSub>
                      </m:den>
                    </m:f>
                  </m:oMath>
                </a14:m>
                <a:endPar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en-US" dirty="0">
                    <a:solidFill>
                      <a:prstClr val="black"/>
                    </a:solidFill>
                  </a:rPr>
                  <a:t>we have to divide by </a:t>
                </a:r>
                <a14:m>
                  <m:oMath xmlns:m="http://schemas.openxmlformats.org/officeDocument/2006/math">
                    <m:sSub>
                      <m:sSubPr>
                        <m:ctrlPr>
                          <a:rPr lang="en-US" i="1">
                            <a:solidFill>
                              <a:prstClr val="black"/>
                            </a:solidFill>
                            <a:latin typeface="Cambria Math" panose="02040503050406030204" pitchFamily="18" charset="0"/>
                          </a:rPr>
                        </m:ctrlPr>
                      </m:sSubPr>
                      <m:e>
                        <m:r>
                          <a:rPr lang="en-US" i="1">
                            <a:solidFill>
                              <a:prstClr val="black"/>
                            </a:solidFill>
                            <a:latin typeface="Cambria Math" panose="02040503050406030204" pitchFamily="18" charset="0"/>
                          </a:rPr>
                          <m:t>𝜂</m:t>
                        </m:r>
                      </m:e>
                      <m:sub>
                        <m:r>
                          <a:rPr lang="en-US" i="1">
                            <a:solidFill>
                              <a:prstClr val="black"/>
                            </a:solidFill>
                            <a:latin typeface="Cambria Math" panose="02040503050406030204" pitchFamily="18" charset="0"/>
                          </a:rPr>
                          <m:t>𝑤</m:t>
                        </m:r>
                      </m:sub>
                    </m:sSub>
                  </m:oMath>
                </a14:m>
                <a:r>
                  <a:rPr lang="en-US" dirty="0">
                    <a:solidFill>
                      <a:prstClr val="black"/>
                    </a:solidFill>
                  </a:rPr>
                  <a:t> (viscosity of water)whatever the medium</a:t>
                </a:r>
              </a:p>
              <a:p>
                <a:pPr lvl="0"/>
                <a14:m>
                  <m:oMath xmlns:m="http://schemas.openxmlformats.org/officeDocument/2006/math">
                    <m:sSub>
                      <m:sSubPr>
                        <m:ctrlPr>
                          <a:rPr lang="en-US" sz="2400" b="1" i="1">
                            <a:solidFill>
                              <a:prstClr val="black"/>
                            </a:solidFill>
                            <a:latin typeface="Cambria Math" panose="02040503050406030204" pitchFamily="18" charset="0"/>
                          </a:rPr>
                        </m:ctrlPr>
                      </m:sSubPr>
                      <m:e>
                        <m:r>
                          <a:rPr lang="en-US" sz="2400" b="1" i="1">
                            <a:solidFill>
                              <a:prstClr val="black"/>
                            </a:solidFill>
                            <a:latin typeface="Cambria Math" panose="02040503050406030204" pitchFamily="18" charset="0"/>
                          </a:rPr>
                          <m:t>𝜼</m:t>
                        </m:r>
                      </m:e>
                      <m:sub>
                        <m:r>
                          <a:rPr lang="en-US" sz="2400" b="1" i="1">
                            <a:solidFill>
                              <a:prstClr val="black"/>
                            </a:solidFill>
                            <a:latin typeface="Cambria Math" panose="02040503050406030204" pitchFamily="18" charset="0"/>
                          </a:rPr>
                          <m:t>𝒘</m:t>
                        </m:r>
                      </m:sub>
                    </m:sSub>
                  </m:oMath>
                </a14:m>
                <a:r>
                  <a:rPr lang="en-US" sz="2400" dirty="0">
                    <a:solidFill>
                      <a:prstClr val="black"/>
                    </a:solidFill>
                  </a:rPr>
                  <a:t> </a:t>
                </a:r>
                <a:r>
                  <a:rPr lang="en-US" dirty="0">
                    <a:solidFill>
                      <a:prstClr val="black"/>
                    </a:solidFill>
                  </a:rPr>
                  <a:t>viscosity of water is equal to </a:t>
                </a:r>
                <a:r>
                  <a:rPr lang="en-US" b="1" dirty="0">
                    <a:solidFill>
                      <a:prstClr val="black"/>
                    </a:solidFill>
                  </a:rPr>
                  <a:t>1 cp.</a:t>
                </a:r>
                <a:endParaRPr lang="en-US" dirty="0">
                  <a:solidFill>
                    <a:prstClr val="black"/>
                  </a:solidFill>
                </a:endParaRPr>
              </a:p>
              <a:p>
                <a:pPr lvl="0"/>
                <a:endParaRPr lang="en-US" sz="3200" dirty="0"/>
              </a:p>
              <a:p>
                <a:pPr algn="ctr"/>
                <a:r>
                  <a:rPr lang="en-US" sz="2400" dirty="0">
                    <a:solidFill>
                      <a:prstClr val="black"/>
                    </a:solidFill>
                    <a:ea typeface="Calibri" panose="020F0502020204030204" pitchFamily="34" charset="0"/>
                    <a:cs typeface="Times New Roman" panose="02020603050405020304" pitchFamily="18" charset="0"/>
                  </a:rPr>
                  <a:t> </a:t>
                </a:r>
                <a14:m>
                  <m:oMath xmlns:m="http://schemas.openxmlformats.org/officeDocument/2006/math">
                    <m:r>
                      <m:rPr>
                        <m:nor/>
                      </m:rP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m:t>relative</m:t>
                    </m:r>
                    <m:r>
                      <m:rPr>
                        <m:nor/>
                      </m:rP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m:t> </m:t>
                    </m:r>
                    <m:r>
                      <m:rPr>
                        <m:nor/>
                      </m:rP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m:t>viscosity</m:t>
                    </m:r>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𝒓𝒆𝒍</m:t>
                        </m:r>
                      </m:sub>
                    </m:s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f>
                      <m:f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num>
                      <m:den>
                        <m:sSub>
                          <m:sSubPr>
                            <m:ctrlPr>
                              <a:rPr lang="en-US" sz="2400" b="1" i="1">
                                <a:solidFill>
                                  <a:prstClr val="black"/>
                                </a:solidFill>
                                <a:latin typeface="Cambria Math" panose="02040503050406030204" pitchFamily="18" charset="0"/>
                              </a:rPr>
                            </m:ctrlPr>
                          </m:sSubPr>
                          <m:e>
                            <m:r>
                              <a:rPr lang="en-US" sz="2400" b="1" i="1">
                                <a:solidFill>
                                  <a:prstClr val="black"/>
                                </a:solidFill>
                                <a:latin typeface="Cambria Math" panose="02040503050406030204" pitchFamily="18" charset="0"/>
                              </a:rPr>
                              <m:t>𝜼</m:t>
                            </m:r>
                          </m:e>
                          <m:sub>
                            <m:r>
                              <a:rPr lang="en-US" sz="2400" b="1" i="1">
                                <a:solidFill>
                                  <a:prstClr val="black"/>
                                </a:solidFill>
                                <a:latin typeface="Cambria Math" panose="02040503050406030204" pitchFamily="18" charset="0"/>
                              </a:rPr>
                              <m:t>𝒘</m:t>
                            </m:r>
                          </m:sub>
                        </m:sSub>
                      </m:den>
                    </m:f>
                  </m:oMath>
                </a14:m>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pPr algn="ctr"/>
                <a:endPar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specific viscosity</a:t>
                </a:r>
                <a14:m>
                  <m:oMath xmlns:m="http://schemas.openxmlformats.org/officeDocument/2006/math">
                    <m:d>
                      <m:d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e>
                    </m:d>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𝒓𝒆𝒍</m:t>
                        </m:r>
                      </m:sub>
                    </m:sSub>
                  </m:oMath>
                </a14:m>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_  1   </a:t>
                </a:r>
              </a:p>
              <a:p>
                <a:pPr algn="ct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pPr algn="ct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reduced viscosity</a:t>
                </a:r>
                <a14:m>
                  <m:oMath xmlns:m="http://schemas.openxmlformats.org/officeDocument/2006/math">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𝒓𝒆𝒅</m:t>
                        </m:r>
                      </m:sub>
                    </m:s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oMath>
                </a14:m>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14:m>
                  <m:oMath xmlns:m="http://schemas.openxmlformats.org/officeDocument/2006/math">
                    <m:f>
                      <m:f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𝒔𝒑</m:t>
                            </m:r>
                          </m:sub>
                        </m:sSub>
                      </m:num>
                      <m:den>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𝒄</m:t>
                        </m:r>
                      </m:den>
                    </m:f>
                  </m:oMath>
                </a14:m>
                <a:endPar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C mean concentration in g/100ml </a:t>
                </a:r>
              </a:p>
              <a:p>
                <a:pPr marL="342900" indent="-342900" algn="ctr">
                  <a:buFont typeface="Arial" panose="020B0604020202020204" pitchFamily="34" charset="0"/>
                  <a:buChar char="•"/>
                </a:pPr>
                <a:endPar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intrinsic viscosity</a:t>
                </a:r>
                <a14:m>
                  <m:oMath xmlns:m="http://schemas.openxmlformats.org/officeDocument/2006/math">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sSub>
                      <m:sSub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𝜼</m:t>
                        </m:r>
                      </m:e>
                      <m: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𝒊𝒏𝒕</m:t>
                        </m:r>
                      </m:sub>
                    </m:sSub>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𝑲</m:t>
                    </m:r>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sSup>
                      <m:sSupPr>
                        <m:ctrlPr>
                          <a:rPr lang="en-US" sz="2400" i="1">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pPr>
                      <m:e>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𝑴</m:t>
                        </m:r>
                      </m:e>
                      <m:sup>
                        <m:r>
                          <a:rPr lang="en-US" sz="2400">
                            <a:solidFill>
                              <a:prstClr val="black"/>
                            </a:solidFill>
                            <a:latin typeface="Cambria Math" panose="02040503050406030204" pitchFamily="18" charset="0"/>
                            <a:ea typeface="Calibri" panose="020F0502020204030204" pitchFamily="34" charset="0"/>
                            <a:cs typeface="Times New Roman" panose="02020603050405020304" pitchFamily="18" charset="0"/>
                          </a:rPr>
                          <m:t>𝜶</m:t>
                        </m:r>
                      </m:sup>
                    </m:sSup>
                  </m:oMath>
                </a14:m>
                <a:endPar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en-US" dirty="0"/>
              </a:p>
              <a:p>
                <a:pPr algn="ctr"/>
                <a:r>
                  <a:rPr lang="en-US" dirty="0"/>
                  <a:t> </a:t>
                </a:r>
              </a:p>
            </p:txBody>
          </p:sp>
        </mc:Choice>
        <mc:Fallback xmlns="">
          <p:sp>
            <p:nvSpPr>
              <p:cNvPr id="2" name="Rounded Rectangle 1"/>
              <p:cNvSpPr>
                <a:spLocks noRot="1" noChangeAspect="1" noMove="1" noResize="1" noEditPoints="1" noAdjustHandles="1" noChangeArrowheads="1" noChangeShapeType="1" noTextEdit="1"/>
              </p:cNvSpPr>
              <p:nvPr/>
            </p:nvSpPr>
            <p:spPr>
              <a:xfrm>
                <a:off x="467544" y="764704"/>
                <a:ext cx="7488832" cy="5661372"/>
              </a:xfrm>
              <a:prstGeom prst="roundRect">
                <a:avLst/>
              </a:prstGeom>
              <a:blipFill rotWithShape="0">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951582350"/>
      </p:ext>
    </p:extLst>
  </p:cSld>
  <p:clrMapOvr>
    <a:masterClrMapping/>
  </p:clrMapOvr>
  <p:transition spd="slow" advTm="72156">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5241014" y="1878415"/>
            <a:ext cx="3672408" cy="4154085"/>
          </a:xfrm>
          <a:prstGeom prst="rect">
            <a:avLst/>
          </a:prstGeom>
          <a:ln w="76200"/>
        </p:spPr>
        <p:style>
          <a:lnRef idx="2">
            <a:schemeClr val="accent3"/>
          </a:lnRef>
          <a:fillRef idx="1">
            <a:schemeClr val="lt1"/>
          </a:fillRef>
          <a:effectRef idx="0">
            <a:schemeClr val="accent3"/>
          </a:effectRef>
          <a:fontRef idx="minor">
            <a:schemeClr val="dk1"/>
          </a:fontRef>
        </p:style>
      </p:pic>
      <mc:AlternateContent xmlns:mc="http://schemas.openxmlformats.org/markup-compatibility/2006" xmlns:a14="http://schemas.microsoft.com/office/drawing/2010/main">
        <mc:Choice Requires="a14">
          <p:sp>
            <p:nvSpPr>
              <p:cNvPr id="3" name="Rectangle 2"/>
              <p:cNvSpPr/>
              <p:nvPr/>
            </p:nvSpPr>
            <p:spPr>
              <a:xfrm>
                <a:off x="179512" y="1806407"/>
                <a:ext cx="4887121" cy="4226093"/>
              </a:xfrm>
              <a:prstGeom prst="rect">
                <a:avLst/>
              </a:prstGeom>
              <a:ln w="57150"/>
            </p:spPr>
            <p:style>
              <a:lnRef idx="2">
                <a:schemeClr val="accent3"/>
              </a:lnRef>
              <a:fillRef idx="1">
                <a:schemeClr val="lt1"/>
              </a:fillRef>
              <a:effectRef idx="0">
                <a:schemeClr val="accent3"/>
              </a:effectRef>
              <a:fontRef idx="minor">
                <a:schemeClr val="dk1"/>
              </a:fontRef>
            </p:style>
            <p:txBody>
              <a:bodyPr wrap="square">
                <a:spAutoFit/>
              </a:bodyPr>
              <a:lstStyle/>
              <a:p>
                <a:pPr marL="0" marR="0" lvl="0" indent="0" algn="just" defTabSz="914400" rtl="0" eaLnBrk="1" fontAlgn="auto" latinLnBrk="0" hangingPunct="1">
                  <a:lnSpc>
                    <a:spcPct val="115000"/>
                  </a:lnSpc>
                  <a:spcBef>
                    <a:spcPts val="0"/>
                  </a:spcBef>
                  <a:spcAft>
                    <a:spcPts val="1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If </a:t>
                </a:r>
                <a14:m>
                  <m:oMath xmlns:m="http://schemas.openxmlformats.org/officeDocument/2006/math">
                    <m:f>
                      <m:fPr>
                        <m:ctrlP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sSubPr>
                          <m:e>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𝜂</m:t>
                            </m:r>
                          </m:e>
                          <m:sub>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𝑠𝑝</m:t>
                            </m:r>
                          </m:sub>
                        </m:sSub>
                      </m:num>
                      <m:den>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𝑐</m:t>
                        </m:r>
                      </m:den>
                    </m:f>
                  </m:oMath>
                </a14:m>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is plotted against conc. and take the line extrapolated to infinite dilution, the intercept is known as the intrinsic viscosity(</a:t>
                </a:r>
                <a14:m>
                  <m:oMath xmlns:m="http://schemas.openxmlformats.org/officeDocument/2006/math">
                    <m:sSub>
                      <m:sSubPr>
                        <m:ctrlP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sSubPr>
                      <m:e>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𝜂</m:t>
                        </m:r>
                      </m:e>
                      <m:sub>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𝑖𝑛𝑡</m:t>
                        </m:r>
                      </m:sub>
                    </m:sSub>
                  </m:oMath>
                </a14:m>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is used to calculate the approximate molecular weights of polymers. According to Kuhn-</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Houwink</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equation:                                                                                           </a:t>
                </a:r>
                <a14:m>
                  <m:oMath xmlns:m="http://schemas.openxmlformats.org/officeDocument/2006/math">
                    <m:sSub>
                      <m:sSubPr>
                        <m:ctrlP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sSubPr>
                      <m:e>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𝜼</m:t>
                        </m:r>
                      </m:e>
                      <m:sub>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𝒊𝒏𝒕</m:t>
                        </m:r>
                      </m:sub>
                    </m:sSub>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m:t>
                    </m:r>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𝑲</m:t>
                    </m:r>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 </m:t>
                    </m:r>
                    <m:sSup>
                      <m:sSupPr>
                        <m:ctrlP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sSupPr>
                      <m:e>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𝑴</m:t>
                        </m:r>
                      </m:e>
                      <m:sup>
                        <m: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𝜶</m:t>
                        </m:r>
                      </m:sup>
                    </m:sSup>
                  </m:oMath>
                </a14:m>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Where K and </a:t>
                </a:r>
                <a14:m>
                  <m:oMath xmlns:m="http://schemas.openxmlformats.org/officeDocument/2006/math">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𝛼</m:t>
                    </m:r>
                  </m:oMath>
                </a14:m>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are constant of the particular polymer- solvent system.                                             M = molecular weight.     </a:t>
                </a:r>
              </a:p>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K=1.7 *10</a:t>
                </a:r>
                <a:r>
                  <a:rPr kumimoji="0" lang="en-US" sz="2000" b="0" i="0" u="none" strike="noStrike" kern="1200" cap="none" spc="0" normalizeH="0" baseline="3000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-5 </a:t>
                </a:r>
                <a14:m>
                  <m:oMath xmlns:m="http://schemas.openxmlformats.org/officeDocument/2006/math">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         </m:t>
                    </m:r>
                    <m:r>
                      <a:rPr kumimoji="0" lang="en-US" sz="20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𝛼</m:t>
                    </m:r>
                  </m:oMath>
                </a14:m>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179512" y="1806407"/>
                <a:ext cx="4887121" cy="4226093"/>
              </a:xfrm>
              <a:prstGeom prst="rect">
                <a:avLst/>
              </a:prstGeom>
              <a:blipFill rotWithShape="0">
                <a:blip r:embed="rId6"/>
                <a:stretch>
                  <a:fillRect l="-740" r="-740" b="-853"/>
                </a:stretch>
              </a:blipFill>
              <a:ln w="57150"/>
            </p:spPr>
            <p:txBody>
              <a:bodyPr/>
              <a:lstStyle/>
              <a:p>
                <a:r>
                  <a:rPr lang="en-US">
                    <a:noFill/>
                  </a:rPr>
                  <a:t> </a:t>
                </a:r>
              </a:p>
            </p:txBody>
          </p:sp>
        </mc:Fallback>
      </mc:AlternateContent>
      <p:sp>
        <p:nvSpPr>
          <p:cNvPr id="6" name="Rectangle 5"/>
          <p:cNvSpPr/>
          <p:nvPr/>
        </p:nvSpPr>
        <p:spPr>
          <a:xfrm>
            <a:off x="596882" y="914198"/>
            <a:ext cx="8316540" cy="70923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18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mn-cs"/>
              </a:rPr>
              <a:t>Where C the concentration is expressed in gram of colloidal particles per 100ml of total dispersion</a:t>
            </a:r>
            <a:endParaRPr kumimoji="0" lang="en-US" sz="18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798562940"/>
      </p:ext>
    </p:extLst>
  </p:cSld>
  <p:clrMapOvr>
    <a:masterClrMapping/>
  </p:clrMapOvr>
  <mc:AlternateContent xmlns:mc="http://schemas.openxmlformats.org/markup-compatibility/2006" xmlns:p14="http://schemas.microsoft.com/office/powerpoint/2010/main">
    <mc:Choice Requires="p14">
      <p:transition spd="slow" p14:dur="2000" advTm="163053"/>
    </mc:Choice>
    <mc:Fallback xmlns="">
      <p:transition spd="slow" advTm="16305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107503" y="404664"/>
                <a:ext cx="3613031" cy="5543056"/>
              </a:xfrm>
              <a:prstGeom prst="rect">
                <a:avLst/>
              </a:prstGeom>
              <a:solidFill>
                <a:schemeClr val="bg1">
                  <a:lumMod val="95000"/>
                </a:schemeClr>
              </a:solidFill>
            </p:spPr>
            <p:txBody>
              <a:bodyPr wrap="square">
                <a:spAutoFit/>
              </a:bodyPr>
              <a:lstStyle/>
              <a:p>
                <a:pPr marL="0" marR="0" lvl="0" indent="0" algn="just" defTabSz="914400" eaLnBrk="1" fontAlgn="auto" latinLnBrk="0" hangingPunct="1">
                  <a:lnSpc>
                    <a:spcPct val="115000"/>
                  </a:lnSpc>
                  <a:spcBef>
                    <a:spcPts val="0"/>
                  </a:spcBef>
                  <a:spcAft>
                    <a:spcPts val="1000"/>
                  </a:spcAft>
                  <a:buClrTx/>
                  <a:buSzTx/>
                  <a:buFontTx/>
                  <a:buNone/>
                  <a:tabLst/>
                  <a:defRPr/>
                </a:pPr>
                <a:r>
                  <a:rPr kumimoji="0" lang="en-US" sz="2800" b="1" i="1"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Arial" panose="020B0604020202020204" pitchFamily="34" charset="0"/>
                  </a:rPr>
                  <a:t>Capillary viscometer:                                                                                                 </a:t>
                </a:r>
                <a:r>
                  <a:rPr kumimoji="0" lang="en-US" sz="20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Both </a:t>
                </a:r>
                <a14:m>
                  <m:oMath xmlns:m="http://schemas.openxmlformats.org/officeDocument/2006/math">
                    <m:sSub>
                      <m:sSubPr>
                        <m:ctrlP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ctrlPr>
                      </m:sSubPr>
                      <m:e>
                        <m: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𝜂</m:t>
                        </m:r>
                      </m:e>
                      <m:sub>
                        <m: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0</m:t>
                        </m:r>
                      </m:sub>
                    </m:sSub>
                    <m: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𝑎𝑛𝑑</m:t>
                    </m:r>
                    <m: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 </m:t>
                    </m:r>
                    <m:r>
                      <a:rPr kumimoji="0" lang="en-US" sz="2000" b="0" i="1" u="none" strike="noStrike" kern="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Times New Roman" panose="02020603050405020304" pitchFamily="18" charset="0"/>
                      </a:rPr>
                      <m:t>𝜂</m:t>
                    </m:r>
                  </m:oMath>
                </a14:m>
                <a:r>
                  <a:rPr kumimoji="0" lang="en-US" sz="2000" b="0" i="0" u="none" strike="noStrike" kern="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may determine using a capillary viscometer.</a:t>
                </a:r>
                <a:r>
                  <a:rPr kumimoji="0" lang="en-US" sz="2000" b="1" i="1"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0" i="0"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viscosity of a Newtonian liquid may be determined by measuring the time required for the liquid to pass between two marks as it flows by gravity through a vertical capillary tube, known as Ostawald viscometer. The time of flow of the liquid under test is compared with the time for a liquid of known viscosity (usually water) to pass between the two marks (A---B).</a:t>
                </a:r>
              </a:p>
            </p:txBody>
          </p:sp>
        </mc:Choice>
        <mc:Fallback xmlns="">
          <p:sp>
            <p:nvSpPr>
              <p:cNvPr id="3" name="Rectangle 2"/>
              <p:cNvSpPr>
                <a:spLocks noRot="1" noChangeAspect="1" noMove="1" noResize="1" noEditPoints="1" noAdjustHandles="1" noChangeArrowheads="1" noChangeShapeType="1" noTextEdit="1"/>
              </p:cNvSpPr>
              <p:nvPr/>
            </p:nvSpPr>
            <p:spPr>
              <a:xfrm>
                <a:off x="107503" y="404664"/>
                <a:ext cx="3613031" cy="5543056"/>
              </a:xfrm>
              <a:prstGeom prst="rect">
                <a:avLst/>
              </a:prstGeom>
              <a:blipFill rotWithShape="0">
                <a:blip r:embed="rId5"/>
                <a:stretch>
                  <a:fillRect l="-3547" t="-659" r="-3547" b="-440"/>
                </a:stretch>
              </a:blipFill>
            </p:spPr>
            <p:txBody>
              <a:bodyPr/>
              <a:lstStyle/>
              <a:p>
                <a:r>
                  <a:rPr lang="en-US">
                    <a:noFill/>
                  </a:rPr>
                  <a:t> </a:t>
                </a:r>
              </a:p>
            </p:txBody>
          </p:sp>
        </mc:Fallback>
      </mc:AlternateContent>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32115" y="404664"/>
            <a:ext cx="5184576" cy="6264695"/>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5" name="Oval 4"/>
          <p:cNvSpPr/>
          <p:nvPr/>
        </p:nvSpPr>
        <p:spPr>
          <a:xfrm>
            <a:off x="4624584" y="404664"/>
            <a:ext cx="1125981" cy="504056"/>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Times New Roman" panose="02020603050405020304" pitchFamily="18" charset="0"/>
                <a:cs typeface="Times New Roman" panose="02020603050405020304" pitchFamily="18" charset="0"/>
              </a:rPr>
              <a:t>Addition of liquid </a:t>
            </a:r>
          </a:p>
        </p:txBody>
      </p:sp>
      <p:sp>
        <p:nvSpPr>
          <p:cNvPr id="7" name="Down Arrow 6"/>
          <p:cNvSpPr/>
          <p:nvPr/>
        </p:nvSpPr>
        <p:spPr>
          <a:xfrm>
            <a:off x="4427984" y="476672"/>
            <a:ext cx="196600" cy="314954"/>
          </a:xfrm>
          <a:prstGeom prst="downArrow">
            <a:avLst/>
          </a:prstGeom>
          <a:solidFill>
            <a:schemeClr val="bg1">
              <a:lumMod val="75000"/>
            </a:schemeClr>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595488" y="2132856"/>
            <a:ext cx="360040" cy="360040"/>
          </a:xfrm>
          <a:prstGeom prst="ellipse">
            <a:avLst/>
          </a:prstGeom>
          <a:solidFill>
            <a:schemeClr val="bg1">
              <a:lumMod val="75000"/>
            </a:schemeClr>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A</a:t>
            </a:r>
          </a:p>
        </p:txBody>
      </p:sp>
      <p:sp>
        <p:nvSpPr>
          <p:cNvPr id="11" name="Oval 10"/>
          <p:cNvSpPr/>
          <p:nvPr/>
        </p:nvSpPr>
        <p:spPr>
          <a:xfrm>
            <a:off x="7560332" y="3176192"/>
            <a:ext cx="360040" cy="360040"/>
          </a:xfrm>
          <a:prstGeom prst="ellipse">
            <a:avLst/>
          </a:prstGeom>
          <a:solidFill>
            <a:schemeClr val="bg1">
              <a:lumMod val="75000"/>
            </a:schemeClr>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a:t>
            </a:r>
          </a:p>
        </p:txBody>
      </p:sp>
    </p:spTree>
    <p:custDataLst>
      <p:tags r:id="rId1"/>
    </p:custDataLst>
    <p:extLst>
      <p:ext uri="{BB962C8B-B14F-4D97-AF65-F5344CB8AC3E}">
        <p14:creationId xmlns:p14="http://schemas.microsoft.com/office/powerpoint/2010/main" val="2157684522"/>
      </p:ext>
    </p:extLst>
  </p:cSld>
  <p:clrMapOvr>
    <a:masterClrMapping/>
  </p:clrMapOvr>
  <mc:AlternateContent xmlns:mc="http://schemas.openxmlformats.org/markup-compatibility/2006" xmlns:p14="http://schemas.microsoft.com/office/powerpoint/2010/main">
    <mc:Choice Requires="p14">
      <p:transition spd="slow" p14:dur="2000" advTm="112759"/>
    </mc:Choice>
    <mc:Fallback xmlns="">
      <p:transition spd="slow" advTm="11275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25889" y="116632"/>
                <a:ext cx="8748588" cy="405514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just">
                  <a:spcAft>
                    <a:spcPts val="1000"/>
                  </a:spcAft>
                  <a:defRPr/>
                </a:pP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the absolute viscosity of the unknown liquid,</a:t>
                </a:r>
                <a14:m>
                  <m:oMath xmlns:m="http://schemas.openxmlformats.org/officeDocument/2006/math">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 </m:t>
                    </m:r>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1 </m:t>
                        </m:r>
                      </m:sub>
                    </m:sSub>
                  </m:oMath>
                </a14:m>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is determined by substituting the experimental values in the equation:</a:t>
                </a:r>
              </a:p>
              <a:p>
                <a:pPr lvl="0">
                  <a:spcAft>
                    <a:spcPts val="1000"/>
                  </a:spcAft>
                  <a:defRPr/>
                </a:pPr>
                <a14:m>
                  <m:oMathPara xmlns:m="http://schemas.openxmlformats.org/officeDocument/2006/math">
                    <m:oMathParaPr>
                      <m:jc m:val="centerGroup"/>
                    </m:oMathParaPr>
                    <m:oMath xmlns:m="http://schemas.openxmlformats.org/officeDocument/2006/math">
                      <m:f>
                        <m:f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1 </m:t>
                              </m:r>
                            </m:sub>
                          </m:sSub>
                        </m:num>
                        <m:den>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2</m:t>
                              </m:r>
                            </m:sub>
                          </m:sSub>
                        </m:den>
                      </m:f>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m:t>
                      </m:r>
                      <m:f>
                        <m:f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𝑝</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1</m:t>
                              </m:r>
                            </m:sub>
                          </m:sSub>
                        </m:num>
                        <m:den>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𝑝</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2</m:t>
                              </m:r>
                            </m:sub>
                          </m:sSub>
                        </m:den>
                      </m:f>
                      <m:f>
                        <m:f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𝑡</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1</m:t>
                              </m:r>
                            </m:sub>
                          </m:sSub>
                        </m:num>
                        <m:den>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𝑡</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2</m:t>
                              </m:r>
                            </m:sub>
                          </m:sSub>
                        </m:den>
                      </m:f>
                    </m:oMath>
                  </m:oMathPara>
                </a14:m>
                <a:endPar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spcAft>
                    <a:spcPts val="1000"/>
                  </a:spcAft>
                  <a:defRPr/>
                </a:pPr>
                <a14:m>
                  <m:oMath xmlns:m="http://schemas.openxmlformats.org/officeDocument/2006/math">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1 </m:t>
                        </m:r>
                      </m:sub>
                    </m:sSub>
                  </m:oMath>
                </a14:m>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viscosity of the unknown liquid (</a:t>
                </a:r>
                <a:r>
                  <a:rPr lang="en-US" sz="2000" kern="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cp</a:t>
                </a: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14:m>
                  <m:oMath xmlns:m="http://schemas.openxmlformats.org/officeDocument/2006/math">
                    <m:sSub>
                      <m:sSubPr>
                        <m:ctrlP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ctrlPr>
                      </m:sSubPr>
                      <m:e>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𝜂</m:t>
                        </m:r>
                      </m:e>
                      <m:sub>
                        <m:r>
                          <a:rPr lang="en-US" sz="2000" i="1" kern="0">
                            <a:solidFill>
                              <a:prstClr val="black"/>
                            </a:solidFill>
                            <a:latin typeface="Cambria Math" panose="02040503050406030204" pitchFamily="18" charset="0"/>
                            <a:ea typeface="Calibri" panose="020F0502020204030204" pitchFamily="34" charset="0"/>
                            <a:cs typeface="Times New Roman" panose="02020603050405020304" pitchFamily="18" charset="0"/>
                          </a:rPr>
                          <m:t>2</m:t>
                        </m:r>
                      </m:sub>
                    </m:sSub>
                  </m:oMath>
                </a14:m>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viscosity of water =1cp</a:t>
                </a:r>
              </a:p>
              <a:p>
                <a:pPr>
                  <a:spcAft>
                    <a:spcPts val="1000"/>
                  </a:spcAft>
                  <a:defRPr/>
                </a:pP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p</a:t>
                </a:r>
                <a:r>
                  <a:rPr lang="en-US" sz="2000" kern="0" baseline="-25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1=</a:t>
                </a: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density of the unknown liquid                            p</a:t>
                </a:r>
                <a:r>
                  <a:rPr lang="en-US" sz="2000" kern="0" baseline="-25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2</a:t>
                </a: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=density of water =1</a:t>
                </a:r>
              </a:p>
              <a:p>
                <a:pPr>
                  <a:spcAft>
                    <a:spcPts val="1000"/>
                  </a:spcAft>
                  <a:defRPr/>
                </a:pP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a:t>
                </a:r>
                <a:r>
                  <a:rPr lang="en-US" sz="2000" kern="0" baseline="-25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1=</a:t>
                </a: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flow time in seconds for unknown liquid         t</a:t>
                </a:r>
                <a:r>
                  <a:rPr lang="en-US" sz="2000" kern="0" baseline="-25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2=</a:t>
                </a:r>
                <a:r>
                  <a:rPr lang="en-US" sz="2000" kern="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flow time in seconds for water </a:t>
                </a:r>
              </a:p>
              <a:p>
                <a:pPr>
                  <a:spcAft>
                    <a:spcPts val="1000"/>
                  </a:spcAft>
                  <a:defRPr/>
                </a:pPr>
                <a:r>
                  <a:rPr lang="en-US" sz="2800" i="1" u="sng" dirty="0">
                    <a:solidFill>
                      <a:srgbClr val="000000"/>
                    </a:solidFill>
                    <a:latin typeface="Monotype Corsiva" panose="03010101010201010101" pitchFamily="66" charset="0"/>
                  </a:rPr>
                  <a:t>Units of viscosity</a:t>
                </a:r>
              </a:p>
              <a:p>
                <a:r>
                  <a:rPr lang="en-US" sz="2000" b="1" dirty="0">
                    <a:solidFill>
                      <a:srgbClr val="002060"/>
                    </a:solidFill>
                    <a:latin typeface="Times New Roman" panose="02020603050405020304" pitchFamily="18" charset="0"/>
                    <a:ea typeface="Calibri" panose="020F0502020204030204" pitchFamily="34" charset="0"/>
                    <a:cs typeface="Arial" panose="020B0604020202020204" pitchFamily="34" charset="0"/>
                  </a:rPr>
                  <a:t>Poise and centipoise                                                                                                                              1 </a:t>
                </a:r>
                <a:r>
                  <a:rPr lang="en-US" sz="2000" b="1" dirty="0" err="1">
                    <a:solidFill>
                      <a:srgbClr val="002060"/>
                    </a:solidFill>
                    <a:latin typeface="Times New Roman" panose="02020603050405020304" pitchFamily="18" charset="0"/>
                    <a:ea typeface="Calibri" panose="020F0502020204030204" pitchFamily="34" charset="0"/>
                    <a:cs typeface="Arial" panose="020B0604020202020204" pitchFamily="34" charset="0"/>
                  </a:rPr>
                  <a:t>cp</a:t>
                </a:r>
                <a:r>
                  <a:rPr lang="en-US" sz="2000" b="1" dirty="0">
                    <a:solidFill>
                      <a:srgbClr val="002060"/>
                    </a:solidFill>
                    <a:latin typeface="Times New Roman" panose="02020603050405020304" pitchFamily="18" charset="0"/>
                    <a:ea typeface="Calibri" panose="020F0502020204030204" pitchFamily="34" charset="0"/>
                    <a:cs typeface="Arial" panose="020B0604020202020204" pitchFamily="34" charset="0"/>
                  </a:rPr>
                  <a:t>= 0.01 poise</a:t>
                </a:r>
              </a:p>
            </p:txBody>
          </p:sp>
        </mc:Choice>
        <mc:Fallback xmlns="">
          <p:sp>
            <p:nvSpPr>
              <p:cNvPr id="3" name="Rectangle 2"/>
              <p:cNvSpPr>
                <a:spLocks noRot="1" noChangeAspect="1" noMove="1" noResize="1" noEditPoints="1" noAdjustHandles="1" noChangeArrowheads="1" noChangeShapeType="1" noTextEdit="1"/>
              </p:cNvSpPr>
              <p:nvPr/>
            </p:nvSpPr>
            <p:spPr>
              <a:xfrm>
                <a:off x="25889" y="116632"/>
                <a:ext cx="8748588" cy="4055149"/>
              </a:xfrm>
              <a:prstGeom prst="rect">
                <a:avLst/>
              </a:prstGeom>
              <a:blipFill rotWithShape="0">
                <a:blip r:embed="rId4"/>
                <a:stretch>
                  <a:fillRect l="-1251" t="-448" r="-3753" b="-1495"/>
                </a:stretch>
              </a:blipFill>
            </p:spPr>
            <p:txBody>
              <a:bodyPr/>
              <a:lstStyle/>
              <a:p>
                <a:r>
                  <a:rPr lang="en-US">
                    <a:noFill/>
                  </a:rPr>
                  <a:t> </a:t>
                </a:r>
              </a:p>
            </p:txBody>
          </p:sp>
        </mc:Fallback>
      </mc:AlternateContent>
      <p:sp>
        <p:nvSpPr>
          <p:cNvPr id="7" name="Rectangle 6"/>
          <p:cNvSpPr/>
          <p:nvPr/>
        </p:nvSpPr>
        <p:spPr>
          <a:xfrm>
            <a:off x="2627784" y="4293173"/>
            <a:ext cx="3424334" cy="646331"/>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lvl="0" algn="ctr"/>
            <a:r>
              <a:rPr lang="en-US" sz="3600" i="1" dirty="0">
                <a:solidFill>
                  <a:srgbClr val="000000"/>
                </a:solidFill>
                <a:latin typeface="Monotype Corsiva" panose="03010101010201010101" pitchFamily="66" charset="0"/>
              </a:rPr>
              <a:t>Experimental work </a:t>
            </a:r>
          </a:p>
        </p:txBody>
      </p:sp>
      <p:sp>
        <p:nvSpPr>
          <p:cNvPr id="8" name="Rectangle 7"/>
          <p:cNvSpPr/>
          <p:nvPr/>
        </p:nvSpPr>
        <p:spPr>
          <a:xfrm>
            <a:off x="61509" y="4919054"/>
            <a:ext cx="8712968"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just"/>
            <a:r>
              <a:rPr lang="en-US" sz="3200" i="1" dirty="0">
                <a:solidFill>
                  <a:srgbClr val="000000"/>
                </a:solidFill>
                <a:latin typeface="Monotype Corsiva" panose="03010101010201010101" pitchFamily="66" charset="0"/>
              </a:rPr>
              <a:t>Part l: bring water, glycerin, 1% gelatin solution and prepare volumetric flask (50cc), pipette, capillary viscometer (suspended level viscometer). </a:t>
            </a:r>
          </a:p>
        </p:txBody>
      </p:sp>
    </p:spTree>
    <p:extLst>
      <p:ext uri="{BB962C8B-B14F-4D97-AF65-F5344CB8AC3E}">
        <p14:creationId xmlns:p14="http://schemas.microsoft.com/office/powerpoint/2010/main" val="2256531384"/>
      </p:ext>
    </p:extLst>
  </p:cSld>
  <p:clrMapOvr>
    <a:masterClrMapping/>
  </p:clrMapOvr>
  <mc:AlternateContent xmlns:mc="http://schemas.openxmlformats.org/markup-compatibility/2006" xmlns:p14="http://schemas.microsoft.com/office/powerpoint/2010/main">
    <mc:Choice Requires="p14">
      <p:transition spd="slow" p14:dur="2000" advTm="103638"/>
    </mc:Choice>
    <mc:Fallback xmlns="">
      <p:transition spd="slow" advTm="10363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7|0.9|15.9|13.2"/>
</p:tagLst>
</file>

<file path=ppt/tags/tag2.xml><?xml version="1.0" encoding="utf-8"?>
<p:tagLst xmlns:a="http://schemas.openxmlformats.org/drawingml/2006/main" xmlns:r="http://schemas.openxmlformats.org/officeDocument/2006/relationships" xmlns:p="http://schemas.openxmlformats.org/presentationml/2006/main">
  <p:tag name="TIMING" val="|11.1|12.8"/>
</p:tagLst>
</file>

<file path=ppt/tags/tag3.xml><?xml version="1.0" encoding="utf-8"?>
<p:tagLst xmlns:a="http://schemas.openxmlformats.org/drawingml/2006/main" xmlns:r="http://schemas.openxmlformats.org/officeDocument/2006/relationships" xmlns:p="http://schemas.openxmlformats.org/presentationml/2006/main">
  <p:tag name="TIMING" val="|3"/>
</p:tagLst>
</file>

<file path=ppt/tags/tag4.xml><?xml version="1.0" encoding="utf-8"?>
<p:tagLst xmlns:a="http://schemas.openxmlformats.org/drawingml/2006/main" xmlns:r="http://schemas.openxmlformats.org/officeDocument/2006/relationships" xmlns:p="http://schemas.openxmlformats.org/presentationml/2006/main">
  <p:tag name="TIMING" val="|0.7|1|1.2|0.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1490</TotalTime>
  <Words>1060</Words>
  <Application>Microsoft Office PowerPoint</Application>
  <PresentationFormat>On-screen Show (4:3)</PresentationFormat>
  <Paragraphs>114</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Cambria Math</vt:lpstr>
      <vt:lpstr>Century Gothic</vt:lpstr>
      <vt:lpstr>Constantia</vt:lpstr>
      <vt:lpstr>Monotype Corsiva</vt:lpstr>
      <vt:lpstr>Times New Roman</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Buffer solutions</dc:title>
  <dc:creator>Ameera</dc:creator>
  <cp:lastModifiedBy>Scorpion</cp:lastModifiedBy>
  <cp:revision>267</cp:revision>
  <dcterms:created xsi:type="dcterms:W3CDTF">2006-08-16T00:00:00Z</dcterms:created>
  <dcterms:modified xsi:type="dcterms:W3CDTF">2025-12-16T08:08:42Z</dcterms:modified>
</cp:coreProperties>
</file>