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3F3B3-3A57-46BF-BC8F-1E8CE10D6876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08F95-4E59-4EA8-A91B-A84578B75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06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DECE-DBA5-4156-A81A-B4CD492477D2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E8658-2E3F-4848-8859-6F7468080EF9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8B66-95F7-4140-A846-03B66975887C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B630-E4F8-4F5C-8E9C-348B4078BC4C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5C61-1BEC-4594-862B-689E167D83C4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5EF1-041D-4AE1-B01D-4409F3EE9700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A5E4C-5857-47C3-A5D6-252153CFFAFB}" type="datetime1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287C0-81FA-41DC-9DBB-96F1B5EA9213}" type="datetime1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8D579-EEDA-4A51-B169-B476972EE5A1}" type="datetime1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1E378-AE47-4FAD-9932-AE25DECAF222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914-5D29-4175-87A2-41B326A32FF3}" type="datetime1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B3D87-ED3C-4222-B32C-59D9F9D019DE}" type="datetime1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1479" y="782637"/>
            <a:ext cx="9144000" cy="298098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Inorganic Pharmaceutical Chemistry </a:t>
            </a:r>
            <a:br>
              <a:rPr lang="en-US" b="1" dirty="0"/>
            </a:br>
            <a:br>
              <a:rPr lang="en-US" b="1" dirty="0"/>
            </a:br>
            <a:r>
              <a:rPr lang="en-US" sz="4800" b="1" dirty="0"/>
              <a:t>Alkaline Earth Metals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626" y="5338073"/>
            <a:ext cx="3154017" cy="37361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Assist. Prof. Ali Albakaa</a:t>
            </a:r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242D2-DA3E-1BB6-CCF6-89FC43C76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6" y="136525"/>
            <a:ext cx="11688417" cy="59594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Distribution &amp; Storage: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body contains about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1000g of calcium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99% is stored extracellularly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in bones and teeth, which act as a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 reservoir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remaining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1%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found in the extracellular space (e.g., plasma, lymph).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Homeostasis and Hormonal Control: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levels are tightly regulated by a balance between intake (gut) and excretion (kidneys), with the skeleton serving as a reservoir.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Calciotropic Hormones: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Directly regulate calcium levels.</a:t>
            </a: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Parathyroid Hormone (PTH)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the key hormone, raising blood calcium by: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bone resorption (releasing Ca²⁺).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Stimulating gut uptake.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Promoting kidney reabsorption.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Non-Calciotropic Hormones: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(e.g., sex hormones, growth factors) also influence calcium balance but are not directly controlled by calcium levels.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4A0F70-3E66-2B1C-13F8-B7C93ECE6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629E60-1592-D6B5-F30A-D82CA06A2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89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50238-8F83-43B7-27AF-E46B061DC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87" y="331304"/>
            <a:ext cx="11608904" cy="61357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Bone Mineral Composition:-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mineral component of bone is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hydroxylapatite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[Ca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accounts for about 50% of bone and is also present in teeth.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Synthetic versions are used as bone graft fillers; however, the body's response to them may differ from that to natural bone, despite their chemical similarity.</a:t>
            </a:r>
          </a:p>
          <a:p>
            <a:pPr marL="0" indent="0" algn="just">
              <a:buNone/>
            </a:pP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Influence of Dietary Calcium Intake: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Dietary calcium is crucial for preventing chronic diseases and supporting the body during key life stages. Modern intake levels are often insufficient, which causes health risks.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Modern Deficiency and Chronic Disease:-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vs. Modern Intake: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intake has plummeted from an estimated 2000-3000 mg/day in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Stone Age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an average of 600 mg/day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today.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Consequences: This widespread, permanent deficiency is linked to an increased risk of chronic diseases, including: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Bone Fragility (osteoporosis), High Blood Pressure, and Colon Cancer.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B771ED-F360-642D-F058-4D7DE2E4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CBD21D-7259-D155-2AD3-11F9BFD44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89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BF891-7522-8D27-3275-866902622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" y="516835"/>
            <a:ext cx="11502887" cy="44527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Critical Life Stages for Increased Calcium: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body's calcium requirement fluctuates, with three distinct periods demanding a higher intake:</a:t>
            </a: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Childhood and Adolescence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Bones are growing and building towards their peak strength until about age 18.</a:t>
            </a: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Pregnancy and Lactation: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Essential for building the fetal skeleton (accumulating ~30g of calcium) and producing calcium-rich breast milk (160-300 mg/day).</a:t>
            </a: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Age: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intake is required to counteract age-related changes in calcium metabolism that can lead to bone loss.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E5E0E3-9EEA-6CCD-0734-F32E98BCB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A7DF02-F8ED-EAFF-FC38-D017C139B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00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989E3-82E7-59F9-4840-BF2DA4D2B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136525"/>
            <a:ext cx="11648661" cy="658495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Deficiency and Its Wider Health Impacts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deficiency is linked to several major health issues beyond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bone health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including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hypertension and obesity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While essential, calcium supplementation is not a standalone cure, but rather a key part of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preventive strategy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Osteoporosis: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of Calcium: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Bones act as a calcium reservoir. Adequate intake, especially in the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three decades of life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 crucial for building peak bone density and slowing age-related bone loss.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View: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Calcium is a vital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preventative strategy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for maintaining health in aging, particularly for postmenopausal women, rather than just a therapy for existing bone loss.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Hypertension (High Blood Pressure):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Calcium helps regulate blood pressure by influencing smooth muscle contraction. Higher calcium levels can reduce vasoconstrictor tone and sympathetic nervous system activity.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View: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Supplementation can reduce blood pressure (especially salt-sensitive hypertension), but it is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justified as a sole treatment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for mild hypertension.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Weight Management: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low-calorie, high-calcium diet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may help fight obesity by increasing energy metabolism.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View: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Evidence suggests increasing calcium intake (to the recommended ~1200 mg/day) may substantially reduce the risk of being overweight, but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long-term, large-scale studies are needed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 confirm this link.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DA422-747F-1F7A-A8FD-F73F94603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72C3B6-46AB-B7D2-C864-BF9A89ABA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77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18E97-B332-A8CD-378F-5440AF272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426" y="370095"/>
            <a:ext cx="11569148" cy="61178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Renal Osteodystrophy (Renal Bone Disease)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Renal osteodystrophy is a bone mineralization deficiency caused by the body's inability to maintain calcium and phosphate balance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chronic kidney failure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Root Cause: Impaired Vitamin D Activation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Healthy kidneys perform the final step in activating vitamin D, converting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calcidiol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into its active form,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calcitriol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renal failure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this activation is depressed, leading to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calcitriol levels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bones to raise blood levels. This weakens the bone structure.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0B43B-A786-9FE0-27DB-B002390FD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10FC44-BD00-A171-3F08-77C3F66A6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BB7CFE-86C2-737E-4814-850A0C8654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565" t="21242" r="22826" b="43185"/>
          <a:stretch>
            <a:fillRect/>
          </a:stretch>
        </p:blipFill>
        <p:spPr>
          <a:xfrm>
            <a:off x="2913822" y="3917949"/>
            <a:ext cx="6216926" cy="25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943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6221B-6FA0-EAB6-4666-346A80490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95" y="265045"/>
            <a:ext cx="11940209" cy="57912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The Vicious Cycle of Mineral Imbalance: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low calcitriol triggers a destructive chain of events: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Calcium: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Reduced calcitriol causes poor dietary calcium absorption, leading to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blood calcium (hypocalcemia)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Phosphate: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Failing kidneys cannot excrete phosphate, leading to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blood phosphate (hyperphosphatemia)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Complexation: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excess phosphate binds to the remaining free calcium, further reducing active calcium levels.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Bone Resorption: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body senses the low calcium and releases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Parathyroid Hormone (PTH)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strips calcium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Treatment Strategies: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goal is to break the cycle by: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Controlling Phosphate: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Using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phosphate binders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 prevent gut absorption and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dialysis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 remove excess from the blood.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Replacing Hormones: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Administering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synthetic calcitriol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 restore normal calcium absorption.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Supplementation: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Providing calcium supplements to correct deficiencies and support bones.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FA6C58-8EB7-167D-34B6-C1AB9AF36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86A27B-DF36-D468-8F1F-9FA4A4B4C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77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8891C-E630-6C0A-14E7-B2137C7A6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677" y="431385"/>
            <a:ext cx="11224591" cy="5492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Intake and Kidney Stones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The understanding of how calcium intake affects kidney stone formation has reversed based on more recent evidence.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Belief: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low-calcium diet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was recommended to prevent kidney stones, as about 20-40% of stones are associated with high calcium in the urine.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Evidence: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Studies now show that a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low-calcium diet actually increases the risk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recurrence for calcium oxalate stones. This is because dietary calcium binds to oxalate in the gut, preventing its absorption. A low-calcium diet allows more oxalate to be absorbed and excreted in the urine, where it can form stones.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Conclusion: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calcium intake (around 1200 mg/day)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can reduce the recurrence of kidney stones by approximately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50%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 healthy individuals, calcium supplementation is not associated with an increased risk of stone formation.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C30AF-6B9C-EBFC-F6C5-63C8EFCBC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4678A5-8C56-C240-72D2-AF76319C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54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766FC-7921-7075-9D61-D631ABC45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7" y="115266"/>
            <a:ext cx="11900453" cy="501332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Applications of Calcium Supplements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Indications for Use: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Supplements are required when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dietary intake is insufficient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groups with higher needs include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children, pregnant women, and the elderly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(due to impaired absorption).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Severe acute hypocalcemia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treated with a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slow intravenous injection of 10% calcium gluconate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requiring careful monitoring of plasma Ca²⁺ levels and ECG.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Common Calcium Salts: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Various salts are used (e.g., carbonate, chloride, phosphate, lactate, aspartate, gluconate).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Carbonate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the most common and least expensive supplement.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0B5F6D-D39D-DA2F-3AE2-F650FC8E6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1C2111-8A94-ED7A-F470-CAD45C86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30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E00EE-C0CB-C714-BD5C-F5C3FBE0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288371"/>
            <a:ext cx="11396870" cy="40053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Key Considerations for Calcium Carbonate: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Elemental Calcium: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It contains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40% elemental calcium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(e.g., 1000 mg of salt provides 400 mg of Ca²⁺). Product labels often list the elemental calcium amount.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It can be difficult to digest, causing gas and bloating due to a reaction with stomach acid that produces CO₂.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should be taken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food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 improve absorption, which is pH-dependent.</a:t>
            </a:r>
          </a:p>
          <a:p>
            <a:pPr lvl="1" algn="just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Co-administration with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salts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can help prevent the common side effect of constipation.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FFC337-7D15-C2EB-A4AD-E2E099BC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CA56A1-9949-1275-25D6-FA3FB11B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39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83294F-A36C-216D-3591-CC918DBBA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7ABB1-993C-70D4-8828-A54E3F715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19</a:t>
            </a:fld>
            <a:endParaRPr lang="en-US"/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109F4269-5704-C5B2-9494-E353C15A1D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0330" y="543339"/>
            <a:ext cx="10797672" cy="5645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91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238B9-47B6-AE94-8C5E-535CC643A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36526"/>
            <a:ext cx="11820939" cy="6219824"/>
          </a:xfrm>
        </p:spPr>
        <p:txBody>
          <a:bodyPr>
            <a:noAutofit/>
          </a:bodyPr>
          <a:lstStyle/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2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periodic table (second vertical column) is called the alkaline earth metals.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Elements: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Beryllium (Be), Magnesium (Mg), Calcium (Ca), Strontium (Sr), Barium (Ba), and the radioactive Radium (Ra).</a:t>
            </a: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Focus: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text highlights that their compounds can be essential, therapeutic, or toxic, depending on the element and dose.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Alkaline earth metals, together with the alkali metals, form the so-called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s-block metals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has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electrons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its outer shell, which is an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s-orbital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chemistry of the metals is characterised by the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 of both electrons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is a result of the relatively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ionisation energy (IE) of both electrons and the subsequent formation of the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cation M</a:t>
            </a:r>
            <a:r>
              <a:rPr lang="en-US" sz="2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reactive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 they are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found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pure elemental metals in nature.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exist as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cations (M²⁺)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in various minerals.</a:t>
            </a:r>
          </a:p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Beryllium: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In Beryl (Be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[Si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 (e.g., aquamarine, emerald). </a:t>
            </a:r>
          </a:p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Magnesium: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In Magnesite (</a:t>
            </a:r>
            <a:r>
              <a:rPr lang="en-US" sz="2200" dirty="0"/>
              <a:t>MgCO</a:t>
            </a:r>
            <a:r>
              <a:rPr lang="en-US" sz="2200" baseline="-25000" dirty="0"/>
              <a:t>3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and Dolomite</a:t>
            </a:r>
            <a:r>
              <a:rPr lang="en-US" sz="2200" dirty="0"/>
              <a:t>(MgCO</a:t>
            </a:r>
            <a:r>
              <a:rPr lang="en-US" sz="2200" baseline="-25000" dirty="0"/>
              <a:t>3 </a:t>
            </a:r>
            <a:r>
              <a:rPr lang="en-US" sz="2200" dirty="0"/>
              <a:t>.CaCO</a:t>
            </a:r>
            <a:r>
              <a:rPr lang="en-US" sz="2200" baseline="-25000" dirty="0"/>
              <a:t>3</a:t>
            </a:r>
            <a:r>
              <a:rPr lang="en-US" sz="2200" dirty="0"/>
              <a:t>),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(the 8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most abundant crustal element).</a:t>
            </a:r>
          </a:p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Calcium: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In Limestone, chalk, and marble (the 5th most abundant crustal element).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9E71C2-D53A-7B6F-EB73-B04FA255E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6CAB5C-CDD7-C2FA-1DD2-3301093D4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2</a:t>
            </a:fld>
            <a:endParaRPr lang="en-US"/>
          </a:p>
        </p:txBody>
      </p:sp>
      <p:pic>
        <p:nvPicPr>
          <p:cNvPr id="1028" name="Picture 4" descr="Aquamarine Value, Price, and Jewelry Information - Gem Society">
            <a:extLst>
              <a:ext uri="{FF2B5EF4-FFF2-40B4-BE49-F238E27FC236}">
                <a16:creationId xmlns:a16="http://schemas.microsoft.com/office/drawing/2014/main" id="{C75C4380-03D2-E055-710C-0E17B58F4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3968197"/>
            <a:ext cx="1547192" cy="1160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8160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F50BC-FA74-4423-E842-1F1AC236D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4" y="304800"/>
            <a:ext cx="11317357" cy="57381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chemical properties of alkaline earth metals are characterised by their strong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reducing power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therefore, they very easily form bivalent cations (M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The elements within group 2 become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increasingly more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electropositive as they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descend within the group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oxides of alkaline earth metals have the general formula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are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 basic.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Peroxides (MO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are known for magnesium, calcium, strontium, and barium, but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for beryllium.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general, group 2 hydroxides, except Be(OH)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 as bases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their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solubility and thermal stability increase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the group (Mg→Ba).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Halides: Beryllium (BeX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covalent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its anhydrous (water-free) form. Halides of Mg, Ca, Sr, and Ba are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ionic compounds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 the solubility is typically sparingly soluble in water. Magnesium Halides (MgCl₂, MgBr₂, MgI₂) are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hygroscopic,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meaning they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absorb moisture from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air. Anhydrous Calcium Chloride (CaCl₂) has 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powerful affinity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water, making it a common drying agent (desiccant).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E267E-9E91-780E-0EC8-5F861425C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B21AD-E78C-338F-2B24-16BC7D0FE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3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550CC-87C2-5C29-48B7-7D2351DA4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86" y="500270"/>
            <a:ext cx="11767931" cy="5463208"/>
          </a:xfrm>
        </p:spPr>
        <p:txBody>
          <a:bodyPr>
            <a:noAutofit/>
          </a:bodyPr>
          <a:lstStyle/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Beryllium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its compounds are highly toxic, severely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limiting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their clinical applications.</a:t>
            </a:r>
          </a:p>
          <a:p>
            <a:pPr marL="0" indent="0" algn="just">
              <a:buNone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Inhalation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Can cause serious respiratory diseases,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primarily Chronic Beryllium Disease (CBD).</a:t>
            </a:r>
          </a:p>
          <a:p>
            <a:pPr marL="0" indent="0" algn="just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Skin Contact: Soluble beryllium compounds can cause severe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skin irritation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There are three stable isotopes of magnesium, namely 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 (79% occurrence), 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Mg, and 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Mg. 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 is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radioactive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a half-life of 21 hr.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Mg salts are soluble in water, and given in large amounts, they work as a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laxative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human body. Aqueous magnesium ions are sour in taste. Magnesium hydroxide Mg(OH)</a:t>
            </a:r>
            <a:r>
              <a:rPr lang="en-US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limited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solubility in water, and the resulting suspension (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milk of magnesia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commonly used as an antacid (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mild base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BC87C5-7C73-C102-4903-036AFF0F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AA52AE-F3D9-5D1C-9034-A77A24234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5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44D31-5A95-ADC7-21CD-1305FCC2D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04" y="136525"/>
            <a:ext cx="11834191" cy="61178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Biological Importance of Magnesium (Mg²⁺)</a:t>
            </a:r>
          </a:p>
          <a:p>
            <a:pPr marL="0" indent="0"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is an essential cation with critical roles throughout the human body and in nature.</a:t>
            </a:r>
          </a:p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Cellular Functions: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Enzyme Cofactor: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It is crucial for over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 enzymatic processes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including nucleic acid biochemistry.</a:t>
            </a: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ATP Activation: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ATP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(Adenosine triphosphate)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bind to a magnesium ion (forming Mg-ATP) to be biologically active.</a:t>
            </a: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Nucleic Acid Stability: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It stabilizes the structure of DNA and RNA, increasing their melting points.</a:t>
            </a:r>
          </a:p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in Photosynthesis: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Mg²⁺ forms the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redox-active center in chlorophyll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making it essential for photosynthesis in plants.</a:t>
            </a:r>
          </a:p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Dietary Sources &amp; Absorption: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Sources: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Green vegetables, nuts, whole grains, and milk.</a:t>
            </a: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compounds are water-soluble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 they can be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when vegetables are boiled in water.</a:t>
            </a: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Absorption &amp; Excretion: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It is primarily absorbed in the ileum and colon and excreted by the kidneys, which tightly regulate its levels.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3B547-D679-F632-255A-244D6080D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42B4AC-D114-86B0-E232-ACF85A2DA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13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F5724-10F1-13A0-EF97-27F6B6506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1" y="384313"/>
            <a:ext cx="11860695" cy="58044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Distribution in the Human Body: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average body contains about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magnesium.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fourth most abundant cation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overall and the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 most abundant in interstitial fluid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50% is stored in bones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with the rest in muscles and soft tissues.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Implications &amp; Imbalances: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Laxative Use: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Poor absorption from the gut makes magnesium salts useful as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osmotic laxatives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Hypermagnesemia (High Mg²⁺):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rare condition, often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kidney failure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causing muscle weakness and arrhythmia.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Hypomagnesemia (Low Mg²⁺):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Can result from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 losses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(e.g., diarrhea), alcoholism, or certain drugs. It often leads to other electrolyte imbalances such as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hypocalcemia (low calcium), hypokalemia (low potassium), and hyponatremia (low sodium).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800198-E156-DAF9-BE64-DF2BC5474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8500A1-EB92-CBD0-0026-DDD1BC184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9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E8AC6-E619-617B-CE67-E8440CDBF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930" y="251791"/>
            <a:ext cx="11516139" cy="54598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Applications &amp; Preparations of Magnesium</a:t>
            </a:r>
          </a:p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Correcting Imbalances: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Symptomatic Hypomagnesemia: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Treated with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intravenous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(IV) or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intramuscular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(IM)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Sulfate (MgSO₄)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especially if levels are critically low (&lt;0.5–1 mmol/kg). IM injections are painful.</a:t>
            </a: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Oral Supplements: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non-emergency cases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oral forms like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glycerophosphate tablets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are used.</a:t>
            </a: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Dose must be reduced in patients with renal impairment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the kidneys are the primary route for magnesium excretion.</a:t>
            </a:r>
          </a:p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Cardiovascular &amp; Neurological Emergencies: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Arrhythmia: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IV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Sulfate (MgSO₄)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used as an emergency treatment for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serious, life-threatening irregular heartbeats.</a:t>
            </a: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Eclampsia: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IV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MgSO₄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the standard emergency treatment for this life-threatening hypertensive disorder in pregnancy.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88A2AE-E867-A663-AB21-E164C4E06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869A56-2D64-2F92-5618-1D3397F02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98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CE7B1-9FC4-C91D-6A1A-E42C8F711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304800"/>
            <a:ext cx="11317356" cy="535387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Gastrointestinal Applications: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Antacids: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Hydroxide [Mg(OH)</a:t>
            </a:r>
            <a:r>
              <a:rPr lang="en-US" sz="2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 main ingredient in "Milk of Magnesia." It neutralizes stomach acid and acts as a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laxative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drawing water into the intestines via an osmotic effect.</a:t>
            </a:r>
          </a:p>
          <a:p>
            <a:pPr lvl="1"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Trisilicate: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Used for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peptic ulcers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 increases gastric pH and forms a protective gel over the stomach lining.</a:t>
            </a: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Formulation: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Antacids often combine magnesium salts (for rapid effect)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aluminum-based salts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(which cause constipation) to balance their side effects.</a:t>
            </a:r>
          </a:p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Crucial Drug Interactions: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Magnesium salts, especially in antacids, can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 the absorption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many concurrently taken drugs.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They interact with iron products, certain antibiotics (e.g., Nitrofurantoin), antimalarials (e.g., Proguanil), ACE inhibitors, aspirin, and penicillamine.</a:t>
            </a: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Advice: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full medical history must be taken, and the timing of antacid administration must be managed to avoid these interactions.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693205-3FB0-DB13-A7C2-B584A4CB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DB683E-DA29-473C-F77E-2AF1D6F09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30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AAFDD-FE14-4D43-65CA-171186A7D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5985"/>
            <a:ext cx="7871791" cy="73480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Calcium: the key to many human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4AEE5-EC06-1F68-78D7-553BE8B83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800790"/>
            <a:ext cx="11648660" cy="5308462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has four stable isotopes (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Ca, 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Ca, 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Ca, and 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Ca).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most abundant inorganic element in the human body, and an essential key for many physiological processes.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numerous intra- and extracellular physiological roles, for example, a universal role as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messenger and mediator for cardiac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skeletal, and smooth muscle contractions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Calcium ions are 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factor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several life-defining biochemical processes as well as in the endocrine, neural, and renal aspects of blood pressure homeostasis.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Calcium's Biological Role and Regulation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Vital Physiological Functions: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Acts as a crucial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cellular messenger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for neurological and endocrinological processes.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Essential for the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of bones and teeth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Maintains a large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intracellular to extracellular gradient (1:10,000)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is critical for cellular responsiveness.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B6AA41-EC51-75D2-376F-02628AC22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D6613F-8CDA-1AB9-5532-09818CDA8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55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2619</TotalTime>
  <Words>2728</Words>
  <Application>Microsoft Office PowerPoint</Application>
  <PresentationFormat>Widescreen</PresentationFormat>
  <Paragraphs>175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Inorganic Pharmaceutical Chemistry   Alkaline Earth Metals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Calcium: the key to many human functions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User</dc:creator>
  <cp:lastModifiedBy>ali albakaa</cp:lastModifiedBy>
  <cp:revision>10</cp:revision>
  <dcterms:created xsi:type="dcterms:W3CDTF">2025-10-02T16:00:53Z</dcterms:created>
  <dcterms:modified xsi:type="dcterms:W3CDTF">2025-11-04T05:28:08Z</dcterms:modified>
</cp:coreProperties>
</file>