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B001B-D406-4C6B-BA9E-D5EC0D99E331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DED09-EFF8-4CC5-9C05-F8C9B7521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9062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B001B-D406-4C6B-BA9E-D5EC0D99E331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DED09-EFF8-4CC5-9C05-F8C9B7521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404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B001B-D406-4C6B-BA9E-D5EC0D99E331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DED09-EFF8-4CC5-9C05-F8C9B7521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856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B001B-D406-4C6B-BA9E-D5EC0D99E331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DED09-EFF8-4CC5-9C05-F8C9B7521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584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B001B-D406-4C6B-BA9E-D5EC0D99E331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DED09-EFF8-4CC5-9C05-F8C9B7521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450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B001B-D406-4C6B-BA9E-D5EC0D99E331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DED09-EFF8-4CC5-9C05-F8C9B7521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717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B001B-D406-4C6B-BA9E-D5EC0D99E331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DED09-EFF8-4CC5-9C05-F8C9B7521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364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B001B-D406-4C6B-BA9E-D5EC0D99E331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DED09-EFF8-4CC5-9C05-F8C9B7521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4826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B001B-D406-4C6B-BA9E-D5EC0D99E331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DED09-EFF8-4CC5-9C05-F8C9B7521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160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B001B-D406-4C6B-BA9E-D5EC0D99E331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DED09-EFF8-4CC5-9C05-F8C9B7521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989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B001B-D406-4C6B-BA9E-D5EC0D99E331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DED09-EFF8-4CC5-9C05-F8C9B7521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87492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FB001B-D406-4C6B-BA9E-D5EC0D99E331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BDED09-EFF8-4CC5-9C05-F8C9B7521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222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/>
              <a:t>Navigating the Future: The Ethical Challenges of Artificial Intelligence</a:t>
            </a:r>
            <a:r>
              <a:rPr lang="en-US" sz="4800" dirty="0" smtClean="0"/>
              <a:t/>
            </a:r>
            <a:br>
              <a:rPr lang="en-US" sz="4800" dirty="0" smtClean="0"/>
            </a:b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Understanding </a:t>
            </a:r>
            <a:r>
              <a:rPr lang="en-US" sz="3200" dirty="0"/>
              <a:t>the Impact of AI on Our Society</a:t>
            </a:r>
          </a:p>
        </p:txBody>
      </p:sp>
    </p:spTree>
    <p:extLst>
      <p:ext uri="{BB962C8B-B14F-4D97-AF65-F5344CB8AC3E}">
        <p14:creationId xmlns:p14="http://schemas.microsoft.com/office/powerpoint/2010/main" val="38556542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What is AI? A Quick Refresher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Objective</a:t>
            </a:r>
            <a:r>
              <a:rPr lang="en-US" b="1" dirty="0"/>
              <a:t>:</a:t>
            </a:r>
            <a:r>
              <a:rPr lang="en-US" dirty="0"/>
              <a:t> To set a common ground for all students.</a:t>
            </a:r>
            <a:endParaRPr lang="en-US" sz="2400" dirty="0"/>
          </a:p>
          <a:p>
            <a:pPr lvl="0"/>
            <a:r>
              <a:rPr lang="en-US" b="1" dirty="0"/>
              <a:t>Artificial Intelligence (AI):</a:t>
            </a:r>
            <a:r>
              <a:rPr lang="en-US" dirty="0"/>
              <a:t> The capability of machines to perform tasks that typically require human intelligence.</a:t>
            </a:r>
            <a:endParaRPr lang="en-US" sz="2400" dirty="0"/>
          </a:p>
          <a:p>
            <a:pPr lvl="1"/>
            <a:r>
              <a:rPr lang="en-US" dirty="0"/>
              <a:t>Examples: Learning, problem-solving, recognizing speech or images.</a:t>
            </a:r>
            <a:endParaRPr lang="en-US" sz="2000" dirty="0"/>
          </a:p>
          <a:p>
            <a:pPr lvl="0"/>
            <a:r>
              <a:rPr lang="en-US" b="1" dirty="0"/>
              <a:t>It's Already Here:</a:t>
            </a:r>
            <a:r>
              <a:rPr lang="en-US" dirty="0"/>
              <a:t> You use AI every day.</a:t>
            </a:r>
            <a:endParaRPr lang="en-US" sz="2400" dirty="0"/>
          </a:p>
          <a:p>
            <a:pPr lvl="1"/>
            <a:r>
              <a:rPr lang="en-US" b="1" dirty="0"/>
              <a:t>Virtual Assistants:</a:t>
            </a:r>
            <a:r>
              <a:rPr lang="en-US" dirty="0"/>
              <a:t> Siri, Alexa, Google Assistant.</a:t>
            </a:r>
            <a:endParaRPr lang="en-US" sz="2000" dirty="0"/>
          </a:p>
          <a:p>
            <a:pPr lvl="1"/>
            <a:r>
              <a:rPr lang="en-US" b="1" dirty="0"/>
              <a:t>Social Media:</a:t>
            </a:r>
            <a:r>
              <a:rPr lang="en-US" dirty="0"/>
              <a:t> The algorithm that curates your news feed.</a:t>
            </a:r>
            <a:endParaRPr lang="en-US" sz="2000" dirty="0"/>
          </a:p>
          <a:p>
            <a:pPr lvl="1"/>
            <a:r>
              <a:rPr lang="en-US" b="1" dirty="0"/>
              <a:t>Navigation:</a:t>
            </a:r>
            <a:r>
              <a:rPr lang="en-US" dirty="0"/>
              <a:t> Google Maps predicting traffic.</a:t>
            </a:r>
            <a:endParaRPr lang="en-US" sz="2000" dirty="0"/>
          </a:p>
          <a:p>
            <a:pPr lvl="0"/>
            <a:r>
              <a:rPr lang="en-US" b="1" dirty="0"/>
              <a:t>But as AI gets smarter, we face new and complex questions. Today, we focus on those questions.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07991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89085"/>
            <a:ext cx="10515600" cy="1101603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Core Ethical Challenge 1: Bias and Fairness</a:t>
            </a:r>
            <a:r>
              <a:rPr lang="en-US" sz="4000" dirty="0" smtClean="0"/>
              <a:t/>
            </a:r>
            <a:br>
              <a:rPr lang="en-US" sz="4000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 smtClean="0"/>
              <a:t>Objective</a:t>
            </a:r>
            <a:r>
              <a:rPr lang="en-US" b="1" dirty="0"/>
              <a:t>:</a:t>
            </a:r>
            <a:r>
              <a:rPr lang="en-US" dirty="0"/>
              <a:t> To explain how AI can perpetuate and amplify human prejudice.</a:t>
            </a:r>
            <a:endParaRPr lang="en-US" sz="2400" dirty="0"/>
          </a:p>
          <a:p>
            <a:pPr lvl="0"/>
            <a:r>
              <a:rPr lang="en-US" b="1" dirty="0"/>
              <a:t>The Problem:</a:t>
            </a:r>
            <a:r>
              <a:rPr lang="en-US" dirty="0"/>
              <a:t> An AI system is only as good as the data it's trained on. If the data is biased, the AI will be biased.</a:t>
            </a:r>
            <a:endParaRPr lang="en-US" sz="2400" dirty="0"/>
          </a:p>
          <a:p>
            <a:pPr lvl="0"/>
            <a:r>
              <a:rPr lang="en-US" b="1" dirty="0"/>
              <a:t>A Famous Example: Facial Recognition</a:t>
            </a:r>
            <a:endParaRPr lang="en-US" sz="2400" dirty="0"/>
          </a:p>
          <a:p>
            <a:pPr lvl="1"/>
            <a:r>
              <a:rPr lang="en-US" b="1" dirty="0"/>
              <a:t>The Issue:</a:t>
            </a:r>
            <a:r>
              <a:rPr lang="en-US" dirty="0"/>
              <a:t> Studies show many facial recognition systems are less accurate at identifying women and people with darker skin tones.</a:t>
            </a:r>
            <a:endParaRPr lang="en-US" sz="2000" dirty="0"/>
          </a:p>
          <a:p>
            <a:pPr lvl="1"/>
            <a:r>
              <a:rPr lang="en-US" b="1" dirty="0"/>
              <a:t>The Reason:</a:t>
            </a:r>
            <a:r>
              <a:rPr lang="en-US" dirty="0"/>
              <a:t> They were trained primarily on datasets of light-skinned men.</a:t>
            </a:r>
            <a:endParaRPr lang="en-US" sz="2000" dirty="0"/>
          </a:p>
          <a:p>
            <a:pPr lvl="0"/>
            <a:r>
              <a:rPr lang="en-US" b="1" dirty="0"/>
              <a:t>Why It Matters:</a:t>
            </a:r>
            <a:endParaRPr lang="en-US" sz="2400" dirty="0"/>
          </a:p>
          <a:p>
            <a:pPr lvl="1"/>
            <a:r>
              <a:rPr lang="en-US" b="1" dirty="0"/>
              <a:t>Unfair Hiring:</a:t>
            </a:r>
            <a:r>
              <a:rPr lang="en-US" dirty="0"/>
              <a:t> An AI screening resumes might unfairly filter out qualified candidates from certain universities or backgrounds.</a:t>
            </a:r>
            <a:endParaRPr lang="en-US" sz="2000" dirty="0"/>
          </a:p>
          <a:p>
            <a:pPr lvl="1"/>
            <a:r>
              <a:rPr lang="en-US" b="1" dirty="0"/>
              <a:t>Unjust Policing:</a:t>
            </a:r>
            <a:r>
              <a:rPr lang="en-US" dirty="0"/>
              <a:t> Predictive policing algorithms could target minority neighborhoods disproportionately.</a:t>
            </a:r>
            <a:endParaRPr lang="en-US" sz="2000" dirty="0"/>
          </a:p>
          <a:p>
            <a:r>
              <a:rPr lang="en-US" b="1" dirty="0"/>
              <a:t>The Ethical Question:</a:t>
            </a:r>
            <a:r>
              <a:rPr lang="en-US" dirty="0"/>
              <a:t> </a:t>
            </a:r>
            <a:r>
              <a:rPr lang="en-US" b="1" dirty="0"/>
              <a:t>How do we ensure AI is fair and just for everyone, not just a privileged few?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88558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Core Ethical Challenge 2: Privacy and Surveillance</a:t>
            </a:r>
            <a:r>
              <a:rPr lang="en-US" sz="4000" dirty="0" smtClean="0"/>
              <a:t/>
            </a:r>
            <a:br>
              <a:rPr lang="en-US" sz="4000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 smtClean="0"/>
              <a:t>Objective</a:t>
            </a:r>
            <a:r>
              <a:rPr lang="en-US" b="1" dirty="0"/>
              <a:t>:</a:t>
            </a:r>
            <a:r>
              <a:rPr lang="en-US" dirty="0"/>
              <a:t> To highlight the threat AI poses to personal privacy.</a:t>
            </a:r>
            <a:endParaRPr lang="en-US" sz="2400" dirty="0"/>
          </a:p>
          <a:p>
            <a:pPr lvl="0"/>
            <a:r>
              <a:rPr lang="en-US" b="1" dirty="0"/>
              <a:t>The Data Hunger:</a:t>
            </a:r>
            <a:r>
              <a:rPr lang="en-US" dirty="0"/>
              <a:t> AI systems need massive amounts of data to learn and function.</a:t>
            </a:r>
            <a:endParaRPr lang="en-US" sz="2400" dirty="0"/>
          </a:p>
          <a:p>
            <a:pPr lvl="0"/>
            <a:r>
              <a:rPr lang="en-US" b="1" dirty="0"/>
              <a:t>What Data?</a:t>
            </a:r>
            <a:endParaRPr lang="en-US" sz="2400" dirty="0"/>
          </a:p>
          <a:p>
            <a:pPr lvl="1"/>
            <a:r>
              <a:rPr lang="en-US" b="1" dirty="0"/>
              <a:t>Personal:</a:t>
            </a:r>
            <a:r>
              <a:rPr lang="en-US" dirty="0"/>
              <a:t> Your name, location, contacts.</a:t>
            </a:r>
            <a:endParaRPr lang="en-US" sz="2000" dirty="0"/>
          </a:p>
          <a:p>
            <a:pPr lvl="1"/>
            <a:r>
              <a:rPr lang="en-US" b="1" dirty="0"/>
              <a:t>Sensitive:</a:t>
            </a:r>
            <a:r>
              <a:rPr lang="en-US" dirty="0"/>
              <a:t> Your medical records, financial history, private messages.</a:t>
            </a:r>
            <a:endParaRPr lang="en-US" sz="2000" dirty="0"/>
          </a:p>
          <a:p>
            <a:pPr lvl="0"/>
            <a:r>
              <a:rPr lang="en-US" b="1" dirty="0"/>
              <a:t>The Risks:</a:t>
            </a:r>
            <a:endParaRPr lang="en-US" sz="2400" dirty="0"/>
          </a:p>
          <a:p>
            <a:pPr lvl="1"/>
            <a:r>
              <a:rPr lang="en-US" b="1" dirty="0"/>
              <a:t>Data Breaches:</a:t>
            </a:r>
            <a:r>
              <a:rPr lang="en-US" dirty="0"/>
              <a:t> Your sensitive information could be stolen if the system is hacked.</a:t>
            </a:r>
            <a:endParaRPr lang="en-US" sz="2000" dirty="0"/>
          </a:p>
          <a:p>
            <a:pPr lvl="1"/>
            <a:r>
              <a:rPr lang="en-US" b="1" dirty="0"/>
              <a:t>Mass Surveillance:</a:t>
            </a:r>
            <a:endParaRPr lang="en-US" sz="2000" dirty="0"/>
          </a:p>
          <a:p>
            <a:pPr lvl="2"/>
            <a:r>
              <a:rPr lang="en-US" b="1" dirty="0"/>
              <a:t>Facial Recognition Cameras</a:t>
            </a:r>
            <a:r>
              <a:rPr lang="en-US" dirty="0"/>
              <a:t> can track your movements in a city without your consent.</a:t>
            </a:r>
            <a:endParaRPr lang="en-US" sz="1800" dirty="0"/>
          </a:p>
          <a:p>
            <a:pPr lvl="2"/>
            <a:r>
              <a:rPr lang="en-US" dirty="0"/>
              <a:t>This can create a "surveillance state," chilling free speech and assembly.</a:t>
            </a:r>
            <a:endParaRPr lang="en-US" sz="1800" dirty="0"/>
          </a:p>
          <a:p>
            <a:pPr lvl="0"/>
            <a:r>
              <a:rPr lang="en-US" b="1" dirty="0"/>
              <a:t>The Ethical Question:</a:t>
            </a:r>
            <a:r>
              <a:rPr lang="en-US" dirty="0"/>
              <a:t> </a:t>
            </a:r>
            <a:r>
              <a:rPr lang="en-US" b="1" dirty="0"/>
              <a:t>Where do we draw the line between technological convenience and our fundamental right to privacy?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98571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33046"/>
            <a:ext cx="10515600" cy="105764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Core Ethical Challenge 3: The Job Market &amp; Economic Impact</a:t>
            </a:r>
            <a:r>
              <a:rPr lang="en-US" sz="4000" dirty="0" smtClean="0"/>
              <a:t/>
            </a:r>
            <a:br>
              <a:rPr lang="en-US" sz="4000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 smtClean="0"/>
              <a:t>Objective</a:t>
            </a:r>
            <a:r>
              <a:rPr lang="en-US" b="1" dirty="0"/>
              <a:t>:</a:t>
            </a:r>
            <a:r>
              <a:rPr lang="en-US" dirty="0"/>
              <a:t> To address the widespread fear of AI-driven job loss.</a:t>
            </a:r>
            <a:endParaRPr lang="en-US" sz="2400" dirty="0"/>
          </a:p>
          <a:p>
            <a:pPr lvl="0"/>
            <a:r>
              <a:rPr lang="en-US" b="1" dirty="0"/>
              <a:t>Automation is Not New:</a:t>
            </a:r>
            <a:r>
              <a:rPr lang="en-US" dirty="0"/>
              <a:t> This has happened since the Industrial Revolution.</a:t>
            </a:r>
            <a:endParaRPr lang="en-US" sz="2400" dirty="0"/>
          </a:p>
          <a:p>
            <a:pPr lvl="0"/>
            <a:r>
              <a:rPr lang="en-US" b="1" dirty="0"/>
              <a:t>But AI is Different:</a:t>
            </a:r>
            <a:r>
              <a:rPr lang="en-US" dirty="0"/>
              <a:t> It can automate not just manual tasks, but also </a:t>
            </a:r>
            <a:r>
              <a:rPr lang="en-US" b="1" dirty="0"/>
              <a:t>cognitive tasks</a:t>
            </a:r>
            <a:r>
              <a:rPr lang="en-US" dirty="0"/>
              <a:t>.</a:t>
            </a:r>
            <a:endParaRPr lang="en-US" sz="2400" dirty="0"/>
          </a:p>
          <a:p>
            <a:pPr lvl="1"/>
            <a:r>
              <a:rPr lang="en-US" b="1" dirty="0"/>
              <a:t>Examples:</a:t>
            </a:r>
            <a:r>
              <a:rPr lang="en-US" dirty="0"/>
              <a:t> Data analysis, basic reporting, customer service, and even some aspects of graphic design and law.</a:t>
            </a:r>
            <a:endParaRPr lang="en-US" sz="2000" dirty="0"/>
          </a:p>
          <a:p>
            <a:pPr lvl="0"/>
            <a:r>
              <a:rPr lang="en-US" b="1" dirty="0"/>
              <a:t>Potential Impact:</a:t>
            </a:r>
            <a:endParaRPr lang="en-US" sz="2400" dirty="0"/>
          </a:p>
          <a:p>
            <a:pPr lvl="1"/>
            <a:r>
              <a:rPr lang="en-US" b="1" dirty="0"/>
              <a:t>Job Displacement:</a:t>
            </a:r>
            <a:r>
              <a:rPr lang="en-US" dirty="0"/>
              <a:t> Many routine jobs are at high risk.</a:t>
            </a:r>
            <a:endParaRPr lang="en-US" sz="2000" dirty="0"/>
          </a:p>
          <a:p>
            <a:pPr lvl="1"/>
            <a:r>
              <a:rPr lang="en-US" b="1" dirty="0"/>
              <a:t>Job Transformation:</a:t>
            </a:r>
            <a:r>
              <a:rPr lang="en-US" dirty="0"/>
              <a:t> Most jobs will change, requiring new skills.</a:t>
            </a:r>
            <a:endParaRPr lang="en-US" sz="2000" dirty="0"/>
          </a:p>
          <a:p>
            <a:pPr lvl="1"/>
            <a:r>
              <a:rPr lang="en-US" b="1" dirty="0"/>
              <a:t>Job Creation:</a:t>
            </a:r>
            <a:r>
              <a:rPr lang="en-US" dirty="0"/>
              <a:t> New roles will emerge (e.g., AI Ethicist, Data Curator).</a:t>
            </a:r>
            <a:endParaRPr lang="en-US" sz="2000" dirty="0"/>
          </a:p>
          <a:p>
            <a:pPr lvl="0"/>
            <a:r>
              <a:rPr lang="en-US" b="1" dirty="0"/>
              <a:t>The Psychological Effect:</a:t>
            </a:r>
            <a:r>
              <a:rPr lang="en-US" dirty="0"/>
              <a:t> This creates significant </a:t>
            </a:r>
            <a:r>
              <a:rPr lang="en-US" b="1" dirty="0"/>
              <a:t>anxiety and stress</a:t>
            </a:r>
            <a:r>
              <a:rPr lang="en-US" dirty="0"/>
              <a:t> for workers.</a:t>
            </a:r>
            <a:endParaRPr lang="en-US" sz="2400" dirty="0"/>
          </a:p>
          <a:p>
            <a:pPr lvl="0"/>
            <a:r>
              <a:rPr lang="en-US" b="1" dirty="0"/>
              <a:t>The Ethical Question:</a:t>
            </a:r>
            <a:r>
              <a:rPr lang="en-US" dirty="0"/>
              <a:t> </a:t>
            </a:r>
            <a:r>
              <a:rPr lang="en-US" b="1" dirty="0"/>
              <a:t>How do we prepare our workforce for this transition and ensure economic stability?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43583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84738"/>
            <a:ext cx="10515600" cy="70595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 Core Ethical Challenge 4: Accountability and Transparency</a:t>
            </a:r>
            <a:r>
              <a:rPr lang="en-US" sz="4000" dirty="0" smtClean="0"/>
              <a:t/>
            </a:r>
            <a:br>
              <a:rPr lang="en-US" sz="4000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51891"/>
            <a:ext cx="10515600" cy="4536831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Objective:</a:t>
            </a:r>
            <a:r>
              <a:rPr lang="en-US" dirty="0" smtClean="0"/>
              <a:t> To discuss the "black box" problem and responsibility.</a:t>
            </a:r>
            <a:endParaRPr lang="en-US" sz="2400" dirty="0" smtClean="0"/>
          </a:p>
          <a:p>
            <a:pPr lvl="0"/>
            <a:r>
              <a:rPr lang="en-US" b="1" dirty="0" smtClean="0"/>
              <a:t>The </a:t>
            </a:r>
            <a:r>
              <a:rPr lang="en-US" b="1" dirty="0"/>
              <a:t>"Black Box" Problem:</a:t>
            </a:r>
            <a:r>
              <a:rPr lang="en-US" dirty="0"/>
              <a:t> Many advanced AI systems are so complex that even their creators cannot fully explain how they reached a specific decision.</a:t>
            </a:r>
            <a:endParaRPr lang="en-US" sz="2400" dirty="0"/>
          </a:p>
          <a:p>
            <a:pPr lvl="0"/>
            <a:r>
              <a:rPr lang="en-US" b="1" dirty="0"/>
              <a:t>Who is to Blame?</a:t>
            </a:r>
            <a:endParaRPr lang="en-US" sz="2400" dirty="0"/>
          </a:p>
          <a:p>
            <a:pPr lvl="1"/>
            <a:r>
              <a:rPr lang="en-US" dirty="0"/>
              <a:t>If a </a:t>
            </a:r>
            <a:r>
              <a:rPr lang="en-US" b="1" dirty="0"/>
              <a:t>self-driving car</a:t>
            </a:r>
            <a:r>
              <a:rPr lang="en-US" dirty="0"/>
              <a:t> causes an accident, who is responsible?</a:t>
            </a:r>
            <a:endParaRPr lang="en-US" sz="2000" dirty="0"/>
          </a:p>
          <a:p>
            <a:pPr lvl="2"/>
            <a:r>
              <a:rPr lang="en-US" dirty="0"/>
              <a:t>The owner? The manufacturer? The programmer? The AI itself?</a:t>
            </a:r>
            <a:endParaRPr lang="en-US" sz="1800" dirty="0"/>
          </a:p>
          <a:p>
            <a:pPr lvl="0"/>
            <a:r>
              <a:rPr lang="en-US" b="1" dirty="0"/>
              <a:t>The Need for Transparency:</a:t>
            </a:r>
            <a:endParaRPr lang="en-US" sz="2400" dirty="0"/>
          </a:p>
          <a:p>
            <a:pPr lvl="1"/>
            <a:r>
              <a:rPr lang="en-US" dirty="0"/>
              <a:t>In </a:t>
            </a:r>
            <a:r>
              <a:rPr lang="en-US" b="1" dirty="0"/>
              <a:t>healthcare</a:t>
            </a:r>
            <a:r>
              <a:rPr lang="en-US" dirty="0"/>
              <a:t>, a patient has the right to know </a:t>
            </a:r>
            <a:r>
              <a:rPr lang="en-US" i="1" dirty="0"/>
              <a:t>why</a:t>
            </a:r>
            <a:r>
              <a:rPr lang="en-US" dirty="0"/>
              <a:t> an AI recommended a specific treatment.</a:t>
            </a:r>
            <a:endParaRPr lang="en-US" sz="2000" dirty="0"/>
          </a:p>
          <a:p>
            <a:pPr lvl="1"/>
            <a:r>
              <a:rPr lang="en-US" dirty="0"/>
              <a:t>In </a:t>
            </a:r>
            <a:r>
              <a:rPr lang="en-US" b="1" dirty="0"/>
              <a:t>criminal justice</a:t>
            </a:r>
            <a:r>
              <a:rPr lang="en-US" dirty="0"/>
              <a:t>, a defendant must understand </a:t>
            </a:r>
            <a:r>
              <a:rPr lang="en-US" i="1" dirty="0"/>
              <a:t>how</a:t>
            </a:r>
            <a:r>
              <a:rPr lang="en-US" dirty="0"/>
              <a:t> an AI influenced their sentence.</a:t>
            </a:r>
            <a:endParaRPr lang="en-US" sz="2000" dirty="0"/>
          </a:p>
          <a:p>
            <a:pPr lvl="0"/>
            <a:r>
              <a:rPr lang="en-US" b="1" dirty="0"/>
              <a:t>The Ethical Question:</a:t>
            </a:r>
            <a:r>
              <a:rPr lang="en-US" dirty="0"/>
              <a:t> </a:t>
            </a:r>
            <a:r>
              <a:rPr lang="en-US" b="1" dirty="0"/>
              <a:t>How can we hold someone accountable for the actions of an intelligent machine that we don't fully understand?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03602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Case Study: Generative AI (e.g., </a:t>
            </a:r>
            <a:r>
              <a:rPr lang="en-US" b="1" dirty="0" err="1" smtClean="0"/>
              <a:t>ChatGPT</a:t>
            </a:r>
            <a:r>
              <a:rPr lang="en-US" b="1" dirty="0" smtClean="0"/>
              <a:t>, </a:t>
            </a:r>
            <a:r>
              <a:rPr lang="en-US" b="1" dirty="0" err="1" smtClean="0"/>
              <a:t>Deepfakes</a:t>
            </a:r>
            <a:r>
              <a:rPr lang="en-US" b="1" dirty="0" smtClean="0"/>
              <a:t>)</a:t>
            </a:r>
            <a:r>
              <a:rPr lang="en-US" sz="4000" dirty="0" smtClean="0"/>
              <a:t/>
            </a:r>
            <a:br>
              <a:rPr lang="en-US" sz="4000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b="1" dirty="0" smtClean="0"/>
              <a:t>Objective</a:t>
            </a:r>
            <a:r>
              <a:rPr lang="en-US" b="1" dirty="0"/>
              <a:t>:</a:t>
            </a:r>
            <a:r>
              <a:rPr lang="en-US" dirty="0"/>
              <a:t> To use a modern example to tie all challenges together.</a:t>
            </a:r>
            <a:endParaRPr lang="en-US" sz="2400" dirty="0"/>
          </a:p>
          <a:p>
            <a:pPr lvl="0"/>
            <a:r>
              <a:rPr lang="en-US" b="1" dirty="0"/>
              <a:t>What is Generative AI?</a:t>
            </a:r>
            <a:r>
              <a:rPr lang="en-US" dirty="0"/>
              <a:t> AI that creates new content—text, images, video, audio.</a:t>
            </a:r>
            <a:endParaRPr lang="en-US" sz="2400" dirty="0"/>
          </a:p>
          <a:p>
            <a:pPr lvl="0"/>
            <a:r>
              <a:rPr lang="en-US" b="1" dirty="0"/>
              <a:t>Opportunities:</a:t>
            </a:r>
            <a:r>
              <a:rPr lang="en-US" dirty="0"/>
              <a:t> Creativity, personalized learning, efficient content creation.</a:t>
            </a:r>
            <a:endParaRPr lang="en-US" sz="2400" dirty="0"/>
          </a:p>
          <a:p>
            <a:pPr lvl="0"/>
            <a:r>
              <a:rPr lang="en-US" b="1" dirty="0"/>
              <a:t>Ethical Risks:</a:t>
            </a:r>
            <a:endParaRPr lang="en-US" sz="2400" dirty="0"/>
          </a:p>
          <a:p>
            <a:pPr lvl="1"/>
            <a:r>
              <a:rPr lang="en-US" b="1" dirty="0"/>
              <a:t>Misinformation &amp; </a:t>
            </a:r>
            <a:r>
              <a:rPr lang="en-US" b="1" dirty="0" err="1"/>
              <a:t>Deepfakes</a:t>
            </a:r>
            <a:r>
              <a:rPr lang="en-US" b="1" dirty="0"/>
              <a:t>:</a:t>
            </a:r>
            <a:r>
              <a:rPr lang="en-US" dirty="0"/>
              <a:t> Creating realistic fake videos of politicians or celebrities to spread false information.</a:t>
            </a:r>
            <a:endParaRPr lang="en-US" sz="2000" dirty="0"/>
          </a:p>
          <a:p>
            <a:pPr lvl="1"/>
            <a:r>
              <a:rPr lang="en-US" b="1" dirty="0"/>
              <a:t>Bias:</a:t>
            </a:r>
            <a:r>
              <a:rPr lang="en-US" dirty="0"/>
              <a:t> If trained on biased internet data, it can generate offensive or stereotypical content.</a:t>
            </a:r>
            <a:endParaRPr lang="en-US" sz="2000" dirty="0"/>
          </a:p>
          <a:p>
            <a:pPr lvl="1"/>
            <a:r>
              <a:rPr lang="en-US" b="1" dirty="0"/>
              <a:t>Intellectual Property:</a:t>
            </a:r>
            <a:r>
              <a:rPr lang="en-US" dirty="0"/>
              <a:t> Who owns the content created by an AI?</a:t>
            </a:r>
            <a:endParaRPr lang="en-US" sz="2000" dirty="0"/>
          </a:p>
          <a:p>
            <a:pPr lvl="1"/>
            <a:r>
              <a:rPr lang="en-US" b="1" dirty="0"/>
              <a:t>Academic Integrity:</a:t>
            </a:r>
            <a:r>
              <a:rPr lang="en-US" dirty="0"/>
              <a:t> Students using it to write essays and solve assignments without learning.</a:t>
            </a:r>
            <a:endParaRPr lang="en-US" sz="2000" dirty="0"/>
          </a:p>
          <a:p>
            <a:pPr lvl="0"/>
            <a:r>
              <a:rPr lang="en-US" b="1" dirty="0"/>
              <a:t>This case shows how one technology can trigger almost all our ethical concerns simultaneously.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73148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So, What Can We Do? Pathways to Solutions</a:t>
            </a:r>
            <a:r>
              <a:rPr lang="en-US" sz="4000" dirty="0" smtClean="0"/>
              <a:t/>
            </a:r>
            <a:br>
              <a:rPr lang="en-US" sz="4000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en-US" b="1" dirty="0" smtClean="0"/>
              <a:t>1</a:t>
            </a:r>
            <a:r>
              <a:rPr lang="en-US" b="1" dirty="0"/>
              <a:t>. For Developers &amp; Companies (Responsible AI):</a:t>
            </a:r>
            <a:endParaRPr lang="en-US" sz="2400" dirty="0"/>
          </a:p>
          <a:p>
            <a:pPr lvl="1"/>
            <a:r>
              <a:rPr lang="en-US" dirty="0"/>
              <a:t>Use diverse and representative data.</a:t>
            </a:r>
            <a:endParaRPr lang="en-US" sz="2000" dirty="0"/>
          </a:p>
          <a:p>
            <a:pPr lvl="1"/>
            <a:r>
              <a:rPr lang="en-US" dirty="0"/>
              <a:t>Build systems with "Ethics by Design."</a:t>
            </a:r>
            <a:endParaRPr lang="en-US" sz="2000" dirty="0"/>
          </a:p>
          <a:p>
            <a:pPr lvl="1"/>
            <a:r>
              <a:rPr lang="en-US" dirty="0"/>
              <a:t>Conduct regular audits for bias and fairness.</a:t>
            </a:r>
            <a:endParaRPr lang="en-US" sz="2000" dirty="0"/>
          </a:p>
          <a:p>
            <a:pPr lvl="0"/>
            <a:r>
              <a:rPr lang="en-US" b="1" dirty="0"/>
              <a:t>2. For Governments &amp; Regulators:</a:t>
            </a:r>
            <a:endParaRPr lang="en-US" sz="2400" dirty="0"/>
          </a:p>
          <a:p>
            <a:pPr lvl="1"/>
            <a:r>
              <a:rPr lang="en-US" dirty="0"/>
              <a:t>Create clear laws and regulations for AI development and use.</a:t>
            </a:r>
            <a:endParaRPr lang="en-US" sz="2000" dirty="0"/>
          </a:p>
          <a:p>
            <a:pPr lvl="1"/>
            <a:r>
              <a:rPr lang="en-US" dirty="0"/>
              <a:t>Establish standards for safety, privacy, and accountability.</a:t>
            </a:r>
            <a:endParaRPr lang="en-US" sz="2000" dirty="0"/>
          </a:p>
          <a:p>
            <a:pPr lvl="0"/>
            <a:r>
              <a:rPr lang="en-US" b="1" dirty="0"/>
              <a:t>3. For Us - The Public &amp; Future Professionals:</a:t>
            </a:r>
            <a:endParaRPr lang="en-US" sz="2400" dirty="0"/>
          </a:p>
          <a:p>
            <a:pPr lvl="1"/>
            <a:r>
              <a:rPr lang="en-US" b="1" dirty="0"/>
              <a:t>Be Informed:</a:t>
            </a:r>
            <a:r>
              <a:rPr lang="en-US" dirty="0"/>
              <a:t> Understand the basics of how these technologies work.</a:t>
            </a:r>
            <a:endParaRPr lang="en-US" sz="2000" dirty="0"/>
          </a:p>
          <a:p>
            <a:pPr lvl="1"/>
            <a:r>
              <a:rPr lang="en-US" b="1" dirty="0"/>
              <a:t>Be Critical:</a:t>
            </a:r>
            <a:r>
              <a:rPr lang="en-US" dirty="0"/>
              <a:t> Question the AI-driven results you see. Don't trust them blindly.</a:t>
            </a:r>
            <a:endParaRPr lang="en-US" sz="2000" dirty="0"/>
          </a:p>
          <a:p>
            <a:pPr lvl="1"/>
            <a:r>
              <a:rPr lang="en-US" b="1" dirty="0"/>
              <a:t>Advocate:</a:t>
            </a:r>
            <a:r>
              <a:rPr lang="en-US" dirty="0"/>
              <a:t> Support ethical AI development and demand transparency from companies and governments.</a:t>
            </a:r>
            <a:endParaRPr lang="en-US" sz="2000" dirty="0"/>
          </a:p>
          <a:p>
            <a:pPr lvl="1"/>
            <a:r>
              <a:rPr lang="en-US" b="1" dirty="0"/>
              <a:t>Upskill:</a:t>
            </a:r>
            <a:r>
              <a:rPr lang="en-US" dirty="0"/>
              <a:t> Prepare for a changing job market by focusing on skills AI cannot easily replicate: </a:t>
            </a:r>
            <a:r>
              <a:rPr lang="en-US" b="1" dirty="0"/>
              <a:t>critical thinking, creativity, and emotional intelligence.</a:t>
            </a:r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10271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Conclusion: A Human-Centric Future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en-US" dirty="0" smtClean="0"/>
              <a:t>Artificial </a:t>
            </a:r>
            <a:r>
              <a:rPr lang="en-US" dirty="0"/>
              <a:t>Intelligence is a powerful tool, like fire or electricity.</a:t>
            </a:r>
          </a:p>
          <a:p>
            <a:pPr lvl="0"/>
            <a:r>
              <a:rPr lang="en-US" dirty="0"/>
              <a:t>It holds immense promise to solve some of humanity's biggest challenges in health, climate, and education.</a:t>
            </a:r>
          </a:p>
          <a:p>
            <a:pPr lvl="0"/>
            <a:r>
              <a:rPr lang="en-US" b="1" dirty="0"/>
              <a:t>However, its power comes with profound responsibilities.</a:t>
            </a:r>
            <a:endParaRPr lang="en-US" dirty="0"/>
          </a:p>
          <a:p>
            <a:pPr lvl="0"/>
            <a:r>
              <a:rPr lang="en-US" dirty="0"/>
              <a:t>The goal is </a:t>
            </a:r>
            <a:r>
              <a:rPr lang="en-US" b="1" dirty="0"/>
              <a:t>not to stop AI, but to steer it.</a:t>
            </a:r>
            <a:r>
              <a:rPr lang="en-US" dirty="0"/>
              <a:t> To ensure that this technology is developed and used to </a:t>
            </a:r>
            <a:r>
              <a:rPr lang="en-US" b="1" dirty="0"/>
              <a:t>benefit all of humanity</a:t>
            </a:r>
            <a:r>
              <a:rPr lang="en-US" dirty="0"/>
              <a:t>, not just a few, and that it reflects our highest values of fairness, justice, and human dignity.</a:t>
            </a:r>
          </a:p>
          <a:p>
            <a:pPr lvl="0"/>
            <a:r>
              <a:rPr lang="en-US" b="1" dirty="0"/>
              <a:t>The future of AI is not just a technological choice; it is a societal and ethical one. And it is a conversation in which we all must participate.</a:t>
            </a:r>
            <a:endParaRPr lang="en-US" dirty="0"/>
          </a:p>
          <a:p>
            <a:r>
              <a:rPr lang="en-US" dirty="0"/>
              <a:t>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95829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1162</Words>
  <Application>Microsoft Office PowerPoint</Application>
  <PresentationFormat>Widescreen</PresentationFormat>
  <Paragraphs>84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Navigating the Future: The Ethical Challenges of Artificial Intelligence </vt:lpstr>
      <vt:lpstr>What is AI? A Quick Refresher</vt:lpstr>
      <vt:lpstr>Core Ethical Challenge 1: Bias and Fairness </vt:lpstr>
      <vt:lpstr>Core Ethical Challenge 2: Privacy and Surveillance </vt:lpstr>
      <vt:lpstr>Core Ethical Challenge 3: The Job Market &amp; Economic Impact </vt:lpstr>
      <vt:lpstr> Core Ethical Challenge 4: Accountability and Transparency </vt:lpstr>
      <vt:lpstr>Case Study: Generative AI (e.g., ChatGPT, Deepfakes) </vt:lpstr>
      <vt:lpstr>So, What Can We Do? Pathways to Solutions </vt:lpstr>
      <vt:lpstr>Conclusion: A Human-Centric Future </vt:lpstr>
    </vt:vector>
  </TitlesOfParts>
  <Company>SACC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Navigating the Future: The Ethical Challenges of Artificial Intelligence</dc:title>
  <dc:creator>Maher</dc:creator>
  <cp:lastModifiedBy>Maher</cp:lastModifiedBy>
  <cp:revision>3</cp:revision>
  <dcterms:created xsi:type="dcterms:W3CDTF">2025-11-19T18:05:19Z</dcterms:created>
  <dcterms:modified xsi:type="dcterms:W3CDTF">2025-11-19T18:22:14Z</dcterms:modified>
</cp:coreProperties>
</file>