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>
        <p:scale>
          <a:sx n="100" d="100"/>
          <a:sy n="100" d="100"/>
        </p:scale>
        <p:origin x="-456" y="-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452BF-FDD3-416F-8059-49642DCBAF2E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D7FE1-3016-4F87-8CDC-0750F53F3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C178-C7FB-4ECA-979E-126D87384378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6FA24-62FC-4130-AFFD-4282504FF3B8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6B3-0229-4103-8BBD-33E9EFCAEFFF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320A-03FA-4BD4-82AA-6F7C2AD5A360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0D69-5F18-4AC4-ACB8-DEB697CABD83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EB76-E86D-4943-A19D-0547A53FCB91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A230F-A3F6-427B-971D-668919DD62AE}" type="datetime1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36DB-8D84-424A-BE82-11551367F1C0}" type="datetime1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3E21-CA5B-423F-87D0-4468F3427F67}" type="datetime1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56C1-D8F8-4CDA-BDA7-722A41C92972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70ED-A0FD-4BB5-B168-C17FB116DB20}" type="datetime1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05CBC-EA90-4626-B0F5-67B9D565D76B}" type="datetime1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Inorganic Pharmaceutical Chemistry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6875"/>
            <a:ext cx="9144000" cy="790575"/>
          </a:xfrm>
        </p:spPr>
        <p:txBody>
          <a:bodyPr>
            <a:normAutofit fontScale="97500"/>
          </a:bodyPr>
          <a:lstStyle/>
          <a:p>
            <a:r>
              <a:rPr lang="en-US" sz="4800" b="1"/>
              <a:t>Introduction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327150" y="59264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Assist. Propf. Ali Albakaa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946B7-3DD5-AF83-08D7-4C63DB1C6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B46A5-50C7-60E6-1C6E-D20F3D84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D605-7F9A-1A9D-E181-B5E0DEA3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Organometallic Chemistry: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34E03-A03C-49BB-6C7C-0EF8833FC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organometallic chemistry and </a:t>
            </a:r>
            <a:r>
              <a:rPr lang="en-US" dirty="0" err="1"/>
              <a:t>metallocenes</a:t>
            </a:r>
            <a:r>
              <a:rPr lang="en-US" dirty="0"/>
              <a:t>? </a:t>
            </a:r>
          </a:p>
          <a:p>
            <a:r>
              <a:rPr lang="en-US" dirty="0"/>
              <a:t>Ferrocene derivatives as potential antimalarial agent and </a:t>
            </a:r>
            <a:r>
              <a:rPr lang="en-US" dirty="0" err="1"/>
              <a:t>antibreast</a:t>
            </a:r>
            <a:r>
              <a:rPr lang="en-US" dirty="0"/>
              <a:t> cancer.</a:t>
            </a:r>
          </a:p>
          <a:p>
            <a:r>
              <a:rPr lang="en-US" dirty="0" err="1"/>
              <a:t>Titanocenes</a:t>
            </a:r>
            <a:r>
              <a:rPr lang="en-US" dirty="0"/>
              <a:t> in titanium-based anticancer agents. </a:t>
            </a:r>
          </a:p>
          <a:p>
            <a:r>
              <a:rPr lang="en-US" dirty="0"/>
              <a:t>Vanadocene dichloride as anticancer agents, Further vanadium-based drugs: insulin mimetics.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0AD64-16D8-DD10-4D0B-237341D4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EF78A3-59E8-3A7F-3E6D-9A0448192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3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C821F-A2D7-BA16-9B07-23C5E7C50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26" y="765452"/>
            <a:ext cx="10515600" cy="2163278"/>
          </a:xfrm>
        </p:spPr>
        <p:txBody>
          <a:bodyPr/>
          <a:lstStyle/>
          <a:p>
            <a:r>
              <a:rPr lang="en-US" dirty="0"/>
              <a:t>Radioactive Compounds and Their Clinical Application.</a:t>
            </a:r>
          </a:p>
          <a:p>
            <a:r>
              <a:rPr lang="en-US" dirty="0" err="1"/>
              <a:t>Radiopharmacy</a:t>
            </a:r>
            <a:r>
              <a:rPr lang="en-US" dirty="0"/>
              <a:t>: dispensing and protection. </a:t>
            </a:r>
          </a:p>
          <a:p>
            <a:r>
              <a:rPr lang="en-US" dirty="0"/>
              <a:t>Therapeutic use of radiopharmaceuticals.</a:t>
            </a:r>
          </a:p>
          <a:p>
            <a:r>
              <a:rPr lang="en-US" dirty="0"/>
              <a:t>Radiopharmaceuticals for imaging.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95D1B1-B96D-9ED1-4773-224D047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9EFA6E-4207-30BE-4F09-9D54A1FE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439B6F-3A62-0648-602A-D2E2E5C757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000" t="55462" r="29375" b="17472"/>
          <a:stretch>
            <a:fillRect/>
          </a:stretch>
        </p:blipFill>
        <p:spPr>
          <a:xfrm>
            <a:off x="3714750" y="3001619"/>
            <a:ext cx="2514600" cy="18553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D9A3B6-3E40-4292-886C-65018869921C}"/>
              </a:ext>
            </a:extLst>
          </p:cNvPr>
          <p:cNvSpPr txBox="1"/>
          <p:nvPr/>
        </p:nvSpPr>
        <p:spPr>
          <a:xfrm>
            <a:off x="1695450" y="3429000"/>
            <a:ext cx="2190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Reference     </a:t>
            </a:r>
            <a:r>
              <a:rPr lang="en-US" sz="2400" b="1" dirty="0">
                <a:sym typeface="Wingdings" panose="05000000000000000000" pitchFamily="2" charset="2"/>
              </a:rPr>
              <a:t>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127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0E0C4-C541-204F-9507-B6C739A8B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2E9E3-8A13-FC81-B2D5-8454A3AA5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12</a:t>
            </a:fld>
            <a:endParaRPr lang="en-US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E9D393E0-BCB9-A181-FEAE-2BE8B7CDE1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0330" y="543339"/>
            <a:ext cx="10797672" cy="564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47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 (Learning Outcome):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48740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/>
              <a:t>This course examines the clinical application of inorganic compounds, focusing on the relationship between chemical structure and therapeutic or diagnostic function.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Students will study the roles of key metals in medicine, including platinum anticancer agents and chelation therapy.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A significant component is dedicated to </a:t>
            </a:r>
            <a:r>
              <a:rPr lang="en-US" dirty="0" err="1"/>
              <a:t>radiopharmacy</a:t>
            </a:r>
            <a:r>
              <a:rPr lang="en-US" dirty="0"/>
              <a:t>, covering the principles, safe handling, and application of radiopharmaceuticals in advanced medical imaging and treatment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CC01BA-969F-53EE-2D05-F0EF4EC64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E8CDA-D439-B0FA-FEA8-6BBF4CAA9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94DD-50D0-8E7B-ED11-7EA6D7475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Alkali Metals: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10873-7B08-E46F-4E00-60591E588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030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Lithium, Sodium, Potassium: </a:t>
            </a:r>
          </a:p>
          <a:p>
            <a:r>
              <a:rPr lang="en-US" dirty="0"/>
              <a:t>Electron configuration and chemical properties of metals.</a:t>
            </a:r>
          </a:p>
          <a:p>
            <a:r>
              <a:rPr lang="en-US" dirty="0"/>
              <a:t>Advantages and disadvantages of using lithium-based drugs.</a:t>
            </a:r>
          </a:p>
          <a:p>
            <a:r>
              <a:rPr lang="en-US" dirty="0"/>
              <a:t> Sodium is an essential ion in the human body. Active transport of sodium ions, Drugs, diet, and toxicity of sodium ions.</a:t>
            </a:r>
          </a:p>
          <a:p>
            <a:r>
              <a:rPr lang="en-US" dirty="0"/>
              <a:t>Potassium and its clinical application.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5828D5-483A-C8F4-9D31-152C54E2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B047DC-9466-2564-32C1-374634E5A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38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6FC0-217B-ABE6-5DAC-60038F74B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Alkaline Earth Metals: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DED07-FFC8-DDFE-4C3B-8DB5AF8FD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7531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Magnesium, Calcium: </a:t>
            </a:r>
          </a:p>
          <a:p>
            <a:r>
              <a:rPr lang="en-US" dirty="0"/>
              <a:t>Electron configuration of metals, Major uses and Chemical properties, Magnesium, Biological importance, clinical applications, and preparations. </a:t>
            </a:r>
          </a:p>
          <a:p>
            <a:r>
              <a:rPr lang="en-US" dirty="0"/>
              <a:t>Calcium: the key to many human functions.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AC07F9-4E73-9F7A-E6F4-1056FDF1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F910D5-D240-3D42-FCE9-7AE86D298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4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75595-85AB-5C1D-B769-F50330CAC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Group 13: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76044-87DF-3063-2EF8-63D86837C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089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Aluminium</a:t>
            </a:r>
            <a:r>
              <a:rPr lang="en-US" dirty="0"/>
              <a:t>, Boron and Gallium: </a:t>
            </a:r>
          </a:p>
          <a:p>
            <a:r>
              <a:rPr lang="en-US" dirty="0"/>
              <a:t>General chemistry of group 13 elements.</a:t>
            </a:r>
          </a:p>
          <a:p>
            <a:r>
              <a:rPr lang="en-US" dirty="0"/>
              <a:t>Pharmaceutical applications of boric acid, Bortezomib.</a:t>
            </a:r>
          </a:p>
          <a:p>
            <a:r>
              <a:rPr lang="en-US" dirty="0"/>
              <a:t>Biological importance of </a:t>
            </a:r>
            <a:r>
              <a:rPr lang="en-US" dirty="0" err="1"/>
              <a:t>Aluminiumant</a:t>
            </a:r>
            <a:r>
              <a:rPr lang="en-US" dirty="0"/>
              <a:t> and its adjuvants, Antacids, </a:t>
            </a:r>
            <a:r>
              <a:rPr lang="en-US" dirty="0" err="1"/>
              <a:t>Aluminium</a:t>
            </a:r>
            <a:r>
              <a:rPr lang="en-US" dirty="0"/>
              <a:t>-based therapeutics, Phosphate binders, Antiperspirant. </a:t>
            </a:r>
          </a:p>
          <a:p>
            <a:r>
              <a:rPr lang="en-US" dirty="0"/>
              <a:t>Gallium Introduction, Chemistry, Pharmacology of gallium-based drugs, and their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1339BC-9E71-EF14-3AD1-28694FF8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133AB3-5EC1-C896-F700-F0BE95D7F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2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FCAD8-51F1-6F91-9A84-3899FEC26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Carbon Group: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AB42D-8F4E-5EE0-8B6E-B5CB27DBE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39210"/>
          </a:xfrm>
        </p:spPr>
        <p:txBody>
          <a:bodyPr/>
          <a:lstStyle/>
          <a:p>
            <a:r>
              <a:rPr lang="en-US" dirty="0"/>
              <a:t>General chemistry of group 14 elements.</a:t>
            </a:r>
          </a:p>
          <a:p>
            <a:r>
              <a:rPr lang="en-US" dirty="0"/>
              <a:t> Silicon-based drugs versus carbon-based analogues.</a:t>
            </a:r>
          </a:p>
          <a:p>
            <a:r>
              <a:rPr lang="en-US" dirty="0"/>
              <a:t> Introduction of silicon groups, Silicon </a:t>
            </a:r>
            <a:r>
              <a:rPr lang="en-US" dirty="0" err="1"/>
              <a:t>isosters</a:t>
            </a:r>
            <a:r>
              <a:rPr lang="en-US" dirty="0"/>
              <a:t>, Organosilicon drugs.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D7D1E-A8E6-70FA-4EFF-1943394B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F14B41-1E14-B9E6-9DD7-C6D2AFAC6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6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F5447-5A63-AEC2-D07B-9BF6486CD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365125"/>
            <a:ext cx="10903226" cy="1325563"/>
          </a:xfrm>
        </p:spPr>
        <p:txBody>
          <a:bodyPr/>
          <a:lstStyle/>
          <a:p>
            <a:pPr algn="ctr"/>
            <a:r>
              <a:rPr lang="en-US" dirty="0"/>
              <a:t>Transition Metals and d-Block Metal Chemistry: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99E60-63D9-8FAE-A2C7-8E3D28D44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Electronic configurations.</a:t>
            </a:r>
          </a:p>
          <a:p>
            <a:r>
              <a:rPr lang="en-US" dirty="0"/>
              <a:t>platinum anticancer agents.</a:t>
            </a:r>
          </a:p>
          <a:p>
            <a:r>
              <a:rPr lang="en-US" dirty="0"/>
              <a:t>Iron and its role in biological systems, clinical applications. </a:t>
            </a:r>
          </a:p>
          <a:p>
            <a:r>
              <a:rPr lang="en-US" dirty="0"/>
              <a:t>Copper-containing drugs.</a:t>
            </a:r>
          </a:p>
          <a:p>
            <a:r>
              <a:rPr lang="en-US" dirty="0"/>
              <a:t> Silver: the future of antimicrobial agents?</a:t>
            </a:r>
          </a:p>
          <a:p>
            <a:r>
              <a:rPr lang="en-US" dirty="0"/>
              <a:t>Gold: the fight against rheumatoid arthritis.</a:t>
            </a:r>
          </a:p>
          <a:p>
            <a:r>
              <a:rPr lang="en-US" dirty="0"/>
              <a:t> Zinc and its role in biological systems, clinical applications and toxicity.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F6C32D-6516-D169-BAFA-F9835CD95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F6F91-1B73-9451-0C79-74F93FB58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AB51-16F1-F734-FCED-D80BBE35C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Chelation Therapy: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F3A7D-C0BA-2C97-1399-22D34B042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heavy-metal poisoning?</a:t>
            </a:r>
          </a:p>
          <a:p>
            <a:r>
              <a:rPr lang="en-US" dirty="0"/>
              <a:t> What is chelation? </a:t>
            </a:r>
          </a:p>
          <a:p>
            <a:r>
              <a:rPr lang="en-US" dirty="0"/>
              <a:t>Chelation therapy.</a:t>
            </a:r>
          </a:p>
          <a:p>
            <a:r>
              <a:rPr lang="en-US" dirty="0"/>
              <a:t>Calcium disodium edetate.</a:t>
            </a:r>
          </a:p>
          <a:p>
            <a:r>
              <a:rPr lang="en-US" dirty="0"/>
              <a:t>Dimercaprol (BAL).</a:t>
            </a:r>
          </a:p>
          <a:p>
            <a:r>
              <a:rPr lang="en-US" dirty="0" err="1"/>
              <a:t>Dimercaptosuccinic</a:t>
            </a:r>
            <a:r>
              <a:rPr lang="en-US" dirty="0"/>
              <a:t> acid (DMSA).</a:t>
            </a:r>
          </a:p>
          <a:p>
            <a:r>
              <a:rPr lang="en-US" dirty="0"/>
              <a:t>2,3- Dimercapto-1-propanesulfonic acid (DMPS).</a:t>
            </a:r>
          </a:p>
          <a:p>
            <a:r>
              <a:rPr lang="en-US" dirty="0"/>
              <a:t>Lipoic acid (ALA).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E6CA1-D8D8-D90E-F5C6-95CE7D591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780FCB-A64A-C365-3A68-4B77224D2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72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1FA1E-F736-6223-2175-C340F6AE1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/>
          <a:lstStyle/>
          <a:p>
            <a:r>
              <a:rPr lang="en-US" dirty="0"/>
              <a:t>Protective adsorbents.</a:t>
            </a:r>
          </a:p>
          <a:p>
            <a:r>
              <a:rPr lang="en-US" dirty="0"/>
              <a:t>Topical agents.</a:t>
            </a:r>
          </a:p>
          <a:p>
            <a:r>
              <a:rPr lang="en-US" dirty="0"/>
              <a:t>Dental agents.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F7841F-6DF4-000E-A19B-25F68215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Assist. Prof. Ali Albakaa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1FF532-F9B1-D03B-036A-6F03345D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3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4880</TotalTime>
  <Words>519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Inorganic Pharmaceutical Chemistry </vt:lpstr>
      <vt:lpstr>Objectives (Learning Outcome):</vt:lpstr>
      <vt:lpstr>Alkali Metals: </vt:lpstr>
      <vt:lpstr>Alkaline Earth Metals: </vt:lpstr>
      <vt:lpstr>Group 13: </vt:lpstr>
      <vt:lpstr>The Carbon Group: </vt:lpstr>
      <vt:lpstr>Transition Metals and d-Block Metal Chemistry: </vt:lpstr>
      <vt:lpstr>Chelation Therapy: </vt:lpstr>
      <vt:lpstr>PowerPoint Presentation</vt:lpstr>
      <vt:lpstr>Organometallic Chemistry: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Inorganic Pharmaceutical Chemistry</dc:title>
  <dc:creator>User</dc:creator>
  <cp:lastModifiedBy>ali albakaa</cp:lastModifiedBy>
  <cp:revision>5</cp:revision>
  <dcterms:created xsi:type="dcterms:W3CDTF">2025-09-17T08:12:07Z</dcterms:created>
  <dcterms:modified xsi:type="dcterms:W3CDTF">2025-09-20T17:39:13Z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63F167C718C64823ABBA5E508F1B5507_12</vt:lpwstr>
  </property>
  <property fmtid="{D5CDD505-2E9C-101B-9397-08002B2CF9AE}" pid="3" name="KSOProductBuildVer">
    <vt:lpwstr>1033-12.2.0.22222</vt:lpwstr>
  </property>
</Properties>
</file>