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9" r:id="rId4"/>
    <p:sldId id="261" r:id="rId5"/>
    <p:sldId id="262" r:id="rId6"/>
    <p:sldId id="263" r:id="rId7"/>
    <p:sldId id="264" r:id="rId8"/>
    <p:sldId id="265" r:id="rId9"/>
    <p:sldId id="266" r:id="rId10"/>
    <p:sldId id="267" r:id="rId11"/>
    <p:sldId id="268" r:id="rId12"/>
    <p:sldId id="269" r:id="rId13"/>
    <p:sldId id="270" r:id="rId14"/>
    <p:sldId id="25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72" d="100"/>
          <a:sy n="72"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8452BF-FDD3-416F-8059-49642DCBAF2E}" type="datetimeFigureOut">
              <a:rPr lang="en-US" smtClean="0"/>
              <a:t>11/3/2025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0D7FE1-3016-4F87-8CDC-0750F53F3D64}" type="slidenum">
              <a:rPr lang="en-US" smtClean="0"/>
              <a:t>‹#›</a:t>
            </a:fld>
            <a:endParaRPr lang="en-US"/>
          </a:p>
        </p:txBody>
      </p:sp>
    </p:spTree>
    <p:extLst>
      <p:ext uri="{BB962C8B-B14F-4D97-AF65-F5344CB8AC3E}">
        <p14:creationId xmlns:p14="http://schemas.microsoft.com/office/powerpoint/2010/main" val="3909285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F46C178-C7FB-4ECA-979E-126D87384378}" type="datetime1">
              <a:rPr lang="en-US" smtClean="0"/>
              <a:t>11/3/2025</a:t>
            </a:fld>
            <a:endParaRPr lang="en-US"/>
          </a:p>
        </p:txBody>
      </p:sp>
      <p:sp>
        <p:nvSpPr>
          <p:cNvPr id="5" name="Footer Placeholder 4"/>
          <p:cNvSpPr>
            <a:spLocks noGrp="1"/>
          </p:cNvSpPr>
          <p:nvPr>
            <p:ph type="ftr" sz="quarter" idx="11"/>
          </p:nvPr>
        </p:nvSpPr>
        <p:spPr/>
        <p:txBody>
          <a:bodyPr/>
          <a:lstStyle/>
          <a:p>
            <a:r>
              <a:rPr lang="en-US"/>
              <a:t>Assist. Prof. Ali Albakaa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A6FA24-62FC-4130-AFFD-4282504FF3B8}" type="datetime1">
              <a:rPr lang="en-US" smtClean="0"/>
              <a:t>11/3/2025</a:t>
            </a:fld>
            <a:endParaRPr lang="en-US"/>
          </a:p>
        </p:txBody>
      </p:sp>
      <p:sp>
        <p:nvSpPr>
          <p:cNvPr id="5" name="Footer Placeholder 4"/>
          <p:cNvSpPr>
            <a:spLocks noGrp="1"/>
          </p:cNvSpPr>
          <p:nvPr>
            <p:ph type="ftr" sz="quarter" idx="11"/>
          </p:nvPr>
        </p:nvSpPr>
        <p:spPr/>
        <p:txBody>
          <a:bodyPr/>
          <a:lstStyle/>
          <a:p>
            <a:r>
              <a:rPr lang="en-US"/>
              <a:t>Assist. Prof. Ali Albakaa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8B86B3-0229-4103-8BBD-33E9EFCAEFFF}" type="datetime1">
              <a:rPr lang="en-US" smtClean="0"/>
              <a:t>11/3/2025</a:t>
            </a:fld>
            <a:endParaRPr lang="en-US"/>
          </a:p>
        </p:txBody>
      </p:sp>
      <p:sp>
        <p:nvSpPr>
          <p:cNvPr id="5" name="Footer Placeholder 4"/>
          <p:cNvSpPr>
            <a:spLocks noGrp="1"/>
          </p:cNvSpPr>
          <p:nvPr>
            <p:ph type="ftr" sz="quarter" idx="11"/>
          </p:nvPr>
        </p:nvSpPr>
        <p:spPr/>
        <p:txBody>
          <a:bodyPr/>
          <a:lstStyle/>
          <a:p>
            <a:r>
              <a:rPr lang="en-US"/>
              <a:t>Assist. Prof. Ali Albakaa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18320A-03FA-4BD4-82AA-6F7C2AD5A360}" type="datetime1">
              <a:rPr lang="en-US" smtClean="0"/>
              <a:t>11/3/2025</a:t>
            </a:fld>
            <a:endParaRPr lang="en-US"/>
          </a:p>
        </p:txBody>
      </p:sp>
      <p:sp>
        <p:nvSpPr>
          <p:cNvPr id="5" name="Footer Placeholder 4"/>
          <p:cNvSpPr>
            <a:spLocks noGrp="1"/>
          </p:cNvSpPr>
          <p:nvPr>
            <p:ph type="ftr" sz="quarter" idx="11"/>
          </p:nvPr>
        </p:nvSpPr>
        <p:spPr/>
        <p:txBody>
          <a:bodyPr/>
          <a:lstStyle/>
          <a:p>
            <a:r>
              <a:rPr lang="en-US"/>
              <a:t>Assist. Prof. Ali Albakaa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C00D69-5F18-4AC4-ACB8-DEB697CABD83}" type="datetime1">
              <a:rPr lang="en-US" smtClean="0"/>
              <a:t>11/3/2025</a:t>
            </a:fld>
            <a:endParaRPr lang="en-US"/>
          </a:p>
        </p:txBody>
      </p:sp>
      <p:sp>
        <p:nvSpPr>
          <p:cNvPr id="5" name="Footer Placeholder 4"/>
          <p:cNvSpPr>
            <a:spLocks noGrp="1"/>
          </p:cNvSpPr>
          <p:nvPr>
            <p:ph type="ftr" sz="quarter" idx="11"/>
          </p:nvPr>
        </p:nvSpPr>
        <p:spPr/>
        <p:txBody>
          <a:bodyPr/>
          <a:lstStyle/>
          <a:p>
            <a:r>
              <a:rPr lang="en-US"/>
              <a:t>Assist. Prof. Ali Albakaa</a:t>
            </a:r>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58EB76-E86D-4943-A19D-0547A53FCB91}" type="datetime1">
              <a:rPr lang="en-US" smtClean="0"/>
              <a:t>11/3/2025</a:t>
            </a:fld>
            <a:endParaRPr lang="en-US"/>
          </a:p>
        </p:txBody>
      </p:sp>
      <p:sp>
        <p:nvSpPr>
          <p:cNvPr id="6" name="Footer Placeholder 5"/>
          <p:cNvSpPr>
            <a:spLocks noGrp="1"/>
          </p:cNvSpPr>
          <p:nvPr>
            <p:ph type="ftr" sz="quarter" idx="11"/>
          </p:nvPr>
        </p:nvSpPr>
        <p:spPr/>
        <p:txBody>
          <a:bodyPr/>
          <a:lstStyle/>
          <a:p>
            <a:r>
              <a:rPr lang="en-US"/>
              <a:t>Assist. Prof. Ali Albakaa</a:t>
            </a:r>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3A230F-A3F6-427B-971D-668919DD62AE}" type="datetime1">
              <a:rPr lang="en-US" smtClean="0"/>
              <a:t>11/3/2025</a:t>
            </a:fld>
            <a:endParaRPr lang="en-US"/>
          </a:p>
        </p:txBody>
      </p:sp>
      <p:sp>
        <p:nvSpPr>
          <p:cNvPr id="8" name="Footer Placeholder 7"/>
          <p:cNvSpPr>
            <a:spLocks noGrp="1"/>
          </p:cNvSpPr>
          <p:nvPr>
            <p:ph type="ftr" sz="quarter" idx="11"/>
          </p:nvPr>
        </p:nvSpPr>
        <p:spPr/>
        <p:txBody>
          <a:bodyPr/>
          <a:lstStyle/>
          <a:p>
            <a:r>
              <a:rPr lang="en-US"/>
              <a:t>Assist. Prof. Ali Albakaa</a:t>
            </a:r>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F536DB-8D84-424A-BE82-11551367F1C0}" type="datetime1">
              <a:rPr lang="en-US" smtClean="0"/>
              <a:t>11/3/2025</a:t>
            </a:fld>
            <a:endParaRPr lang="en-US"/>
          </a:p>
        </p:txBody>
      </p:sp>
      <p:sp>
        <p:nvSpPr>
          <p:cNvPr id="4" name="Footer Placeholder 3"/>
          <p:cNvSpPr>
            <a:spLocks noGrp="1"/>
          </p:cNvSpPr>
          <p:nvPr>
            <p:ph type="ftr" sz="quarter" idx="11"/>
          </p:nvPr>
        </p:nvSpPr>
        <p:spPr/>
        <p:txBody>
          <a:bodyPr/>
          <a:lstStyle/>
          <a:p>
            <a:r>
              <a:rPr lang="en-US"/>
              <a:t>Assist. Prof. Ali Albakaa</a:t>
            </a:r>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3F3E21-CA5B-423F-87D0-4468F3427F67}" type="datetime1">
              <a:rPr lang="en-US" smtClean="0"/>
              <a:t>11/3/2025</a:t>
            </a:fld>
            <a:endParaRPr lang="en-US"/>
          </a:p>
        </p:txBody>
      </p:sp>
      <p:sp>
        <p:nvSpPr>
          <p:cNvPr id="3" name="Footer Placeholder 2"/>
          <p:cNvSpPr>
            <a:spLocks noGrp="1"/>
          </p:cNvSpPr>
          <p:nvPr>
            <p:ph type="ftr" sz="quarter" idx="11"/>
          </p:nvPr>
        </p:nvSpPr>
        <p:spPr/>
        <p:txBody>
          <a:bodyPr/>
          <a:lstStyle/>
          <a:p>
            <a:r>
              <a:rPr lang="en-US"/>
              <a:t>Assist. Prof. Ali Albakaa</a:t>
            </a:r>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FE56C1-D8F8-4CDA-BDA7-722A41C92972}" type="datetime1">
              <a:rPr lang="en-US" smtClean="0"/>
              <a:t>11/3/2025</a:t>
            </a:fld>
            <a:endParaRPr lang="en-US"/>
          </a:p>
        </p:txBody>
      </p:sp>
      <p:sp>
        <p:nvSpPr>
          <p:cNvPr id="6" name="Footer Placeholder 5"/>
          <p:cNvSpPr>
            <a:spLocks noGrp="1"/>
          </p:cNvSpPr>
          <p:nvPr>
            <p:ph type="ftr" sz="quarter" idx="11"/>
          </p:nvPr>
        </p:nvSpPr>
        <p:spPr/>
        <p:txBody>
          <a:bodyPr/>
          <a:lstStyle/>
          <a:p>
            <a:r>
              <a:rPr lang="en-US"/>
              <a:t>Assist. Prof. Ali Albakaa</a:t>
            </a:r>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3C70ED-A0FD-4BB5-B168-C17FB116DB20}" type="datetime1">
              <a:rPr lang="en-US" smtClean="0"/>
              <a:t>11/3/2025</a:t>
            </a:fld>
            <a:endParaRPr lang="en-US"/>
          </a:p>
        </p:txBody>
      </p:sp>
      <p:sp>
        <p:nvSpPr>
          <p:cNvPr id="6" name="Footer Placeholder 5"/>
          <p:cNvSpPr>
            <a:spLocks noGrp="1"/>
          </p:cNvSpPr>
          <p:nvPr>
            <p:ph type="ftr" sz="quarter" idx="11"/>
          </p:nvPr>
        </p:nvSpPr>
        <p:spPr/>
        <p:txBody>
          <a:bodyPr/>
          <a:lstStyle/>
          <a:p>
            <a:r>
              <a:rPr lang="en-US"/>
              <a:t>Assist. Prof. Ali Albakaa</a:t>
            </a:r>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805CBC-EA90-4626-B0F5-67B9D565D76B}" type="datetime1">
              <a:rPr lang="en-US" smtClean="0"/>
              <a:t>11/3/2025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Assist. Prof. Ali Albakaa</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Inorganic Pharmaceutical Chemistry </a:t>
            </a:r>
          </a:p>
        </p:txBody>
      </p:sp>
      <p:sp>
        <p:nvSpPr>
          <p:cNvPr id="3" name="Subtitle 2"/>
          <p:cNvSpPr>
            <a:spLocks noGrp="1"/>
          </p:cNvSpPr>
          <p:nvPr>
            <p:ph type="subTitle" idx="1"/>
          </p:nvPr>
        </p:nvSpPr>
        <p:spPr>
          <a:xfrm>
            <a:off x="1524000" y="4206875"/>
            <a:ext cx="9144000" cy="790575"/>
          </a:xfrm>
        </p:spPr>
        <p:txBody>
          <a:bodyPr>
            <a:normAutofit fontScale="97500"/>
          </a:bodyPr>
          <a:lstStyle/>
          <a:p>
            <a:r>
              <a:rPr lang="en-US" sz="4800" b="1" dirty="0"/>
              <a:t>Alkali Metals</a:t>
            </a:r>
          </a:p>
        </p:txBody>
      </p:sp>
      <p:sp>
        <p:nvSpPr>
          <p:cNvPr id="4" name="Text Box 3"/>
          <p:cNvSpPr txBox="1"/>
          <p:nvPr/>
        </p:nvSpPr>
        <p:spPr>
          <a:xfrm>
            <a:off x="1327150" y="5926455"/>
            <a:ext cx="4064000" cy="368300"/>
          </a:xfrm>
          <a:prstGeom prst="rect">
            <a:avLst/>
          </a:prstGeom>
          <a:noFill/>
        </p:spPr>
        <p:txBody>
          <a:bodyPr wrap="square" rtlCol="0">
            <a:spAutoFit/>
          </a:bodyPr>
          <a:lstStyle/>
          <a:p>
            <a:r>
              <a:rPr lang="en-US" dirty="0"/>
              <a:t>Assist. Prof. Ali Albakaa</a:t>
            </a:r>
          </a:p>
        </p:txBody>
      </p:sp>
      <p:sp>
        <p:nvSpPr>
          <p:cNvPr id="5" name="Footer Placeholder 4">
            <a:extLst>
              <a:ext uri="{FF2B5EF4-FFF2-40B4-BE49-F238E27FC236}">
                <a16:creationId xmlns:a16="http://schemas.microsoft.com/office/drawing/2014/main" id="{8E8946B7-3DD5-AF83-08D7-4C63DB1C6F2A}"/>
              </a:ext>
            </a:extLst>
          </p:cNvPr>
          <p:cNvSpPr>
            <a:spLocks noGrp="1"/>
          </p:cNvSpPr>
          <p:nvPr>
            <p:ph type="ftr" sz="quarter" idx="11"/>
          </p:nvPr>
        </p:nvSpPr>
        <p:spPr/>
        <p:txBody>
          <a:bodyPr/>
          <a:lstStyle/>
          <a:p>
            <a:r>
              <a:rPr lang="en-US"/>
              <a:t>Assist. Prof. Ali Albakaa</a:t>
            </a:r>
          </a:p>
        </p:txBody>
      </p:sp>
      <p:sp>
        <p:nvSpPr>
          <p:cNvPr id="6" name="Slide Number Placeholder 5">
            <a:extLst>
              <a:ext uri="{FF2B5EF4-FFF2-40B4-BE49-F238E27FC236}">
                <a16:creationId xmlns:a16="http://schemas.microsoft.com/office/drawing/2014/main" id="{B04B46A5-50C7-60E6-1C6E-D20F3D844E0A}"/>
              </a:ext>
            </a:extLst>
          </p:cNvPr>
          <p:cNvSpPr>
            <a:spLocks noGrp="1"/>
          </p:cNvSpPr>
          <p:nvPr>
            <p:ph type="sldNum" sz="quarter" idx="12"/>
          </p:nvPr>
        </p:nvSpPr>
        <p:spPr/>
        <p:txBody>
          <a:bodyPr/>
          <a:lstStyle/>
          <a:p>
            <a:fld id="{9B618960-8005-486C-9A75-10CB2AAC16F9}"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F28F76-683E-43AF-16D5-AA74445C8E4E}"/>
              </a:ext>
            </a:extLst>
          </p:cNvPr>
          <p:cNvSpPr>
            <a:spLocks noGrp="1"/>
          </p:cNvSpPr>
          <p:nvPr>
            <p:ph idx="1"/>
          </p:nvPr>
        </p:nvSpPr>
        <p:spPr>
          <a:xfrm>
            <a:off x="271669" y="2450958"/>
            <a:ext cx="11648661" cy="4025696"/>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The 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pump is an ATP-driven protein that actively transports sodium and potassium ions against their concentration gradients. In a continuous cycle:</a:t>
            </a:r>
          </a:p>
          <a:p>
            <a:pPr algn="just"/>
            <a:r>
              <a:rPr lang="en-US" sz="2400" b="1" dirty="0">
                <a:latin typeface="Times New Roman" panose="02020603050405020304" pitchFamily="18" charset="0"/>
                <a:cs typeface="Times New Roman" panose="02020603050405020304" pitchFamily="18" charset="0"/>
              </a:rPr>
              <a:t>Binding &amp; Phosphorylation (1):</a:t>
            </a:r>
            <a:r>
              <a:rPr lang="en-US" sz="2400" dirty="0">
                <a:latin typeface="Times New Roman" panose="02020603050405020304" pitchFamily="18" charset="0"/>
                <a:cs typeface="Times New Roman" panose="02020603050405020304" pitchFamily="18" charset="0"/>
              </a:rPr>
              <a:t> Three 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ions from inside the cell bind to the pump, which then uses energy from ATP to phosphorylate itself (add a phosphate group).</a:t>
            </a:r>
          </a:p>
          <a:p>
            <a:pPr algn="just"/>
            <a:r>
              <a:rPr lang="en-US" sz="2400" b="1" dirty="0">
                <a:latin typeface="Times New Roman" panose="02020603050405020304" pitchFamily="18" charset="0"/>
                <a:cs typeface="Times New Roman" panose="02020603050405020304" pitchFamily="18" charset="0"/>
              </a:rPr>
              <a:t>Conformational Change &amp; Na</a:t>
            </a:r>
            <a:r>
              <a:rPr lang="en-US" sz="2400" b="1" baseline="300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Release (2):</a:t>
            </a:r>
            <a:r>
              <a:rPr lang="en-US" sz="2400" dirty="0">
                <a:latin typeface="Times New Roman" panose="02020603050405020304" pitchFamily="18" charset="0"/>
                <a:cs typeface="Times New Roman" panose="02020603050405020304" pitchFamily="18" charset="0"/>
              </a:rPr>
              <a:t> This phosphorylation triggers a shape change, ejecting the three 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ions outside the cell.</a:t>
            </a:r>
          </a:p>
          <a:p>
            <a:pPr algn="just"/>
            <a:r>
              <a:rPr lang="en-US" sz="2400" b="1" dirty="0">
                <a:latin typeface="Times New Roman" panose="02020603050405020304" pitchFamily="18" charset="0"/>
                <a:cs typeface="Times New Roman" panose="02020603050405020304" pitchFamily="18" charset="0"/>
              </a:rPr>
              <a:t>K</a:t>
            </a:r>
            <a:r>
              <a:rPr lang="en-US" sz="2400" b="1" baseline="300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Binding &amp; Dephosphorylation (3):</a:t>
            </a:r>
            <a:r>
              <a:rPr lang="en-US" sz="2400" dirty="0">
                <a:latin typeface="Times New Roman" panose="02020603050405020304" pitchFamily="18" charset="0"/>
                <a:cs typeface="Times New Roman" panose="02020603050405020304" pitchFamily="18" charset="0"/>
              </a:rPr>
              <a:t> The new shape has a high affinity for 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allowing two 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ions from outside to bind. This binding causes the release of the phosphate group.</a:t>
            </a:r>
          </a:p>
          <a:p>
            <a:pPr algn="just"/>
            <a:r>
              <a:rPr lang="en-US" sz="2400" b="1" dirty="0">
                <a:latin typeface="Times New Roman" panose="02020603050405020304" pitchFamily="18" charset="0"/>
                <a:cs typeface="Times New Roman" panose="02020603050405020304" pitchFamily="18" charset="0"/>
              </a:rPr>
              <a:t>Reset &amp; K</a:t>
            </a:r>
            <a:r>
              <a:rPr lang="en-US" sz="2400" b="1" baseline="300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Release (4):</a:t>
            </a:r>
            <a:r>
              <a:rPr lang="en-US" sz="2400" dirty="0">
                <a:latin typeface="Times New Roman" panose="02020603050405020304" pitchFamily="18" charset="0"/>
                <a:cs typeface="Times New Roman" panose="02020603050405020304" pitchFamily="18" charset="0"/>
              </a:rPr>
              <a:t> The pump returns to its original shape, releasing the two 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ions into the cell interior. The cycle is now ready to begin again.</a:t>
            </a:r>
          </a:p>
        </p:txBody>
      </p:sp>
      <p:sp>
        <p:nvSpPr>
          <p:cNvPr id="4" name="Footer Placeholder 3">
            <a:extLst>
              <a:ext uri="{FF2B5EF4-FFF2-40B4-BE49-F238E27FC236}">
                <a16:creationId xmlns:a16="http://schemas.microsoft.com/office/drawing/2014/main" id="{B285902D-18BD-B92F-760B-E92E85F416D0}"/>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0972EE45-817C-D899-A6A7-F9924C0F12EC}"/>
              </a:ext>
            </a:extLst>
          </p:cNvPr>
          <p:cNvSpPr>
            <a:spLocks noGrp="1"/>
          </p:cNvSpPr>
          <p:nvPr>
            <p:ph type="sldNum" sz="quarter" idx="12"/>
          </p:nvPr>
        </p:nvSpPr>
        <p:spPr/>
        <p:txBody>
          <a:bodyPr/>
          <a:lstStyle/>
          <a:p>
            <a:fld id="{9B618960-8005-486C-9A75-10CB2AAC16F9}" type="slidenum">
              <a:rPr lang="en-US" smtClean="0"/>
              <a:t>10</a:t>
            </a:fld>
            <a:endParaRPr lang="en-US"/>
          </a:p>
        </p:txBody>
      </p:sp>
      <p:pic>
        <p:nvPicPr>
          <p:cNvPr id="6" name="Picture 5">
            <a:extLst>
              <a:ext uri="{FF2B5EF4-FFF2-40B4-BE49-F238E27FC236}">
                <a16:creationId xmlns:a16="http://schemas.microsoft.com/office/drawing/2014/main" id="{80BD76AA-7A22-8182-8B4B-4D7A30BCCF43}"/>
              </a:ext>
            </a:extLst>
          </p:cNvPr>
          <p:cNvPicPr>
            <a:picLocks noChangeAspect="1"/>
          </p:cNvPicPr>
          <p:nvPr/>
        </p:nvPicPr>
        <p:blipFill>
          <a:blip r:embed="rId2"/>
          <a:srcRect l="28478" t="37675" r="28478" b="31198"/>
          <a:stretch>
            <a:fillRect/>
          </a:stretch>
        </p:blipFill>
        <p:spPr>
          <a:xfrm>
            <a:off x="1994453" y="136525"/>
            <a:ext cx="8302486" cy="2133600"/>
          </a:xfrm>
          <a:prstGeom prst="rect">
            <a:avLst/>
          </a:prstGeom>
        </p:spPr>
      </p:pic>
    </p:spTree>
    <p:extLst>
      <p:ext uri="{BB962C8B-B14F-4D97-AF65-F5344CB8AC3E}">
        <p14:creationId xmlns:p14="http://schemas.microsoft.com/office/powerpoint/2010/main" val="2678625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CE3FA5-F05D-09E2-6397-F3D8E2489130}"/>
              </a:ext>
            </a:extLst>
          </p:cNvPr>
          <p:cNvSpPr>
            <a:spLocks noGrp="1"/>
          </p:cNvSpPr>
          <p:nvPr>
            <p:ph idx="1"/>
          </p:nvPr>
        </p:nvSpPr>
        <p:spPr>
          <a:xfrm>
            <a:off x="327545" y="136526"/>
            <a:ext cx="11614245" cy="6387104"/>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Drugs, diet, and toxicity of Na</a:t>
            </a:r>
            <a:r>
              <a:rPr lang="en-US" sz="2400" b="1" baseline="300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a:t>
            </a:r>
          </a:p>
          <a:p>
            <a:r>
              <a:rPr lang="en-US" sz="2400" b="1" dirty="0">
                <a:latin typeface="Times New Roman" panose="02020603050405020304" pitchFamily="18" charset="0"/>
                <a:cs typeface="Times New Roman" panose="02020603050405020304" pitchFamily="18" charset="0"/>
              </a:rPr>
              <a:t>Medical Uses:</a:t>
            </a:r>
            <a:endParaRPr lang="en-US" sz="2400" dirty="0">
              <a:latin typeface="Times New Roman" panose="02020603050405020304" pitchFamily="18" charset="0"/>
              <a:cs typeface="Times New Roman" panose="02020603050405020304" pitchFamily="18" charset="0"/>
            </a:endParaRPr>
          </a:p>
          <a:p>
            <a:pPr lvl="1" algn="just"/>
            <a:r>
              <a:rPr lang="en-US" b="1" dirty="0">
                <a:latin typeface="Times New Roman" panose="02020603050405020304" pitchFamily="18" charset="0"/>
                <a:cs typeface="Times New Roman" panose="02020603050405020304" pitchFamily="18" charset="0"/>
              </a:rPr>
              <a:t>Sodium Chloride (NaCl) solutions</a:t>
            </a:r>
            <a:r>
              <a:rPr lang="en-US" dirty="0">
                <a:latin typeface="Times New Roman" panose="02020603050405020304" pitchFamily="18" charset="0"/>
                <a:cs typeface="Times New Roman" panose="02020603050405020304" pitchFamily="18" charset="0"/>
              </a:rPr>
              <a:t> are used intravenously to treat severe sodium depletion and dehydration, or orally for chronic, milder cases. Oral rehydration therapies often combine NaCl with other salts, as potassium chloride (</a:t>
            </a:r>
            <a:r>
              <a:rPr lang="en-US" dirty="0" err="1">
                <a:latin typeface="Times New Roman" panose="02020603050405020304" pitchFamily="18" charset="0"/>
                <a:cs typeface="Times New Roman" panose="02020603050405020304" pitchFamily="18" charset="0"/>
              </a:rPr>
              <a:t>KCl</a:t>
            </a:r>
            <a:r>
              <a:rPr lang="en-US" dirty="0">
                <a:latin typeface="Times New Roman" panose="02020603050405020304" pitchFamily="18" charset="0"/>
                <a:cs typeface="Times New Roman" panose="02020603050405020304" pitchFamily="18" charset="0"/>
              </a:rPr>
              <a:t>).</a:t>
            </a:r>
          </a:p>
          <a:p>
            <a:pPr lvl="1" algn="just"/>
            <a:r>
              <a:rPr lang="en-US" b="1" dirty="0">
                <a:latin typeface="Times New Roman" panose="02020603050405020304" pitchFamily="18" charset="0"/>
                <a:cs typeface="Times New Roman" panose="02020603050405020304" pitchFamily="18" charset="0"/>
              </a:rPr>
              <a:t>Sodium Bicarbonate</a:t>
            </a:r>
            <a:r>
              <a:rPr lang="en-US" dirty="0">
                <a:latin typeface="Times New Roman" panose="02020603050405020304" pitchFamily="18" charset="0"/>
                <a:cs typeface="Times New Roman" panose="02020603050405020304" pitchFamily="18" charset="0"/>
              </a:rPr>
              <a:t> is administered orally to correct imbalances in blood plasma pH, such as in </a:t>
            </a:r>
            <a:r>
              <a:rPr lang="en-US" b="1" dirty="0">
                <a:latin typeface="Times New Roman" panose="02020603050405020304" pitchFamily="18" charset="0"/>
                <a:cs typeface="Times New Roman" panose="02020603050405020304" pitchFamily="18" charset="0"/>
              </a:rPr>
              <a:t>renal tubular acidosis</a:t>
            </a:r>
            <a:r>
              <a:rPr lang="en-US" dirty="0">
                <a:latin typeface="Times New Roman" panose="02020603050405020304" pitchFamily="18" charset="0"/>
                <a:cs typeface="Times New Roman" panose="02020603050405020304" pitchFamily="18" charset="0"/>
              </a:rPr>
              <a:t>. In this condition, the kidneys fail to properly excrete acid (H</a:t>
            </a:r>
            <a:r>
              <a:rPr lang="en-US" baseline="30000"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ions) or reabsorb bicarbonate (HCO₃⁻), leading to acidosis. The bicarbonate anion is the active component that neutralizes acid.</a:t>
            </a:r>
          </a:p>
          <a:p>
            <a:pPr algn="just"/>
            <a:r>
              <a:rPr lang="en-US" sz="2400" b="1" dirty="0">
                <a:latin typeface="Times New Roman" panose="02020603050405020304" pitchFamily="18" charset="0"/>
                <a:cs typeface="Times New Roman" panose="02020603050405020304" pitchFamily="18" charset="0"/>
              </a:rPr>
              <a:t>Dietary Source and Balance:</a:t>
            </a:r>
            <a:endParaRPr lang="en-US" sz="2400" dirty="0">
              <a:latin typeface="Times New Roman" panose="02020603050405020304" pitchFamily="18" charset="0"/>
              <a:cs typeface="Times New Roman" panose="02020603050405020304" pitchFamily="18" charset="0"/>
            </a:endParaRPr>
          </a:p>
          <a:p>
            <a:pPr lvl="1" algn="just"/>
            <a:r>
              <a:rPr lang="en-US" dirty="0">
                <a:latin typeface="Times New Roman" panose="02020603050405020304" pitchFamily="18" charset="0"/>
                <a:cs typeface="Times New Roman" panose="02020603050405020304" pitchFamily="18" charset="0"/>
              </a:rPr>
              <a:t>The most common dietary source of NaCl is </a:t>
            </a:r>
            <a:r>
              <a:rPr lang="en-US" b="1" dirty="0">
                <a:latin typeface="Times New Roman" panose="02020603050405020304" pitchFamily="18" charset="0"/>
                <a:cs typeface="Times New Roman" panose="02020603050405020304" pitchFamily="18" charset="0"/>
              </a:rPr>
              <a:t>table salt</a:t>
            </a:r>
            <a:r>
              <a:rPr lang="en-US" dirty="0">
                <a:latin typeface="Times New Roman" panose="02020603050405020304" pitchFamily="18" charset="0"/>
                <a:cs typeface="Times New Roman" panose="02020603050405020304" pitchFamily="18" charset="0"/>
              </a:rPr>
              <a:t>. High salt content in food also acts as a preservative by inhibiting microbial growth.</a:t>
            </a:r>
          </a:p>
          <a:p>
            <a:pPr lvl="1" algn="just"/>
            <a:r>
              <a:rPr lang="en-US" dirty="0">
                <a:latin typeface="Times New Roman" panose="02020603050405020304" pitchFamily="18" charset="0"/>
                <a:cs typeface="Times New Roman" panose="02020603050405020304" pitchFamily="18" charset="0"/>
              </a:rPr>
              <a:t>Maintaining the correct sodium balance is crucial. </a:t>
            </a:r>
            <a:r>
              <a:rPr lang="en-US" b="1" dirty="0">
                <a:latin typeface="Times New Roman" panose="02020603050405020304" pitchFamily="18" charset="0"/>
                <a:cs typeface="Times New Roman" panose="02020603050405020304" pitchFamily="18" charset="0"/>
              </a:rPr>
              <a:t>Excessive intake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hypernatraemia</a:t>
            </a:r>
            <a:r>
              <a:rPr lang="en-US" dirty="0">
                <a:latin typeface="Times New Roman" panose="02020603050405020304" pitchFamily="18" charset="0"/>
                <a:cs typeface="Times New Roman" panose="02020603050405020304" pitchFamily="18" charset="0"/>
              </a:rPr>
              <a:t>) is common and linked to hypertension and cardiovascular diseases. </a:t>
            </a:r>
            <a:r>
              <a:rPr lang="en-US" b="1" dirty="0">
                <a:latin typeface="Times New Roman" panose="02020603050405020304" pitchFamily="18" charset="0"/>
                <a:cs typeface="Times New Roman" panose="02020603050405020304" pitchFamily="18" charset="0"/>
              </a:rPr>
              <a:t>Insufficient intake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hyponatraemia</a:t>
            </a:r>
            <a:r>
              <a:rPr lang="en-US" dirty="0">
                <a:latin typeface="Times New Roman" panose="02020603050405020304" pitchFamily="18" charset="0"/>
                <a:cs typeface="Times New Roman" panose="02020603050405020304" pitchFamily="18" charset="0"/>
              </a:rPr>
              <a:t>), often due to illness, can cause dehydration, low blood pressure, and muscle cramps. Recommendations, such as a maximum of 6g of salt per day for adults in the UK, aim to prevent overconsumption.</a:t>
            </a:r>
          </a:p>
        </p:txBody>
      </p:sp>
      <p:sp>
        <p:nvSpPr>
          <p:cNvPr id="4" name="Footer Placeholder 3">
            <a:extLst>
              <a:ext uri="{FF2B5EF4-FFF2-40B4-BE49-F238E27FC236}">
                <a16:creationId xmlns:a16="http://schemas.microsoft.com/office/drawing/2014/main" id="{95237B75-E444-1CD4-8C9B-8A4E4288BE2C}"/>
              </a:ext>
            </a:extLst>
          </p:cNvPr>
          <p:cNvSpPr>
            <a:spLocks noGrp="1"/>
          </p:cNvSpPr>
          <p:nvPr>
            <p:ph type="ftr" sz="quarter" idx="11"/>
          </p:nvPr>
        </p:nvSpPr>
        <p:spPr/>
        <p:txBody>
          <a:bodyPr/>
          <a:lstStyle/>
          <a:p>
            <a:r>
              <a:rPr lang="en-US" dirty="0"/>
              <a:t>Assist. Prof. Ali Albakaa</a:t>
            </a:r>
          </a:p>
        </p:txBody>
      </p:sp>
      <p:sp>
        <p:nvSpPr>
          <p:cNvPr id="5" name="Slide Number Placeholder 4">
            <a:extLst>
              <a:ext uri="{FF2B5EF4-FFF2-40B4-BE49-F238E27FC236}">
                <a16:creationId xmlns:a16="http://schemas.microsoft.com/office/drawing/2014/main" id="{5CA83376-5F0B-E23B-F2BC-F88DA2155C49}"/>
              </a:ext>
            </a:extLst>
          </p:cNvPr>
          <p:cNvSpPr>
            <a:spLocks noGrp="1"/>
          </p:cNvSpPr>
          <p:nvPr>
            <p:ph type="sldNum" sz="quarter" idx="12"/>
          </p:nvPr>
        </p:nvSpPr>
        <p:spPr/>
        <p:txBody>
          <a:bodyPr/>
          <a:lstStyle/>
          <a:p>
            <a:fld id="{9B618960-8005-486C-9A75-10CB2AAC16F9}" type="slidenum">
              <a:rPr lang="en-US" smtClean="0"/>
              <a:t>11</a:t>
            </a:fld>
            <a:endParaRPr lang="en-US"/>
          </a:p>
        </p:txBody>
      </p:sp>
    </p:spTree>
    <p:extLst>
      <p:ext uri="{BB962C8B-B14F-4D97-AF65-F5344CB8AC3E}">
        <p14:creationId xmlns:p14="http://schemas.microsoft.com/office/powerpoint/2010/main" val="1737733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5F769A-2CA7-7E7F-BDCF-501D5D963B86}"/>
              </a:ext>
            </a:extLst>
          </p:cNvPr>
          <p:cNvSpPr>
            <a:spLocks noGrp="1"/>
          </p:cNvSpPr>
          <p:nvPr>
            <p:ph idx="1"/>
          </p:nvPr>
        </p:nvSpPr>
        <p:spPr>
          <a:xfrm>
            <a:off x="421105" y="289893"/>
            <a:ext cx="11349789" cy="2187176"/>
          </a:xfrm>
        </p:spPr>
        <p:txBody>
          <a:bodyPr>
            <a:normAutofit/>
          </a:bodyPr>
          <a:lstStyle/>
          <a:p>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Toxicity of Na</a:t>
            </a:r>
            <a:r>
              <a:rPr lang="en-US" sz="2400" b="1" baseline="300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Ingesting a large amount of sodium chloride (500–1000 mg per kg of body weight) can cause </a:t>
            </a:r>
            <a:r>
              <a:rPr lang="en-US" sz="2400" b="1" dirty="0">
                <a:latin typeface="Times New Roman" panose="02020603050405020304" pitchFamily="18" charset="0"/>
                <a:cs typeface="Times New Roman" panose="02020603050405020304" pitchFamily="18" charset="0"/>
              </a:rPr>
              <a:t>acute toxicity</a:t>
            </a:r>
            <a:r>
              <a:rPr lang="en-US" sz="2400" dirty="0">
                <a:latin typeface="Times New Roman" panose="02020603050405020304" pitchFamily="18" charset="0"/>
                <a:cs typeface="Times New Roman" panose="02020603050405020304" pitchFamily="18" charset="0"/>
              </a:rPr>
              <a:t>. The harmful effects primarily involve:</a:t>
            </a:r>
          </a:p>
          <a:p>
            <a:r>
              <a:rPr lang="en-US" sz="2400" b="1" dirty="0">
                <a:latin typeface="Times New Roman" panose="02020603050405020304" pitchFamily="18" charset="0"/>
                <a:cs typeface="Times New Roman" panose="02020603050405020304" pitchFamily="18" charset="0"/>
              </a:rPr>
              <a:t>Gastrointestinal tract:</a:t>
            </a:r>
            <a:r>
              <a:rPr lang="en-US" sz="2400" dirty="0">
                <a:latin typeface="Times New Roman" panose="02020603050405020304" pitchFamily="18" charset="0"/>
                <a:cs typeface="Times New Roman" panose="02020603050405020304" pitchFamily="18" charset="0"/>
              </a:rPr>
              <a:t> Vomiting and ulceration.</a:t>
            </a:r>
          </a:p>
          <a:p>
            <a:r>
              <a:rPr lang="en-US" sz="2400" b="1" dirty="0">
                <a:latin typeface="Times New Roman" panose="02020603050405020304" pitchFamily="18" charset="0"/>
                <a:cs typeface="Times New Roman" panose="02020603050405020304" pitchFamily="18" charset="0"/>
              </a:rPr>
              <a:t>Kidneys:</a:t>
            </a:r>
            <a:r>
              <a:rPr lang="en-US" sz="2400" dirty="0">
                <a:latin typeface="Times New Roman" panose="02020603050405020304" pitchFamily="18" charset="0"/>
                <a:cs typeface="Times New Roman" panose="02020603050405020304" pitchFamily="18" charset="0"/>
              </a:rPr>
              <a:t> Direct damage and an increased risk of kidney stone formation.</a:t>
            </a: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4D32461-A722-2933-CE9B-D1205258CE2A}"/>
              </a:ext>
            </a:extLst>
          </p:cNvPr>
          <p:cNvSpPr>
            <a:spLocks noGrp="1"/>
          </p:cNvSpPr>
          <p:nvPr>
            <p:ph type="ftr" sz="quarter" idx="11"/>
          </p:nvPr>
        </p:nvSpPr>
        <p:spPr/>
        <p:txBody>
          <a:bodyPr/>
          <a:lstStyle/>
          <a:p>
            <a:r>
              <a:rPr lang="en-US" dirty="0"/>
              <a:t>Assist. Prof. Ali Albakaa</a:t>
            </a:r>
          </a:p>
        </p:txBody>
      </p:sp>
      <p:sp>
        <p:nvSpPr>
          <p:cNvPr id="5" name="Slide Number Placeholder 4">
            <a:extLst>
              <a:ext uri="{FF2B5EF4-FFF2-40B4-BE49-F238E27FC236}">
                <a16:creationId xmlns:a16="http://schemas.microsoft.com/office/drawing/2014/main" id="{19568665-1588-D696-3524-AC090E65E4E3}"/>
              </a:ext>
            </a:extLst>
          </p:cNvPr>
          <p:cNvSpPr>
            <a:spLocks noGrp="1"/>
          </p:cNvSpPr>
          <p:nvPr>
            <p:ph type="sldNum" sz="quarter" idx="12"/>
          </p:nvPr>
        </p:nvSpPr>
        <p:spPr/>
        <p:txBody>
          <a:bodyPr/>
          <a:lstStyle/>
          <a:p>
            <a:fld id="{9B618960-8005-486C-9A75-10CB2AAC16F9}" type="slidenum">
              <a:rPr lang="en-US" smtClean="0"/>
              <a:t>12</a:t>
            </a:fld>
            <a:endParaRPr lang="en-US"/>
          </a:p>
        </p:txBody>
      </p:sp>
      <p:sp>
        <p:nvSpPr>
          <p:cNvPr id="6" name="TextBox 5">
            <a:extLst>
              <a:ext uri="{FF2B5EF4-FFF2-40B4-BE49-F238E27FC236}">
                <a16:creationId xmlns:a16="http://schemas.microsoft.com/office/drawing/2014/main" id="{449AA3E9-7737-2B5C-BBDA-37C5EB9F84A3}"/>
              </a:ext>
            </a:extLst>
          </p:cNvPr>
          <p:cNvSpPr txBox="1"/>
          <p:nvPr/>
        </p:nvSpPr>
        <p:spPr>
          <a:xfrm>
            <a:off x="329222" y="3000289"/>
            <a:ext cx="11441672" cy="3046988"/>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Potassium (K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is primarily found inside cells (95%), with a small amount (5%) in the blood plasma. This balance is critical and maintained by the 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pump.</a:t>
            </a:r>
          </a:p>
          <a:p>
            <a:pPr algn="just"/>
            <a:r>
              <a:rPr lang="en-US" sz="2400" b="1" dirty="0" err="1">
                <a:latin typeface="Times New Roman" panose="02020603050405020304" pitchFamily="18" charset="0"/>
                <a:cs typeface="Times New Roman" panose="02020603050405020304" pitchFamily="18" charset="0"/>
              </a:rPr>
              <a:t>Hypokalaemia</a:t>
            </a:r>
            <a:r>
              <a:rPr lang="en-US" sz="2400" b="1" dirty="0">
                <a:latin typeface="Times New Roman" panose="02020603050405020304" pitchFamily="18" charset="0"/>
                <a:cs typeface="Times New Roman" panose="02020603050405020304" pitchFamily="18" charset="0"/>
              </a:rPr>
              <a:t> (Low Blood Potassium):</a:t>
            </a:r>
            <a:endParaRPr lang="en-US"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serious condition caused by reduced 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intake (e.g., from diarrhea/vomiting) or increased 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excretion.</a:t>
            </a:r>
          </a:p>
          <a:p>
            <a:pPr marL="342900" indent="-342900"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Symptoms include muscle weakness and ECG abnormalities.</a:t>
            </a:r>
          </a:p>
          <a:p>
            <a:pPr algn="just"/>
            <a:r>
              <a:rPr lang="en-US" sz="2400" dirty="0">
                <a:latin typeface="Times New Roman" panose="02020603050405020304" pitchFamily="18" charset="0"/>
                <a:cs typeface="Times New Roman" panose="02020603050405020304" pitchFamily="18" charset="0"/>
              </a:rPr>
              <a:t>It is a common side effect of </a:t>
            </a:r>
            <a:r>
              <a:rPr lang="en-US" sz="2400" b="1" dirty="0">
                <a:latin typeface="Times New Roman" panose="02020603050405020304" pitchFamily="18" charset="0"/>
                <a:cs typeface="Times New Roman" panose="02020603050405020304" pitchFamily="18" charset="0"/>
              </a:rPr>
              <a:t>loop diuretics and thiazides</a:t>
            </a:r>
            <a:r>
              <a:rPr lang="en-US" sz="2400" dirty="0">
                <a:latin typeface="Times New Roman" panose="02020603050405020304" pitchFamily="18" charset="0"/>
                <a:cs typeface="Times New Roman" panose="02020603050405020304" pitchFamily="18" charset="0"/>
              </a:rPr>
              <a:t>, which increase potassium loss. To counter this, </a:t>
            </a:r>
            <a:r>
              <a:rPr lang="en-US" sz="2400" b="1" dirty="0">
                <a:latin typeface="Times New Roman" panose="02020603050405020304" pitchFamily="18" charset="0"/>
                <a:cs typeface="Times New Roman" panose="02020603050405020304" pitchFamily="18" charset="0"/>
              </a:rPr>
              <a:t>potassium-sparing diuretics</a:t>
            </a:r>
            <a:r>
              <a:rPr lang="en-US" sz="2400" dirty="0">
                <a:latin typeface="Times New Roman" panose="02020603050405020304" pitchFamily="18" charset="0"/>
                <a:cs typeface="Times New Roman" panose="02020603050405020304" pitchFamily="18" charset="0"/>
              </a:rPr>
              <a:t> are often prescribed alongside them.</a:t>
            </a:r>
          </a:p>
        </p:txBody>
      </p:sp>
      <p:sp>
        <p:nvSpPr>
          <p:cNvPr id="7" name="TextBox 6">
            <a:extLst>
              <a:ext uri="{FF2B5EF4-FFF2-40B4-BE49-F238E27FC236}">
                <a16:creationId xmlns:a16="http://schemas.microsoft.com/office/drawing/2014/main" id="{0EE30159-D08C-E185-DFDA-58D1C04545C7}"/>
              </a:ext>
            </a:extLst>
          </p:cNvPr>
          <p:cNvSpPr txBox="1"/>
          <p:nvPr/>
        </p:nvSpPr>
        <p:spPr>
          <a:xfrm>
            <a:off x="150126" y="2477069"/>
            <a:ext cx="7287904"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Potassium and its clinical application</a:t>
            </a:r>
            <a:endParaRPr lang="en-US" sz="2800" dirty="0"/>
          </a:p>
        </p:txBody>
      </p:sp>
    </p:spTree>
    <p:extLst>
      <p:ext uri="{BB962C8B-B14F-4D97-AF65-F5344CB8AC3E}">
        <p14:creationId xmlns:p14="http://schemas.microsoft.com/office/powerpoint/2010/main" val="355765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D00F86-4FCD-727C-409E-01872C39419C}"/>
              </a:ext>
            </a:extLst>
          </p:cNvPr>
          <p:cNvSpPr>
            <a:spLocks noGrp="1"/>
          </p:cNvSpPr>
          <p:nvPr>
            <p:ph idx="1"/>
          </p:nvPr>
        </p:nvSpPr>
        <p:spPr>
          <a:xfrm>
            <a:off x="247934" y="305098"/>
            <a:ext cx="11696132" cy="5618029"/>
          </a:xfrm>
        </p:spPr>
        <p:txBody>
          <a:bodyPr>
            <a:noAutofit/>
          </a:bodyPr>
          <a:lstStyle/>
          <a:p>
            <a:pPr algn="just"/>
            <a:r>
              <a:rPr lang="en-US" sz="2400" b="1" dirty="0">
                <a:latin typeface="Times New Roman" panose="02020603050405020304" pitchFamily="18" charset="0"/>
                <a:cs typeface="Times New Roman" panose="02020603050405020304" pitchFamily="18" charset="0"/>
              </a:rPr>
              <a:t>Potassium Excretion and Supplementation:</a:t>
            </a:r>
            <a:endParaRPr lang="en-US" sz="2400" dirty="0">
              <a:latin typeface="Times New Roman" panose="02020603050405020304" pitchFamily="18" charset="0"/>
              <a:cs typeface="Times New Roman" panose="02020603050405020304" pitchFamily="18" charset="0"/>
            </a:endParaRPr>
          </a:p>
          <a:p>
            <a:pPr marL="0" indent="0" algn="just">
              <a:buNone/>
            </a:pPr>
            <a:r>
              <a:rPr lang="en-US" sz="2200" dirty="0">
                <a:latin typeface="Times New Roman" panose="02020603050405020304" pitchFamily="18" charset="0"/>
                <a:cs typeface="Times New Roman" panose="02020603050405020304" pitchFamily="18" charset="0"/>
              </a:rPr>
              <a:t>    Potassium is excreted by the kidneys via filtration and secretion processes in the nephron.</a:t>
            </a:r>
          </a:p>
          <a:p>
            <a:pPr algn="just"/>
            <a:r>
              <a:rPr lang="en-US" sz="2200" b="1" dirty="0">
                <a:latin typeface="Times New Roman" panose="02020603050405020304" pitchFamily="18" charset="0"/>
                <a:cs typeface="Times New Roman" panose="02020603050405020304" pitchFamily="18" charset="0"/>
              </a:rPr>
              <a:t>Oral potassium supplements</a:t>
            </a:r>
            <a:r>
              <a:rPr lang="en-US" sz="2200" dirty="0">
                <a:latin typeface="Times New Roman" panose="02020603050405020304" pitchFamily="18" charset="0"/>
                <a:cs typeface="Times New Roman" panose="02020603050405020304" pitchFamily="18" charset="0"/>
              </a:rPr>
              <a:t> (primarily </a:t>
            </a:r>
            <a:r>
              <a:rPr lang="en-US" sz="2200" dirty="0" err="1">
                <a:latin typeface="Times New Roman" panose="02020603050405020304" pitchFamily="18" charset="0"/>
                <a:cs typeface="Times New Roman" panose="02020603050405020304" pitchFamily="18" charset="0"/>
              </a:rPr>
              <a:t>KCl</a:t>
            </a:r>
            <a:r>
              <a:rPr lang="en-US" sz="2200" dirty="0">
                <a:latin typeface="Times New Roman" panose="02020603050405020304" pitchFamily="18" charset="0"/>
                <a:cs typeface="Times New Roman" panose="02020603050405020304" pitchFamily="18" charset="0"/>
              </a:rPr>
              <a:t>) are necessary for patients on certain medications (anti-</a:t>
            </a:r>
            <a:r>
              <a:rPr lang="en-US" sz="2200" dirty="0" err="1">
                <a:latin typeface="Times New Roman" panose="02020603050405020304" pitchFamily="18" charset="0"/>
                <a:cs typeface="Times New Roman" panose="02020603050405020304" pitchFamily="18" charset="0"/>
              </a:rPr>
              <a:t>arrhythmics</a:t>
            </a:r>
            <a:r>
              <a:rPr lang="en-US" sz="2200" dirty="0">
                <a:latin typeface="Times New Roman" panose="02020603050405020304" pitchFamily="18" charset="0"/>
                <a:cs typeface="Times New Roman" panose="02020603050405020304" pitchFamily="18" charset="0"/>
              </a:rPr>
              <a:t>), with specific conditions (renal artery stenosis, heart failure), or with chronic potassium loss (e.g., from diarrhea).</a:t>
            </a:r>
          </a:p>
          <a:p>
            <a:pPr algn="just"/>
            <a:r>
              <a:rPr lang="en-US" sz="2200" b="1" dirty="0">
                <a:latin typeface="Times New Roman" panose="02020603050405020304" pitchFamily="18" charset="0"/>
                <a:cs typeface="Times New Roman" panose="02020603050405020304" pitchFamily="18" charset="0"/>
              </a:rPr>
              <a:t>Caution is required</a:t>
            </a:r>
            <a:r>
              <a:rPr lang="en-US" sz="2200" dirty="0">
                <a:latin typeface="Times New Roman" panose="02020603050405020304" pitchFamily="18" charset="0"/>
                <a:cs typeface="Times New Roman" panose="02020603050405020304" pitchFamily="18" charset="0"/>
              </a:rPr>
              <a:t> in patients with renal insufficiency, as their ability to excrete potassium is reduced, increasing the risk of overdose.</a:t>
            </a:r>
          </a:p>
          <a:p>
            <a:pPr algn="just"/>
            <a:r>
              <a:rPr lang="en-US" sz="2200" b="1" dirty="0">
                <a:latin typeface="Times New Roman" panose="02020603050405020304" pitchFamily="18" charset="0"/>
                <a:cs typeface="Times New Roman" panose="02020603050405020304" pitchFamily="18" charset="0"/>
              </a:rPr>
              <a:t>Specific Potassium Salts and Uses:</a:t>
            </a:r>
            <a:endParaRPr lang="en-US" sz="2200" dirty="0">
              <a:latin typeface="Times New Roman" panose="02020603050405020304" pitchFamily="18" charset="0"/>
              <a:cs typeface="Times New Roman" panose="02020603050405020304" pitchFamily="18" charset="0"/>
            </a:endParaRPr>
          </a:p>
          <a:p>
            <a:pPr algn="just"/>
            <a:r>
              <a:rPr lang="en-US" sz="2200" b="1" dirty="0">
                <a:latin typeface="Times New Roman" panose="02020603050405020304" pitchFamily="18" charset="0"/>
                <a:cs typeface="Times New Roman" panose="02020603050405020304" pitchFamily="18" charset="0"/>
              </a:rPr>
              <a:t>Potassium Chloride (</a:t>
            </a:r>
            <a:r>
              <a:rPr lang="en-US" sz="2200" b="1" dirty="0" err="1">
                <a:latin typeface="Times New Roman" panose="02020603050405020304" pitchFamily="18" charset="0"/>
                <a:cs typeface="Times New Roman" panose="02020603050405020304" pitchFamily="18" charset="0"/>
              </a:rPr>
              <a:t>KCl</a:t>
            </a:r>
            <a:r>
              <a:rPr lang="en-US" sz="2200" b="1"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The standard supplement, but its salty/bitter taste makes formulation difficult.</a:t>
            </a:r>
          </a:p>
          <a:p>
            <a:pPr algn="just"/>
            <a:r>
              <a:rPr lang="en-US" sz="2200" b="1" dirty="0">
                <a:latin typeface="Times New Roman" panose="02020603050405020304" pitchFamily="18" charset="0"/>
                <a:cs typeface="Times New Roman" panose="02020603050405020304" pitchFamily="18" charset="0"/>
              </a:rPr>
              <a:t>Potassium Bicarbonate:</a:t>
            </a:r>
            <a:r>
              <a:rPr lang="en-US" sz="2200" dirty="0">
                <a:latin typeface="Times New Roman" panose="02020603050405020304" pitchFamily="18" charset="0"/>
                <a:cs typeface="Times New Roman" panose="02020603050405020304" pitchFamily="18" charset="0"/>
              </a:rPr>
              <a:t> Used to treat chronic acidosis (low blood pH), but must be used carefully due to the risks of altering potassium levels.</a:t>
            </a:r>
          </a:p>
          <a:p>
            <a:pPr algn="just"/>
            <a:r>
              <a:rPr lang="en-US" sz="2200" b="1" dirty="0">
                <a:latin typeface="Times New Roman" panose="02020603050405020304" pitchFamily="18" charset="0"/>
                <a:cs typeface="Times New Roman" panose="02020603050405020304" pitchFamily="18" charset="0"/>
              </a:rPr>
              <a:t>Potassium Citrate:</a:t>
            </a:r>
            <a:r>
              <a:rPr lang="en-US" sz="2200" dirty="0">
                <a:latin typeface="Times New Roman" panose="02020603050405020304" pitchFamily="18" charset="0"/>
                <a:cs typeface="Times New Roman" panose="02020603050405020304" pitchFamily="18" charset="0"/>
              </a:rPr>
              <a:t> An over-the-counter treatment in the UK for mild urinary tract infections by increasing urine pH. It should be avoided by individuals with kidney stones, certain urinary symptoms, high blood pressure, diabetes, or renal/cardiac problems without consulting a doctor.</a:t>
            </a:r>
          </a:p>
        </p:txBody>
      </p:sp>
      <p:sp>
        <p:nvSpPr>
          <p:cNvPr id="4" name="Footer Placeholder 3">
            <a:extLst>
              <a:ext uri="{FF2B5EF4-FFF2-40B4-BE49-F238E27FC236}">
                <a16:creationId xmlns:a16="http://schemas.microsoft.com/office/drawing/2014/main" id="{61994037-CCE6-2437-DE24-483FB11DF256}"/>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7249F5BF-F6CE-68FC-43AB-2CE430CE51EC}"/>
              </a:ext>
            </a:extLst>
          </p:cNvPr>
          <p:cNvSpPr>
            <a:spLocks noGrp="1"/>
          </p:cNvSpPr>
          <p:nvPr>
            <p:ph type="sldNum" sz="quarter" idx="12"/>
          </p:nvPr>
        </p:nvSpPr>
        <p:spPr/>
        <p:txBody>
          <a:bodyPr/>
          <a:lstStyle/>
          <a:p>
            <a:fld id="{9B618960-8005-486C-9A75-10CB2AAC16F9}" type="slidenum">
              <a:rPr lang="en-US" smtClean="0"/>
              <a:t>13</a:t>
            </a:fld>
            <a:endParaRPr lang="en-US"/>
          </a:p>
        </p:txBody>
      </p:sp>
    </p:spTree>
    <p:extLst>
      <p:ext uri="{BB962C8B-B14F-4D97-AF65-F5344CB8AC3E}">
        <p14:creationId xmlns:p14="http://schemas.microsoft.com/office/powerpoint/2010/main" val="667568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55828D5-483A-C8F4-9D31-152C54E23C43}"/>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1EB047DC-9466-2564-32C1-374634E5AC3D}"/>
              </a:ext>
            </a:extLst>
          </p:cNvPr>
          <p:cNvSpPr>
            <a:spLocks noGrp="1"/>
          </p:cNvSpPr>
          <p:nvPr>
            <p:ph type="sldNum" sz="quarter" idx="12"/>
          </p:nvPr>
        </p:nvSpPr>
        <p:spPr/>
        <p:txBody>
          <a:bodyPr/>
          <a:lstStyle/>
          <a:p>
            <a:fld id="{9B618960-8005-486C-9A75-10CB2AAC16F9}" type="slidenum">
              <a:rPr lang="en-US" smtClean="0"/>
              <a:t>14</a:t>
            </a:fld>
            <a:endParaRPr lang="en-US"/>
          </a:p>
        </p:txBody>
      </p:sp>
      <p:pic>
        <p:nvPicPr>
          <p:cNvPr id="6" name="Content Placeholder 3">
            <a:extLst>
              <a:ext uri="{FF2B5EF4-FFF2-40B4-BE49-F238E27FC236}">
                <a16:creationId xmlns:a16="http://schemas.microsoft.com/office/drawing/2014/main" id="{5F7220C7-EE3B-4F26-A490-B2ECF2F8BE7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87355" y="124715"/>
            <a:ext cx="9116705" cy="6071870"/>
          </a:xfrm>
          <a:prstGeom prst="rect">
            <a:avLst/>
          </a:prstGeom>
        </p:spPr>
      </p:pic>
    </p:spTree>
    <p:extLst>
      <p:ext uri="{BB962C8B-B14F-4D97-AF65-F5344CB8AC3E}">
        <p14:creationId xmlns:p14="http://schemas.microsoft.com/office/powerpoint/2010/main" val="2360338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3582"/>
            <a:ext cx="10515600" cy="5738191"/>
          </a:xfrm>
        </p:spPr>
        <p:txBody>
          <a:bodyPr>
            <a:normAutofit/>
          </a:bodyPr>
          <a:lstStyle/>
          <a:p>
            <a:pPr marL="0" indent="0" algn="just">
              <a:buNone/>
            </a:pPr>
            <a:r>
              <a:rPr lang="en-US" sz="2400" b="1" dirty="0">
                <a:latin typeface="Times New Roman" panose="02020603050405020304" pitchFamily="18" charset="0"/>
                <a:cs typeface="Times New Roman" panose="02020603050405020304" pitchFamily="18" charset="0"/>
              </a:rPr>
              <a:t>Group 1</a:t>
            </a:r>
            <a:r>
              <a:rPr lang="en-US" sz="2400" dirty="0">
                <a:latin typeface="Times New Roman" panose="02020603050405020304" pitchFamily="18" charset="0"/>
                <a:cs typeface="Times New Roman" panose="02020603050405020304" pitchFamily="18" charset="0"/>
              </a:rPr>
              <a:t> of the periodic table (first vertical column), except for hydrogen, is called the alkali metals, so-called s-block metals, as they only have one electron in their outer shell, which is of </a:t>
            </a:r>
            <a:r>
              <a:rPr lang="en-US" sz="2400" b="1" dirty="0">
                <a:latin typeface="Times New Roman" panose="02020603050405020304" pitchFamily="18" charset="0"/>
                <a:cs typeface="Times New Roman" panose="02020603050405020304" pitchFamily="18" charset="0"/>
              </a:rPr>
              <a:t>s type</a:t>
            </a:r>
            <a:r>
              <a:rPr lang="en-US" sz="2400" dirty="0">
                <a:latin typeface="Times New Roman" panose="02020603050405020304" pitchFamily="18" charset="0"/>
                <a:cs typeface="Times New Roman" panose="02020603050405020304" pitchFamily="18" charset="0"/>
              </a:rPr>
              <a:t>. </a:t>
            </a:r>
          </a:p>
          <a:p>
            <a:pPr marL="0" indent="0" algn="just">
              <a:buNone/>
            </a:pPr>
            <a:r>
              <a:rPr lang="en-US" sz="2400" dirty="0">
                <a:latin typeface="Times New Roman" panose="02020603050405020304" pitchFamily="18" charset="0"/>
                <a:cs typeface="Times New Roman" panose="02020603050405020304" pitchFamily="18" charset="0"/>
              </a:rPr>
              <a:t> Under the term </a:t>
            </a:r>
            <a:r>
              <a:rPr lang="en-US" sz="2400" b="1" dirty="0">
                <a:latin typeface="Times New Roman" panose="02020603050405020304" pitchFamily="18" charset="0"/>
                <a:cs typeface="Times New Roman" panose="02020603050405020304" pitchFamily="18" charset="0"/>
              </a:rPr>
              <a:t>alkali metals</a:t>
            </a:r>
            <a:r>
              <a:rPr lang="en-US" sz="2400" dirty="0">
                <a:latin typeface="Times New Roman" panose="02020603050405020304" pitchFamily="18" charset="0"/>
                <a:cs typeface="Times New Roman" panose="02020603050405020304" pitchFamily="18" charset="0"/>
              </a:rPr>
              <a:t>, the following elements are included: lithium (Li), sodium (Na), potassium (K), rubidium (Rb), cesium (Cs), and francium (Fr). </a:t>
            </a:r>
          </a:p>
          <a:p>
            <a:pPr marL="0" indent="0" algn="just">
              <a:buNone/>
            </a:pPr>
            <a:r>
              <a:rPr lang="en-US" sz="2400" dirty="0">
                <a:latin typeface="Times New Roman" panose="02020603050405020304" pitchFamily="18" charset="0"/>
                <a:cs typeface="Times New Roman" panose="02020603050405020304" pitchFamily="18" charset="0"/>
              </a:rPr>
              <a:t>In terms of clinical use, sodium and potassium are </a:t>
            </a:r>
            <a:r>
              <a:rPr lang="en-US" sz="2400" b="1" dirty="0">
                <a:latin typeface="Times New Roman" panose="02020603050405020304" pitchFamily="18" charset="0"/>
                <a:cs typeface="Times New Roman" panose="02020603050405020304" pitchFamily="18" charset="0"/>
              </a:rPr>
              <a:t>essential ions </a:t>
            </a:r>
            <a:r>
              <a:rPr lang="en-US" sz="2400" dirty="0">
                <a:latin typeface="Times New Roman" panose="02020603050405020304" pitchFamily="18" charset="0"/>
                <a:cs typeface="Times New Roman" panose="02020603050405020304" pitchFamily="18" charset="0"/>
              </a:rPr>
              <a:t>for the human body, and any imbalance in them </a:t>
            </a:r>
            <a:r>
              <a:rPr lang="en-US" sz="2400" b="1" dirty="0">
                <a:latin typeface="Times New Roman" panose="02020603050405020304" pitchFamily="18" charset="0"/>
                <a:cs typeface="Times New Roman" panose="02020603050405020304" pitchFamily="18" charset="0"/>
              </a:rPr>
              <a:t>must be corrected</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Lithium is medically used to </a:t>
            </a:r>
            <a:r>
              <a:rPr lang="en-US" sz="2400" b="1" dirty="0">
                <a:latin typeface="Times New Roman" panose="02020603050405020304" pitchFamily="18" charset="0"/>
                <a:cs typeface="Times New Roman" panose="02020603050405020304" pitchFamily="18" charset="0"/>
              </a:rPr>
              <a:t>treat bipolar disorder </a:t>
            </a:r>
            <a:r>
              <a:rPr lang="en-US" sz="2400" dirty="0">
                <a:latin typeface="Times New Roman" panose="02020603050405020304" pitchFamily="18" charset="0"/>
                <a:cs typeface="Times New Roman" panose="02020603050405020304" pitchFamily="18" charset="0"/>
              </a:rPr>
              <a:t>(BD), and the application of lithium salts.</a:t>
            </a:r>
          </a:p>
          <a:p>
            <a:pPr marL="0" indent="0" algn="just">
              <a:buNone/>
            </a:pPr>
            <a:r>
              <a:rPr lang="en-US" sz="2400" dirty="0">
                <a:latin typeface="Times New Roman" panose="02020603050405020304" pitchFamily="18" charset="0"/>
                <a:cs typeface="Times New Roman" panose="02020603050405020304" pitchFamily="18" charset="0"/>
              </a:rPr>
              <a:t>The chemistry of the metals is characterised by the loss of this s electron to form a </a:t>
            </a:r>
            <a:r>
              <a:rPr lang="en-US" sz="2400" b="1" dirty="0">
                <a:latin typeface="Times New Roman" panose="02020603050405020304" pitchFamily="18" charset="0"/>
                <a:cs typeface="Times New Roman" panose="02020603050405020304" pitchFamily="18" charset="0"/>
              </a:rPr>
              <a:t>mono-cationic ion </a:t>
            </a:r>
            <a:r>
              <a:rPr lang="en-US" sz="2400" dirty="0">
                <a:latin typeface="Times New Roman" panose="02020603050405020304" pitchFamily="18" charset="0"/>
                <a:cs typeface="Times New Roman" panose="02020603050405020304" pitchFamily="18" charset="0"/>
              </a:rPr>
              <a:t>M</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which results from the relatively low ionisation energy of this electron.</a:t>
            </a:r>
          </a:p>
          <a:p>
            <a:pPr marL="0" indent="0" algn="just">
              <a:buNone/>
            </a:pPr>
            <a:r>
              <a:rPr lang="en-US" sz="2400" dirty="0">
                <a:latin typeface="Times New Roman" panose="02020603050405020304" pitchFamily="18" charset="0"/>
                <a:cs typeface="Times New Roman" panose="02020603050405020304" pitchFamily="18" charset="0"/>
              </a:rPr>
              <a:t>Most of the compounds of group 1 elements </a:t>
            </a:r>
            <a:r>
              <a:rPr lang="en-US" sz="2400" b="1" dirty="0">
                <a:latin typeface="Times New Roman" panose="02020603050405020304" pitchFamily="18" charset="0"/>
                <a:cs typeface="Times New Roman" panose="02020603050405020304" pitchFamily="18" charset="0"/>
              </a:rPr>
              <a:t>tend to be ionic </a:t>
            </a:r>
            <a:r>
              <a:rPr lang="en-US" sz="2400" dirty="0">
                <a:latin typeface="Times New Roman" panose="02020603050405020304" pitchFamily="18" charset="0"/>
                <a:cs typeface="Times New Roman" panose="02020603050405020304" pitchFamily="18" charset="0"/>
              </a:rPr>
              <a:t>in nature and form </a:t>
            </a:r>
            <a:r>
              <a:rPr lang="en-US" sz="2400" b="1" dirty="0">
                <a:latin typeface="Times New Roman" panose="02020603050405020304" pitchFamily="18" charset="0"/>
                <a:cs typeface="Times New Roman" panose="02020603050405020304" pitchFamily="18" charset="0"/>
              </a:rPr>
              <a:t>salts</a:t>
            </a:r>
            <a:r>
              <a:rPr lang="en-US" sz="2400" dirty="0">
                <a:latin typeface="Times New Roman" panose="02020603050405020304" pitchFamily="18" charset="0"/>
                <a:cs typeface="Times New Roman" panose="02020603050405020304" pitchFamily="18" charset="0"/>
              </a:rPr>
              <a:t>. In all pharmaceutical applications, </a:t>
            </a:r>
            <a:r>
              <a:rPr lang="en-US" sz="2400" b="1" dirty="0">
                <a:latin typeface="Times New Roman" panose="02020603050405020304" pitchFamily="18" charset="0"/>
                <a:cs typeface="Times New Roman" panose="02020603050405020304" pitchFamily="18" charset="0"/>
              </a:rPr>
              <a:t>only the salts of alkali metals are used</a:t>
            </a:r>
            <a:r>
              <a:rPr lang="en-US" sz="2400" dirty="0">
                <a:latin typeface="Times New Roman" panose="02020603050405020304" pitchFamily="18" charset="0"/>
                <a:cs typeface="Times New Roman" panose="02020603050405020304" pitchFamily="18" charset="0"/>
              </a:rPr>
              <a:t>.</a:t>
            </a:r>
          </a:p>
        </p:txBody>
      </p:sp>
      <p:sp>
        <p:nvSpPr>
          <p:cNvPr id="4" name="Footer Placeholder 3">
            <a:extLst>
              <a:ext uri="{FF2B5EF4-FFF2-40B4-BE49-F238E27FC236}">
                <a16:creationId xmlns:a16="http://schemas.microsoft.com/office/drawing/2014/main" id="{ECCC01BA-969F-53EE-2D05-F0EF4EC64C42}"/>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AF5E8CDA-D439-B0FA-FEA8-6BBF4CAA99E6}"/>
              </a:ext>
            </a:extLst>
          </p:cNvPr>
          <p:cNvSpPr>
            <a:spLocks noGrp="1"/>
          </p:cNvSpPr>
          <p:nvPr>
            <p:ph type="sldNum" sz="quarter" idx="12"/>
          </p:nvPr>
        </p:nvSpPr>
        <p:spPr/>
        <p:txBody>
          <a:bodyPr/>
          <a:lstStyle/>
          <a:p>
            <a:fld id="{9B618960-8005-486C-9A75-10CB2AAC16F9}" type="slidenum">
              <a:rPr lang="en-US" smtClean="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C6FC0-217B-ABE6-5DAC-60038F74BAAA}"/>
              </a:ext>
            </a:extLst>
          </p:cNvPr>
          <p:cNvSpPr>
            <a:spLocks noGrp="1"/>
          </p:cNvSpPr>
          <p:nvPr>
            <p:ph type="title"/>
          </p:nvPr>
        </p:nvSpPr>
        <p:spPr>
          <a:xfrm>
            <a:off x="308260" y="136525"/>
            <a:ext cx="10268755" cy="491321"/>
          </a:xfrm>
        </p:spPr>
        <p:txBody>
          <a:bodyPr>
            <a:normAutofit/>
          </a:bodyPr>
          <a:lstStyle/>
          <a:p>
            <a:r>
              <a:rPr lang="en-US" sz="2800" b="1" dirty="0">
                <a:latin typeface="Times New Roman" panose="02020603050405020304" pitchFamily="18" charset="0"/>
                <a:cs typeface="Times New Roman" panose="02020603050405020304" pitchFamily="18" charset="0"/>
              </a:rPr>
              <a:t>Advantages and disadvantages of using lithium-based drugs</a:t>
            </a:r>
          </a:p>
        </p:txBody>
      </p:sp>
      <p:sp>
        <p:nvSpPr>
          <p:cNvPr id="3" name="Content Placeholder 2">
            <a:extLst>
              <a:ext uri="{FF2B5EF4-FFF2-40B4-BE49-F238E27FC236}">
                <a16:creationId xmlns:a16="http://schemas.microsoft.com/office/drawing/2014/main" id="{FFFDED07-FFC8-DDFE-4C3B-8DB5AF8FD555}"/>
              </a:ext>
            </a:extLst>
          </p:cNvPr>
          <p:cNvSpPr>
            <a:spLocks noGrp="1"/>
          </p:cNvSpPr>
          <p:nvPr>
            <p:ph idx="1"/>
          </p:nvPr>
        </p:nvSpPr>
        <p:spPr>
          <a:xfrm>
            <a:off x="179695" y="627846"/>
            <a:ext cx="11832608" cy="2670269"/>
          </a:xfrm>
        </p:spPr>
        <p:txBody>
          <a:bodyPr>
            <a:normAutofit/>
          </a:bodyPr>
          <a:lstStyle/>
          <a:p>
            <a:pPr algn="just"/>
            <a:r>
              <a:rPr lang="en-US" sz="2400" dirty="0">
                <a:latin typeface="Times New Roman" panose="02020603050405020304" pitchFamily="18" charset="0"/>
                <a:cs typeface="Times New Roman" panose="02020603050405020304" pitchFamily="18" charset="0"/>
              </a:rPr>
              <a:t>(Li) has a clinical application in the </a:t>
            </a:r>
            <a:r>
              <a:rPr lang="en-US" sz="2400" b="1" dirty="0">
                <a:latin typeface="Times New Roman" panose="02020603050405020304" pitchFamily="18" charset="0"/>
                <a:cs typeface="Times New Roman" panose="02020603050405020304" pitchFamily="18" charset="0"/>
              </a:rPr>
              <a:t>treatment of manic depression or BD</a:t>
            </a:r>
            <a:r>
              <a:rPr lang="en-US" sz="2400" dirty="0">
                <a:latin typeface="Times New Roman" panose="02020603050405020304" pitchFamily="18" charset="0"/>
                <a:cs typeface="Times New Roman" panose="02020603050405020304" pitchFamily="18" charset="0"/>
              </a:rPr>
              <a:t>. BD (bipolar disorder) affects (1–2) % of the population.</a:t>
            </a:r>
          </a:p>
          <a:p>
            <a:pPr algn="just"/>
            <a:r>
              <a:rPr lang="en-US" sz="2400" dirty="0">
                <a:latin typeface="Times New Roman" panose="02020603050405020304" pitchFamily="18" charset="0"/>
                <a:cs typeface="Times New Roman" panose="02020603050405020304" pitchFamily="18" charset="0"/>
              </a:rPr>
              <a:t>Research has shown that lithium salts are highly effective in treating BD, and extensive research in this area has been stimulated. How can lithium ions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be modified to improve their activity? </a:t>
            </a:r>
          </a:p>
          <a:p>
            <a:pPr algn="just"/>
            <a:r>
              <a:rPr lang="en-US" sz="2400" dirty="0">
                <a:latin typeface="Times New Roman" panose="02020603050405020304" pitchFamily="18" charset="0"/>
                <a:cs typeface="Times New Roman" panose="02020603050405020304" pitchFamily="18" charset="0"/>
              </a:rPr>
              <a:t>The simple ion is the active ingredient, making it difficult to patent and protect any intellectual property.</a:t>
            </a:r>
          </a:p>
        </p:txBody>
      </p:sp>
      <p:sp>
        <p:nvSpPr>
          <p:cNvPr id="4" name="Footer Placeholder 3">
            <a:extLst>
              <a:ext uri="{FF2B5EF4-FFF2-40B4-BE49-F238E27FC236}">
                <a16:creationId xmlns:a16="http://schemas.microsoft.com/office/drawing/2014/main" id="{CCAC07F9-4E73-9F7A-E6F4-1056FDF10904}"/>
              </a:ext>
            </a:extLst>
          </p:cNvPr>
          <p:cNvSpPr>
            <a:spLocks noGrp="1"/>
          </p:cNvSpPr>
          <p:nvPr>
            <p:ph type="ftr" sz="quarter" idx="11"/>
          </p:nvPr>
        </p:nvSpPr>
        <p:spPr/>
        <p:txBody>
          <a:bodyPr/>
          <a:lstStyle/>
          <a:p>
            <a:r>
              <a:rPr lang="en-US" dirty="0"/>
              <a:t>Assist. Prof. Ali Albakaa</a:t>
            </a:r>
          </a:p>
        </p:txBody>
      </p:sp>
      <p:sp>
        <p:nvSpPr>
          <p:cNvPr id="5" name="Slide Number Placeholder 4">
            <a:extLst>
              <a:ext uri="{FF2B5EF4-FFF2-40B4-BE49-F238E27FC236}">
                <a16:creationId xmlns:a16="http://schemas.microsoft.com/office/drawing/2014/main" id="{28F910D5-D240-3D42-FCE9-7AE86D298151}"/>
              </a:ext>
            </a:extLst>
          </p:cNvPr>
          <p:cNvSpPr>
            <a:spLocks noGrp="1"/>
          </p:cNvSpPr>
          <p:nvPr>
            <p:ph type="sldNum" sz="quarter" idx="12"/>
          </p:nvPr>
        </p:nvSpPr>
        <p:spPr/>
        <p:txBody>
          <a:bodyPr/>
          <a:lstStyle/>
          <a:p>
            <a:fld id="{9B618960-8005-486C-9A75-10CB2AAC16F9}" type="slidenum">
              <a:rPr lang="en-US" smtClean="0"/>
              <a:t>3</a:t>
            </a:fld>
            <a:endParaRPr lang="en-US"/>
          </a:p>
        </p:txBody>
      </p:sp>
      <p:sp>
        <p:nvSpPr>
          <p:cNvPr id="6" name="Content Placeholder 2">
            <a:extLst>
              <a:ext uri="{FF2B5EF4-FFF2-40B4-BE49-F238E27FC236}">
                <a16:creationId xmlns:a16="http://schemas.microsoft.com/office/drawing/2014/main" id="{1F776044-87DF-3063-2EF8-63D86837C8DD}"/>
              </a:ext>
            </a:extLst>
          </p:cNvPr>
          <p:cNvSpPr txBox="1">
            <a:spLocks/>
          </p:cNvSpPr>
          <p:nvPr/>
        </p:nvSpPr>
        <p:spPr>
          <a:xfrm>
            <a:off x="179695" y="3298115"/>
            <a:ext cx="11832608" cy="31640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a:latin typeface="Times New Roman" panose="02020603050405020304" pitchFamily="18" charset="0"/>
                <a:cs typeface="Times New Roman" panose="02020603050405020304" pitchFamily="18" charset="0"/>
              </a:rPr>
              <a:t>Lithium Isotopes and Their Medical Applications:</a:t>
            </a:r>
          </a:p>
          <a:p>
            <a:pPr algn="just"/>
            <a:r>
              <a:rPr lang="en-US" sz="2400" dirty="0">
                <a:latin typeface="Times New Roman" panose="02020603050405020304" pitchFamily="18" charset="0"/>
                <a:cs typeface="Times New Roman" panose="02020603050405020304" pitchFamily="18" charset="0"/>
              </a:rPr>
              <a:t>Lithium exists as a mixture of two naturally occurring stable isotopes: </a:t>
            </a:r>
            <a:r>
              <a:rPr lang="en-US" sz="2400" baseline="30000" dirty="0">
                <a:latin typeface="Times New Roman" panose="02020603050405020304" pitchFamily="18" charset="0"/>
                <a:cs typeface="Times New Roman" panose="02020603050405020304" pitchFamily="18" charset="0"/>
              </a:rPr>
              <a:t>6</a:t>
            </a:r>
            <a:r>
              <a:rPr lang="en-US" sz="2400" dirty="0">
                <a:latin typeface="Times New Roman" panose="02020603050405020304" pitchFamily="18" charset="0"/>
                <a:cs typeface="Times New Roman" panose="02020603050405020304" pitchFamily="18" charset="0"/>
              </a:rPr>
              <a:t>Li (7.59%) and the main isotope </a:t>
            </a:r>
            <a:r>
              <a:rPr lang="en-US" sz="2400" baseline="30000" dirty="0">
                <a:latin typeface="Times New Roman" panose="02020603050405020304" pitchFamily="18" charset="0"/>
                <a:cs typeface="Times New Roman" panose="02020603050405020304" pitchFamily="18" charset="0"/>
              </a:rPr>
              <a:t>7</a:t>
            </a:r>
            <a:r>
              <a:rPr lang="en-US" sz="2400" dirty="0">
                <a:latin typeface="Times New Roman" panose="02020603050405020304" pitchFamily="18" charset="0"/>
                <a:cs typeface="Times New Roman" panose="02020603050405020304" pitchFamily="18" charset="0"/>
              </a:rPr>
              <a:t>Li (92.41%).</a:t>
            </a:r>
          </a:p>
          <a:p>
            <a:pPr algn="just"/>
            <a:r>
              <a:rPr lang="en-US" sz="2400" dirty="0">
                <a:latin typeface="Times New Roman" panose="02020603050405020304" pitchFamily="18" charset="0"/>
                <a:cs typeface="Times New Roman" panose="02020603050405020304" pitchFamily="18" charset="0"/>
              </a:rPr>
              <a:t>Both </a:t>
            </a:r>
            <a:r>
              <a:rPr lang="en-US" sz="2400" baseline="30000" dirty="0">
                <a:latin typeface="Times New Roman" panose="02020603050405020304" pitchFamily="18" charset="0"/>
                <a:cs typeface="Times New Roman" panose="02020603050405020304" pitchFamily="18" charset="0"/>
              </a:rPr>
              <a:t>6</a:t>
            </a:r>
            <a:r>
              <a:rPr lang="en-US" sz="2400" dirty="0">
                <a:latin typeface="Times New Roman" panose="02020603050405020304" pitchFamily="18" charset="0"/>
                <a:cs typeface="Times New Roman" panose="02020603050405020304" pitchFamily="18" charset="0"/>
              </a:rPr>
              <a:t>Li and </a:t>
            </a:r>
            <a:r>
              <a:rPr lang="en-US" sz="2400" baseline="30000" dirty="0">
                <a:latin typeface="Times New Roman" panose="02020603050405020304" pitchFamily="18" charset="0"/>
                <a:cs typeface="Times New Roman" panose="02020603050405020304" pitchFamily="18" charset="0"/>
              </a:rPr>
              <a:t>7</a:t>
            </a:r>
            <a:r>
              <a:rPr lang="en-US" sz="2400" dirty="0">
                <a:latin typeface="Times New Roman" panose="02020603050405020304" pitchFamily="18" charset="0"/>
                <a:cs typeface="Times New Roman" panose="02020603050405020304" pitchFamily="18" charset="0"/>
              </a:rPr>
              <a:t>Li are active nuclei by nuclear magnetic resonance (NMR), meaning their presence can be detected using NMR. </a:t>
            </a:r>
          </a:p>
          <a:p>
            <a:pPr algn="just"/>
            <a:r>
              <a:rPr lang="en-US" sz="2400" dirty="0">
                <a:latin typeface="Times New Roman" panose="02020603050405020304" pitchFamily="18" charset="0"/>
                <a:cs typeface="Times New Roman" panose="02020603050405020304" pitchFamily="18" charset="0"/>
              </a:rPr>
              <a:t>This allows for the distinction between intracellular and extracellular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concentrations, thereby enabling the monitoring of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uptake in different cells. Its salts can also be used to monitor the distribution of lithium in the tissue. </a:t>
            </a:r>
          </a:p>
        </p:txBody>
      </p:sp>
    </p:spTree>
    <p:extLst>
      <p:ext uri="{BB962C8B-B14F-4D97-AF65-F5344CB8AC3E}">
        <p14:creationId xmlns:p14="http://schemas.microsoft.com/office/powerpoint/2010/main" val="1014141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AAB42D-8F4E-5EE0-8B6E-B5CB27DBE829}"/>
              </a:ext>
            </a:extLst>
          </p:cNvPr>
          <p:cNvSpPr>
            <a:spLocks noGrp="1"/>
          </p:cNvSpPr>
          <p:nvPr>
            <p:ph idx="1"/>
          </p:nvPr>
        </p:nvSpPr>
        <p:spPr>
          <a:xfrm>
            <a:off x="193343" y="1222234"/>
            <a:ext cx="11571027" cy="4373348"/>
          </a:xfrm>
        </p:spPr>
        <p:txBody>
          <a:bodyPr>
            <a:normAutofit/>
          </a:bodyPr>
          <a:lstStyle/>
          <a:p>
            <a:pPr algn="just"/>
            <a:r>
              <a:rPr lang="en-US" sz="2400" dirty="0">
                <a:latin typeface="Times New Roman" panose="02020603050405020304" pitchFamily="18" charset="0"/>
                <a:cs typeface="Times New Roman" panose="02020603050405020304" pitchFamily="18" charset="0"/>
              </a:rPr>
              <a:t>The medical use of lithium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began in the 19th century for </a:t>
            </a:r>
            <a:r>
              <a:rPr lang="en-US" sz="2400" b="1" dirty="0">
                <a:latin typeface="Times New Roman" panose="02020603050405020304" pitchFamily="18" charset="0"/>
                <a:cs typeface="Times New Roman" panose="02020603050405020304" pitchFamily="18" charset="0"/>
              </a:rPr>
              <a:t>treating rheumatic diseases</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gout</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later</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bipolar disorder</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Lithium carbonate </a:t>
            </a:r>
            <a:r>
              <a:rPr lang="en-US" sz="2400" dirty="0">
                <a:latin typeface="Times New Roman" panose="02020603050405020304" pitchFamily="18" charset="0"/>
                <a:cs typeface="Times New Roman" panose="02020603050405020304" pitchFamily="18" charset="0"/>
              </a:rPr>
              <a:t>(Li</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CO</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became the preferred salt.</a:t>
            </a:r>
          </a:p>
          <a:p>
            <a:pPr algn="just"/>
            <a:r>
              <a:rPr lang="en-US" sz="2400" dirty="0">
                <a:latin typeface="Times New Roman" panose="02020603050405020304" pitchFamily="18" charset="0"/>
                <a:cs typeface="Times New Roman" panose="02020603050405020304" pitchFamily="18" charset="0"/>
              </a:rPr>
              <a:t>In the early 20th century, a link between sodium chloride (NaCl) and high blood pressure led to the use of </a:t>
            </a:r>
            <a:r>
              <a:rPr lang="en-US" sz="2400" b="1" dirty="0">
                <a:latin typeface="Times New Roman" panose="02020603050405020304" pitchFamily="18" charset="0"/>
                <a:cs typeface="Times New Roman" panose="02020603050405020304" pitchFamily="18" charset="0"/>
              </a:rPr>
              <a:t>LiCl as a salt substitute</a:t>
            </a:r>
            <a:r>
              <a:rPr lang="en-US" sz="2400" dirty="0">
                <a:latin typeface="Times New Roman" panose="02020603050405020304" pitchFamily="18" charset="0"/>
                <a:cs typeface="Times New Roman" panose="02020603050405020304" pitchFamily="18" charset="0"/>
              </a:rPr>
              <a:t>. This practice extended to consumer products, most notably the original formula of </a:t>
            </a:r>
            <a:r>
              <a:rPr lang="en-US" sz="2400" b="1" dirty="0">
                <a:latin typeface="Times New Roman" panose="02020603050405020304" pitchFamily="18" charset="0"/>
                <a:cs typeface="Times New Roman" panose="02020603050405020304" pitchFamily="18" charset="0"/>
              </a:rPr>
              <a:t>7-Up</a:t>
            </a:r>
            <a:r>
              <a:rPr lang="en-US" sz="2400" dirty="0">
                <a:latin typeface="Times New Roman" panose="02020603050405020304" pitchFamily="18" charset="0"/>
                <a:cs typeface="Times New Roman" panose="02020603050405020304" pitchFamily="18" charset="0"/>
              </a:rPr>
              <a:t>, which contained lithium citrate.</a:t>
            </a:r>
          </a:p>
          <a:p>
            <a:pPr algn="just"/>
            <a:r>
              <a:rPr lang="en-US" sz="2400" dirty="0">
                <a:latin typeface="Times New Roman" panose="02020603050405020304" pitchFamily="18" charset="0"/>
                <a:cs typeface="Times New Roman" panose="02020603050405020304" pitchFamily="18" charset="0"/>
              </a:rPr>
              <a:t>However, this use proved dangerous. The </a:t>
            </a:r>
            <a:r>
              <a:rPr lang="en-US" sz="2400" b="1" dirty="0">
                <a:latin typeface="Times New Roman" panose="02020603050405020304" pitchFamily="18" charset="0"/>
                <a:cs typeface="Times New Roman" panose="02020603050405020304" pitchFamily="18" charset="0"/>
              </a:rPr>
              <a:t>FDA banned lithium salts</a:t>
            </a:r>
            <a:r>
              <a:rPr lang="en-US" sz="2400" dirty="0">
                <a:latin typeface="Times New Roman" panose="02020603050405020304" pitchFamily="18" charset="0"/>
                <a:cs typeface="Times New Roman" panose="02020603050405020304" pitchFamily="18" charset="0"/>
              </a:rPr>
              <a:t> after the deaths of patients who consumed large amounts of LiCl. The development of alternative antipsychotic drugs like chlorpromazine also reduced lithium's prominence.</a:t>
            </a:r>
          </a:p>
          <a:p>
            <a:pPr algn="just"/>
            <a:r>
              <a:rPr lang="en-US" sz="2400" dirty="0">
                <a:latin typeface="Times New Roman" panose="02020603050405020304" pitchFamily="18" charset="0"/>
                <a:cs typeface="Times New Roman" panose="02020603050405020304" pitchFamily="18" charset="0"/>
              </a:rPr>
              <a:t>Despite these setbacks, lithium was </a:t>
            </a:r>
            <a:r>
              <a:rPr lang="en-US" sz="2400" b="1" dirty="0">
                <a:latin typeface="Times New Roman" panose="02020603050405020304" pitchFamily="18" charset="0"/>
                <a:cs typeface="Times New Roman" panose="02020603050405020304" pitchFamily="18" charset="0"/>
              </a:rPr>
              <a:t>reapproved by the FDA in the 1970s</a:t>
            </a:r>
            <a:r>
              <a:rPr lang="en-US" sz="2400" dirty="0">
                <a:latin typeface="Times New Roman" panose="02020603050405020304" pitchFamily="18" charset="0"/>
                <a:cs typeface="Times New Roman" panose="02020603050405020304" pitchFamily="18" charset="0"/>
              </a:rPr>
              <a:t> and remains a fundamental treatment for bipolar disorder, used in about half of all cases today (50%).</a:t>
            </a:r>
          </a:p>
        </p:txBody>
      </p:sp>
      <p:sp>
        <p:nvSpPr>
          <p:cNvPr id="4" name="Footer Placeholder 3">
            <a:extLst>
              <a:ext uri="{FF2B5EF4-FFF2-40B4-BE49-F238E27FC236}">
                <a16:creationId xmlns:a16="http://schemas.microsoft.com/office/drawing/2014/main" id="{280D7D1E-A8E6-70FA-4EFF-1943394B086D}"/>
              </a:ext>
            </a:extLst>
          </p:cNvPr>
          <p:cNvSpPr>
            <a:spLocks noGrp="1"/>
          </p:cNvSpPr>
          <p:nvPr>
            <p:ph type="ftr" sz="quarter" idx="11"/>
          </p:nvPr>
        </p:nvSpPr>
        <p:spPr/>
        <p:txBody>
          <a:bodyPr/>
          <a:lstStyle/>
          <a:p>
            <a:r>
              <a:rPr lang="en-US" dirty="0"/>
              <a:t>Assist. Prof. Ali Albakaa</a:t>
            </a:r>
          </a:p>
        </p:txBody>
      </p:sp>
      <p:sp>
        <p:nvSpPr>
          <p:cNvPr id="5" name="Slide Number Placeholder 4">
            <a:extLst>
              <a:ext uri="{FF2B5EF4-FFF2-40B4-BE49-F238E27FC236}">
                <a16:creationId xmlns:a16="http://schemas.microsoft.com/office/drawing/2014/main" id="{72F14B41-1E14-B9E6-9DD7-C6D2AFAC65EF}"/>
              </a:ext>
            </a:extLst>
          </p:cNvPr>
          <p:cNvSpPr>
            <a:spLocks noGrp="1"/>
          </p:cNvSpPr>
          <p:nvPr>
            <p:ph type="sldNum" sz="quarter" idx="12"/>
          </p:nvPr>
        </p:nvSpPr>
        <p:spPr/>
        <p:txBody>
          <a:bodyPr/>
          <a:lstStyle/>
          <a:p>
            <a:fld id="{9B618960-8005-486C-9A75-10CB2AAC16F9}" type="slidenum">
              <a:rPr lang="en-US" smtClean="0"/>
              <a:t>4</a:t>
            </a:fld>
            <a:endParaRPr lang="en-US"/>
          </a:p>
        </p:txBody>
      </p:sp>
      <p:sp>
        <p:nvSpPr>
          <p:cNvPr id="8" name="TextBox 7">
            <a:extLst>
              <a:ext uri="{FF2B5EF4-FFF2-40B4-BE49-F238E27FC236}">
                <a16:creationId xmlns:a16="http://schemas.microsoft.com/office/drawing/2014/main" id="{DC4D2BE6-9047-E5B6-8490-08A06F0E14E1}"/>
              </a:ext>
            </a:extLst>
          </p:cNvPr>
          <p:cNvSpPr txBox="1"/>
          <p:nvPr/>
        </p:nvSpPr>
        <p:spPr>
          <a:xfrm>
            <a:off x="374176" y="551905"/>
            <a:ext cx="9608024" cy="46166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Historical developments in lithium-based drugs</a:t>
            </a:r>
          </a:p>
        </p:txBody>
      </p:sp>
    </p:spTree>
    <p:extLst>
      <p:ext uri="{BB962C8B-B14F-4D97-AF65-F5344CB8AC3E}">
        <p14:creationId xmlns:p14="http://schemas.microsoft.com/office/powerpoint/2010/main" val="2333567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F5447-5A63-AEC2-D07B-9BF6486CD9AB}"/>
              </a:ext>
            </a:extLst>
          </p:cNvPr>
          <p:cNvSpPr>
            <a:spLocks noGrp="1"/>
          </p:cNvSpPr>
          <p:nvPr>
            <p:ph type="title"/>
          </p:nvPr>
        </p:nvSpPr>
        <p:spPr>
          <a:xfrm>
            <a:off x="185877" y="551842"/>
            <a:ext cx="9525000" cy="561343"/>
          </a:xfrm>
        </p:spPr>
        <p:txBody>
          <a:bodyPr>
            <a:normAutofit/>
          </a:bodyPr>
          <a:lstStyle/>
          <a:p>
            <a:r>
              <a:rPr lang="en-US" sz="2400" b="1" dirty="0">
                <a:latin typeface="Times New Roman" panose="02020603050405020304" pitchFamily="18" charset="0"/>
                <a:cs typeface="Times New Roman" panose="02020603050405020304" pitchFamily="18" charset="0"/>
              </a:rPr>
              <a:t>The biology of lithium</a:t>
            </a:r>
          </a:p>
        </p:txBody>
      </p:sp>
      <p:sp>
        <p:nvSpPr>
          <p:cNvPr id="3" name="Content Placeholder 2">
            <a:extLst>
              <a:ext uri="{FF2B5EF4-FFF2-40B4-BE49-F238E27FC236}">
                <a16:creationId xmlns:a16="http://schemas.microsoft.com/office/drawing/2014/main" id="{0CE99E60-63D9-8FAE-A2C7-8E3D28D44359}"/>
              </a:ext>
            </a:extLst>
          </p:cNvPr>
          <p:cNvSpPr>
            <a:spLocks noGrp="1"/>
          </p:cNvSpPr>
          <p:nvPr>
            <p:ph idx="1"/>
          </p:nvPr>
        </p:nvSpPr>
        <p:spPr>
          <a:xfrm>
            <a:off x="333829" y="1113185"/>
            <a:ext cx="11480800" cy="3486112"/>
          </a:xfrm>
        </p:spPr>
        <p:txBody>
          <a:bodyPr>
            <a:normAutofit/>
          </a:bodyPr>
          <a:lstStyle/>
          <a:p>
            <a:pPr algn="just"/>
            <a:r>
              <a:rPr lang="en-US" sz="2400" dirty="0">
                <a:latin typeface="Times New Roman" panose="02020603050405020304" pitchFamily="18" charset="0"/>
                <a:cs typeface="Times New Roman" panose="02020603050405020304" pitchFamily="18" charset="0"/>
              </a:rPr>
              <a:t>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ions are not soluble in lipids and therefore do not cross plasma membranes. </a:t>
            </a:r>
          </a:p>
          <a:p>
            <a:pPr algn="just"/>
            <a:r>
              <a:rPr lang="en-US" sz="2400" dirty="0">
                <a:latin typeface="Times New Roman" panose="02020603050405020304" pitchFamily="18" charset="0"/>
                <a:cs typeface="Times New Roman" panose="02020603050405020304" pitchFamily="18" charset="0"/>
              </a:rPr>
              <a:t>The transport into cells occurs via an exchange mechanism involving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–Na</a:t>
            </a:r>
            <a:r>
              <a:rPr lang="en-US" sz="2400" baseline="300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counter-transport, anion exchange (also known as Li+/CO</a:t>
            </a:r>
            <a:r>
              <a:rPr lang="en-US" sz="2400" baseline="-25000" dirty="0">
                <a:latin typeface="Times New Roman" panose="02020603050405020304" pitchFamily="18" charset="0"/>
                <a:cs typeface="Times New Roman" panose="02020603050405020304" pitchFamily="18" charset="0"/>
              </a:rPr>
              <a:t>3</a:t>
            </a:r>
            <a:r>
              <a:rPr lang="en-US" sz="2400" baseline="30000" dirty="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co-transport), and other unrelated transport molecules.</a:t>
            </a:r>
          </a:p>
          <a:p>
            <a:pPr algn="just"/>
            <a:r>
              <a:rPr lang="en-US" sz="2400" dirty="0">
                <a:latin typeface="Times New Roman" panose="02020603050405020304" pitchFamily="18" charset="0"/>
                <a:cs typeface="Times New Roman" panose="02020603050405020304" pitchFamily="18" charset="0"/>
              </a:rPr>
              <a:t>The specific mode of action of the simple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 is currently unknown, but it is clear that displacement of Mg</a:t>
            </a:r>
            <a:r>
              <a:rPr lang="en-US" sz="2400" baseline="30000" dirty="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by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is involved. Therefore, an alteration of the Mg</a:t>
            </a:r>
            <a:r>
              <a:rPr lang="en-US" sz="2400" baseline="30000" dirty="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balance in the blood and urine can be observed in patients treated with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This displacement is not surprising because the properties of Li</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and Mg</a:t>
            </a:r>
            <a:r>
              <a:rPr lang="en-US" sz="2400" baseline="30000" dirty="0">
                <a:latin typeface="Times New Roman" panose="02020603050405020304" pitchFamily="18" charset="0"/>
                <a:cs typeface="Times New Roman" panose="02020603050405020304" pitchFamily="18" charset="0"/>
              </a:rPr>
              <a:t>2+ </a:t>
            </a:r>
            <a:r>
              <a:rPr lang="en-US" sz="2400" dirty="0">
                <a:latin typeface="Times New Roman" panose="02020603050405020304" pitchFamily="18" charset="0"/>
                <a:cs typeface="Times New Roman" panose="02020603050405020304" pitchFamily="18" charset="0"/>
              </a:rPr>
              <a:t>are similar, which can be explained by the concept of the diagonal relationship.</a:t>
            </a:r>
          </a:p>
        </p:txBody>
      </p:sp>
      <p:sp>
        <p:nvSpPr>
          <p:cNvPr id="4" name="Footer Placeholder 3">
            <a:extLst>
              <a:ext uri="{FF2B5EF4-FFF2-40B4-BE49-F238E27FC236}">
                <a16:creationId xmlns:a16="http://schemas.microsoft.com/office/drawing/2014/main" id="{D4F6C32D-6516-D169-BAFA-F9835CD9538D}"/>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818F6F91-1B73-9451-0C79-74F93FB58F8D}"/>
              </a:ext>
            </a:extLst>
          </p:cNvPr>
          <p:cNvSpPr>
            <a:spLocks noGrp="1"/>
          </p:cNvSpPr>
          <p:nvPr>
            <p:ph type="sldNum" sz="quarter" idx="12"/>
          </p:nvPr>
        </p:nvSpPr>
        <p:spPr/>
        <p:txBody>
          <a:bodyPr/>
          <a:lstStyle/>
          <a:p>
            <a:fld id="{9B618960-8005-486C-9A75-10CB2AAC16F9}" type="slidenum">
              <a:rPr lang="en-US" smtClean="0"/>
              <a:t>5</a:t>
            </a:fld>
            <a:endParaRPr lang="en-US"/>
          </a:p>
        </p:txBody>
      </p:sp>
    </p:spTree>
    <p:extLst>
      <p:ext uri="{BB962C8B-B14F-4D97-AF65-F5344CB8AC3E}">
        <p14:creationId xmlns:p14="http://schemas.microsoft.com/office/powerpoint/2010/main" val="18991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637EE-149C-38ED-04CA-0B7194A11F5A}"/>
              </a:ext>
            </a:extLst>
          </p:cNvPr>
          <p:cNvSpPr>
            <a:spLocks noGrp="1"/>
          </p:cNvSpPr>
          <p:nvPr>
            <p:ph type="title"/>
          </p:nvPr>
        </p:nvSpPr>
        <p:spPr>
          <a:xfrm>
            <a:off x="838200" y="365126"/>
            <a:ext cx="10515600" cy="813970"/>
          </a:xfrm>
        </p:spPr>
        <p:txBody>
          <a:bodyPr>
            <a:normAutofit/>
          </a:bodyPr>
          <a:lstStyle/>
          <a:p>
            <a:r>
              <a:rPr lang="en-US" sz="2800" b="1" dirty="0">
                <a:latin typeface="Times New Roman" panose="02020603050405020304" pitchFamily="18" charset="0"/>
                <a:cs typeface="Times New Roman" panose="02020603050405020304" pitchFamily="18" charset="0"/>
              </a:rPr>
              <a:t>Sodium: an essential ion in the human body</a:t>
            </a:r>
          </a:p>
        </p:txBody>
      </p:sp>
      <p:sp>
        <p:nvSpPr>
          <p:cNvPr id="3" name="Content Placeholder 2">
            <a:extLst>
              <a:ext uri="{FF2B5EF4-FFF2-40B4-BE49-F238E27FC236}">
                <a16:creationId xmlns:a16="http://schemas.microsoft.com/office/drawing/2014/main" id="{048DFC9F-2502-8010-363E-A8C5A1280CC0}"/>
              </a:ext>
            </a:extLst>
          </p:cNvPr>
          <p:cNvSpPr>
            <a:spLocks noGrp="1"/>
          </p:cNvSpPr>
          <p:nvPr>
            <p:ph idx="1"/>
          </p:nvPr>
        </p:nvSpPr>
        <p:spPr>
          <a:xfrm>
            <a:off x="513346" y="1179096"/>
            <a:ext cx="11251023" cy="4880510"/>
          </a:xfrm>
        </p:spPr>
        <p:txBody>
          <a:bodyPr>
            <a:normAutofit/>
          </a:bodyPr>
          <a:lstStyle/>
          <a:p>
            <a:pPr algn="just"/>
            <a:r>
              <a:rPr lang="en-US" sz="2400" dirty="0">
                <a:latin typeface="Times New Roman" panose="02020603050405020304" pitchFamily="18" charset="0"/>
                <a:cs typeface="Times New Roman" panose="02020603050405020304" pitchFamily="18" charset="0"/>
              </a:rPr>
              <a:t>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is an essential element for all animal life.</a:t>
            </a:r>
          </a:p>
          <a:p>
            <a:pPr algn="just"/>
            <a:r>
              <a:rPr lang="en-US" sz="2400" dirty="0">
                <a:latin typeface="Times New Roman" panose="02020603050405020304" pitchFamily="18" charset="0"/>
                <a:cs typeface="Times New Roman" panose="02020603050405020304" pitchFamily="18" charset="0"/>
              </a:rPr>
              <a:t>The main biological roles of 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are the </a:t>
            </a:r>
            <a:r>
              <a:rPr lang="en-US" sz="2400" b="1" dirty="0">
                <a:latin typeface="Times New Roman" panose="02020603050405020304" pitchFamily="18" charset="0"/>
                <a:cs typeface="Times New Roman" panose="02020603050405020304" pitchFamily="18" charset="0"/>
              </a:rPr>
              <a:t>maintenance of body fluids </a:t>
            </a:r>
            <a:r>
              <a:rPr lang="en-US" sz="2400" dirty="0">
                <a:latin typeface="Times New Roman" panose="02020603050405020304" pitchFamily="18" charset="0"/>
                <a:cs typeface="Times New Roman" panose="02020603050405020304" pitchFamily="18" charset="0"/>
              </a:rPr>
              <a:t>in humans, the functioning of </a:t>
            </a:r>
            <a:r>
              <a:rPr lang="en-US" sz="2400" b="1" dirty="0">
                <a:latin typeface="Times New Roman" panose="02020603050405020304" pitchFamily="18" charset="0"/>
                <a:cs typeface="Times New Roman" panose="02020603050405020304" pitchFamily="18" charset="0"/>
              </a:rPr>
              <a:t>neurons</a:t>
            </a:r>
            <a:r>
              <a:rPr lang="en-US" sz="2400" dirty="0">
                <a:latin typeface="Times New Roman" panose="02020603050405020304" pitchFamily="18" charset="0"/>
                <a:cs typeface="Times New Roman" panose="02020603050405020304" pitchFamily="18" charset="0"/>
              </a:rPr>
              <a:t>, and </a:t>
            </a:r>
            <a:r>
              <a:rPr lang="en-US" sz="2400" b="1" dirty="0">
                <a:latin typeface="Times New Roman" panose="02020603050405020304" pitchFamily="18" charset="0"/>
                <a:cs typeface="Times New Roman" panose="02020603050405020304" pitchFamily="18" charset="0"/>
              </a:rPr>
              <a:t>the transmission of nerve impulses</a:t>
            </a:r>
            <a:r>
              <a:rPr lang="en-US" sz="2400" dirty="0">
                <a:latin typeface="Times New Roman" panose="02020603050405020304" pitchFamily="18" charset="0"/>
                <a:cs typeface="Times New Roman" panose="02020603050405020304" pitchFamily="18" charset="0"/>
              </a:rPr>
              <a:t>. </a:t>
            </a:r>
          </a:p>
          <a:p>
            <a:pPr algn="just"/>
            <a:r>
              <a:rPr lang="en-US" sz="2400" dirty="0">
                <a:latin typeface="Times New Roman" panose="02020603050405020304" pitchFamily="18" charset="0"/>
                <a:cs typeface="Times New Roman" panose="02020603050405020304" pitchFamily="18" charset="0"/>
              </a:rPr>
              <a:t>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is an important electrolyte and a vital component of the </a:t>
            </a:r>
            <a:r>
              <a:rPr lang="en-US" sz="2400" b="1" dirty="0">
                <a:latin typeface="Times New Roman" panose="02020603050405020304" pitchFamily="18" charset="0"/>
                <a:cs typeface="Times New Roman" panose="02020603050405020304" pitchFamily="18" charset="0"/>
              </a:rPr>
              <a:t>extracellular fluid</a:t>
            </a:r>
            <a:r>
              <a:rPr lang="en-US" sz="2400" dirty="0">
                <a:latin typeface="Times New Roman" panose="02020603050405020304" pitchFamily="18" charset="0"/>
                <a:cs typeface="Times New Roman" panose="02020603050405020304" pitchFamily="18" charset="0"/>
              </a:rPr>
              <a:t>. Therefore, one of its roles is to maintain the fluid in the human body via </a:t>
            </a:r>
            <a:r>
              <a:rPr lang="en-US" sz="2400" b="1" dirty="0">
                <a:latin typeface="Times New Roman" panose="02020603050405020304" pitchFamily="18" charset="0"/>
                <a:cs typeface="Times New Roman" panose="02020603050405020304" pitchFamily="18" charset="0"/>
              </a:rPr>
              <a:t>osmoregulation, a passive transport mechanism.</a:t>
            </a:r>
          </a:p>
          <a:p>
            <a:pPr algn="just"/>
            <a:r>
              <a:rPr lang="en-US" sz="2400" dirty="0">
                <a:latin typeface="Times New Roman" panose="02020603050405020304" pitchFamily="18" charset="0"/>
                <a:cs typeface="Times New Roman" panose="02020603050405020304" pitchFamily="18" charset="0"/>
              </a:rPr>
              <a:t>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ions also play a crucial role in </a:t>
            </a:r>
            <a:r>
              <a:rPr lang="en-US" sz="2400" b="1" dirty="0">
                <a:latin typeface="Times New Roman" panose="02020603050405020304" pitchFamily="18" charset="0"/>
                <a:cs typeface="Times New Roman" panose="02020603050405020304" pitchFamily="18" charset="0"/>
              </a:rPr>
              <a:t>the contraction of muscles </a:t>
            </a:r>
            <a:r>
              <a:rPr lang="en-US" sz="2400" dirty="0">
                <a:latin typeface="Times New Roman" panose="02020603050405020304" pitchFamily="18" charset="0"/>
                <a:cs typeface="Times New Roman" panose="02020603050405020304" pitchFamily="18" charset="0"/>
              </a:rPr>
              <a:t>and in </a:t>
            </a:r>
            <a:r>
              <a:rPr lang="en-US" sz="2400" b="1" dirty="0">
                <a:latin typeface="Times New Roman" panose="02020603050405020304" pitchFamily="18" charset="0"/>
                <a:cs typeface="Times New Roman" panose="02020603050405020304" pitchFamily="18" charset="0"/>
              </a:rPr>
              <a:t>the mode of action of several enzymes</a:t>
            </a:r>
            <a:r>
              <a:rPr lang="en-US" sz="2400" dirty="0">
                <a:latin typeface="Times New Roman" panose="02020603050405020304" pitchFamily="18" charset="0"/>
                <a:cs typeface="Times New Roman" panose="02020603050405020304" pitchFamily="18" charset="0"/>
              </a:rPr>
              <a:t>. In the human body, 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is often used to actively build up an electrostatic potential across membranes, with 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ions being </a:t>
            </a:r>
            <a:r>
              <a:rPr lang="en-US" sz="2400" b="1" dirty="0">
                <a:latin typeface="Times New Roman" panose="02020603050405020304" pitchFamily="18" charset="0"/>
                <a:cs typeface="Times New Roman" panose="02020603050405020304" pitchFamily="18" charset="0"/>
              </a:rPr>
              <a:t>the counter-ion</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The build-up of an electrostatic potential across cell membranes is important </a:t>
            </a:r>
            <a:r>
              <a:rPr lang="en-US" sz="2400" b="1" dirty="0">
                <a:latin typeface="Times New Roman" panose="02020603050405020304" pitchFamily="18" charset="0"/>
                <a:cs typeface="Times New Roman" panose="02020603050405020304" pitchFamily="18" charset="0"/>
              </a:rPr>
              <a:t>to allow the transmission of nerve impulses.</a:t>
            </a:r>
          </a:p>
        </p:txBody>
      </p:sp>
      <p:sp>
        <p:nvSpPr>
          <p:cNvPr id="4" name="Footer Placeholder 3">
            <a:extLst>
              <a:ext uri="{FF2B5EF4-FFF2-40B4-BE49-F238E27FC236}">
                <a16:creationId xmlns:a16="http://schemas.microsoft.com/office/drawing/2014/main" id="{3020FC6C-1242-0FAE-BD66-37FD33BBFF82}"/>
              </a:ext>
            </a:extLst>
          </p:cNvPr>
          <p:cNvSpPr>
            <a:spLocks noGrp="1"/>
          </p:cNvSpPr>
          <p:nvPr>
            <p:ph type="ftr" sz="quarter" idx="11"/>
          </p:nvPr>
        </p:nvSpPr>
        <p:spPr/>
        <p:txBody>
          <a:bodyPr/>
          <a:lstStyle/>
          <a:p>
            <a:r>
              <a:rPr lang="en-US" dirty="0"/>
              <a:t>Assist. Prof. Ali Albakaa</a:t>
            </a:r>
          </a:p>
        </p:txBody>
      </p:sp>
      <p:sp>
        <p:nvSpPr>
          <p:cNvPr id="5" name="Slide Number Placeholder 4">
            <a:extLst>
              <a:ext uri="{FF2B5EF4-FFF2-40B4-BE49-F238E27FC236}">
                <a16:creationId xmlns:a16="http://schemas.microsoft.com/office/drawing/2014/main" id="{53D8F344-32C7-3339-154C-8D4754FB879E}"/>
              </a:ext>
            </a:extLst>
          </p:cNvPr>
          <p:cNvSpPr>
            <a:spLocks noGrp="1"/>
          </p:cNvSpPr>
          <p:nvPr>
            <p:ph type="sldNum" sz="quarter" idx="12"/>
          </p:nvPr>
        </p:nvSpPr>
        <p:spPr/>
        <p:txBody>
          <a:bodyPr/>
          <a:lstStyle/>
          <a:p>
            <a:fld id="{9B618960-8005-486C-9A75-10CB2AAC16F9}" type="slidenum">
              <a:rPr lang="en-US" smtClean="0"/>
              <a:t>6</a:t>
            </a:fld>
            <a:endParaRPr lang="en-US"/>
          </a:p>
        </p:txBody>
      </p:sp>
    </p:spTree>
    <p:extLst>
      <p:ext uri="{BB962C8B-B14F-4D97-AF65-F5344CB8AC3E}">
        <p14:creationId xmlns:p14="http://schemas.microsoft.com/office/powerpoint/2010/main" val="2385015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BC55C4-B616-028C-0451-C0F996629B9A}"/>
              </a:ext>
            </a:extLst>
          </p:cNvPr>
          <p:cNvSpPr>
            <a:spLocks noGrp="1"/>
          </p:cNvSpPr>
          <p:nvPr>
            <p:ph idx="1"/>
          </p:nvPr>
        </p:nvSpPr>
        <p:spPr>
          <a:xfrm>
            <a:off x="341194" y="613741"/>
            <a:ext cx="11373728" cy="5186558"/>
          </a:xfrm>
        </p:spPr>
        <p:txBody>
          <a:bodyPr>
            <a:normAutofit/>
          </a:bodyPr>
          <a:lstStyle/>
          <a:p>
            <a:pPr algn="just"/>
            <a:r>
              <a:rPr lang="en-US" sz="2400" b="1" dirty="0">
                <a:latin typeface="Times New Roman" panose="02020603050405020304" pitchFamily="18" charset="0"/>
                <a:cs typeface="Times New Roman" panose="02020603050405020304" pitchFamily="18" charset="0"/>
              </a:rPr>
              <a:t>hypertonic,</a:t>
            </a:r>
            <a:r>
              <a:rPr lang="en-US" sz="2400" dirty="0">
                <a:latin typeface="Times New Roman" panose="02020603050405020304" pitchFamily="18" charset="0"/>
                <a:cs typeface="Times New Roman" panose="02020603050405020304" pitchFamily="18" charset="0"/>
              </a:rPr>
              <a:t> which means the solution has a </a:t>
            </a:r>
            <a:r>
              <a:rPr lang="en-US" sz="2400" b="1" dirty="0">
                <a:latin typeface="Times New Roman" panose="02020603050405020304" pitchFamily="18" charset="0"/>
                <a:cs typeface="Times New Roman" panose="02020603050405020304" pitchFamily="18" charset="0"/>
              </a:rPr>
              <a:t>higher</a:t>
            </a:r>
            <a:r>
              <a:rPr lang="en-US" sz="2400" dirty="0">
                <a:latin typeface="Times New Roman" panose="02020603050405020304" pitchFamily="18" charset="0"/>
                <a:cs typeface="Times New Roman" panose="02020603050405020304" pitchFamily="18" charset="0"/>
              </a:rPr>
              <a:t> concentration of solutes than the surrounding area. </a:t>
            </a:r>
            <a:r>
              <a:rPr lang="en-US" sz="2400" b="1" dirty="0">
                <a:latin typeface="Times New Roman" panose="02020603050405020304" pitchFamily="18" charset="0"/>
                <a:cs typeface="Times New Roman" panose="02020603050405020304" pitchFamily="18" charset="0"/>
              </a:rPr>
              <a:t>This area will lose water through osmosis</a:t>
            </a:r>
            <a:r>
              <a:rPr lang="en-US" sz="2400" dirty="0">
                <a:latin typeface="Times New Roman" panose="02020603050405020304" pitchFamily="18" charset="0"/>
                <a:cs typeface="Times New Roman" panose="02020603050405020304" pitchFamily="18" charset="0"/>
              </a:rPr>
              <a:t>.</a:t>
            </a:r>
          </a:p>
          <a:p>
            <a:pPr algn="just"/>
            <a:r>
              <a:rPr lang="en-US" sz="2400" b="1" dirty="0">
                <a:latin typeface="Times New Roman" panose="02020603050405020304" pitchFamily="18" charset="0"/>
                <a:cs typeface="Times New Roman" panose="02020603050405020304" pitchFamily="18" charset="0"/>
              </a:rPr>
              <a:t>isotonic</a:t>
            </a:r>
            <a:r>
              <a:rPr lang="en-US" sz="2400" dirty="0">
                <a:latin typeface="Times New Roman" panose="02020603050405020304" pitchFamily="18" charset="0"/>
                <a:cs typeface="Times New Roman" panose="02020603050405020304" pitchFamily="18" charset="0"/>
              </a:rPr>
              <a:t>, which means the solution has the </a:t>
            </a:r>
            <a:r>
              <a:rPr lang="en-US" sz="2400" b="1" dirty="0">
                <a:latin typeface="Times New Roman" panose="02020603050405020304" pitchFamily="18" charset="0"/>
                <a:cs typeface="Times New Roman" panose="02020603050405020304" pitchFamily="18" charset="0"/>
              </a:rPr>
              <a:t>same</a:t>
            </a:r>
            <a:r>
              <a:rPr lang="en-US" sz="2400" dirty="0">
                <a:latin typeface="Times New Roman" panose="02020603050405020304" pitchFamily="18" charset="0"/>
                <a:cs typeface="Times New Roman" panose="02020603050405020304" pitchFamily="18" charset="0"/>
              </a:rPr>
              <a:t> concentration of solutes as the surrounding area. </a:t>
            </a:r>
            <a:r>
              <a:rPr lang="en-US" sz="2400" b="1" dirty="0">
                <a:latin typeface="Times New Roman" panose="02020603050405020304" pitchFamily="18" charset="0"/>
                <a:cs typeface="Times New Roman" panose="02020603050405020304" pitchFamily="18" charset="0"/>
              </a:rPr>
              <a:t>No movement </a:t>
            </a:r>
            <a:r>
              <a:rPr lang="en-US" sz="2400" dirty="0">
                <a:latin typeface="Times New Roman" panose="02020603050405020304" pitchFamily="18" charset="0"/>
                <a:cs typeface="Times New Roman" panose="02020603050405020304" pitchFamily="18" charset="0"/>
              </a:rPr>
              <a:t>of water will occur. </a:t>
            </a:r>
          </a:p>
          <a:p>
            <a:pPr algn="just"/>
            <a:r>
              <a:rPr lang="en-US" sz="2400" b="1" dirty="0">
                <a:latin typeface="Times New Roman" panose="02020603050405020304" pitchFamily="18" charset="0"/>
                <a:cs typeface="Times New Roman" panose="02020603050405020304" pitchFamily="18" charset="0"/>
              </a:rPr>
              <a:t>hypotonic</a:t>
            </a:r>
            <a:r>
              <a:rPr lang="en-US" sz="2400" dirty="0">
                <a:latin typeface="Times New Roman" panose="02020603050405020304" pitchFamily="18" charset="0"/>
                <a:cs typeface="Times New Roman" panose="02020603050405020304" pitchFamily="18" charset="0"/>
              </a:rPr>
              <a:t>, which means the solution has a </a:t>
            </a:r>
            <a:r>
              <a:rPr lang="en-US" sz="2400" b="1" dirty="0">
                <a:latin typeface="Times New Roman" panose="02020603050405020304" pitchFamily="18" charset="0"/>
                <a:cs typeface="Times New Roman" panose="02020603050405020304" pitchFamily="18" charset="0"/>
              </a:rPr>
              <a:t>lower</a:t>
            </a:r>
            <a:r>
              <a:rPr lang="en-US" sz="2400" dirty="0">
                <a:latin typeface="Times New Roman" panose="02020603050405020304" pitchFamily="18" charset="0"/>
                <a:cs typeface="Times New Roman" panose="02020603050405020304" pitchFamily="18" charset="0"/>
              </a:rPr>
              <a:t> concentration of solutes than the surrounding area. </a:t>
            </a:r>
            <a:r>
              <a:rPr lang="en-US" sz="2400" b="1" dirty="0">
                <a:latin typeface="Times New Roman" panose="02020603050405020304" pitchFamily="18" charset="0"/>
                <a:cs typeface="Times New Roman" panose="02020603050405020304" pitchFamily="18" charset="0"/>
              </a:rPr>
              <a:t>This area will gain water through osmosis</a:t>
            </a:r>
            <a:r>
              <a:rPr lang="en-US" sz="2400" dirty="0">
                <a:latin typeface="Times New Roman" panose="02020603050405020304" pitchFamily="18" charset="0"/>
                <a:cs typeface="Times New Roman" panose="02020603050405020304" pitchFamily="18" charset="0"/>
              </a:rPr>
              <a:t>.</a:t>
            </a:r>
          </a:p>
          <a:p>
            <a:pPr marL="182880" indent="-182880" algn="just"/>
            <a:r>
              <a:rPr lang="en-US" sz="2400" dirty="0">
                <a:latin typeface="Times New Roman" panose="02020603050405020304" pitchFamily="18" charset="0"/>
                <a:cs typeface="Times New Roman" panose="02020603050405020304" pitchFamily="18" charset="0"/>
              </a:rPr>
              <a:t>A net movement of solvent (water) occurs from the hypotonic solution to the solution with the higher concentration to </a:t>
            </a:r>
            <a:r>
              <a:rPr lang="en-US" sz="2400" b="1" dirty="0">
                <a:latin typeface="Times New Roman" panose="02020603050405020304" pitchFamily="18" charset="0"/>
                <a:cs typeface="Times New Roman" panose="02020603050405020304" pitchFamily="18" charset="0"/>
              </a:rPr>
              <a:t>reduce the difference in concentrations</a:t>
            </a:r>
            <a:r>
              <a:rPr lang="en-US" sz="2400" dirty="0">
                <a:latin typeface="Times New Roman" panose="02020603050405020304" pitchFamily="18" charset="0"/>
                <a:cs typeface="Times New Roman" panose="02020603050405020304" pitchFamily="18" charset="0"/>
              </a:rPr>
              <a:t>. </a:t>
            </a:r>
          </a:p>
          <a:p>
            <a:pPr marL="182880" indent="-182880" algn="just"/>
            <a:r>
              <a:rPr lang="en-US" sz="2400" dirty="0">
                <a:latin typeface="Times New Roman" panose="02020603050405020304" pitchFamily="18" charset="0"/>
                <a:cs typeface="Times New Roman" panose="02020603050405020304" pitchFamily="18" charset="0"/>
              </a:rPr>
              <a:t>The osmotic pressure is defined as the pressure that is required to establish equilibrium without the movement of solutes. </a:t>
            </a:r>
          </a:p>
          <a:p>
            <a:pPr marL="182880" indent="-182880" algn="just"/>
            <a:r>
              <a:rPr lang="en-US" sz="2400" dirty="0">
                <a:latin typeface="Times New Roman" panose="02020603050405020304" pitchFamily="18" charset="0"/>
                <a:cs typeface="Times New Roman" panose="02020603050405020304" pitchFamily="18" charset="0"/>
              </a:rPr>
              <a:t>It is important to mention that osmotic pressure depends on the number of ions or molecules in the solution, not the identity of those. </a:t>
            </a:r>
          </a:p>
        </p:txBody>
      </p:sp>
      <p:sp>
        <p:nvSpPr>
          <p:cNvPr id="4" name="Footer Placeholder 3">
            <a:extLst>
              <a:ext uri="{FF2B5EF4-FFF2-40B4-BE49-F238E27FC236}">
                <a16:creationId xmlns:a16="http://schemas.microsoft.com/office/drawing/2014/main" id="{389CBC86-40F8-2103-CC6A-7DC007EEAEC3}"/>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0B4C2132-A2AB-AF63-FD7E-FCA723906AD1}"/>
              </a:ext>
            </a:extLst>
          </p:cNvPr>
          <p:cNvSpPr>
            <a:spLocks noGrp="1"/>
          </p:cNvSpPr>
          <p:nvPr>
            <p:ph type="sldNum" sz="quarter" idx="12"/>
          </p:nvPr>
        </p:nvSpPr>
        <p:spPr/>
        <p:txBody>
          <a:bodyPr/>
          <a:lstStyle/>
          <a:p>
            <a:fld id="{9B618960-8005-486C-9A75-10CB2AAC16F9}" type="slidenum">
              <a:rPr lang="en-US" smtClean="0"/>
              <a:t>7</a:t>
            </a:fld>
            <a:endParaRPr lang="en-US"/>
          </a:p>
        </p:txBody>
      </p:sp>
    </p:spTree>
    <p:extLst>
      <p:ext uri="{BB962C8B-B14F-4D97-AF65-F5344CB8AC3E}">
        <p14:creationId xmlns:p14="http://schemas.microsoft.com/office/powerpoint/2010/main" val="701145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D7D533-FFC9-CB08-201C-CABAA287FF4E}"/>
              </a:ext>
            </a:extLst>
          </p:cNvPr>
          <p:cNvSpPr>
            <a:spLocks noGrp="1"/>
          </p:cNvSpPr>
          <p:nvPr>
            <p:ph idx="1"/>
          </p:nvPr>
        </p:nvSpPr>
        <p:spPr>
          <a:xfrm>
            <a:off x="586408" y="354634"/>
            <a:ext cx="10515600" cy="1434409"/>
          </a:xfrm>
        </p:spPr>
        <p:txBody>
          <a:bodyPr/>
          <a:lstStyle/>
          <a:p>
            <a:pPr marL="0" indent="0" algn="just">
              <a:buNone/>
            </a:pPr>
            <a:r>
              <a:rPr lang="en-US" dirty="0">
                <a:latin typeface="Times New Roman" panose="02020603050405020304" pitchFamily="18" charset="0"/>
                <a:cs typeface="Times New Roman" panose="02020603050405020304" pitchFamily="18" charset="0"/>
              </a:rPr>
              <a:t>The human body uses osmosis for many processes, the excretion of urine being one of the most prominent ones.</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6F1C856-B205-6FF0-DDDA-9F49F7BD2E6E}"/>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05B0320F-9C5E-156C-39A3-F7D69195BE6D}"/>
              </a:ext>
            </a:extLst>
          </p:cNvPr>
          <p:cNvSpPr>
            <a:spLocks noGrp="1"/>
          </p:cNvSpPr>
          <p:nvPr>
            <p:ph type="sldNum" sz="quarter" idx="12"/>
          </p:nvPr>
        </p:nvSpPr>
        <p:spPr/>
        <p:txBody>
          <a:bodyPr/>
          <a:lstStyle/>
          <a:p>
            <a:fld id="{9B618960-8005-486C-9A75-10CB2AAC16F9}" type="slidenum">
              <a:rPr lang="en-US" smtClean="0"/>
              <a:t>8</a:t>
            </a:fld>
            <a:endParaRPr lang="en-US"/>
          </a:p>
        </p:txBody>
      </p:sp>
      <p:pic>
        <p:nvPicPr>
          <p:cNvPr id="7" name="Picture 6">
            <a:extLst>
              <a:ext uri="{FF2B5EF4-FFF2-40B4-BE49-F238E27FC236}">
                <a16:creationId xmlns:a16="http://schemas.microsoft.com/office/drawing/2014/main" id="{B20D7169-2454-4FE5-0DD4-588F6AD1C6E9}"/>
              </a:ext>
            </a:extLst>
          </p:cNvPr>
          <p:cNvPicPr>
            <a:picLocks noChangeAspect="1"/>
          </p:cNvPicPr>
          <p:nvPr/>
        </p:nvPicPr>
        <p:blipFill>
          <a:blip r:embed="rId2"/>
          <a:srcRect l="45653" t="23949" r="24565" b="13025"/>
          <a:stretch>
            <a:fillRect/>
          </a:stretch>
        </p:blipFill>
        <p:spPr>
          <a:xfrm>
            <a:off x="5509591" y="1322951"/>
            <a:ext cx="6202017" cy="5070889"/>
          </a:xfrm>
          <a:prstGeom prst="rect">
            <a:avLst/>
          </a:prstGeom>
        </p:spPr>
      </p:pic>
      <p:sp>
        <p:nvSpPr>
          <p:cNvPr id="2" name="TextBox 1">
            <a:extLst>
              <a:ext uri="{FF2B5EF4-FFF2-40B4-BE49-F238E27FC236}">
                <a16:creationId xmlns:a16="http://schemas.microsoft.com/office/drawing/2014/main" id="{B5639B7C-7C93-FFB7-2F5C-4A1B76566975}"/>
              </a:ext>
            </a:extLst>
          </p:cNvPr>
          <p:cNvSpPr txBox="1"/>
          <p:nvPr/>
        </p:nvSpPr>
        <p:spPr>
          <a:xfrm>
            <a:off x="212036" y="1457739"/>
            <a:ext cx="5191540" cy="4801314"/>
          </a:xfrm>
          <a:prstGeom prst="rect">
            <a:avLst/>
          </a:prstGeom>
          <a:noFill/>
        </p:spPr>
        <p:txBody>
          <a:bodyPr wrap="square" rtlCol="0">
            <a:spAutoFit/>
          </a:bodyPr>
          <a:lstStyle/>
          <a:p>
            <a:pPr algn="just"/>
            <a:r>
              <a:rPr lang="en-US" dirty="0">
                <a:latin typeface="Arial" panose="020B0604020202020204" pitchFamily="34" charset="0"/>
                <a:cs typeface="Arial" panose="020B0604020202020204" pitchFamily="34" charset="0"/>
              </a:rPr>
              <a:t>Osmotic pressure is crucial in biology and is often described in terms of </a:t>
            </a:r>
            <a:r>
              <a:rPr lang="en-US" b="1" dirty="0">
                <a:latin typeface="Arial" panose="020B0604020202020204" pitchFamily="34" charset="0"/>
                <a:cs typeface="Arial" panose="020B0604020202020204" pitchFamily="34" charset="0"/>
              </a:rPr>
              <a:t>tonicity</a:t>
            </a:r>
            <a:r>
              <a:rPr lang="en-US" dirty="0">
                <a:latin typeface="Arial" panose="020B0604020202020204" pitchFamily="34" charset="0"/>
                <a:cs typeface="Arial" panose="020B0604020202020204" pitchFamily="34" charset="0"/>
              </a:rPr>
              <a:t>, which describes how a solution will affect a cell's volume.</a:t>
            </a:r>
          </a:p>
          <a:p>
            <a:pPr algn="just"/>
            <a:r>
              <a:rPr lang="en-US" b="1" dirty="0">
                <a:latin typeface="Arial" panose="020B0604020202020204" pitchFamily="34" charset="0"/>
                <a:cs typeface="Arial" panose="020B0604020202020204" pitchFamily="34" charset="0"/>
              </a:rPr>
              <a:t>Isotonic Solution:</a:t>
            </a:r>
            <a:r>
              <a:rPr lang="en-US" dirty="0">
                <a:latin typeface="Arial" panose="020B0604020202020204" pitchFamily="34" charset="0"/>
                <a:cs typeface="Arial" panose="020B0604020202020204" pitchFamily="34" charset="0"/>
              </a:rPr>
              <a:t> The solution outside the cell has the </a:t>
            </a:r>
            <a:r>
              <a:rPr lang="en-US" i="1" dirty="0">
                <a:latin typeface="Arial" panose="020B0604020202020204" pitchFamily="34" charset="0"/>
                <a:cs typeface="Arial" panose="020B0604020202020204" pitchFamily="34" charset="0"/>
              </a:rPr>
              <a:t>same</a:t>
            </a:r>
            <a:r>
              <a:rPr lang="en-US" dirty="0">
                <a:latin typeface="Arial" panose="020B0604020202020204" pitchFamily="34" charset="0"/>
                <a:cs typeface="Arial" panose="020B0604020202020204" pitchFamily="34" charset="0"/>
              </a:rPr>
              <a:t> osmotic pressure as the cell's cytoplasm. Water moves in and out at the same rate, and the cell size remains stable. (e.g., saline solution for intravenous drips).</a:t>
            </a:r>
          </a:p>
          <a:p>
            <a:pPr algn="just"/>
            <a:r>
              <a:rPr lang="en-US" b="1" dirty="0">
                <a:latin typeface="Arial" panose="020B0604020202020204" pitchFamily="34" charset="0"/>
                <a:cs typeface="Arial" panose="020B0604020202020204" pitchFamily="34" charset="0"/>
              </a:rPr>
              <a:t>Hypertonic Solution:</a:t>
            </a:r>
            <a:r>
              <a:rPr lang="en-US" dirty="0">
                <a:latin typeface="Arial" panose="020B0604020202020204" pitchFamily="34" charset="0"/>
                <a:cs typeface="Arial" panose="020B0604020202020204" pitchFamily="34" charset="0"/>
              </a:rPr>
              <a:t> The solution outside the cell has a </a:t>
            </a:r>
            <a:r>
              <a:rPr lang="en-US" i="1" dirty="0">
                <a:latin typeface="Arial" panose="020B0604020202020204" pitchFamily="34" charset="0"/>
                <a:cs typeface="Arial" panose="020B0604020202020204" pitchFamily="34" charset="0"/>
              </a:rPr>
              <a:t>higher</a:t>
            </a:r>
            <a:r>
              <a:rPr lang="en-US" dirty="0">
                <a:latin typeface="Arial" panose="020B0604020202020204" pitchFamily="34" charset="0"/>
                <a:cs typeface="Arial" panose="020B0604020202020204" pitchFamily="34" charset="0"/>
              </a:rPr>
              <a:t> osmotic pressure (higher solute concentration). Water flows </a:t>
            </a:r>
            <a:r>
              <a:rPr lang="en-US" i="1" dirty="0">
                <a:latin typeface="Arial" panose="020B0604020202020204" pitchFamily="34" charset="0"/>
                <a:cs typeface="Arial" panose="020B0604020202020204" pitchFamily="34" charset="0"/>
              </a:rPr>
              <a:t>out</a:t>
            </a:r>
            <a:r>
              <a:rPr lang="en-US" dirty="0">
                <a:latin typeface="Arial" panose="020B0604020202020204" pitchFamily="34" charset="0"/>
                <a:cs typeface="Arial" panose="020B0604020202020204" pitchFamily="34" charset="0"/>
              </a:rPr>
              <a:t> of the cell, causing it to shrivel (crenate).</a:t>
            </a:r>
          </a:p>
          <a:p>
            <a:pPr algn="just"/>
            <a:r>
              <a:rPr lang="en-US" b="1" dirty="0">
                <a:latin typeface="Arial" panose="020B0604020202020204" pitchFamily="34" charset="0"/>
                <a:cs typeface="Arial" panose="020B0604020202020204" pitchFamily="34" charset="0"/>
              </a:rPr>
              <a:t>Hypotonic Solution:</a:t>
            </a:r>
            <a:r>
              <a:rPr lang="en-US" dirty="0">
                <a:latin typeface="Arial" panose="020B0604020202020204" pitchFamily="34" charset="0"/>
                <a:cs typeface="Arial" panose="020B0604020202020204" pitchFamily="34" charset="0"/>
              </a:rPr>
              <a:t> The solution outside the cell has a </a:t>
            </a:r>
            <a:r>
              <a:rPr lang="en-US" i="1" dirty="0">
                <a:latin typeface="Arial" panose="020B0604020202020204" pitchFamily="34" charset="0"/>
                <a:cs typeface="Arial" panose="020B0604020202020204" pitchFamily="34" charset="0"/>
              </a:rPr>
              <a:t>lower</a:t>
            </a:r>
            <a:r>
              <a:rPr lang="en-US" dirty="0">
                <a:latin typeface="Arial" panose="020B0604020202020204" pitchFamily="34" charset="0"/>
                <a:cs typeface="Arial" panose="020B0604020202020204" pitchFamily="34" charset="0"/>
              </a:rPr>
              <a:t> osmotic pressure (lower solute concentration). Water flows </a:t>
            </a:r>
            <a:r>
              <a:rPr lang="en-US" i="1" dirty="0">
                <a:latin typeface="Arial" panose="020B0604020202020204" pitchFamily="34" charset="0"/>
                <a:cs typeface="Arial" panose="020B0604020202020204" pitchFamily="34" charset="0"/>
              </a:rPr>
              <a:t>into</a:t>
            </a:r>
            <a:r>
              <a:rPr lang="en-US" dirty="0">
                <a:latin typeface="Arial" panose="020B0604020202020204" pitchFamily="34" charset="0"/>
                <a:cs typeface="Arial" panose="020B0604020202020204" pitchFamily="34" charset="0"/>
              </a:rPr>
              <a:t> the cell, causing it to swell and potentially burst (lyse).</a:t>
            </a:r>
          </a:p>
        </p:txBody>
      </p:sp>
    </p:spTree>
    <p:extLst>
      <p:ext uri="{BB962C8B-B14F-4D97-AF65-F5344CB8AC3E}">
        <p14:creationId xmlns:p14="http://schemas.microsoft.com/office/powerpoint/2010/main" val="2500721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8166F0-71F1-B2D1-5402-512F328C5A28}"/>
              </a:ext>
            </a:extLst>
          </p:cNvPr>
          <p:cNvSpPr>
            <a:spLocks noGrp="1"/>
          </p:cNvSpPr>
          <p:nvPr>
            <p:ph idx="1"/>
          </p:nvPr>
        </p:nvSpPr>
        <p:spPr>
          <a:xfrm>
            <a:off x="437322" y="136525"/>
            <a:ext cx="11317356" cy="5199203"/>
          </a:xfrm>
        </p:spPr>
        <p:txBody>
          <a:bodyPr/>
          <a:lstStyle/>
          <a:p>
            <a:pPr marL="0" indent="0">
              <a:buNone/>
            </a:pPr>
            <a:r>
              <a:rPr lang="en-US" sz="2400" b="1" dirty="0">
                <a:latin typeface="Times New Roman" panose="02020603050405020304" pitchFamily="18" charset="0"/>
                <a:cs typeface="Times New Roman" panose="02020603050405020304" pitchFamily="18" charset="0"/>
              </a:rPr>
              <a:t>Active transport of sodium ions:</a:t>
            </a:r>
          </a:p>
          <a:p>
            <a:pPr marL="0" indent="0" algn="just">
              <a:buNone/>
            </a:pPr>
            <a:r>
              <a:rPr lang="en-US" sz="2400" dirty="0">
                <a:latin typeface="Times New Roman" panose="02020603050405020304" pitchFamily="18" charset="0"/>
                <a:cs typeface="Times New Roman" panose="02020603050405020304" pitchFamily="18" charset="0"/>
              </a:rPr>
              <a:t>The active transport of sodium ions is essential for the functioning of neurons and the subsequent transmission of nerve impulses. This process is achieved by actively establishing a concentration gradient along the cell membrane using Na</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/K</a:t>
            </a:r>
            <a:r>
              <a:rPr lang="en-US" sz="2400" baseline="300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pumps as the active units.</a:t>
            </a:r>
          </a:p>
          <a:p>
            <a:pPr marL="0" indent="0" algn="just">
              <a:buNone/>
            </a:pPr>
            <a:r>
              <a:rPr lang="en-US" sz="2400" dirty="0">
                <a:latin typeface="Times New Roman" panose="02020603050405020304" pitchFamily="18" charset="0"/>
                <a:cs typeface="Times New Roman" panose="02020603050405020304" pitchFamily="18" charset="0"/>
              </a:rPr>
              <a:t>This active transport is responsible for the cells containing relatively high concentrations of potassium ions and low concentrations of sodium ions. The resulting electrostatic potential that is built up along the cell membrane is called the </a:t>
            </a:r>
            <a:r>
              <a:rPr lang="en-US" sz="2400" b="1" dirty="0">
                <a:latin typeface="Times New Roman" panose="02020603050405020304" pitchFamily="18" charset="0"/>
                <a:cs typeface="Times New Roman" panose="02020603050405020304" pitchFamily="18" charset="0"/>
              </a:rPr>
              <a:t>action potential </a:t>
            </a:r>
            <a:r>
              <a:rPr lang="en-US" sz="2400" dirty="0">
                <a:latin typeface="Times New Roman" panose="02020603050405020304" pitchFamily="18" charset="0"/>
                <a:cs typeface="Times New Roman" panose="02020603050405020304" pitchFamily="18" charset="0"/>
              </a:rPr>
              <a:t>and is subsequently responsible for the transmission of nerve impulses.</a:t>
            </a:r>
          </a:p>
          <a:p>
            <a:pPr marL="0" indent="0" algn="just">
              <a:buNone/>
            </a:pPr>
            <a:r>
              <a:rPr lang="en-US" sz="2400" dirty="0">
                <a:latin typeface="Times New Roman" panose="02020603050405020304" pitchFamily="18" charset="0"/>
                <a:cs typeface="Times New Roman" panose="02020603050405020304" pitchFamily="18" charset="0"/>
              </a:rPr>
              <a:t>In summary, for each ATP molecule used, the pump exports </a:t>
            </a:r>
            <a:r>
              <a:rPr lang="en-US" sz="2400" b="1" dirty="0">
                <a:latin typeface="Times New Roman" panose="02020603050405020304" pitchFamily="18" charset="0"/>
                <a:cs typeface="Times New Roman" panose="02020603050405020304" pitchFamily="18" charset="0"/>
              </a:rPr>
              <a:t>three sodium (Na</a:t>
            </a:r>
            <a:r>
              <a:rPr lang="en-US" sz="2400" b="1" baseline="300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ions</a:t>
            </a:r>
            <a:r>
              <a:rPr lang="en-US" sz="2400" dirty="0">
                <a:latin typeface="Times New Roman" panose="02020603050405020304" pitchFamily="18" charset="0"/>
                <a:cs typeface="Times New Roman" panose="02020603050405020304" pitchFamily="18" charset="0"/>
              </a:rPr>
              <a:t> and imports </a:t>
            </a:r>
            <a:r>
              <a:rPr lang="en-US" sz="2400" b="1" dirty="0">
                <a:latin typeface="Times New Roman" panose="02020603050405020304" pitchFamily="18" charset="0"/>
                <a:cs typeface="Times New Roman" panose="02020603050405020304" pitchFamily="18" charset="0"/>
              </a:rPr>
              <a:t>two potassium (K</a:t>
            </a:r>
            <a:r>
              <a:rPr lang="en-US" sz="2400" b="1" baseline="30000"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 ions</a:t>
            </a:r>
            <a:r>
              <a:rPr lang="en-US" sz="2400" dirty="0">
                <a:latin typeface="Times New Roman" panose="02020603050405020304" pitchFamily="18" charset="0"/>
                <a:cs typeface="Times New Roman" panose="02020603050405020304" pitchFamily="18" charset="0"/>
              </a:rPr>
              <a:t>, maintaining the crucial electrochemical gradient across the cell membrane.</a:t>
            </a:r>
          </a:p>
        </p:txBody>
      </p:sp>
      <p:sp>
        <p:nvSpPr>
          <p:cNvPr id="4" name="Footer Placeholder 3">
            <a:extLst>
              <a:ext uri="{FF2B5EF4-FFF2-40B4-BE49-F238E27FC236}">
                <a16:creationId xmlns:a16="http://schemas.microsoft.com/office/drawing/2014/main" id="{196730A4-0711-2145-C6FE-E03662C75A6D}"/>
              </a:ext>
            </a:extLst>
          </p:cNvPr>
          <p:cNvSpPr>
            <a:spLocks noGrp="1"/>
          </p:cNvSpPr>
          <p:nvPr>
            <p:ph type="ftr" sz="quarter" idx="11"/>
          </p:nvPr>
        </p:nvSpPr>
        <p:spPr/>
        <p:txBody>
          <a:bodyPr/>
          <a:lstStyle/>
          <a:p>
            <a:r>
              <a:rPr lang="en-US"/>
              <a:t>Assist. Prof. Ali Albakaa</a:t>
            </a:r>
          </a:p>
        </p:txBody>
      </p:sp>
      <p:sp>
        <p:nvSpPr>
          <p:cNvPr id="5" name="Slide Number Placeholder 4">
            <a:extLst>
              <a:ext uri="{FF2B5EF4-FFF2-40B4-BE49-F238E27FC236}">
                <a16:creationId xmlns:a16="http://schemas.microsoft.com/office/drawing/2014/main" id="{66F88CEF-9078-C704-8BE1-9C8617098437}"/>
              </a:ext>
            </a:extLst>
          </p:cNvPr>
          <p:cNvSpPr>
            <a:spLocks noGrp="1"/>
          </p:cNvSpPr>
          <p:nvPr>
            <p:ph type="sldNum" sz="quarter" idx="12"/>
          </p:nvPr>
        </p:nvSpPr>
        <p:spPr/>
        <p:txBody>
          <a:bodyPr/>
          <a:lstStyle/>
          <a:p>
            <a:fld id="{9B618960-8005-486C-9A75-10CB2AAC16F9}" type="slidenum">
              <a:rPr lang="en-US" smtClean="0"/>
              <a:t>9</a:t>
            </a:fld>
            <a:endParaRPr lang="en-US"/>
          </a:p>
        </p:txBody>
      </p:sp>
    </p:spTree>
    <p:extLst>
      <p:ext uri="{BB962C8B-B14F-4D97-AF65-F5344CB8AC3E}">
        <p14:creationId xmlns:p14="http://schemas.microsoft.com/office/powerpoint/2010/main" val="2462557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6781</TotalTime>
  <Words>2106</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Inorganic Pharmaceutical Chemistry </vt:lpstr>
      <vt:lpstr>PowerPoint Presentation</vt:lpstr>
      <vt:lpstr>Advantages and disadvantages of using lithium-based drugs</vt:lpstr>
      <vt:lpstr>PowerPoint Presentation</vt:lpstr>
      <vt:lpstr>The biology of lithium</vt:lpstr>
      <vt:lpstr>Sodium: an essential ion in the human body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Inorganic Pharmaceutical Chemistry </dc:title>
  <dc:creator>User</dc:creator>
  <cp:lastModifiedBy>ali albakaa</cp:lastModifiedBy>
  <cp:revision>14</cp:revision>
  <dcterms:created xsi:type="dcterms:W3CDTF">2025-09-17T08:12:07Z</dcterms:created>
  <dcterms:modified xsi:type="dcterms:W3CDTF">2025-11-03T17:28:22Z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63F167C718C64823ABBA5E508F1B5507_12</vt:lpwstr>
  </property>
  <property fmtid="{D5CDD505-2E9C-101B-9397-08002B2CF9AE}" pid="3" name="KSOProductBuildVer">
    <vt:lpwstr>1033-12.2.0.22222</vt:lpwstr>
  </property>
</Properties>
</file>