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jpeg"/>
  <Override PartName="/ppt/media/image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72" r:id="rId13"/>
    <p:sldId id="269" r:id="rId14"/>
    <p:sldId id="271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82" y="9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3F95-C7AE-408E-87C5-0AF0D4693929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0E88-945D-4351-9349-3E068EA3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82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3F95-C7AE-408E-87C5-0AF0D4693929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0E88-945D-4351-9349-3E068EA3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3F95-C7AE-408E-87C5-0AF0D4693929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0E88-945D-4351-9349-3E068EA3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3F95-C7AE-408E-87C5-0AF0D4693929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0E88-945D-4351-9349-3E068EA3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0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3F95-C7AE-408E-87C5-0AF0D4693929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0E88-945D-4351-9349-3E068EA3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3F95-C7AE-408E-87C5-0AF0D4693929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0E88-945D-4351-9349-3E068EA3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9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3F95-C7AE-408E-87C5-0AF0D4693929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0E88-945D-4351-9349-3E068EA3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3F95-C7AE-408E-87C5-0AF0D4693929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0E88-945D-4351-9349-3E068EA3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0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3F95-C7AE-408E-87C5-0AF0D4693929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0E88-945D-4351-9349-3E068EA3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67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3F95-C7AE-408E-87C5-0AF0D4693929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0E88-945D-4351-9349-3E068EA3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9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3F95-C7AE-408E-87C5-0AF0D4693929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A0E88-945D-4351-9349-3E068EA3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2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D3F95-C7AE-408E-87C5-0AF0D4693929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A0E88-945D-4351-9349-3E068EA3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422030"/>
            <a:ext cx="12192000" cy="59787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 dirty="0" smtClean="0"/>
          </a:p>
          <a:p>
            <a:pPr marL="0" indent="0" algn="ctr">
              <a:buNone/>
            </a:pPr>
            <a:endParaRPr lang="en-US" sz="5400" b="1" dirty="0" smtClean="0"/>
          </a:p>
          <a:p>
            <a:pPr marL="0" indent="0" algn="ctr">
              <a:buNone/>
            </a:pPr>
            <a:r>
              <a:rPr lang="en-US" sz="5400" b="1" dirty="0" smtClean="0"/>
              <a:t>Introduction </a:t>
            </a:r>
            <a:r>
              <a:rPr lang="en-US" sz="5400" b="1" dirty="0"/>
              <a:t>to Artificial Intelligence (AI</a:t>
            </a:r>
            <a:r>
              <a:rPr lang="en-US" sz="5400" b="1" dirty="0" smtClean="0"/>
              <a:t>)</a:t>
            </a:r>
          </a:p>
          <a:p>
            <a:pPr marL="0" indent="0" algn="ctr">
              <a:buNone/>
            </a:pPr>
            <a:r>
              <a:rPr lang="en-US" sz="5400" b="1" dirty="0" smtClean="0"/>
              <a:t> </a:t>
            </a:r>
            <a:r>
              <a:rPr lang="en-US" sz="5400" b="1" dirty="0"/>
              <a:t>in Our Daily Lives &amp; Key Applications</a:t>
            </a:r>
            <a:endParaRPr lang="en-US" sz="5400" dirty="0"/>
          </a:p>
          <a:p>
            <a:pPr algn="ct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98463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2321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Application 2 - AI in Finance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1406765"/>
            <a:ext cx="11693770" cy="4642338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/>
              <a:t>Algorithmic </a:t>
            </a:r>
            <a:r>
              <a:rPr lang="en-US" sz="3200" b="1" dirty="0"/>
              <a:t>Trading:</a:t>
            </a:r>
            <a:r>
              <a:rPr lang="en-US" sz="3200" dirty="0"/>
              <a:t> AI systems make high-frequency trades based on market data patterns, far too fast for any human</a:t>
            </a:r>
            <a:r>
              <a:rPr lang="en-US" sz="3200" dirty="0" smtClean="0"/>
              <a:t>.</a:t>
            </a:r>
            <a:endParaRPr lang="ar-IQ" sz="3200" dirty="0" smtClean="0"/>
          </a:p>
          <a:p>
            <a:pPr lvl="0"/>
            <a:endParaRPr lang="en-US" sz="1400" dirty="0"/>
          </a:p>
          <a:p>
            <a:pPr lvl="0"/>
            <a:r>
              <a:rPr lang="en-US" sz="3200" b="1" dirty="0"/>
              <a:t>Fraud Detection:</a:t>
            </a:r>
            <a:r>
              <a:rPr lang="en-US" sz="3200" dirty="0"/>
              <a:t> AI monitors your transactions in real-time. If it sees a purchase that doesn't fit your profile (e.g., a luxury watch in a different country), it can flag it immediately</a:t>
            </a:r>
            <a:r>
              <a:rPr lang="en-US" sz="3200" dirty="0" smtClean="0"/>
              <a:t>.</a:t>
            </a:r>
            <a:endParaRPr lang="ar-IQ" sz="3200" dirty="0" smtClean="0"/>
          </a:p>
          <a:p>
            <a:pPr lvl="0"/>
            <a:endParaRPr lang="en-US" sz="1600" dirty="0"/>
          </a:p>
          <a:p>
            <a:pPr lvl="0"/>
            <a:r>
              <a:rPr lang="en-US" sz="3200" b="1" dirty="0" err="1"/>
              <a:t>Robo</a:t>
            </a:r>
            <a:r>
              <a:rPr lang="en-US" sz="3200" b="1" dirty="0"/>
              <a:t>-Advisors:</a:t>
            </a:r>
            <a:r>
              <a:rPr lang="en-US" sz="3200" dirty="0"/>
              <a:t> Provide automated, algorithm-driven financial planning and investment services with minimal human supervision.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7213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88676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Application 3 - AI in Transportation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1938"/>
            <a:ext cx="10515600" cy="4735025"/>
          </a:xfrm>
        </p:spPr>
        <p:txBody>
          <a:bodyPr/>
          <a:lstStyle/>
          <a:p>
            <a:pPr lvl="0"/>
            <a:r>
              <a:rPr lang="en-US" sz="3200" b="1" dirty="0" smtClean="0"/>
              <a:t>Self-Driving </a:t>
            </a:r>
            <a:r>
              <a:rPr lang="en-US" sz="3200" b="1" dirty="0"/>
              <a:t>Cars:</a:t>
            </a:r>
            <a:r>
              <a:rPr lang="en-US" sz="3200" dirty="0"/>
              <a:t> Use </a:t>
            </a:r>
            <a:r>
              <a:rPr lang="en-US" sz="3200" b="1" dirty="0"/>
              <a:t>Computer Vision</a:t>
            </a:r>
            <a:r>
              <a:rPr lang="en-US" sz="3200" dirty="0"/>
              <a:t> and sensors to "see" the road, detect obstacles, and make driving decisions</a:t>
            </a:r>
            <a:r>
              <a:rPr lang="en-US" sz="3200" dirty="0" smtClean="0"/>
              <a:t>.</a:t>
            </a:r>
            <a:endParaRPr lang="ar-IQ" sz="3200" dirty="0" smtClean="0"/>
          </a:p>
          <a:p>
            <a:pPr lvl="0"/>
            <a:endParaRPr lang="en-US" dirty="0"/>
          </a:p>
          <a:p>
            <a:pPr lvl="0"/>
            <a:r>
              <a:rPr lang="en-US" sz="3200" b="1" dirty="0"/>
              <a:t>Traffic Management:</a:t>
            </a:r>
            <a:r>
              <a:rPr lang="en-US" sz="3200" dirty="0"/>
              <a:t> AI optimizes traffic light timings in real-time to reduce congestion in smart cities</a:t>
            </a:r>
            <a:r>
              <a:rPr lang="en-US" sz="3200" dirty="0" smtClean="0"/>
              <a:t>.</a:t>
            </a:r>
            <a:endParaRPr lang="ar-IQ" sz="3200" dirty="0" smtClean="0"/>
          </a:p>
          <a:p>
            <a:pPr lvl="0"/>
            <a:endParaRPr lang="en-US" dirty="0"/>
          </a:p>
          <a:p>
            <a:pPr lvl="0"/>
            <a:r>
              <a:rPr lang="en-US" sz="3200" b="1" dirty="0"/>
              <a:t>Ride-Sharing:</a:t>
            </a:r>
            <a:r>
              <a:rPr lang="en-US" sz="3200" dirty="0"/>
              <a:t> Apps like Uber use AI to calculate your fare, match you with a driver, and predict your arrival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44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580"/>
            <a:ext cx="12192000" cy="6840420"/>
          </a:xfrm>
        </p:spPr>
      </p:pic>
    </p:spTree>
    <p:extLst>
      <p:ext uri="{BB962C8B-B14F-4D97-AF65-F5344CB8AC3E}">
        <p14:creationId xmlns:p14="http://schemas.microsoft.com/office/powerpoint/2010/main" val="2081576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Application 4 - AI in Education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8846"/>
            <a:ext cx="11939954" cy="5310554"/>
          </a:xfrm>
        </p:spPr>
        <p:txBody>
          <a:bodyPr>
            <a:normAutofit/>
          </a:bodyPr>
          <a:lstStyle/>
          <a:p>
            <a:pPr lvl="0"/>
            <a:r>
              <a:rPr lang="en-US" sz="3200" b="1" dirty="0" smtClean="0"/>
              <a:t>Personalized </a:t>
            </a:r>
            <a:r>
              <a:rPr lang="en-US" sz="3200" b="1" dirty="0"/>
              <a:t>Learning:</a:t>
            </a:r>
            <a:r>
              <a:rPr lang="en-US" sz="3200" dirty="0"/>
              <a:t> AI platforms adapt to each student's pace and understanding, offering extra practice in weak areas and advancing faster in strong ones</a:t>
            </a:r>
            <a:r>
              <a:rPr lang="en-US" sz="3200" dirty="0" smtClean="0"/>
              <a:t>.</a:t>
            </a:r>
            <a:endParaRPr lang="ar-IQ" sz="3200" dirty="0" smtClean="0"/>
          </a:p>
          <a:p>
            <a:pPr lvl="0"/>
            <a:endParaRPr lang="en-US" sz="3200" dirty="0"/>
          </a:p>
          <a:p>
            <a:pPr lvl="0"/>
            <a:r>
              <a:rPr lang="en-US" sz="3200" b="1" dirty="0"/>
              <a:t>Automated Grading:</a:t>
            </a:r>
            <a:r>
              <a:rPr lang="en-US" sz="3200" dirty="0"/>
              <a:t> AI can grade multiple-choice and even written answers, freeing up professors for more interactive teaching</a:t>
            </a:r>
            <a:r>
              <a:rPr lang="en-US" sz="3200" dirty="0" smtClean="0"/>
              <a:t>.</a:t>
            </a:r>
            <a:endParaRPr lang="ar-IQ" sz="3200" dirty="0" smtClean="0"/>
          </a:p>
          <a:p>
            <a:pPr lvl="0"/>
            <a:endParaRPr lang="en-US" sz="3200" dirty="0"/>
          </a:p>
          <a:p>
            <a:pPr lvl="0"/>
            <a:r>
              <a:rPr lang="en-US" sz="3200" b="1" dirty="0"/>
              <a:t>Intelligent Tutoring Systems:</a:t>
            </a:r>
            <a:r>
              <a:rPr lang="en-US" sz="3200" dirty="0"/>
              <a:t> </a:t>
            </a:r>
            <a:r>
              <a:rPr lang="en-US" sz="3200" dirty="0" err="1"/>
              <a:t>Chatbots</a:t>
            </a:r>
            <a:r>
              <a:rPr lang="en-US" sz="3200" dirty="0"/>
              <a:t> and AI tutors can provide 24/7 homework help and answer student questions.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864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31105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Application 5 - AI in Marketing &amp; Advertising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869" y="1690688"/>
            <a:ext cx="11588261" cy="4589586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Recommendation </a:t>
            </a:r>
            <a:r>
              <a:rPr lang="en-US" b="1" dirty="0"/>
              <a:t>Systems:</a:t>
            </a:r>
            <a:r>
              <a:rPr lang="en-US" dirty="0"/>
              <a:t> "Customers who bought this also bought..." – This is AI analyzing billions of user behaviors. (Think Netflix, Amazon, Spotify</a:t>
            </a:r>
            <a:r>
              <a:rPr lang="en-US" dirty="0" smtClean="0"/>
              <a:t>).</a:t>
            </a:r>
            <a:endParaRPr lang="ar-IQ" dirty="0" smtClean="0"/>
          </a:p>
          <a:p>
            <a:pPr lvl="0"/>
            <a:endParaRPr lang="en-US" dirty="0"/>
          </a:p>
          <a:p>
            <a:pPr lvl="0"/>
            <a:r>
              <a:rPr lang="en-US" b="1" dirty="0"/>
              <a:t>Personalized Advertising:</a:t>
            </a:r>
            <a:r>
              <a:rPr lang="en-US" dirty="0"/>
              <a:t> AI uses your browsing history and demographics to show you highly targeted ads that you are more likely to click on</a:t>
            </a:r>
            <a:r>
              <a:rPr lang="en-US" dirty="0" smtClean="0"/>
              <a:t>.</a:t>
            </a:r>
            <a:endParaRPr lang="ar-IQ" dirty="0" smtClean="0"/>
          </a:p>
          <a:p>
            <a:pPr lvl="0"/>
            <a:endParaRPr lang="en-US" dirty="0"/>
          </a:p>
          <a:p>
            <a:pPr lvl="0"/>
            <a:r>
              <a:rPr lang="en-US" b="1" dirty="0" err="1"/>
              <a:t>Chatbots</a:t>
            </a:r>
            <a:r>
              <a:rPr lang="en-US" b="1" dirty="0"/>
              <a:t> for Customer Service:</a:t>
            </a:r>
            <a:r>
              <a:rPr lang="en-US" dirty="0"/>
              <a:t> AI-powered </a:t>
            </a:r>
            <a:r>
              <a:rPr lang="en-US" dirty="0" err="1"/>
              <a:t>chatbots</a:t>
            </a:r>
            <a:r>
              <a:rPr lang="en-US" dirty="0"/>
              <a:t> handle routine inquiries, providing instant support and reducing wait times.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052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06"/>
            <a:ext cx="12192000" cy="6920706"/>
          </a:xfrm>
        </p:spPr>
      </p:pic>
    </p:spTree>
    <p:extLst>
      <p:ext uri="{BB962C8B-B14F-4D97-AF65-F5344CB8AC3E}">
        <p14:creationId xmlns:p14="http://schemas.microsoft.com/office/powerpoint/2010/main" val="1043952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Word of Caution: Ethical Considerations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61" y="1336431"/>
            <a:ext cx="11693769" cy="5380892"/>
          </a:xfrm>
        </p:spPr>
        <p:txBody>
          <a:bodyPr>
            <a:normAutofit/>
          </a:bodyPr>
          <a:lstStyle/>
          <a:p>
            <a:r>
              <a:rPr lang="en-US" b="1" dirty="0" smtClean="0"/>
              <a:t>(</a:t>
            </a:r>
            <a:r>
              <a:rPr lang="en-US" sz="3200" dirty="0" smtClean="0"/>
              <a:t>As </a:t>
            </a:r>
            <a:r>
              <a:rPr lang="en-US" sz="3200" dirty="0"/>
              <a:t>we embrace AI, we must be aware of the challenges:</a:t>
            </a:r>
          </a:p>
          <a:p>
            <a:pPr lvl="0"/>
            <a:r>
              <a:rPr lang="en-US" sz="3200" b="1" dirty="0"/>
              <a:t>Bias &amp; Fairness:</a:t>
            </a:r>
            <a:r>
              <a:rPr lang="en-US" sz="3200" dirty="0"/>
              <a:t> If AI is trained on biased data, it will make biased decisions (e.g., in hiring or lending).</a:t>
            </a:r>
          </a:p>
          <a:p>
            <a:pPr lvl="0"/>
            <a:r>
              <a:rPr lang="en-US" sz="3200" b="1" dirty="0"/>
              <a:t>Privacy:</a:t>
            </a:r>
            <a:r>
              <a:rPr lang="en-US" sz="3200" dirty="0"/>
              <a:t> AI systems collect massive amounts of personal data. How is it stored and used?</a:t>
            </a:r>
          </a:p>
          <a:p>
            <a:pPr lvl="0"/>
            <a:r>
              <a:rPr lang="en-US" sz="3200" b="1" dirty="0"/>
              <a:t>Accountability:</a:t>
            </a:r>
            <a:r>
              <a:rPr lang="en-US" sz="3200" dirty="0"/>
              <a:t> If a self-driving car causes an accident, who is responsible?</a:t>
            </a:r>
          </a:p>
          <a:p>
            <a:pPr lvl="0"/>
            <a:r>
              <a:rPr lang="en-US" sz="3200" b="1" dirty="0"/>
              <a:t>Job Displacement:</a:t>
            </a:r>
            <a:r>
              <a:rPr lang="en-US" sz="3200" dirty="0"/>
              <a:t> Will AI automate my future job?</a:t>
            </a:r>
          </a:p>
          <a:p>
            <a:r>
              <a:rPr lang="en-US" sz="3200" dirty="0"/>
              <a:t>These are not just technical questions; they are </a:t>
            </a:r>
            <a:r>
              <a:rPr lang="en-US" sz="3200" b="1" dirty="0"/>
              <a:t>societal and ethical questions</a:t>
            </a:r>
            <a:r>
              <a:rPr lang="en-US" sz="3200" dirty="0"/>
              <a:t> that </a:t>
            </a:r>
            <a:r>
              <a:rPr lang="en-US" sz="3200" i="1" dirty="0"/>
              <a:t>your generation</a:t>
            </a:r>
            <a:r>
              <a:rPr lang="en-US" sz="3200" dirty="0"/>
              <a:t> will have to answer.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51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770" y="116375"/>
            <a:ext cx="10515600" cy="1325563"/>
          </a:xfrm>
        </p:spPr>
        <p:txBody>
          <a:bodyPr/>
          <a:lstStyle/>
          <a:p>
            <a:r>
              <a:rPr lang="en-US" b="1" dirty="0" smtClean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0" y="1441938"/>
            <a:ext cx="11769969" cy="5416062"/>
          </a:xfrm>
        </p:spPr>
        <p:txBody>
          <a:bodyPr>
            <a:normAutofit/>
          </a:bodyPr>
          <a:lstStyle/>
          <a:p>
            <a:pPr lvl="0"/>
            <a:r>
              <a:rPr lang="en-US" sz="3200" b="1" dirty="0" smtClean="0"/>
              <a:t>AI </a:t>
            </a:r>
            <a:r>
              <a:rPr lang="en-US" sz="3200" b="1" dirty="0"/>
              <a:t>is not science fiction.</a:t>
            </a:r>
            <a:r>
              <a:rPr lang="en-US" sz="3200" dirty="0"/>
              <a:t> It's a present-day technology that powers many tools we use daily.</a:t>
            </a:r>
          </a:p>
          <a:p>
            <a:pPr lvl="0"/>
            <a:r>
              <a:rPr lang="en-US" sz="3200" dirty="0"/>
              <a:t>It ranges from </a:t>
            </a:r>
            <a:r>
              <a:rPr lang="en-US" sz="3200" b="1" dirty="0"/>
              <a:t>Narrow AI</a:t>
            </a:r>
            <a:r>
              <a:rPr lang="en-US" sz="3200" dirty="0"/>
              <a:t> (specific tasks) to the theoretical </a:t>
            </a:r>
            <a:r>
              <a:rPr lang="en-US" sz="3200" b="1" dirty="0"/>
              <a:t>General AI</a:t>
            </a:r>
            <a:r>
              <a:rPr lang="en-US" sz="3200" dirty="0"/>
              <a:t> (human-level intelligence).</a:t>
            </a:r>
          </a:p>
          <a:p>
            <a:pPr lvl="0"/>
            <a:r>
              <a:rPr lang="en-US" sz="3200" dirty="0"/>
              <a:t>Its power comes from </a:t>
            </a:r>
            <a:r>
              <a:rPr lang="en-US" sz="3200" b="1" dirty="0"/>
              <a:t>data</a:t>
            </a:r>
            <a:r>
              <a:rPr lang="en-US" sz="3200" dirty="0"/>
              <a:t>, enabled by subfields like </a:t>
            </a:r>
            <a:r>
              <a:rPr lang="en-US" sz="3200" b="1" dirty="0"/>
              <a:t>Machine Learning, NLP, and Computer Vision</a:t>
            </a:r>
            <a:r>
              <a:rPr lang="en-US" sz="3200" dirty="0"/>
              <a:t>.</a:t>
            </a:r>
          </a:p>
          <a:p>
            <a:pPr lvl="0"/>
            <a:r>
              <a:rPr lang="en-US" sz="3200" dirty="0"/>
              <a:t>AI has transformative applications across </a:t>
            </a:r>
            <a:r>
              <a:rPr lang="en-US" sz="3200" b="1" dirty="0"/>
              <a:t>Healthcare, Finance, Transportation, Education, and Marketing</a:t>
            </a:r>
            <a:r>
              <a:rPr lang="en-US" sz="3200" dirty="0"/>
              <a:t>.</a:t>
            </a:r>
          </a:p>
          <a:p>
            <a:r>
              <a:rPr lang="en-US" sz="3200" dirty="0"/>
              <a:t>The future of AI depends on us developing it </a:t>
            </a:r>
            <a:r>
              <a:rPr lang="en-US" sz="3200" b="1" dirty="0"/>
              <a:t>responsibly and ethically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23561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34108"/>
            <a:ext cx="11963400" cy="6523892"/>
          </a:xfrm>
        </p:spPr>
        <p:txBody>
          <a:bodyPr>
            <a:normAutofit/>
          </a:bodyPr>
          <a:lstStyle/>
          <a:p>
            <a:pPr lvl="0"/>
            <a:r>
              <a:rPr lang="en-US" sz="3200" b="1" dirty="0"/>
              <a:t>Simple Definition:</a:t>
            </a:r>
            <a:r>
              <a:rPr lang="en-US" sz="3200" dirty="0"/>
              <a:t> The capability of machines to perform tasks that typically require human intelligence.</a:t>
            </a:r>
          </a:p>
          <a:p>
            <a:pPr lvl="0"/>
            <a:r>
              <a:rPr lang="en-US" sz="3200" b="1" dirty="0"/>
              <a:t>Key Abilities:</a:t>
            </a:r>
            <a:endParaRPr lang="en-US" sz="3200" dirty="0"/>
          </a:p>
          <a:p>
            <a:pPr lvl="1"/>
            <a:r>
              <a:rPr lang="en-US" sz="3200" dirty="0"/>
              <a:t>Learning</a:t>
            </a:r>
          </a:p>
          <a:p>
            <a:pPr lvl="1"/>
            <a:r>
              <a:rPr lang="en-US" sz="3200" dirty="0"/>
              <a:t>Problem-solving</a:t>
            </a:r>
          </a:p>
          <a:p>
            <a:pPr lvl="1"/>
            <a:r>
              <a:rPr lang="en-US" sz="3200" dirty="0"/>
              <a:t>Decision-making</a:t>
            </a:r>
          </a:p>
          <a:p>
            <a:pPr lvl="1"/>
            <a:r>
              <a:rPr lang="en-US" sz="3200" dirty="0"/>
              <a:t>Perception</a:t>
            </a:r>
          </a:p>
          <a:p>
            <a:pPr lvl="0"/>
            <a:r>
              <a:rPr lang="en-US" sz="3200" b="1" dirty="0"/>
              <a:t>The Core Driver:</a:t>
            </a:r>
            <a:r>
              <a:rPr lang="en-US" sz="3200" dirty="0"/>
              <a:t> </a:t>
            </a:r>
            <a:r>
              <a:rPr lang="en-US" sz="3200" b="1" dirty="0"/>
              <a:t>Data.</a:t>
            </a:r>
            <a:r>
              <a:rPr lang="en-US" sz="3200" dirty="0"/>
              <a:t> AI systems learn by finding patterns in vast amounts of data.</a:t>
            </a:r>
          </a:p>
          <a:p>
            <a:r>
              <a:rPr lang="en-US" sz="3200" b="1" dirty="0"/>
              <a:t>"AI is the new electricity."</a:t>
            </a:r>
            <a:r>
              <a:rPr lang="en-US" sz="3200" dirty="0"/>
              <a:t> - Andrew Ng</a:t>
            </a:r>
          </a:p>
        </p:txBody>
      </p:sp>
    </p:spTree>
    <p:extLst>
      <p:ext uri="{BB962C8B-B14F-4D97-AF65-F5344CB8AC3E}">
        <p14:creationId xmlns:p14="http://schemas.microsoft.com/office/powerpoint/2010/main" val="437476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9671538" cy="6858000"/>
          </a:xfrm>
        </p:spPr>
      </p:pic>
    </p:spTree>
    <p:extLst>
      <p:ext uri="{BB962C8B-B14F-4D97-AF65-F5344CB8AC3E}">
        <p14:creationId xmlns:p14="http://schemas.microsoft.com/office/powerpoint/2010/main" val="4159831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AI is Already Here: It's in Your Pocket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9184"/>
            <a:ext cx="11963400" cy="5345724"/>
          </a:xfrm>
        </p:spPr>
        <p:txBody>
          <a:bodyPr>
            <a:normAutofit/>
          </a:bodyPr>
          <a:lstStyle/>
          <a:p>
            <a:r>
              <a:rPr lang="en-US" dirty="0" smtClean="0"/>
              <a:t>You </a:t>
            </a:r>
            <a:r>
              <a:rPr lang="en-US" dirty="0"/>
              <a:t>interact with </a:t>
            </a:r>
            <a:r>
              <a:rPr lang="en-US" b="1" dirty="0"/>
              <a:t>Narrow AI</a:t>
            </a:r>
            <a:r>
              <a:rPr lang="en-US" dirty="0"/>
              <a:t> every day. This is AI designed for a specific task.</a:t>
            </a:r>
          </a:p>
          <a:p>
            <a:pPr lvl="0"/>
            <a:r>
              <a:rPr lang="en-US" b="1" dirty="0"/>
              <a:t>Virtual Assistants:</a:t>
            </a:r>
            <a:r>
              <a:rPr lang="en-US" dirty="0"/>
              <a:t> </a:t>
            </a:r>
            <a:r>
              <a:rPr lang="en-US" b="1" dirty="0"/>
              <a:t>Siri, Google Assistant, Alexa</a:t>
            </a:r>
            <a:endParaRPr lang="en-US" dirty="0"/>
          </a:p>
          <a:p>
            <a:pPr lvl="1"/>
            <a:r>
              <a:rPr lang="en-US" sz="2800" dirty="0"/>
              <a:t>Use </a:t>
            </a:r>
            <a:r>
              <a:rPr lang="en-US" sz="2800" b="1" dirty="0"/>
              <a:t>Natural Language Processing (NLP)</a:t>
            </a:r>
            <a:r>
              <a:rPr lang="en-US" sz="2800" dirty="0"/>
              <a:t> to understand your voice commands.</a:t>
            </a:r>
          </a:p>
          <a:p>
            <a:pPr lvl="1"/>
            <a:r>
              <a:rPr lang="en-US" sz="2800" dirty="0"/>
              <a:t>They learn your preferences over time to provide better answers.</a:t>
            </a:r>
          </a:p>
          <a:p>
            <a:pPr lvl="0"/>
            <a:r>
              <a:rPr lang="en-US" b="1" dirty="0"/>
              <a:t>Smartphone Features:</a:t>
            </a:r>
            <a:endParaRPr lang="en-US" dirty="0"/>
          </a:p>
          <a:p>
            <a:pPr lvl="1"/>
            <a:r>
              <a:rPr lang="en-US" sz="2800" b="1" dirty="0"/>
              <a:t>Face ID / Facial Recognition:</a:t>
            </a:r>
            <a:r>
              <a:rPr lang="en-US" sz="2800" dirty="0"/>
              <a:t> Uses AI to securely identify you.</a:t>
            </a:r>
          </a:p>
          <a:p>
            <a:pPr lvl="1"/>
            <a:r>
              <a:rPr lang="en-US" sz="2800" b="1" dirty="0"/>
              <a:t>Photo Sorting:</a:t>
            </a:r>
            <a:r>
              <a:rPr lang="en-US" sz="2800" dirty="0"/>
              <a:t> Automatically tags people and finds objects ("cat", "beach").</a:t>
            </a:r>
          </a:p>
          <a:p>
            <a:pPr lvl="1"/>
            <a:r>
              <a:rPr lang="en-US" sz="2800" b="1" dirty="0"/>
              <a:t>Predictive Text:</a:t>
            </a:r>
            <a:r>
              <a:rPr lang="en-US" sz="2800" dirty="0"/>
              <a:t> Suggests your next word while typing.</a:t>
            </a:r>
          </a:p>
        </p:txBody>
      </p:sp>
    </p:spTree>
    <p:extLst>
      <p:ext uri="{BB962C8B-B14F-4D97-AF65-F5344CB8AC3E}">
        <p14:creationId xmlns:p14="http://schemas.microsoft.com/office/powerpoint/2010/main" val="2758759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16190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Let's Get Technical: How Do These Assistants Work?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1937"/>
            <a:ext cx="11834446" cy="5205047"/>
          </a:xfrm>
        </p:spPr>
        <p:txBody>
          <a:bodyPr>
            <a:normAutofit/>
          </a:bodyPr>
          <a:lstStyle/>
          <a:p>
            <a:r>
              <a:rPr lang="en-US" b="1" dirty="0" smtClean="0"/>
              <a:t>(</a:t>
            </a:r>
            <a:r>
              <a:rPr lang="en-US" b="1" dirty="0"/>
              <a:t>Visual: A simple flowchart: User speaks -&gt; Speech-to-Text -&gt; NLP processes intent -&gt; AI formulates response -&gt; Text-to-Speech responds)</a:t>
            </a:r>
            <a:endParaRPr lang="en-US" dirty="0"/>
          </a:p>
          <a:p>
            <a:r>
              <a:rPr lang="en-US" dirty="0"/>
              <a:t>It's a combination of several AI subfields we'll explore in this course:</a:t>
            </a:r>
          </a:p>
          <a:p>
            <a:pPr lvl="0"/>
            <a:r>
              <a:rPr lang="en-US" b="1" dirty="0"/>
              <a:t>Automatic Speech Recognition (ASR):</a:t>
            </a:r>
            <a:r>
              <a:rPr lang="en-US" dirty="0"/>
              <a:t> Converts your sound waves to text.</a:t>
            </a:r>
          </a:p>
          <a:p>
            <a:pPr lvl="0"/>
            <a:r>
              <a:rPr lang="en-US" b="1" dirty="0"/>
              <a:t>Natural Language Processing (NLP):</a:t>
            </a:r>
            <a:r>
              <a:rPr lang="en-US" dirty="0"/>
              <a:t> Understands the </a:t>
            </a:r>
            <a:r>
              <a:rPr lang="en-US" i="1" dirty="0"/>
              <a:t>meaning</a:t>
            </a:r>
            <a:r>
              <a:rPr lang="en-US" dirty="0"/>
              <a:t> and </a:t>
            </a:r>
            <a:r>
              <a:rPr lang="en-US" i="1" dirty="0"/>
              <a:t>intent</a:t>
            </a:r>
            <a:r>
              <a:rPr lang="en-US" dirty="0"/>
              <a:t> behind your words.</a:t>
            </a:r>
          </a:p>
          <a:p>
            <a:pPr lvl="0"/>
            <a:r>
              <a:rPr lang="en-US" b="1" dirty="0"/>
              <a:t>Knowledge &amp; Reasoning:</a:t>
            </a:r>
            <a:r>
              <a:rPr lang="en-US" dirty="0"/>
              <a:t> The AI accesses information and decides on the best response or action.</a:t>
            </a:r>
          </a:p>
          <a:p>
            <a:pPr lvl="0"/>
            <a:r>
              <a:rPr lang="en-US" b="1" dirty="0"/>
              <a:t>Text-to-Speech (TTS):</a:t>
            </a:r>
            <a:r>
              <a:rPr lang="en-US" dirty="0"/>
              <a:t> Converts the text response back into spoken words.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025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548"/>
            <a:ext cx="12191999" cy="7012211"/>
          </a:xfrm>
        </p:spPr>
      </p:pic>
    </p:spTree>
    <p:extLst>
      <p:ext uri="{BB962C8B-B14F-4D97-AF65-F5344CB8AC3E}">
        <p14:creationId xmlns:p14="http://schemas.microsoft.com/office/powerpoint/2010/main" val="1521096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Application 1 - AI in Healthcare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938" y="1336431"/>
            <a:ext cx="11746524" cy="53105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0"/>
            <a:r>
              <a:rPr lang="en-US" b="1" dirty="0"/>
              <a:t>Medical Imaging:</a:t>
            </a:r>
            <a:r>
              <a:rPr lang="en-US" dirty="0"/>
              <a:t> AI algorithms can analyze X-rays, MRIs, and CT scans to detect diseases like cancer </a:t>
            </a:r>
            <a:r>
              <a:rPr lang="en-US" i="1" dirty="0"/>
              <a:t>often with higher speed and accuracy</a:t>
            </a:r>
            <a:r>
              <a:rPr lang="en-US" dirty="0"/>
              <a:t> than the human eye.</a:t>
            </a:r>
          </a:p>
          <a:p>
            <a:pPr lvl="0"/>
            <a:r>
              <a:rPr lang="en-US" b="1" dirty="0"/>
              <a:t>Personalized Medicine:</a:t>
            </a:r>
            <a:r>
              <a:rPr lang="en-US" dirty="0"/>
              <a:t> AI can analyze your genetics and lifestyle to recommend personalized treatment plans and drug dosages.</a:t>
            </a:r>
          </a:p>
          <a:p>
            <a:pPr lvl="0"/>
            <a:r>
              <a:rPr lang="en-US" b="1" dirty="0"/>
              <a:t>Drug Discovery:</a:t>
            </a:r>
            <a:r>
              <a:rPr lang="en-US" dirty="0"/>
              <a:t> AI can analyze vast molecular data to identify potential new drugs, drastically reducing development time.</a:t>
            </a:r>
          </a:p>
          <a:p>
            <a:r>
              <a:rPr lang="en-US" b="1" dirty="0"/>
              <a:t>Think About It:</a:t>
            </a:r>
            <a:r>
              <a:rPr lang="en-US" dirty="0"/>
              <a:t> Would you trust an AI's diagnosis if it was 99.9% accurate?</a:t>
            </a:r>
          </a:p>
        </p:txBody>
      </p:sp>
    </p:spTree>
    <p:extLst>
      <p:ext uri="{BB962C8B-B14F-4D97-AF65-F5344CB8AC3E}">
        <p14:creationId xmlns:p14="http://schemas.microsoft.com/office/powerpoint/2010/main" val="1128770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747" y="1825625"/>
            <a:ext cx="7760505" cy="4351338"/>
          </a:xfrm>
        </p:spPr>
      </p:pic>
    </p:spTree>
    <p:extLst>
      <p:ext uri="{BB962C8B-B14F-4D97-AF65-F5344CB8AC3E}">
        <p14:creationId xmlns:p14="http://schemas.microsoft.com/office/powerpoint/2010/main" val="299622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921</Words>
  <Application>Microsoft Office PowerPoint</Application>
  <PresentationFormat>Widescreen</PresentationFormat>
  <Paragraphs>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AI is Already Here: It's in Your Pocket </vt:lpstr>
      <vt:lpstr>PowerPoint Presentation</vt:lpstr>
      <vt:lpstr>Let's Get Technical: How Do These Assistants Work? </vt:lpstr>
      <vt:lpstr>PowerPoint Presentation</vt:lpstr>
      <vt:lpstr>Application 1 - AI in Healthcare</vt:lpstr>
      <vt:lpstr>PowerPoint Presentation</vt:lpstr>
      <vt:lpstr>Application 2 - AI in Finance </vt:lpstr>
      <vt:lpstr>PowerPoint Presentation</vt:lpstr>
      <vt:lpstr>Application 3 - AI in Transportation </vt:lpstr>
      <vt:lpstr>PowerPoint Presentation</vt:lpstr>
      <vt:lpstr>Application 4 - AI in Education </vt:lpstr>
      <vt:lpstr>PowerPoint Presentation</vt:lpstr>
      <vt:lpstr>Application 5 - AI in Marketing &amp; Advertising </vt:lpstr>
      <vt:lpstr>PowerPoint Presentation</vt:lpstr>
      <vt:lpstr>A Word of Caution: Ethical Considerations </vt:lpstr>
      <vt:lpstr>Key points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14</cp:revision>
  <dcterms:created xsi:type="dcterms:W3CDTF">2025-11-02T14:56:39Z</dcterms:created>
  <dcterms:modified xsi:type="dcterms:W3CDTF">2025-11-02T17:48:55Z</dcterms:modified>
</cp:coreProperties>
</file>