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74" r:id="rId4"/>
    <p:sldId id="273" r:id="rId5"/>
    <p:sldId id="272" r:id="rId6"/>
    <p:sldId id="281" r:id="rId7"/>
    <p:sldId id="282" r:id="rId8"/>
    <p:sldId id="276" r:id="rId9"/>
    <p:sldId id="283" r:id="rId10"/>
    <p:sldId id="284" r:id="rId11"/>
    <p:sldId id="285" r:id="rId12"/>
    <p:sldId id="277" r:id="rId13"/>
    <p:sldId id="280" r:id="rId1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63" d="100"/>
          <a:sy n="63" d="100"/>
        </p:scale>
        <p:origin x="77" y="4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10/26/2025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dirty="0"/>
              <a:t>Introduction to Artificial Intelligence (AI)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b="1" dirty="0"/>
              <a:t>Ethical Considerations in AI</a:t>
            </a:r>
            <a:br>
              <a:rPr lang="en-US" b="1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7264" y="1316736"/>
            <a:ext cx="8668512" cy="5364480"/>
          </a:xfrm>
        </p:spPr>
        <p:txBody>
          <a:bodyPr>
            <a:normAutofit fontScale="77500" lnSpcReduction="20000"/>
          </a:bodyPr>
          <a:lstStyle/>
          <a:p>
            <a:pPr lvl="0"/>
            <a:r>
              <a:rPr lang="en-US" b="1" dirty="0" smtClean="0"/>
              <a:t>Bias </a:t>
            </a:r>
            <a:r>
              <a:rPr lang="en-US" b="1" dirty="0"/>
              <a:t>and Fairness</a:t>
            </a:r>
            <a:r>
              <a:rPr lang="en-US" dirty="0"/>
              <a:t>:</a:t>
            </a:r>
            <a:endParaRPr lang="en-US" b="1" dirty="0"/>
          </a:p>
          <a:p>
            <a:pPr lvl="1"/>
            <a:r>
              <a:rPr lang="en-US" dirty="0"/>
              <a:t>AI models can inherit biases from the data they are trained on, which can result in unfair outcomes.</a:t>
            </a:r>
            <a:endParaRPr lang="en-US" sz="2000" dirty="0"/>
          </a:p>
          <a:p>
            <a:pPr lvl="1"/>
            <a:r>
              <a:rPr lang="en-US" b="1" dirty="0"/>
              <a:t>Example</a:t>
            </a:r>
            <a:r>
              <a:rPr lang="en-US" dirty="0"/>
              <a:t>: AI in hiring processes could unintentionally favor certain demographics.</a:t>
            </a:r>
            <a:endParaRPr lang="en-US" sz="2000" dirty="0"/>
          </a:p>
          <a:p>
            <a:pPr lvl="0"/>
            <a:r>
              <a:rPr lang="en-US" b="1" dirty="0"/>
              <a:t>Privacy</a:t>
            </a:r>
            <a:r>
              <a:rPr lang="en-US" dirty="0"/>
              <a:t>:</a:t>
            </a:r>
            <a:endParaRPr lang="en-US" b="1" dirty="0"/>
          </a:p>
          <a:p>
            <a:pPr lvl="1"/>
            <a:r>
              <a:rPr lang="en-US" dirty="0"/>
              <a:t>AI systems often rely on personal data, raising concerns about how this data is stored and used.</a:t>
            </a:r>
            <a:endParaRPr lang="en-US" sz="2000" dirty="0"/>
          </a:p>
          <a:p>
            <a:pPr lvl="1"/>
            <a:r>
              <a:rPr lang="en-US" b="1" dirty="0"/>
              <a:t>Example</a:t>
            </a:r>
            <a:r>
              <a:rPr lang="en-US" dirty="0"/>
              <a:t>: Facial recognition in public spaces may infringe on individual privacy rights.</a:t>
            </a:r>
            <a:endParaRPr lang="en-US" sz="2000" dirty="0"/>
          </a:p>
          <a:p>
            <a:pPr lvl="0"/>
            <a:r>
              <a:rPr lang="en-US" b="1" dirty="0"/>
              <a:t>Autonomy and Accountability</a:t>
            </a:r>
            <a:r>
              <a:rPr lang="en-US" dirty="0"/>
              <a:t>:</a:t>
            </a:r>
            <a:endParaRPr lang="en-US" b="1" dirty="0"/>
          </a:p>
          <a:p>
            <a:pPr lvl="1"/>
            <a:r>
              <a:rPr lang="en-US" dirty="0"/>
              <a:t>AI systems that operate autonomously, such as drones or robots, require clear protocols for human oversight and control.</a:t>
            </a:r>
            <a:endParaRPr lang="en-US" sz="2000" dirty="0"/>
          </a:p>
          <a:p>
            <a:pPr lvl="1"/>
            <a:r>
              <a:rPr lang="en-US" b="1" dirty="0"/>
              <a:t>Ethical Dilemma</a:t>
            </a:r>
            <a:r>
              <a:rPr lang="en-US" dirty="0"/>
              <a:t>: How do we ensure humans are ultimately responsible for actions taken by AI systems?</a:t>
            </a:r>
            <a:endParaRPr lang="en-US" sz="20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059171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2128" y="463296"/>
            <a:ext cx="8229600" cy="768096"/>
          </a:xfrm>
        </p:spPr>
        <p:txBody>
          <a:bodyPr>
            <a:normAutofit fontScale="90000"/>
          </a:bodyPr>
          <a:lstStyle/>
          <a:p>
            <a:pPr algn="l"/>
            <a:r>
              <a:rPr lang="en-US" b="1" dirty="0"/>
              <a:t>Future of AI</a:t>
            </a:r>
            <a:br>
              <a:rPr lang="en-US" b="1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2128" y="1231392"/>
            <a:ext cx="8723376" cy="5498592"/>
          </a:xfrm>
        </p:spPr>
        <p:txBody>
          <a:bodyPr>
            <a:normAutofit fontScale="92500" lnSpcReduction="10000"/>
          </a:bodyPr>
          <a:lstStyle/>
          <a:p>
            <a:pPr lvl="0"/>
            <a:r>
              <a:rPr lang="en-US" b="1" dirty="0" smtClean="0"/>
              <a:t>Emerging </a:t>
            </a:r>
            <a:r>
              <a:rPr lang="en-US" b="1" dirty="0"/>
              <a:t>Trends</a:t>
            </a:r>
            <a:r>
              <a:rPr lang="en-US" dirty="0"/>
              <a:t>:</a:t>
            </a:r>
            <a:endParaRPr lang="en-US" b="1" dirty="0"/>
          </a:p>
          <a:p>
            <a:pPr lvl="1"/>
            <a:r>
              <a:rPr lang="en-US" b="1" dirty="0"/>
              <a:t>Explainable AI</a:t>
            </a:r>
            <a:r>
              <a:rPr lang="en-US" dirty="0"/>
              <a:t>: Research into creating models whose decision-making processes are understandable to humans.</a:t>
            </a:r>
            <a:endParaRPr lang="en-US" sz="2000" dirty="0"/>
          </a:p>
          <a:p>
            <a:pPr lvl="1"/>
            <a:r>
              <a:rPr lang="en-US" b="1" dirty="0"/>
              <a:t>Sustainable AI</a:t>
            </a:r>
            <a:r>
              <a:rPr lang="en-US" dirty="0"/>
              <a:t>: Efforts to reduce the environmental impact of AI technologies, such as by improving energy efficiency.</a:t>
            </a:r>
            <a:endParaRPr lang="en-US" sz="2000" dirty="0"/>
          </a:p>
          <a:p>
            <a:pPr lvl="0"/>
            <a:r>
              <a:rPr lang="en-US" b="1" dirty="0"/>
              <a:t>Potential vs. Caution</a:t>
            </a:r>
            <a:r>
              <a:rPr lang="en-US" dirty="0"/>
              <a:t>:</a:t>
            </a:r>
            <a:endParaRPr lang="en-US" b="1" dirty="0"/>
          </a:p>
          <a:p>
            <a:pPr lvl="1"/>
            <a:r>
              <a:rPr lang="en-US" dirty="0"/>
              <a:t>AI has the potential to solve major problems but requires careful oversight to avoid misuse.</a:t>
            </a:r>
            <a:endParaRPr lang="en-US" sz="2000" dirty="0"/>
          </a:p>
          <a:p>
            <a:pPr lvl="0"/>
            <a:r>
              <a:rPr lang="en-US" b="1" dirty="0"/>
              <a:t>Career Opportunities</a:t>
            </a:r>
            <a:r>
              <a:rPr lang="en-US" dirty="0"/>
              <a:t>:</a:t>
            </a:r>
            <a:endParaRPr lang="en-US" b="1" dirty="0"/>
          </a:p>
          <a:p>
            <a:pPr lvl="1"/>
            <a:r>
              <a:rPr lang="en-US" dirty="0"/>
              <a:t>AI is opening up job roles in data science, machine learning engineering, and ethics advising, among others.</a:t>
            </a:r>
            <a:endParaRPr lang="en-US" sz="20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27217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>
                <a:solidFill>
                  <a:srgbClr val="FF0000"/>
                </a:solidFill>
              </a:rPr>
              <a:t>example of interpretability problem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/>
            <a:r>
              <a:rPr lang="ar-IQ" b="1" dirty="0">
                <a:solidFill>
                  <a:srgbClr val="FF0000"/>
                </a:solidFill>
              </a:rPr>
              <a:t>قَالَ فَإِنَّهَا مُحَرَّمَةٌ عَلَيْهِمْ ۛ أَرْبَعِينَ سَنَةً ۛ يَتِيهُونَ فِي الْأَرْضِ ۚ فَلَا تَأْسَ عَلَى الْقَوْمِ </a:t>
            </a:r>
            <a:r>
              <a:rPr lang="ar-IQ" b="1" dirty="0" smtClean="0">
                <a:solidFill>
                  <a:srgbClr val="FF0000"/>
                </a:solidFill>
              </a:rPr>
              <a:t>الْفَاسِقِينَ . </a:t>
            </a:r>
            <a:endParaRPr lang="en-US" b="1" dirty="0" smtClean="0">
              <a:solidFill>
                <a:srgbClr val="FF0000"/>
              </a:solidFill>
            </a:endParaRPr>
          </a:p>
          <a:p>
            <a:pPr marL="0" indent="0" algn="r">
              <a:buNone/>
            </a:pPr>
            <a:endParaRPr lang="en-US" b="1" dirty="0" smtClean="0">
              <a:solidFill>
                <a:srgbClr val="FF0000"/>
              </a:solidFill>
            </a:endParaRPr>
          </a:p>
          <a:p>
            <a:pPr marL="0" indent="0" algn="r">
              <a:buNone/>
            </a:pPr>
            <a:r>
              <a:rPr lang="en-US" b="1" dirty="0" smtClean="0">
                <a:solidFill>
                  <a:srgbClr val="FF0000"/>
                </a:solidFill>
              </a:rPr>
              <a:t>***************************************</a:t>
            </a:r>
            <a:endParaRPr lang="ar-IQ" b="1" dirty="0">
              <a:solidFill>
                <a:srgbClr val="FF0000"/>
              </a:solidFill>
            </a:endParaRPr>
          </a:p>
          <a:p>
            <a:pPr marL="0" indent="0" algn="ctr">
              <a:buNone/>
            </a:pPr>
            <a:r>
              <a:rPr lang="en-US" dirty="0" smtClean="0">
                <a:solidFill>
                  <a:srgbClr val="FF0000"/>
                </a:solidFill>
              </a:rPr>
              <a:t>“A woman, without </a:t>
            </a:r>
            <a:r>
              <a:rPr lang="en-US" dirty="0">
                <a:solidFill>
                  <a:srgbClr val="FF0000"/>
                </a:solidFill>
              </a:rPr>
              <a:t>her </a:t>
            </a:r>
            <a:r>
              <a:rPr lang="en-US" dirty="0" smtClean="0">
                <a:solidFill>
                  <a:srgbClr val="FF0000"/>
                </a:solidFill>
              </a:rPr>
              <a:t>man, </a:t>
            </a:r>
            <a:r>
              <a:rPr lang="en-US" dirty="0">
                <a:solidFill>
                  <a:srgbClr val="FF0000"/>
                </a:solidFill>
              </a:rPr>
              <a:t>is nothing</a:t>
            </a:r>
            <a:r>
              <a:rPr lang="en-US" dirty="0" smtClean="0">
                <a:solidFill>
                  <a:srgbClr val="FF0000"/>
                </a:solidFill>
              </a:rPr>
              <a:t>.”</a:t>
            </a:r>
          </a:p>
          <a:p>
            <a:pPr marL="0" indent="0" algn="ctr">
              <a:buNone/>
            </a:pPr>
            <a:r>
              <a:rPr lang="en-US" dirty="0">
                <a:solidFill>
                  <a:srgbClr val="FF0000"/>
                </a:solidFill>
              </a:rPr>
              <a:t>“A woman, without </a:t>
            </a:r>
            <a:r>
              <a:rPr lang="en-US" dirty="0" err="1" smtClean="0">
                <a:solidFill>
                  <a:srgbClr val="FF0000"/>
                </a:solidFill>
              </a:rPr>
              <a:t>her,man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>
                <a:solidFill>
                  <a:srgbClr val="FF0000"/>
                </a:solidFill>
              </a:rPr>
              <a:t>is nothing.”</a:t>
            </a:r>
          </a:p>
          <a:p>
            <a:pPr marL="0" indent="0" algn="ctr">
              <a:buNone/>
            </a:pP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3255771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988" y="197487"/>
            <a:ext cx="9100518" cy="6277958"/>
          </a:xfrm>
        </p:spPr>
      </p:pic>
    </p:spTree>
    <p:extLst>
      <p:ext uri="{BB962C8B-B14F-4D97-AF65-F5344CB8AC3E}">
        <p14:creationId xmlns:p14="http://schemas.microsoft.com/office/powerpoint/2010/main" val="22511785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What is Artificial Intelligence?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- Simulation of human intelligence in machines</a:t>
            </a:r>
          </a:p>
          <a:p>
            <a:r>
              <a:rPr dirty="0"/>
              <a:t>- Core abilities: learning, reasoning, perception, interaction</a:t>
            </a:r>
          </a:p>
          <a:p>
            <a:r>
              <a:rPr dirty="0"/>
              <a:t>- </a:t>
            </a:r>
            <a:r>
              <a:rPr lang="en-US" b="1" dirty="0"/>
              <a:t>Types of AI</a:t>
            </a:r>
          </a:p>
          <a:p>
            <a:r>
              <a:rPr dirty="0" smtClean="0"/>
              <a:t>Narrow </a:t>
            </a:r>
            <a:r>
              <a:rPr dirty="0"/>
              <a:t>AI vs. </a:t>
            </a:r>
            <a:r>
              <a:rPr dirty="0" smtClean="0"/>
              <a:t>General </a:t>
            </a:r>
            <a:r>
              <a:rPr dirty="0"/>
              <a:t>AI vs. Super AI</a:t>
            </a:r>
          </a:p>
          <a:p>
            <a:r>
              <a:rPr dirty="0"/>
              <a:t>- Goal: replicate or augment human intelligence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01216"/>
            <a:ext cx="8229600" cy="5724947"/>
          </a:xfrm>
        </p:spPr>
        <p:txBody>
          <a:bodyPr>
            <a:noAutofit/>
          </a:bodyPr>
          <a:lstStyle/>
          <a:p>
            <a:r>
              <a:rPr lang="en-US" sz="2200" dirty="0"/>
              <a:t>Core Definition:</a:t>
            </a:r>
          </a:p>
          <a:p>
            <a:pPr marL="0" indent="0">
              <a:buNone/>
            </a:pPr>
            <a:r>
              <a:rPr lang="en-US" sz="2200" dirty="0"/>
              <a:t>• Artificial Intelligence (AI) refers to the creation of computer systems that can perform tasks typically requiring human intelligence. This includes tasks such as </a:t>
            </a:r>
            <a:r>
              <a:rPr lang="en-US" sz="2400" b="1" i="1" dirty="0"/>
              <a:t>decision-making</a:t>
            </a:r>
            <a:r>
              <a:rPr lang="en-US" sz="2200" dirty="0"/>
              <a:t>, </a:t>
            </a:r>
            <a:r>
              <a:rPr lang="en-US" sz="2200" dirty="0" smtClean="0"/>
              <a:t>problem </a:t>
            </a:r>
            <a:r>
              <a:rPr lang="en-US" sz="2200" dirty="0" err="1" smtClean="0"/>
              <a:t>solving,and</a:t>
            </a:r>
            <a:r>
              <a:rPr lang="en-US" sz="2200" dirty="0" smtClean="0"/>
              <a:t> </a:t>
            </a:r>
            <a:r>
              <a:rPr lang="en-US" sz="2200" dirty="0"/>
              <a:t>recognizing patterns.</a:t>
            </a:r>
          </a:p>
          <a:p>
            <a:pPr marL="0" indent="0">
              <a:buNone/>
            </a:pPr>
            <a:r>
              <a:rPr lang="en-US" sz="2200" dirty="0"/>
              <a:t>•</a:t>
            </a:r>
            <a:r>
              <a:rPr lang="en-US" sz="2200" b="1" dirty="0"/>
              <a:t>Examples</a:t>
            </a:r>
            <a:r>
              <a:rPr lang="en-US" sz="2200" dirty="0"/>
              <a:t>:</a:t>
            </a:r>
          </a:p>
          <a:p>
            <a:pPr marL="0" indent="0">
              <a:buNone/>
            </a:pPr>
            <a:r>
              <a:rPr lang="en-US" sz="2200" dirty="0" smtClean="0"/>
              <a:t> -</a:t>
            </a:r>
            <a:r>
              <a:rPr lang="en-US" sz="2200" b="1" dirty="0" smtClean="0"/>
              <a:t>Personal </a:t>
            </a:r>
            <a:r>
              <a:rPr lang="en-US" sz="2200" b="1" dirty="0"/>
              <a:t>Assistants</a:t>
            </a:r>
            <a:r>
              <a:rPr lang="en-US" sz="2200" dirty="0"/>
              <a:t> like </a:t>
            </a:r>
            <a:r>
              <a:rPr lang="en-US" sz="2200" b="1" dirty="0"/>
              <a:t>Siri</a:t>
            </a:r>
            <a:r>
              <a:rPr lang="en-US" sz="2200" dirty="0"/>
              <a:t> and </a:t>
            </a:r>
            <a:r>
              <a:rPr lang="en-US" sz="2200" b="1" dirty="0"/>
              <a:t>Alexa</a:t>
            </a:r>
            <a:r>
              <a:rPr lang="en-US" sz="2200" dirty="0"/>
              <a:t>, which use AI to respond to </a:t>
            </a:r>
            <a:r>
              <a:rPr lang="en-US" sz="2200" dirty="0" smtClean="0"/>
              <a:t>  voice </a:t>
            </a:r>
            <a:r>
              <a:rPr lang="en-US" sz="2200" dirty="0"/>
              <a:t>commands.</a:t>
            </a:r>
          </a:p>
          <a:p>
            <a:pPr marL="0" indent="0">
              <a:buNone/>
            </a:pPr>
            <a:r>
              <a:rPr lang="en-US" sz="2200" dirty="0" smtClean="0"/>
              <a:t>-</a:t>
            </a:r>
            <a:r>
              <a:rPr lang="en-US" sz="2200" b="1" dirty="0" smtClean="0"/>
              <a:t>Recommendatio</a:t>
            </a:r>
            <a:r>
              <a:rPr lang="en-US" sz="2200" b="1" dirty="0"/>
              <a:t>n Systems </a:t>
            </a:r>
            <a:r>
              <a:rPr lang="en-US" sz="2200" dirty="0"/>
              <a:t>on Netflix or Spotify that learn from user preferences.</a:t>
            </a:r>
          </a:p>
          <a:p>
            <a:pPr marL="0" indent="0">
              <a:buNone/>
            </a:pPr>
            <a:r>
              <a:rPr lang="en-US" sz="2200" dirty="0"/>
              <a:t>•</a:t>
            </a:r>
            <a:r>
              <a:rPr lang="en-US" sz="2200" b="1" dirty="0"/>
              <a:t>Key Components</a:t>
            </a:r>
            <a:r>
              <a:rPr lang="en-US" sz="2200" dirty="0"/>
              <a:t>:</a:t>
            </a:r>
          </a:p>
          <a:p>
            <a:pPr marL="0" indent="0">
              <a:buNone/>
            </a:pPr>
            <a:r>
              <a:rPr lang="en-US" sz="2200" dirty="0" smtClean="0"/>
              <a:t>- </a:t>
            </a:r>
            <a:r>
              <a:rPr lang="en-US" sz="2200" dirty="0"/>
              <a:t>Learning: The ability to improve over time with more data.</a:t>
            </a:r>
          </a:p>
          <a:p>
            <a:pPr marL="0" indent="0">
              <a:buNone/>
            </a:pPr>
            <a:r>
              <a:rPr lang="en-US" sz="2200" dirty="0" smtClean="0"/>
              <a:t>- </a:t>
            </a:r>
            <a:r>
              <a:rPr lang="en-US" sz="2200" dirty="0"/>
              <a:t>Reasoning: Drawing logical conclusions or making inferences.</a:t>
            </a:r>
          </a:p>
          <a:p>
            <a:pPr marL="0" indent="0">
              <a:buNone/>
            </a:pPr>
            <a:r>
              <a:rPr lang="en-US" sz="2200" dirty="0" smtClean="0"/>
              <a:t>- </a:t>
            </a:r>
            <a:r>
              <a:rPr lang="en-US" sz="2200" dirty="0"/>
              <a:t>Self-Correction: Learning from errors to refine outcomes.</a:t>
            </a:r>
          </a:p>
        </p:txBody>
      </p:sp>
    </p:spTree>
    <p:extLst>
      <p:ext uri="{BB962C8B-B14F-4D97-AF65-F5344CB8AC3E}">
        <p14:creationId xmlns:p14="http://schemas.microsoft.com/office/powerpoint/2010/main" val="14607037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Brief History of AI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 sz="2000" b="1" dirty="0"/>
              <a:t>Early Beginnings (1950s)</a:t>
            </a:r>
            <a:r>
              <a:rPr lang="en-US" sz="2000" dirty="0"/>
              <a:t>:</a:t>
            </a:r>
          </a:p>
          <a:p>
            <a:pPr marL="0" indent="0">
              <a:buNone/>
            </a:pPr>
            <a:r>
              <a:rPr lang="en-US" sz="1600" dirty="0"/>
              <a:t>• </a:t>
            </a:r>
            <a:r>
              <a:rPr lang="en-US" sz="1600" b="1" dirty="0"/>
              <a:t>Alan Turing </a:t>
            </a:r>
            <a:r>
              <a:rPr lang="en-US" sz="1600" dirty="0"/>
              <a:t>(1950): Proposed the Turing Test, suggesting that if a machine could converse</a:t>
            </a:r>
          </a:p>
          <a:p>
            <a:pPr marL="0" indent="0">
              <a:buNone/>
            </a:pPr>
            <a:r>
              <a:rPr lang="ar-IQ" sz="1600" dirty="0" smtClean="0"/>
              <a:t>  </a:t>
            </a:r>
            <a:r>
              <a:rPr lang="en-US" sz="1600" dirty="0" smtClean="0"/>
              <a:t>indistinguishably </a:t>
            </a:r>
            <a:r>
              <a:rPr lang="en-US" sz="1600" dirty="0"/>
              <a:t>from a human, it could be considered "intelligent."</a:t>
            </a:r>
          </a:p>
          <a:p>
            <a:pPr marL="0" indent="0">
              <a:buNone/>
            </a:pPr>
            <a:r>
              <a:rPr lang="en-US" sz="1600" dirty="0"/>
              <a:t>• </a:t>
            </a:r>
            <a:r>
              <a:rPr lang="en-US" sz="1600" b="1" dirty="0"/>
              <a:t>Dartmouth Conference </a:t>
            </a:r>
            <a:r>
              <a:rPr lang="en-US" sz="1600" dirty="0"/>
              <a:t>(1956): Birth of AI as a field. Pioneers like John McCarthy, </a:t>
            </a:r>
            <a:r>
              <a:rPr lang="en-US" sz="1600" dirty="0" smtClean="0"/>
              <a:t>Marvin</a:t>
            </a:r>
          </a:p>
          <a:p>
            <a:pPr marL="0" indent="0">
              <a:buNone/>
            </a:pPr>
            <a:r>
              <a:rPr lang="ar-IQ" sz="1600" dirty="0" smtClean="0"/>
              <a:t>   </a:t>
            </a:r>
            <a:r>
              <a:rPr lang="en-US" sz="1600" dirty="0" smtClean="0"/>
              <a:t>Minsky, and Allen Newell discussed creating "thinking machines.”</a:t>
            </a:r>
          </a:p>
          <a:p>
            <a:pPr marL="0" indent="0">
              <a:buNone/>
            </a:pPr>
            <a:r>
              <a:rPr lang="en-US" sz="1600" b="1" dirty="0" smtClean="0"/>
              <a:t>Growth </a:t>
            </a:r>
            <a:r>
              <a:rPr lang="en-US" sz="1600" b="1" dirty="0"/>
              <a:t>Phases</a:t>
            </a:r>
            <a:r>
              <a:rPr lang="en-US" sz="1600" dirty="0"/>
              <a:t>:</a:t>
            </a:r>
          </a:p>
          <a:p>
            <a:pPr marL="0" indent="0">
              <a:buNone/>
            </a:pPr>
            <a:r>
              <a:rPr lang="en-US" sz="1600" dirty="0" smtClean="0"/>
              <a:t>• </a:t>
            </a:r>
            <a:r>
              <a:rPr lang="en-US" sz="1600" b="1" dirty="0"/>
              <a:t>1980s</a:t>
            </a:r>
            <a:r>
              <a:rPr lang="en-US" sz="1600" dirty="0"/>
              <a:t>: Expert systems—rule-based programs that solved specific problems in fields like</a:t>
            </a:r>
          </a:p>
          <a:p>
            <a:pPr marL="0" indent="0">
              <a:buNone/>
            </a:pPr>
            <a:r>
              <a:rPr lang="ar-IQ" sz="1600" dirty="0" smtClean="0"/>
              <a:t>   </a:t>
            </a:r>
            <a:r>
              <a:rPr lang="en-US" sz="1600" dirty="0" smtClean="0"/>
              <a:t>medicine</a:t>
            </a:r>
            <a:r>
              <a:rPr lang="en-US" sz="1600" dirty="0"/>
              <a:t>.</a:t>
            </a:r>
          </a:p>
          <a:p>
            <a:pPr marL="0" indent="0">
              <a:buNone/>
            </a:pPr>
            <a:r>
              <a:rPr lang="en-US" sz="1600" dirty="0"/>
              <a:t>• </a:t>
            </a:r>
            <a:r>
              <a:rPr lang="en-US" sz="1600" b="1" dirty="0"/>
              <a:t>2000s-2010s</a:t>
            </a:r>
            <a:r>
              <a:rPr lang="en-US" sz="1600" dirty="0"/>
              <a:t>: Machine learning evolved with greater computational power and access to</a:t>
            </a:r>
          </a:p>
          <a:p>
            <a:pPr marL="0" indent="0">
              <a:buNone/>
            </a:pPr>
            <a:r>
              <a:rPr lang="ar-IQ" sz="2000" b="1" i="1" dirty="0"/>
              <a:t> </a:t>
            </a:r>
            <a:r>
              <a:rPr lang="ar-IQ" sz="2000" b="1" i="1" dirty="0" smtClean="0"/>
              <a:t>  </a:t>
            </a:r>
            <a:r>
              <a:rPr lang="en-US" sz="2000" b="1" i="1" u="sng" dirty="0" smtClean="0"/>
              <a:t>big </a:t>
            </a:r>
            <a:r>
              <a:rPr lang="en-US" sz="2000" b="1" i="1" u="sng" dirty="0"/>
              <a:t>data</a:t>
            </a:r>
            <a:r>
              <a:rPr lang="en-US" sz="1600" dirty="0"/>
              <a:t>, making breakthroughs in speech and image recognition.</a:t>
            </a:r>
          </a:p>
          <a:p>
            <a:pPr marL="0" indent="0">
              <a:buNone/>
            </a:pPr>
            <a:r>
              <a:rPr lang="ar-IQ" sz="1600" b="1" dirty="0" smtClean="0"/>
              <a:t>    </a:t>
            </a:r>
            <a:r>
              <a:rPr lang="en-US" sz="1600" b="1" dirty="0" smtClean="0"/>
              <a:t>Recent </a:t>
            </a:r>
            <a:r>
              <a:rPr lang="en-US" sz="1600" b="1" dirty="0"/>
              <a:t>Developments</a:t>
            </a:r>
            <a:r>
              <a:rPr lang="en-US" sz="1600" dirty="0"/>
              <a:t>:</a:t>
            </a:r>
          </a:p>
          <a:p>
            <a:pPr marL="0" indent="0">
              <a:buNone/>
            </a:pPr>
            <a:r>
              <a:rPr lang="en-US" sz="1600" dirty="0"/>
              <a:t>• </a:t>
            </a:r>
            <a:r>
              <a:rPr lang="en-US" sz="1600" b="1" dirty="0"/>
              <a:t>Deep Learning</a:t>
            </a:r>
            <a:r>
              <a:rPr lang="en-US" sz="1600" dirty="0"/>
              <a:t>: Revolutionized AI with complex models mimicking human neural networks,</a:t>
            </a:r>
          </a:p>
          <a:p>
            <a:pPr marL="0" indent="0">
              <a:buNone/>
            </a:pPr>
            <a:r>
              <a:rPr lang="ar-IQ" sz="1600" dirty="0" smtClean="0"/>
              <a:t>   </a:t>
            </a:r>
            <a:r>
              <a:rPr lang="en-US" sz="1600" dirty="0" smtClean="0"/>
              <a:t>leading </a:t>
            </a:r>
            <a:r>
              <a:rPr lang="en-US" sz="1600" dirty="0"/>
              <a:t>to significant improvements in image processing, translation, and even </a:t>
            </a:r>
            <a:r>
              <a:rPr lang="en-US" sz="1600" dirty="0" smtClean="0"/>
              <a:t>creative</a:t>
            </a:r>
            <a:r>
              <a:rPr lang="ar-IQ" sz="1600" dirty="0" smtClean="0"/>
              <a:t> </a:t>
            </a:r>
            <a:r>
              <a:rPr lang="en-US" sz="1600" dirty="0" smtClean="0"/>
              <a:t>tasks</a:t>
            </a:r>
            <a:r>
              <a:rPr lang="en-US" sz="16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6119607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Types of AI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1628" y="1611086"/>
            <a:ext cx="8175171" cy="4515077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2800" dirty="0"/>
              <a:t>Narrow AI, also known as Weak AI, is an AI system designed to perform a specific task or set of tasks. </a:t>
            </a:r>
            <a:endParaRPr lang="en-US" sz="2800" dirty="0" smtClean="0"/>
          </a:p>
          <a:p>
            <a:pPr marL="514350" indent="-514350">
              <a:buFont typeface="+mj-lt"/>
              <a:buAutoNum type="arabicPeriod"/>
            </a:pPr>
            <a:r>
              <a:rPr lang="en-US" sz="2800" dirty="0"/>
              <a:t>General AI, also </a:t>
            </a:r>
            <a:r>
              <a:rPr lang="en-US" sz="2800" dirty="0" smtClean="0"/>
              <a:t>known </a:t>
            </a:r>
            <a:r>
              <a:rPr lang="en-US" sz="2800" dirty="0"/>
              <a:t>as strong AI or human-level AI, is an AI system that can perform any intellectual task that a human can do. </a:t>
            </a:r>
            <a:endParaRPr lang="ar-IQ" sz="2800" dirty="0" smtClean="0"/>
          </a:p>
          <a:p>
            <a:pPr marL="514350" indent="-514350">
              <a:buFont typeface="+mj-lt"/>
              <a:buAutoNum type="arabicPeriod"/>
            </a:pPr>
            <a:r>
              <a:rPr lang="en-US" sz="2800" dirty="0"/>
              <a:t>Super AI, also </a:t>
            </a:r>
            <a:r>
              <a:rPr lang="en-US" sz="2800" dirty="0" smtClean="0"/>
              <a:t>known </a:t>
            </a:r>
            <a:r>
              <a:rPr lang="en-US" sz="2800" dirty="0"/>
              <a:t>as artificial superintelligence, is an AI system that surpasses human intelligence in all areas. </a:t>
            </a:r>
          </a:p>
        </p:txBody>
      </p:sp>
    </p:spTree>
    <p:extLst>
      <p:ext uri="{BB962C8B-B14F-4D97-AF65-F5344CB8AC3E}">
        <p14:creationId xmlns:p14="http://schemas.microsoft.com/office/powerpoint/2010/main" val="18342868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1920" y="158496"/>
            <a:ext cx="9022080" cy="6571488"/>
          </a:xfrm>
        </p:spPr>
        <p:txBody>
          <a:bodyPr>
            <a:normAutofit fontScale="70000" lnSpcReduction="20000"/>
          </a:bodyPr>
          <a:lstStyle/>
          <a:p>
            <a:endParaRPr lang="en-US" b="1" dirty="0" smtClean="0"/>
          </a:p>
          <a:p>
            <a:r>
              <a:rPr lang="en-US" sz="5100" b="1" dirty="0"/>
              <a:t>Approaches in AI</a:t>
            </a:r>
          </a:p>
          <a:p>
            <a:endParaRPr lang="en-US" b="1" dirty="0"/>
          </a:p>
          <a:p>
            <a:r>
              <a:rPr lang="en-US" b="1" dirty="0" smtClean="0"/>
              <a:t>Machine </a:t>
            </a:r>
            <a:r>
              <a:rPr lang="en-US" b="1" dirty="0"/>
              <a:t>Learning (ML)</a:t>
            </a:r>
            <a:r>
              <a:rPr lang="en-US" dirty="0"/>
              <a:t>:Subset of AI focusing on training models to make </a:t>
            </a:r>
            <a:r>
              <a:rPr lang="en-US" b="1" dirty="0"/>
              <a:t>predictions</a:t>
            </a:r>
            <a:r>
              <a:rPr lang="en-US" dirty="0"/>
              <a:t> or decisions without being explicitly programmed.</a:t>
            </a:r>
          </a:p>
          <a:p>
            <a:r>
              <a:rPr lang="en-US" b="1" dirty="0"/>
              <a:t>Types of Learning</a:t>
            </a:r>
            <a:r>
              <a:rPr lang="en-US" dirty="0"/>
              <a:t>:</a:t>
            </a:r>
            <a:endParaRPr lang="en-US" b="1" dirty="0"/>
          </a:p>
          <a:p>
            <a:pPr lvl="1"/>
            <a:r>
              <a:rPr lang="en-US" b="1" dirty="0"/>
              <a:t>Supervised Learning</a:t>
            </a:r>
            <a:r>
              <a:rPr lang="en-US" dirty="0"/>
              <a:t>: Models learn from labeled data to make future predictions.</a:t>
            </a:r>
            <a:endParaRPr lang="en-US" sz="2000" dirty="0"/>
          </a:p>
          <a:p>
            <a:pPr lvl="1"/>
            <a:r>
              <a:rPr lang="en-US" b="1" dirty="0"/>
              <a:t>Unsupervised Learning</a:t>
            </a:r>
            <a:r>
              <a:rPr lang="en-US" dirty="0"/>
              <a:t>: Finds patterns or groups in data without labels.</a:t>
            </a:r>
            <a:endParaRPr lang="en-US" sz="2000" dirty="0"/>
          </a:p>
          <a:p>
            <a:pPr lvl="1"/>
            <a:r>
              <a:rPr lang="en-US" b="1" dirty="0"/>
              <a:t>Reinforcement Learning</a:t>
            </a:r>
            <a:r>
              <a:rPr lang="en-US" dirty="0"/>
              <a:t>: Models learn by trial and error to achieve a goal (e.g., game-playing AI).</a:t>
            </a:r>
            <a:endParaRPr lang="en-US" sz="2000" dirty="0"/>
          </a:p>
          <a:p>
            <a:r>
              <a:rPr lang="en-US" b="1" dirty="0"/>
              <a:t>Deep Learning</a:t>
            </a:r>
            <a:r>
              <a:rPr lang="en-US" dirty="0"/>
              <a:t>:</a:t>
            </a:r>
            <a:endParaRPr lang="en-US" b="1" dirty="0"/>
          </a:p>
          <a:p>
            <a:r>
              <a:rPr lang="en-US" dirty="0"/>
              <a:t>Subset of ML using artificial neural networks with multiple layers to process data.</a:t>
            </a:r>
          </a:p>
          <a:p>
            <a:pPr lvl="0"/>
            <a:r>
              <a:rPr lang="en-US" dirty="0"/>
              <a:t>Key in applications like facial recognition, self-driving cars, and voice assistants.</a:t>
            </a:r>
            <a:endParaRPr lang="en-US" sz="2400" dirty="0"/>
          </a:p>
          <a:p>
            <a:r>
              <a:rPr lang="en-US" b="1" dirty="0"/>
              <a:t>Natural Language Processing (NLP)</a:t>
            </a:r>
            <a:r>
              <a:rPr lang="en-US" dirty="0"/>
              <a:t>:</a:t>
            </a:r>
            <a:endParaRPr lang="en-US" b="1" dirty="0"/>
          </a:p>
          <a:p>
            <a:pPr lvl="0"/>
            <a:r>
              <a:rPr lang="en-US" dirty="0"/>
              <a:t>Enables machines to interpret and respond to human language.</a:t>
            </a:r>
            <a:endParaRPr lang="en-US" sz="2400" dirty="0"/>
          </a:p>
          <a:p>
            <a:pPr lvl="0"/>
            <a:r>
              <a:rPr lang="en-US" dirty="0"/>
              <a:t>Used in translation (Google Translate), sentiment analysis, and </a:t>
            </a:r>
            <a:r>
              <a:rPr lang="en-US" dirty="0" err="1"/>
              <a:t>chatbots</a:t>
            </a:r>
            <a:r>
              <a:rPr lang="en-US" dirty="0"/>
              <a:t>.</a:t>
            </a:r>
            <a:endParaRPr lang="en-US" sz="24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49157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28206"/>
            <a:ext cx="8229600" cy="566610"/>
          </a:xfrm>
        </p:spPr>
        <p:txBody>
          <a:bodyPr>
            <a:normAutofit fontScale="90000"/>
          </a:bodyPr>
          <a:lstStyle/>
          <a:p>
            <a:pPr algn="l"/>
            <a:r>
              <a:rPr lang="en-US" b="1" dirty="0"/>
              <a:t>Applications of AI</a:t>
            </a:r>
            <a:br>
              <a:rPr lang="en-US" b="1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0688" y="902208"/>
            <a:ext cx="8668512" cy="5803392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endParaRPr lang="en-US" dirty="0"/>
          </a:p>
          <a:p>
            <a:pPr lvl="0"/>
            <a:r>
              <a:rPr lang="en-US" b="1" dirty="0"/>
              <a:t>Healthcare</a:t>
            </a:r>
            <a:r>
              <a:rPr lang="en-US" dirty="0"/>
              <a:t>:</a:t>
            </a:r>
            <a:endParaRPr lang="en-US" b="1" dirty="0"/>
          </a:p>
          <a:p>
            <a:pPr lvl="1"/>
            <a:r>
              <a:rPr lang="en-US" b="1" dirty="0"/>
              <a:t>Medical Imaging</a:t>
            </a:r>
            <a:r>
              <a:rPr lang="en-US" dirty="0"/>
              <a:t>: AI analyzes X-rays and MRIs for faster, accurate diagnoses.</a:t>
            </a:r>
            <a:endParaRPr lang="en-US" sz="2000" dirty="0"/>
          </a:p>
          <a:p>
            <a:pPr lvl="1"/>
            <a:r>
              <a:rPr lang="en-US" b="1" dirty="0"/>
              <a:t>Drug Discovery</a:t>
            </a:r>
            <a:r>
              <a:rPr lang="en-US" dirty="0"/>
              <a:t>: AI accelerates the process of finding new medications by analyzing massive datasets.</a:t>
            </a:r>
            <a:endParaRPr lang="en-US" sz="2000" dirty="0"/>
          </a:p>
          <a:p>
            <a:pPr lvl="0"/>
            <a:r>
              <a:rPr lang="en-US" b="1" dirty="0"/>
              <a:t>Finance</a:t>
            </a:r>
            <a:r>
              <a:rPr lang="en-US" dirty="0"/>
              <a:t>:</a:t>
            </a:r>
            <a:endParaRPr lang="en-US" b="1" dirty="0"/>
          </a:p>
          <a:p>
            <a:pPr lvl="1"/>
            <a:r>
              <a:rPr lang="en-US" b="1" dirty="0"/>
              <a:t>Fraud Detection</a:t>
            </a:r>
            <a:r>
              <a:rPr lang="en-US" dirty="0"/>
              <a:t>: Monitors transactions for unusual patterns to identify fraud.</a:t>
            </a:r>
            <a:endParaRPr lang="en-US" sz="2000" dirty="0"/>
          </a:p>
          <a:p>
            <a:pPr lvl="1"/>
            <a:r>
              <a:rPr lang="en-US" b="1" dirty="0"/>
              <a:t>Customer Service</a:t>
            </a:r>
            <a:r>
              <a:rPr lang="en-US" dirty="0"/>
              <a:t>: </a:t>
            </a:r>
            <a:r>
              <a:rPr lang="en-US" dirty="0" err="1"/>
              <a:t>Chatbots</a:t>
            </a:r>
            <a:r>
              <a:rPr lang="en-US" dirty="0"/>
              <a:t> and virtual assistants help answer banking and finance questions.</a:t>
            </a:r>
            <a:endParaRPr lang="en-US" sz="2000" dirty="0"/>
          </a:p>
          <a:p>
            <a:pPr lvl="0"/>
            <a:r>
              <a:rPr lang="en-US" b="1" dirty="0"/>
              <a:t>Automotive</a:t>
            </a:r>
            <a:r>
              <a:rPr lang="en-US" dirty="0"/>
              <a:t>:</a:t>
            </a:r>
            <a:endParaRPr lang="en-US" b="1" dirty="0"/>
          </a:p>
          <a:p>
            <a:pPr lvl="1"/>
            <a:r>
              <a:rPr lang="en-US" b="1" dirty="0"/>
              <a:t>Self-Driving Cars</a:t>
            </a:r>
            <a:r>
              <a:rPr lang="en-US" dirty="0"/>
              <a:t>: Uses computer vision and sensor data to navigate roads autonomously.</a:t>
            </a:r>
            <a:endParaRPr lang="en-US" sz="2000" dirty="0"/>
          </a:p>
          <a:p>
            <a:pPr lvl="1"/>
            <a:r>
              <a:rPr lang="en-US" b="1" dirty="0"/>
              <a:t>Traffic Management</a:t>
            </a:r>
            <a:r>
              <a:rPr lang="en-US" dirty="0"/>
              <a:t>: AI optimizes traffic flow and reduces congestion.</a:t>
            </a:r>
            <a:endParaRPr lang="en-US" sz="2000" dirty="0"/>
          </a:p>
          <a:p>
            <a:pPr lvl="0"/>
            <a:r>
              <a:rPr lang="en-US" b="1" dirty="0"/>
              <a:t>Education</a:t>
            </a:r>
            <a:r>
              <a:rPr lang="en-US" dirty="0"/>
              <a:t>:</a:t>
            </a:r>
            <a:endParaRPr lang="en-US" b="1" dirty="0"/>
          </a:p>
          <a:p>
            <a:pPr lvl="1"/>
            <a:r>
              <a:rPr lang="en-US" b="1" dirty="0"/>
              <a:t>Adaptive Learning</a:t>
            </a:r>
            <a:r>
              <a:rPr lang="en-US" dirty="0"/>
              <a:t>: Personalized learning paths based on student performance.</a:t>
            </a:r>
            <a:endParaRPr lang="en-US" sz="2000" dirty="0"/>
          </a:p>
          <a:p>
            <a:pPr lvl="1"/>
            <a:r>
              <a:rPr lang="en-US" b="1" dirty="0"/>
              <a:t>Automated Grading</a:t>
            </a:r>
            <a:r>
              <a:rPr lang="en-US" dirty="0"/>
              <a:t>: Speeds up grading for assignments and exams.</a:t>
            </a:r>
            <a:endParaRPr lang="en-US" sz="20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439073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40696"/>
            <a:ext cx="8229600" cy="1143000"/>
          </a:xfrm>
        </p:spPr>
        <p:txBody>
          <a:bodyPr/>
          <a:lstStyle/>
          <a:p>
            <a:r>
              <a:rPr lang="en-US" dirty="0"/>
              <a:t>Artificial Intelligence</a:t>
            </a:r>
            <a:r>
              <a:rPr lang="ar-IQ" dirty="0"/>
              <a:t> </a:t>
            </a:r>
            <a:r>
              <a:rPr lang="en-US" dirty="0" smtClean="0"/>
              <a:t>Applications</a:t>
            </a:r>
            <a:endParaRPr lang="en-US" dirty="0"/>
          </a:p>
        </p:txBody>
      </p:sp>
      <p:pic>
        <p:nvPicPr>
          <p:cNvPr id="7" name="Content Placeholder 6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43359" y="2547257"/>
            <a:ext cx="4737129" cy="3374572"/>
          </a:xfrm>
        </p:spPr>
      </p:pic>
      <p:pic>
        <p:nvPicPr>
          <p:cNvPr id="8" name="Content Placeholder 7"/>
          <p:cNvPicPr>
            <a:picLocks noGrp="1" noChangeAspect="1"/>
          </p:cNvPicPr>
          <p:nvPr>
            <p:ph sz="quarter" idx="4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86943" y="2634343"/>
            <a:ext cx="4841544" cy="3091543"/>
          </a:xfrm>
        </p:spPr>
      </p:pic>
    </p:spTree>
    <p:extLst>
      <p:ext uri="{BB962C8B-B14F-4D97-AF65-F5344CB8AC3E}">
        <p14:creationId xmlns:p14="http://schemas.microsoft.com/office/powerpoint/2010/main" val="55967873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60832"/>
            <a:ext cx="8229600" cy="707136"/>
          </a:xfrm>
        </p:spPr>
        <p:txBody>
          <a:bodyPr>
            <a:normAutofit fontScale="90000"/>
          </a:bodyPr>
          <a:lstStyle/>
          <a:p>
            <a:pPr algn="l"/>
            <a:r>
              <a:rPr lang="en-US" b="1" dirty="0"/>
              <a:t>Challenges in AI</a:t>
            </a:r>
            <a:br>
              <a:rPr lang="en-US" b="1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0688" y="963168"/>
            <a:ext cx="8790432" cy="5657088"/>
          </a:xfrm>
        </p:spPr>
        <p:txBody>
          <a:bodyPr>
            <a:normAutofit fontScale="92500" lnSpcReduction="20000"/>
          </a:bodyPr>
          <a:lstStyle/>
          <a:p>
            <a:pPr lvl="0"/>
            <a:r>
              <a:rPr lang="en-US" b="1" dirty="0" smtClean="0"/>
              <a:t>Data </a:t>
            </a:r>
            <a:r>
              <a:rPr lang="en-US" b="1" dirty="0"/>
              <a:t>Quality and Quantity</a:t>
            </a:r>
            <a:r>
              <a:rPr lang="en-US" dirty="0"/>
              <a:t>:</a:t>
            </a:r>
            <a:endParaRPr lang="en-US" b="1" dirty="0"/>
          </a:p>
          <a:p>
            <a:pPr lvl="1"/>
            <a:r>
              <a:rPr lang="en-US" dirty="0"/>
              <a:t>AI models need large amounts of high-quality data to be effective, but not all fields have this data readily available.</a:t>
            </a:r>
            <a:endParaRPr lang="en-US" sz="2000" dirty="0"/>
          </a:p>
          <a:p>
            <a:pPr lvl="1"/>
            <a:r>
              <a:rPr lang="en-US" b="1" dirty="0"/>
              <a:t>Example</a:t>
            </a:r>
            <a:r>
              <a:rPr lang="en-US" dirty="0"/>
              <a:t>: Medical AI systems may struggle in regions where electronic health records are not commonly used.</a:t>
            </a:r>
            <a:endParaRPr lang="en-US" sz="2000" dirty="0"/>
          </a:p>
          <a:p>
            <a:pPr lvl="0"/>
            <a:r>
              <a:rPr lang="en-US" b="1" dirty="0"/>
              <a:t>Complexity of Models</a:t>
            </a:r>
            <a:r>
              <a:rPr lang="en-US" dirty="0"/>
              <a:t>:</a:t>
            </a:r>
            <a:endParaRPr lang="en-US" b="1" dirty="0"/>
          </a:p>
          <a:p>
            <a:pPr lvl="1"/>
            <a:r>
              <a:rPr lang="en-US" dirty="0"/>
              <a:t>Some models, particularly deep neural networks, require vast computational resources, making them costly and energy-intensive.</a:t>
            </a:r>
            <a:endParaRPr lang="en-US" sz="2000" dirty="0"/>
          </a:p>
          <a:p>
            <a:pPr lvl="0"/>
            <a:r>
              <a:rPr lang="en-US" b="1" dirty="0"/>
              <a:t>Lack of Transparency (the "Black Box" Issue)</a:t>
            </a:r>
            <a:r>
              <a:rPr lang="en-US" dirty="0"/>
              <a:t>:</a:t>
            </a:r>
            <a:endParaRPr lang="en-US" b="1" dirty="0"/>
          </a:p>
          <a:p>
            <a:pPr lvl="1"/>
            <a:r>
              <a:rPr lang="en-US" dirty="0"/>
              <a:t>Some AI models are so complex that even developers cannot fully understand how they make decisions.</a:t>
            </a:r>
            <a:endParaRPr lang="en-US" sz="2000" dirty="0"/>
          </a:p>
          <a:p>
            <a:pPr lvl="1"/>
            <a:r>
              <a:rPr lang="en-US" dirty="0"/>
              <a:t>Raises questions about accountability in fields like finance and law.</a:t>
            </a:r>
            <a:endParaRPr lang="en-US" sz="20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2206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466</TotalTime>
  <Words>997</Words>
  <Application>Microsoft Office PowerPoint</Application>
  <PresentationFormat>On-screen Show (4:3)</PresentationFormat>
  <Paragraphs>96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Arial</vt:lpstr>
      <vt:lpstr>Calibri</vt:lpstr>
      <vt:lpstr>Times New Roman</vt:lpstr>
      <vt:lpstr>Office Theme</vt:lpstr>
      <vt:lpstr>Introduction to Artificial Intelligence (AI)</vt:lpstr>
      <vt:lpstr>What is Artificial Intelligence?</vt:lpstr>
      <vt:lpstr>PowerPoint Presentation</vt:lpstr>
      <vt:lpstr>A Brief History of AI</vt:lpstr>
      <vt:lpstr>Types of AI</vt:lpstr>
      <vt:lpstr>PowerPoint Presentation</vt:lpstr>
      <vt:lpstr>Applications of AI </vt:lpstr>
      <vt:lpstr>Artificial Intelligence Applications</vt:lpstr>
      <vt:lpstr>Challenges in AI </vt:lpstr>
      <vt:lpstr>Ethical Considerations in AI </vt:lpstr>
      <vt:lpstr>Future of AI </vt:lpstr>
      <vt:lpstr>example of interpretability problem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Artificial Intelligence (AI)</dc:title>
  <dc:subject/>
  <dc:creator>user</dc:creator>
  <cp:keywords/>
  <dc:description>generated using python-pptx</dc:description>
  <cp:lastModifiedBy>Maher</cp:lastModifiedBy>
  <cp:revision>23</cp:revision>
  <dcterms:created xsi:type="dcterms:W3CDTF">2013-01-27T09:14:16Z</dcterms:created>
  <dcterms:modified xsi:type="dcterms:W3CDTF">2025-10-26T12:06:27Z</dcterms:modified>
  <cp:category/>
</cp:coreProperties>
</file>