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9"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1" autoAdjust="0"/>
    <p:restoredTop sz="94660"/>
  </p:normalViewPr>
  <p:slideViewPr>
    <p:cSldViewPr snapToGrid="0">
      <p:cViewPr varScale="1">
        <p:scale>
          <a:sx n="87" d="100"/>
          <a:sy n="87" d="100"/>
        </p:scale>
        <p:origin x="29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FB1B00-6AEA-4F02-BE5B-D82E88270DB6}"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2769572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B1B00-6AEA-4F02-BE5B-D82E88270DB6}"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1092355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B1B00-6AEA-4F02-BE5B-D82E88270DB6}"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144019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FB1B00-6AEA-4F02-BE5B-D82E88270DB6}"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82746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FB1B00-6AEA-4F02-BE5B-D82E88270DB6}"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630063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FB1B00-6AEA-4F02-BE5B-D82E88270DB6}"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247398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FB1B00-6AEA-4F02-BE5B-D82E88270DB6}" type="datetimeFigureOut">
              <a:rPr lang="en-US" smtClean="0"/>
              <a:t>10/19/2025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302541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FB1B00-6AEA-4F02-BE5B-D82E88270DB6}"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3163843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FB1B00-6AEA-4F02-BE5B-D82E88270DB6}" type="datetimeFigureOut">
              <a:rPr lang="en-US" smtClean="0"/>
              <a:t>10/19/2025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4287118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FB1B00-6AEA-4F02-BE5B-D82E88270DB6}"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4252406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FB1B00-6AEA-4F02-BE5B-D82E88270DB6}"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AF732-1BD0-4F08-98E5-538DA5A47771}" type="slidenum">
              <a:rPr lang="en-US" smtClean="0"/>
              <a:t>‹#›</a:t>
            </a:fld>
            <a:endParaRPr lang="en-US"/>
          </a:p>
        </p:txBody>
      </p:sp>
    </p:spTree>
    <p:extLst>
      <p:ext uri="{BB962C8B-B14F-4D97-AF65-F5344CB8AC3E}">
        <p14:creationId xmlns:p14="http://schemas.microsoft.com/office/powerpoint/2010/main" val="1085567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B1B00-6AEA-4F02-BE5B-D82E88270DB6}" type="datetimeFigureOut">
              <a:rPr lang="en-US" smtClean="0"/>
              <a:t>10/19/2025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AF732-1BD0-4F08-98E5-538DA5A47771}" type="slidenum">
              <a:rPr lang="en-US" smtClean="0"/>
              <a:t>‹#›</a:t>
            </a:fld>
            <a:endParaRPr lang="en-US"/>
          </a:p>
        </p:txBody>
      </p:sp>
    </p:spTree>
    <p:extLst>
      <p:ext uri="{BB962C8B-B14F-4D97-AF65-F5344CB8AC3E}">
        <p14:creationId xmlns:p14="http://schemas.microsoft.com/office/powerpoint/2010/main" val="983754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2562" y="835572"/>
            <a:ext cx="11551576" cy="3168869"/>
          </a:xfrm>
        </p:spPr>
        <p:txBody>
          <a:bodyPr>
            <a:normAutofit/>
          </a:bodyPr>
          <a:lstStyle/>
          <a:p>
            <a:pPr algn="l"/>
            <a:r>
              <a:rPr lang="en-US" b="1" dirty="0">
                <a:latin typeface="Times New Roman" panose="02020603050405020304" pitchFamily="18" charset="0"/>
                <a:cs typeface="Times New Roman" panose="02020603050405020304" pitchFamily="18" charset="0"/>
              </a:rPr>
              <a:t>E-Commerce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Electronic </a:t>
            </a:r>
            <a:r>
              <a:rPr lang="en-US" b="1" dirty="0">
                <a:latin typeface="Times New Roman" panose="02020603050405020304" pitchFamily="18" charset="0"/>
                <a:cs typeface="Times New Roman" panose="02020603050405020304" pitchFamily="18" charset="0"/>
              </a:rPr>
              <a:t>Banking Services</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0534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39" y="365126"/>
            <a:ext cx="11169162" cy="880350"/>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Mobile Banking</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245476"/>
            <a:ext cx="11966028" cy="5439103"/>
          </a:xfrm>
        </p:spPr>
        <p:txBody>
          <a:bodyPr>
            <a:normAutofit/>
          </a:bodyPr>
          <a:lstStyle/>
          <a:p>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a subset of online banking specifically through applications ("apps") on mobile devices like smartphones and tablets.</a:t>
            </a:r>
          </a:p>
          <a:p>
            <a:r>
              <a:rPr lang="en-US" sz="3200" b="1" dirty="0">
                <a:latin typeface="Times New Roman" panose="02020603050405020304" pitchFamily="18" charset="0"/>
                <a:cs typeface="Times New Roman" panose="02020603050405020304" pitchFamily="18" charset="0"/>
              </a:rPr>
              <a:t>Definition:</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Using a bank’s app for transactions, check deposits, and account management.</a:t>
            </a:r>
          </a:p>
          <a:p>
            <a:r>
              <a:rPr lang="en-US" sz="3200" b="1" dirty="0">
                <a:latin typeface="Times New Roman" panose="02020603050405020304" pitchFamily="18" charset="0"/>
                <a:cs typeface="Times New Roman" panose="02020603050405020304" pitchFamily="18" charset="0"/>
              </a:rPr>
              <a:t>Advantages:</a:t>
            </a:r>
            <a:endParaRPr lang="en-US" sz="3200" dirty="0">
              <a:latin typeface="Times New Roman" panose="02020603050405020304" pitchFamily="18" charset="0"/>
              <a:cs typeface="Times New Roman" panose="02020603050405020304" pitchFamily="18" charset="0"/>
            </a:endParaRPr>
          </a:p>
          <a:p>
            <a:pPr lvl="0"/>
            <a:r>
              <a:rPr lang="en-US" sz="3200" dirty="0" smtClean="0">
                <a:latin typeface="Times New Roman" panose="02020603050405020304" pitchFamily="18" charset="0"/>
                <a:cs typeface="Times New Roman" panose="02020603050405020304" pitchFamily="18" charset="0"/>
              </a:rPr>
              <a:t>Convenient</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User-friendly</a:t>
            </a:r>
          </a:p>
          <a:p>
            <a:pPr lvl="0"/>
            <a:r>
              <a:rPr lang="en-US" sz="3200" dirty="0">
                <a:latin typeface="Times New Roman" panose="02020603050405020304" pitchFamily="18" charset="0"/>
                <a:cs typeface="Times New Roman" panose="02020603050405020304" pitchFamily="18" charset="0"/>
              </a:rPr>
              <a:t>Secure (</a:t>
            </a:r>
            <a:r>
              <a:rPr lang="en-US" sz="3200" dirty="0" smtClean="0">
                <a:latin typeface="Times New Roman" panose="02020603050405020304" pitchFamily="18" charset="0"/>
                <a:cs typeface="Times New Roman" panose="02020603050405020304" pitchFamily="18" charset="0"/>
              </a:rPr>
              <a:t>2FA)</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Example:</a:t>
            </a:r>
            <a:r>
              <a:rPr lang="en-US" sz="3200" dirty="0">
                <a:latin typeface="Times New Roman" panose="02020603050405020304" pitchFamily="18" charset="0"/>
                <a:cs typeface="Times New Roman" panose="02020603050405020304" pitchFamily="18" charset="0"/>
              </a:rPr>
              <a:t> Paying bills through a mobile app.</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3643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1"/>
            <a:ext cx="11070021" cy="1690688"/>
          </a:xfrm>
        </p:spPr>
        <p:txBody>
          <a:bodyPr>
            <a:normAutofit/>
          </a:bodyPr>
          <a:lstStyle/>
          <a:p>
            <a:r>
              <a:rPr lang="en-US" sz="4000" b="1" dirty="0" smtClean="0">
                <a:latin typeface="Times New Roman" panose="02020603050405020304" pitchFamily="18" charset="0"/>
                <a:cs typeface="Times New Roman" panose="02020603050405020304" pitchFamily="18" charset="0"/>
              </a:rPr>
              <a:t>Benefits and Challenges of Electronic Banking</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3779" y="1466193"/>
            <a:ext cx="11698014" cy="5171090"/>
          </a:xfrm>
        </p:spPr>
        <p:txBody>
          <a:bodyPr>
            <a:normAutofit/>
          </a:bodyPr>
          <a:lstStyle/>
          <a:p>
            <a:r>
              <a:rPr lang="en-US" sz="3200" b="1" dirty="0" smtClean="0">
                <a:latin typeface="Times New Roman" panose="02020603050405020304" pitchFamily="18" charset="0"/>
                <a:cs typeface="Times New Roman" panose="02020603050405020304" pitchFamily="18" charset="0"/>
              </a:rPr>
              <a:t>Benefits</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Convenience (24/7 access)</a:t>
            </a:r>
          </a:p>
          <a:p>
            <a:pPr lvl="0"/>
            <a:r>
              <a:rPr lang="en-US" sz="3200" dirty="0">
                <a:latin typeface="Times New Roman" panose="02020603050405020304" pitchFamily="18" charset="0"/>
                <a:cs typeface="Times New Roman" panose="02020603050405020304" pitchFamily="18" charset="0"/>
              </a:rPr>
              <a:t>Cost-effective</a:t>
            </a:r>
          </a:p>
          <a:p>
            <a:pPr lvl="0"/>
            <a:r>
              <a:rPr lang="en-US" sz="3200" dirty="0" smtClean="0">
                <a:latin typeface="Times New Roman" panose="02020603050405020304" pitchFamily="18" charset="0"/>
                <a:cs typeface="Times New Roman" panose="02020603050405020304" pitchFamily="18" charset="0"/>
              </a:rPr>
              <a:t>Time-efficient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Challenges:</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Security concerns (hacking, phishing</a:t>
            </a:r>
            <a:r>
              <a:rPr lang="en-US" sz="3200" dirty="0" smtClean="0">
                <a:latin typeface="Times New Roman" panose="02020603050405020304" pitchFamily="18" charset="0"/>
                <a:cs typeface="Times New Roman" panose="02020603050405020304" pitchFamily="18" charset="0"/>
              </a:rPr>
              <a:t>)</a:t>
            </a:r>
            <a:r>
              <a:rPr lang="ar-IQ"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Privacy </a:t>
            </a:r>
            <a:r>
              <a:rPr lang="en-US" sz="3200" dirty="0">
                <a:latin typeface="Times New Roman" panose="02020603050405020304" pitchFamily="18" charset="0"/>
                <a:cs typeface="Times New Roman" panose="02020603050405020304" pitchFamily="18" charset="0"/>
              </a:rPr>
              <a:t>risks</a:t>
            </a:r>
          </a:p>
          <a:p>
            <a:r>
              <a:rPr lang="en-US" sz="3200" dirty="0">
                <a:latin typeface="Times New Roman" panose="02020603050405020304" pitchFamily="18" charset="0"/>
                <a:cs typeface="Times New Roman" panose="02020603050405020304" pitchFamily="18" charset="0"/>
              </a:rPr>
              <a:t>Dependence on technology</a:t>
            </a:r>
          </a:p>
        </p:txBody>
      </p:sp>
    </p:spTree>
    <p:extLst>
      <p:ext uri="{BB962C8B-B14F-4D97-AF65-F5344CB8AC3E}">
        <p14:creationId xmlns:p14="http://schemas.microsoft.com/office/powerpoint/2010/main" val="2797038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462" y="365125"/>
            <a:ext cx="10738338" cy="1325563"/>
          </a:xfrm>
        </p:spPr>
        <p:txBody>
          <a:bodyPr/>
          <a:lstStyle/>
          <a:p>
            <a:r>
              <a:rPr lang="en-US" b="1" dirty="0" smtClean="0">
                <a:latin typeface="Times New Roman" panose="02020603050405020304" pitchFamily="18" charset="0"/>
                <a:cs typeface="Times New Roman" panose="02020603050405020304" pitchFamily="18" charset="0"/>
              </a:rPr>
              <a:t>Summary</a:t>
            </a:r>
            <a:br>
              <a:rPr lang="en-US" b="1"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25669" y="1213945"/>
            <a:ext cx="11461531" cy="5297214"/>
          </a:xfrm>
        </p:spPr>
        <p:txBody>
          <a:bodyPr/>
          <a:lstStyle/>
          <a:p>
            <a:pPr>
              <a:lnSpc>
                <a:spcPct val="150000"/>
              </a:lnSpc>
            </a:pPr>
            <a:r>
              <a:rPr lang="ar-SA" b="1"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electronic </a:t>
            </a:r>
            <a:r>
              <a:rPr lang="en-US" dirty="0">
                <a:latin typeface="Times New Roman" panose="02020603050405020304" pitchFamily="18" charset="0"/>
                <a:cs typeface="Times New Roman" panose="02020603050405020304" pitchFamily="18" charset="0"/>
              </a:rPr>
              <a:t>banking as a key ICT application that leverages various hardware (ATMs, cards, smartphones), software (apps, operating systems), and network technologies (Internet, WANs, mobile networks) to provide convenient, 24/7 financial services to customers, while also emphasizing the ongoing importance of security measures like encryption, PINs, and anti-malware software.</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964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E-Commerce: Electronic Banking Services</a:t>
            </a:r>
            <a:br>
              <a:rPr lang="en-US" b="1"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lnSpc>
                <a:spcPct val="150000"/>
              </a:lnSpc>
            </a:pPr>
            <a:r>
              <a:rPr lang="en-US" sz="3200" dirty="0" smtClean="0">
                <a:latin typeface="Times New Roman" panose="02020603050405020304" pitchFamily="18" charset="0"/>
                <a:cs typeface="Times New Roman" panose="02020603050405020304" pitchFamily="18" charset="0"/>
              </a:rPr>
              <a:t>Electronic </a:t>
            </a:r>
            <a:r>
              <a:rPr lang="en-US" sz="3200" dirty="0">
                <a:latin typeface="Times New Roman" panose="02020603050405020304" pitchFamily="18" charset="0"/>
                <a:cs typeface="Times New Roman" panose="02020603050405020304" pitchFamily="18" charset="0"/>
              </a:rPr>
              <a:t>banking is a core application of e-commerce, allowing customers to conduct financial transactions electronically via the internet, telecommunication networks, and other digital channels..</a:t>
            </a: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1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4227"/>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E-Commerce</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5572"/>
            <a:ext cx="12192000" cy="6022428"/>
          </a:xfrm>
        </p:spPr>
        <p:txBody>
          <a:bodyPr>
            <a:normAutofit fontScale="92500" lnSpcReduction="20000"/>
          </a:bodyPr>
          <a:lstStyle/>
          <a:p>
            <a:endParaRPr lang="en-US" sz="1300" b="1" dirty="0" smtClean="0">
              <a:latin typeface="Times New Roman" panose="02020603050405020304" pitchFamily="18" charset="0"/>
              <a:cs typeface="Times New Roman" panose="02020603050405020304" pitchFamily="18" charset="0"/>
            </a:endParaRPr>
          </a:p>
          <a:p>
            <a:r>
              <a:rPr lang="en-US" sz="2900" b="1" dirty="0" smtClean="0">
                <a:latin typeface="Times New Roman" panose="02020603050405020304" pitchFamily="18" charset="0"/>
                <a:cs typeface="Times New Roman" panose="02020603050405020304" pitchFamily="18" charset="0"/>
              </a:rPr>
              <a:t>Definition</a:t>
            </a:r>
            <a:r>
              <a:rPr lang="en-US" sz="2900" b="1" dirty="0">
                <a:latin typeface="Times New Roman" panose="02020603050405020304" pitchFamily="18" charset="0"/>
                <a:cs typeface="Times New Roman" panose="02020603050405020304" pitchFamily="18" charset="0"/>
              </a:rPr>
              <a:t>:</a:t>
            </a:r>
            <a:r>
              <a:rPr lang="en-US" sz="2900" dirty="0">
                <a:latin typeface="Times New Roman" panose="02020603050405020304" pitchFamily="18" charset="0"/>
                <a:cs typeface="Times New Roman" panose="02020603050405020304" pitchFamily="18" charset="0"/>
              </a:rPr>
              <a:t/>
            </a:r>
            <a:br>
              <a:rPr lang="en-US" sz="2900" dirty="0">
                <a:latin typeface="Times New Roman" panose="02020603050405020304" pitchFamily="18" charset="0"/>
                <a:cs typeface="Times New Roman" panose="02020603050405020304" pitchFamily="18" charset="0"/>
              </a:rPr>
            </a:br>
            <a:r>
              <a:rPr lang="ar-IQ" sz="2900" dirty="0" smtClean="0">
                <a:latin typeface="Times New Roman" panose="02020603050405020304" pitchFamily="18" charset="0"/>
                <a:cs typeface="Times New Roman" panose="02020603050405020304" pitchFamily="18" charset="0"/>
              </a:rPr>
              <a:t>        </a:t>
            </a:r>
            <a:r>
              <a:rPr lang="en-US" sz="2900" dirty="0" smtClean="0">
                <a:latin typeface="Times New Roman" panose="02020603050405020304" pitchFamily="18" charset="0"/>
                <a:cs typeface="Times New Roman" panose="02020603050405020304" pitchFamily="18" charset="0"/>
              </a:rPr>
              <a:t>E-commerce</a:t>
            </a:r>
            <a:r>
              <a:rPr lang="en-US" sz="2900" dirty="0">
                <a:latin typeface="Times New Roman" panose="02020603050405020304" pitchFamily="18" charset="0"/>
                <a:cs typeface="Times New Roman" panose="02020603050405020304" pitchFamily="18" charset="0"/>
              </a:rPr>
              <a:t>, or electronic commerce, refers to buying and selling goods or services over the internet. It involves online transactions, where businesses and consumers exchange goods, services, or digital products without needing physical locations.</a:t>
            </a:r>
            <a:br>
              <a:rPr lang="en-US" sz="2900" dirty="0">
                <a:latin typeface="Times New Roman" panose="02020603050405020304" pitchFamily="18" charset="0"/>
                <a:cs typeface="Times New Roman" panose="02020603050405020304" pitchFamily="18" charset="0"/>
              </a:rPr>
            </a:br>
            <a:r>
              <a:rPr lang="ar-IQ" sz="2900" dirty="0" smtClean="0">
                <a:latin typeface="Times New Roman" panose="02020603050405020304" pitchFamily="18" charset="0"/>
                <a:cs typeface="Times New Roman" panose="02020603050405020304" pitchFamily="18" charset="0"/>
              </a:rPr>
              <a:t>	</a:t>
            </a:r>
            <a:r>
              <a:rPr lang="en-US" sz="2900" dirty="0" smtClean="0">
                <a:latin typeface="Times New Roman" panose="02020603050405020304" pitchFamily="18" charset="0"/>
                <a:cs typeface="Times New Roman" panose="02020603050405020304" pitchFamily="18" charset="0"/>
              </a:rPr>
              <a:t>E-commerce </a:t>
            </a:r>
            <a:r>
              <a:rPr lang="en-US" sz="2900" dirty="0">
                <a:latin typeface="Times New Roman" panose="02020603050405020304" pitchFamily="18" charset="0"/>
                <a:cs typeface="Times New Roman" panose="02020603050405020304" pitchFamily="18" charset="0"/>
              </a:rPr>
              <a:t>has become a </a:t>
            </a:r>
            <a:r>
              <a:rPr lang="en-US" sz="2900" dirty="0" smtClean="0">
                <a:latin typeface="Times New Roman" panose="02020603050405020304" pitchFamily="18" charset="0"/>
                <a:cs typeface="Times New Roman" panose="02020603050405020304" pitchFamily="18" charset="0"/>
              </a:rPr>
              <a:t>significant</a:t>
            </a:r>
            <a:r>
              <a:rPr lang="ar-IQ" sz="2900" dirty="0" smtClean="0">
                <a:latin typeface="Times New Roman" panose="02020603050405020304" pitchFamily="18" charset="0"/>
                <a:cs typeface="Times New Roman" panose="02020603050405020304" pitchFamily="18" charset="0"/>
              </a:rPr>
              <a:t> </a:t>
            </a:r>
            <a:r>
              <a:rPr lang="en-US" sz="2900" dirty="0" smtClean="0">
                <a:latin typeface="Times New Roman" panose="02020603050405020304" pitchFamily="18" charset="0"/>
                <a:cs typeface="Times New Roman" panose="02020603050405020304" pitchFamily="18" charset="0"/>
              </a:rPr>
              <a:t>part </a:t>
            </a:r>
            <a:r>
              <a:rPr lang="en-US" sz="2900" dirty="0">
                <a:latin typeface="Times New Roman" panose="02020603050405020304" pitchFamily="18" charset="0"/>
                <a:cs typeface="Times New Roman" panose="02020603050405020304" pitchFamily="18" charset="0"/>
              </a:rPr>
              <a:t>of the global economy, allowing businesses to reach a broad audience </a:t>
            </a:r>
            <a:r>
              <a:rPr lang="en-US" sz="2900" dirty="0" smtClean="0">
                <a:latin typeface="Times New Roman" panose="02020603050405020304" pitchFamily="18" charset="0"/>
                <a:cs typeface="Times New Roman" panose="02020603050405020304" pitchFamily="18" charset="0"/>
              </a:rPr>
              <a:t>and </a:t>
            </a:r>
            <a:r>
              <a:rPr lang="en-US" sz="2900" dirty="0">
                <a:latin typeface="Times New Roman" panose="02020603050405020304" pitchFamily="18" charset="0"/>
                <a:cs typeface="Times New Roman" panose="02020603050405020304" pitchFamily="18" charset="0"/>
              </a:rPr>
              <a:t>enabling </a:t>
            </a:r>
            <a:r>
              <a:rPr lang="en-US" sz="2900" dirty="0" smtClean="0">
                <a:latin typeface="Times New Roman" panose="02020603050405020304" pitchFamily="18" charset="0"/>
                <a:cs typeface="Times New Roman" panose="02020603050405020304" pitchFamily="18" charset="0"/>
              </a:rPr>
              <a:t>consumers to </a:t>
            </a:r>
            <a:r>
              <a:rPr lang="en-US" sz="2900" dirty="0">
                <a:latin typeface="Times New Roman" panose="02020603050405020304" pitchFamily="18" charset="0"/>
                <a:cs typeface="Times New Roman" panose="02020603050405020304" pitchFamily="18" charset="0"/>
              </a:rPr>
              <a:t>shop </a:t>
            </a:r>
            <a:r>
              <a:rPr lang="en-US" sz="2900" dirty="0" smtClean="0">
                <a:latin typeface="Times New Roman" panose="02020603050405020304" pitchFamily="18" charset="0"/>
                <a:cs typeface="Times New Roman" panose="02020603050405020304" pitchFamily="18" charset="0"/>
              </a:rPr>
              <a:t>conveniently from </a:t>
            </a:r>
            <a:r>
              <a:rPr lang="en-US" sz="2900" dirty="0">
                <a:latin typeface="Times New Roman" panose="02020603050405020304" pitchFamily="18" charset="0"/>
                <a:cs typeface="Times New Roman" panose="02020603050405020304" pitchFamily="18" charset="0"/>
              </a:rPr>
              <a:t>anywhere.</a:t>
            </a:r>
          </a:p>
          <a:p>
            <a:r>
              <a:rPr lang="en-US" sz="2900" b="1" dirty="0">
                <a:latin typeface="Times New Roman" panose="02020603050405020304" pitchFamily="18" charset="0"/>
                <a:cs typeface="Times New Roman" panose="02020603050405020304" pitchFamily="18" charset="0"/>
              </a:rPr>
              <a:t>Types of E-Commerce:</a:t>
            </a:r>
            <a:endParaRPr lang="en-US" sz="2900" dirty="0">
              <a:latin typeface="Times New Roman" panose="02020603050405020304" pitchFamily="18" charset="0"/>
              <a:cs typeface="Times New Roman" panose="02020603050405020304" pitchFamily="18" charset="0"/>
            </a:endParaRPr>
          </a:p>
          <a:p>
            <a:pPr lvl="0"/>
            <a:r>
              <a:rPr lang="en-US" sz="2900" b="1" dirty="0">
                <a:latin typeface="Times New Roman" panose="02020603050405020304" pitchFamily="18" charset="0"/>
                <a:cs typeface="Times New Roman" panose="02020603050405020304" pitchFamily="18" charset="0"/>
              </a:rPr>
              <a:t>B2C (Business-to-Consumer):</a:t>
            </a:r>
            <a:r>
              <a:rPr lang="en-US" sz="2900" dirty="0">
                <a:latin typeface="Times New Roman" panose="02020603050405020304" pitchFamily="18" charset="0"/>
                <a:cs typeface="Times New Roman" panose="02020603050405020304" pitchFamily="18" charset="0"/>
              </a:rPr>
              <a:t> Transactions between businesses and individual consumers (e.g</a:t>
            </a:r>
            <a:r>
              <a:rPr lang="en-US" sz="2900" dirty="0" smtClean="0">
                <a:latin typeface="Times New Roman" panose="02020603050405020304" pitchFamily="18" charset="0"/>
                <a:cs typeface="Times New Roman" panose="02020603050405020304" pitchFamily="18" charset="0"/>
              </a:rPr>
              <a:t>., </a:t>
            </a:r>
            <a:r>
              <a:rPr lang="en-US" sz="2900" dirty="0">
                <a:latin typeface="Times New Roman" panose="02020603050405020304" pitchFamily="18" charset="0"/>
                <a:cs typeface="Times New Roman" panose="02020603050405020304" pitchFamily="18" charset="0"/>
              </a:rPr>
              <a:t>buying products from Amazon).</a:t>
            </a:r>
          </a:p>
          <a:p>
            <a:pPr lvl="0"/>
            <a:r>
              <a:rPr lang="en-US" sz="2900" b="1" dirty="0">
                <a:latin typeface="Times New Roman" panose="02020603050405020304" pitchFamily="18" charset="0"/>
                <a:cs typeface="Times New Roman" panose="02020603050405020304" pitchFamily="18" charset="0"/>
              </a:rPr>
              <a:t>B2B (Business-to-Business):</a:t>
            </a:r>
            <a:r>
              <a:rPr lang="en-US" sz="2900" dirty="0">
                <a:latin typeface="Times New Roman" panose="02020603050405020304" pitchFamily="18" charset="0"/>
                <a:cs typeface="Times New Roman" panose="02020603050405020304" pitchFamily="18" charset="0"/>
              </a:rPr>
              <a:t> Transactions between businesses, such as wholesalers selling to </a:t>
            </a:r>
            <a:r>
              <a:rPr lang="en-US" sz="2900" dirty="0" smtClean="0">
                <a:latin typeface="Times New Roman" panose="02020603050405020304" pitchFamily="18" charset="0"/>
                <a:cs typeface="Times New Roman" panose="02020603050405020304" pitchFamily="18" charset="0"/>
              </a:rPr>
              <a:t>retailers (</a:t>
            </a:r>
            <a:r>
              <a:rPr lang="en-US" sz="2900" dirty="0">
                <a:latin typeface="Times New Roman" panose="02020603050405020304" pitchFamily="18" charset="0"/>
                <a:cs typeface="Times New Roman" panose="02020603050405020304" pitchFamily="18" charset="0"/>
              </a:rPr>
              <a:t>e.g., Alibaba’s bulk sales to companies).</a:t>
            </a:r>
          </a:p>
          <a:p>
            <a:pPr lvl="0"/>
            <a:r>
              <a:rPr lang="en-US" sz="2900" b="1" dirty="0">
                <a:latin typeface="Times New Roman" panose="02020603050405020304" pitchFamily="18" charset="0"/>
                <a:cs typeface="Times New Roman" panose="02020603050405020304" pitchFamily="18" charset="0"/>
              </a:rPr>
              <a:t>C2C (Consumer-to-Consumer):</a:t>
            </a:r>
            <a:r>
              <a:rPr lang="en-US" sz="2900" dirty="0">
                <a:latin typeface="Times New Roman" panose="02020603050405020304" pitchFamily="18" charset="0"/>
                <a:cs typeface="Times New Roman" panose="02020603050405020304" pitchFamily="18" charset="0"/>
              </a:rPr>
              <a:t> Transactions between individuals, often facilitated by platforms like eBay .</a:t>
            </a:r>
          </a:p>
          <a:p>
            <a:pPr lvl="0"/>
            <a:r>
              <a:rPr lang="en-US" sz="2900" b="1" dirty="0">
                <a:latin typeface="Times New Roman" panose="02020603050405020304" pitchFamily="18" charset="0"/>
                <a:cs typeface="Times New Roman" panose="02020603050405020304" pitchFamily="18" charset="0"/>
              </a:rPr>
              <a:t>C2B (Consumer-to-Business):</a:t>
            </a:r>
            <a:r>
              <a:rPr lang="en-US" sz="2900" dirty="0">
                <a:latin typeface="Times New Roman" panose="02020603050405020304" pitchFamily="18" charset="0"/>
                <a:cs typeface="Times New Roman" panose="02020603050405020304" pitchFamily="18" charset="0"/>
              </a:rPr>
              <a:t> Individuals sell products or services to businesses, such as influencers </a:t>
            </a:r>
            <a:r>
              <a:rPr lang="en-US" sz="2900" dirty="0" smtClean="0">
                <a:latin typeface="Times New Roman" panose="02020603050405020304" pitchFamily="18" charset="0"/>
                <a:cs typeface="Times New Roman" panose="02020603050405020304" pitchFamily="18" charset="0"/>
              </a:rPr>
              <a:t>promoting brands.</a:t>
            </a:r>
            <a:endParaRPr lang="en-US" sz="2900" b="1"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336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Introduction to Electronic Banking Services</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2247" y="1087821"/>
            <a:ext cx="11792607" cy="5596758"/>
          </a:xfrm>
        </p:spPr>
        <p:txBody>
          <a:bodyPr>
            <a:noAutofit/>
          </a:bodyPr>
          <a:lstStyle/>
          <a:p>
            <a:r>
              <a:rPr lang="en-US" sz="3200" b="1" dirty="0" smtClean="0">
                <a:latin typeface="Times New Roman" panose="02020603050405020304" pitchFamily="18" charset="0"/>
                <a:cs typeface="Times New Roman" panose="02020603050405020304" pitchFamily="18" charset="0"/>
              </a:rPr>
              <a:t>Definition and Purpose:</a:t>
            </a:r>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Electronic banking (e-banking) involves conducting financial transactions through electronic channels such as the internet, mobile devices, ATMs, and phones instead of visiting a bank in person.</a:t>
            </a:r>
          </a:p>
          <a:p>
            <a:r>
              <a:rPr lang="en-US" sz="3200" b="1" dirty="0" smtClean="0">
                <a:latin typeface="Times New Roman" panose="02020603050405020304" pitchFamily="18" charset="0"/>
                <a:cs typeface="Times New Roman" panose="02020603050405020304" pitchFamily="18" charset="0"/>
              </a:rPr>
              <a:t>Why It Matters:</a:t>
            </a:r>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These services are essential for today’s fast-paced world, where customers seek quick and easy ways to access their finances.</a:t>
            </a:r>
          </a:p>
          <a:p>
            <a:r>
              <a:rPr lang="en-US" sz="3200" b="1" dirty="0" smtClean="0">
                <a:latin typeface="Times New Roman" panose="02020603050405020304" pitchFamily="18" charset="0"/>
                <a:cs typeface="Times New Roman" panose="02020603050405020304" pitchFamily="18" charset="0"/>
              </a:rPr>
              <a:t>Key Types:</a:t>
            </a:r>
            <a:r>
              <a:rPr lang="en-US" sz="3200" dirty="0" smtClean="0">
                <a:solidFill>
                  <a:srgbClr val="FF0000"/>
                </a:solidFill>
                <a:latin typeface="Times New Roman" panose="02020603050405020304" pitchFamily="18" charset="0"/>
                <a:cs typeface="Times New Roman" panose="02020603050405020304" pitchFamily="18" charset="0"/>
              </a:rPr>
              <a:t/>
            </a:r>
            <a:br>
              <a:rPr lang="en-US" sz="3200" dirty="0" smtClean="0">
                <a:solidFill>
                  <a:srgbClr val="FF0000"/>
                </a:solidFill>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Online banking, ATM services, phone banking, SMS banking, electronic alerts, and mobile banking.</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6932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Online Banking</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545" y="1277006"/>
            <a:ext cx="11713779" cy="5454869"/>
          </a:xfrm>
        </p:spPr>
        <p:txBody>
          <a:bodyPr>
            <a:normAutofit/>
          </a:bodyPr>
          <a:lstStyle/>
          <a:p>
            <a:r>
              <a:rPr lang="en-US" sz="3600" b="1" dirty="0" smtClean="0">
                <a:latin typeface="Times New Roman" panose="02020603050405020304" pitchFamily="18" charset="0"/>
                <a:cs typeface="Times New Roman" panose="02020603050405020304" pitchFamily="18" charset="0"/>
              </a:rPr>
              <a:t>Definition</a:t>
            </a:r>
            <a:r>
              <a:rPr lang="en-US" sz="3600" b="1"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This involves accessing banking services via the bank's website or a </a:t>
            </a:r>
            <a:r>
              <a:rPr lang="en-US" sz="3600" dirty="0" smtClean="0">
                <a:latin typeface="Times New Roman" panose="02020603050405020304" pitchFamily="18" charset="0"/>
                <a:cs typeface="Times New Roman" panose="02020603050405020304" pitchFamily="18" charset="0"/>
              </a:rPr>
              <a:t>dedicated application </a:t>
            </a:r>
            <a:r>
              <a:rPr lang="en-US" sz="3600" dirty="0">
                <a:latin typeface="Times New Roman" panose="02020603050405020304" pitchFamily="18" charset="0"/>
                <a:cs typeface="Times New Roman" panose="02020603050405020304" pitchFamily="18" charset="0"/>
              </a:rPr>
              <a:t>on a computer, smartphone, or tablet.</a:t>
            </a:r>
            <a:br>
              <a:rPr lang="en-US" sz="3600" dirty="0">
                <a:latin typeface="Times New Roman" panose="02020603050405020304" pitchFamily="18" charset="0"/>
                <a:cs typeface="Times New Roman" panose="02020603050405020304" pitchFamily="18" charset="0"/>
              </a:rPr>
            </a:br>
            <a:r>
              <a:rPr lang="ar-SA"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Online banking lets users perform banking tasks using a computer or mobile device.</a:t>
            </a:r>
            <a:r>
              <a:rPr lang="ar-SA"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r>
              <a:rPr lang="en-US" sz="3600" b="1" dirty="0">
                <a:latin typeface="Times New Roman" panose="02020603050405020304" pitchFamily="18" charset="0"/>
                <a:cs typeface="Times New Roman" panose="02020603050405020304" pitchFamily="18" charset="0"/>
              </a:rPr>
              <a:t>Common Features:</a:t>
            </a:r>
            <a:endParaRPr lang="en-US" sz="3600" dirty="0">
              <a:latin typeface="Times New Roman" panose="02020603050405020304" pitchFamily="18" charset="0"/>
              <a:cs typeface="Times New Roman" panose="02020603050405020304" pitchFamily="18" charset="0"/>
            </a:endParaRPr>
          </a:p>
          <a:p>
            <a:r>
              <a:rPr lang="en-US" sz="3600" b="1" dirty="0">
                <a:latin typeface="Times New Roman" panose="02020603050405020304" pitchFamily="18" charset="0"/>
                <a:cs typeface="Times New Roman" panose="02020603050405020304" pitchFamily="18" charset="0"/>
              </a:rPr>
              <a:t>Example:</a:t>
            </a:r>
            <a:r>
              <a:rPr lang="en-US" sz="3600" dirty="0">
                <a:latin typeface="Times New Roman" panose="02020603050405020304" pitchFamily="18" charset="0"/>
                <a:cs typeface="Times New Roman" panose="02020603050405020304" pitchFamily="18" charset="0"/>
              </a:rPr>
              <a:t> Direct </a:t>
            </a:r>
            <a:r>
              <a:rPr lang="en-US" sz="3600" dirty="0" smtClean="0">
                <a:latin typeface="Times New Roman" panose="02020603050405020304" pitchFamily="18" charset="0"/>
                <a:cs typeface="Times New Roman" panose="02020603050405020304" pitchFamily="18" charset="0"/>
              </a:rPr>
              <a:t>Deposit – </a:t>
            </a:r>
            <a:r>
              <a:rPr lang="en-US" sz="3600" dirty="0">
                <a:latin typeface="Times New Roman" panose="02020603050405020304" pitchFamily="18" charset="0"/>
                <a:cs typeface="Times New Roman" panose="02020603050405020304" pitchFamily="18" charset="0"/>
              </a:rPr>
              <a:t>Employees receive salaries directly into their accounts.</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0835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ATM and Debit Card Services</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0717" y="1213946"/>
            <a:ext cx="11792607" cy="5644054"/>
          </a:xfrm>
        </p:spPr>
        <p:txBody>
          <a:bodyPr>
            <a:noAutofit/>
          </a:bodyPr>
          <a:lstStyle/>
          <a:p>
            <a:r>
              <a:rPr lang="en-US" sz="3200" b="1" dirty="0" smtClean="0">
                <a:latin typeface="Times New Roman" panose="02020603050405020304" pitchFamily="18" charset="0"/>
                <a:cs typeface="Times New Roman" panose="02020603050405020304" pitchFamily="18" charset="0"/>
              </a:rPr>
              <a:t>ATM </a:t>
            </a:r>
            <a:r>
              <a:rPr lang="en-US" sz="3200" b="1" dirty="0">
                <a:latin typeface="Times New Roman" panose="02020603050405020304" pitchFamily="18" charset="0"/>
                <a:cs typeface="Times New Roman" panose="02020603050405020304" pitchFamily="18" charset="0"/>
              </a:rPr>
              <a:t>(Automated Teller Machine):</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Allows users to </a:t>
            </a:r>
            <a:r>
              <a:rPr lang="en-US" sz="3200" dirty="0" smtClean="0">
                <a:latin typeface="Times New Roman" panose="02020603050405020304" pitchFamily="18" charset="0"/>
                <a:cs typeface="Times New Roman" panose="02020603050405020304" pitchFamily="18" charset="0"/>
              </a:rPr>
              <a:t>withdraw</a:t>
            </a:r>
            <a:r>
              <a:rPr lang="ar-IQ"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cash, </a:t>
            </a:r>
            <a:r>
              <a:rPr lang="en-US" sz="3200" dirty="0">
                <a:latin typeface="Times New Roman" panose="02020603050405020304" pitchFamily="18" charset="0"/>
                <a:cs typeface="Times New Roman" panose="02020603050405020304" pitchFamily="18" charset="0"/>
              </a:rPr>
              <a:t>check balances, deposit funds, and transfer money.</a:t>
            </a:r>
          </a:p>
          <a:p>
            <a:r>
              <a:rPr lang="en-US" sz="3200" b="1" dirty="0">
                <a:latin typeface="Times New Roman" panose="02020603050405020304" pitchFamily="18" charset="0"/>
                <a:cs typeface="Times New Roman" panose="02020603050405020304" pitchFamily="18" charset="0"/>
              </a:rPr>
              <a:t>Debit Cards:</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Linked to a bank account for ATM withdrawals and store or online purchases. Protected by a PIN.</a:t>
            </a:r>
          </a:p>
          <a:p>
            <a:r>
              <a:rPr lang="en-US" sz="3200" b="1" dirty="0">
                <a:latin typeface="Times New Roman" panose="02020603050405020304" pitchFamily="18" charset="0"/>
                <a:cs typeface="Times New Roman" panose="02020603050405020304" pitchFamily="18" charset="0"/>
              </a:rPr>
              <a:t>Advantages:</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Quick access to cash</a:t>
            </a:r>
          </a:p>
          <a:p>
            <a:pPr lvl="0"/>
            <a:r>
              <a:rPr lang="en-US" sz="3200" dirty="0">
                <a:latin typeface="Times New Roman" panose="02020603050405020304" pitchFamily="18" charset="0"/>
                <a:cs typeface="Times New Roman" panose="02020603050405020304" pitchFamily="18" charset="0"/>
              </a:rPr>
              <a:t>Accepted </a:t>
            </a:r>
            <a:r>
              <a:rPr lang="en-US" sz="3200" dirty="0" smtClean="0">
                <a:latin typeface="Times New Roman" panose="02020603050405020304" pitchFamily="18" charset="0"/>
                <a:cs typeface="Times New Roman" panose="02020603050405020304" pitchFamily="18" charset="0"/>
              </a:rPr>
              <a:t>globally</a:t>
            </a:r>
            <a:r>
              <a:rPr lang="ar-IQ" sz="3600" b="1" dirty="0">
                <a:solidFill>
                  <a:srgbClr val="FF0000"/>
                </a:solidFill>
                <a:latin typeface="Times New Roman" panose="02020603050405020304" pitchFamily="18" charset="0"/>
                <a:cs typeface="Times New Roman" panose="02020603050405020304" pitchFamily="18" charset="0"/>
              </a:rPr>
              <a:t> </a:t>
            </a:r>
            <a:r>
              <a:rPr lang="en-US" sz="3600" b="1" dirty="0" smtClean="0">
                <a:solidFill>
                  <a:srgbClr val="FF0000"/>
                </a:solidFill>
                <a:latin typeface="Times New Roman" panose="02020603050405020304" pitchFamily="18" charset="0"/>
                <a:cs typeface="Times New Roman" panose="02020603050405020304" pitchFamily="18" charset="0"/>
              </a:rPr>
              <a:t> </a:t>
            </a:r>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Example:</a:t>
            </a:r>
            <a:r>
              <a:rPr lang="en-US" sz="3200" dirty="0">
                <a:latin typeface="Times New Roman" panose="02020603050405020304" pitchFamily="18" charset="0"/>
                <a:cs typeface="Times New Roman" panose="02020603050405020304" pitchFamily="18" charset="0"/>
              </a:rPr>
              <a:t> ATM withdrawal fees </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6963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Phone Banking</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1087821"/>
            <a:ext cx="12044855" cy="5612524"/>
          </a:xfrm>
        </p:spPr>
        <p:txBody>
          <a:bodyPr>
            <a:normAutofit/>
          </a:bodyPr>
          <a:lstStyle/>
          <a:p>
            <a:r>
              <a:rPr lang="en-US" b="1" dirty="0" smtClean="0">
                <a:latin typeface="Times New Roman" panose="02020603050405020304" pitchFamily="18" charset="0"/>
                <a:cs typeface="Times New Roman" panose="02020603050405020304" pitchFamily="18" charset="0"/>
              </a:rPr>
              <a:t>Definition</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This service allows customers to perform transactions over the phone, either via an automated system or by speaking with a bank representative.</a:t>
            </a:r>
          </a:p>
          <a:p>
            <a:r>
              <a:rPr lang="en-US" b="1" dirty="0">
                <a:latin typeface="Times New Roman" panose="02020603050405020304" pitchFamily="18" charset="0"/>
                <a:cs typeface="Times New Roman" panose="02020603050405020304" pitchFamily="18" charset="0"/>
              </a:rPr>
              <a:t>Services:</a:t>
            </a: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Balance inquiry</a:t>
            </a:r>
          </a:p>
          <a:p>
            <a:pPr lvl="0"/>
            <a:r>
              <a:rPr lang="en-US" dirty="0">
                <a:latin typeface="Times New Roman" panose="02020603050405020304" pitchFamily="18" charset="0"/>
                <a:cs typeface="Times New Roman" panose="02020603050405020304" pitchFamily="18" charset="0"/>
              </a:rPr>
              <a:t>Fund transfers</a:t>
            </a:r>
          </a:p>
          <a:p>
            <a:pPr lvl="0"/>
            <a:r>
              <a:rPr lang="en-US" dirty="0">
                <a:latin typeface="Times New Roman" panose="02020603050405020304" pitchFamily="18" charset="0"/>
                <a:cs typeface="Times New Roman" panose="02020603050405020304" pitchFamily="18" charset="0"/>
              </a:rPr>
              <a:t>Bill </a:t>
            </a:r>
            <a:r>
              <a:rPr lang="en-US" dirty="0" smtClean="0">
                <a:latin typeface="Times New Roman" panose="02020603050405020304" pitchFamily="18" charset="0"/>
                <a:cs typeface="Times New Roman" panose="02020603050405020304" pitchFamily="18" charset="0"/>
              </a:rPr>
              <a:t>payments</a:t>
            </a:r>
            <a:r>
              <a:rPr lang="ar-IQ" dirty="0">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Benefits:</a:t>
            </a: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Accessibility for those without internet</a:t>
            </a:r>
          </a:p>
          <a:p>
            <a:pPr lvl="0"/>
            <a:r>
              <a:rPr lang="en-US" dirty="0">
                <a:latin typeface="Times New Roman" panose="02020603050405020304" pitchFamily="18" charset="0"/>
                <a:cs typeface="Times New Roman" panose="02020603050405020304" pitchFamily="18" charset="0"/>
              </a:rPr>
              <a:t>Secure (PIN or voice recognition)</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7586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SMS Banking</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68014" y="1087820"/>
            <a:ext cx="11698014" cy="5565227"/>
          </a:xfrm>
        </p:spPr>
        <p:txBody>
          <a:bodyPr>
            <a:normAutofit/>
          </a:bodyPr>
          <a:lstStyle/>
          <a:p>
            <a:r>
              <a:rPr lang="en-US" sz="3200" b="1" dirty="0" smtClean="0">
                <a:latin typeface="Times New Roman" panose="02020603050405020304" pitchFamily="18" charset="0"/>
                <a:cs typeface="Times New Roman" panose="02020603050405020304" pitchFamily="18" charset="0"/>
              </a:rPr>
              <a:t>Definition</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Banking through text messaging for alerts and transactions.</a:t>
            </a:r>
          </a:p>
          <a:p>
            <a:r>
              <a:rPr lang="en-US" sz="3200" b="1" dirty="0">
                <a:latin typeface="Times New Roman" panose="02020603050405020304" pitchFamily="18" charset="0"/>
                <a:cs typeface="Times New Roman" panose="02020603050405020304" pitchFamily="18" charset="0"/>
              </a:rPr>
              <a:t>Services:</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Balance alerts</a:t>
            </a:r>
          </a:p>
          <a:p>
            <a:pPr lvl="0"/>
            <a:r>
              <a:rPr lang="en-US" sz="3200" dirty="0">
                <a:latin typeface="Times New Roman" panose="02020603050405020304" pitchFamily="18" charset="0"/>
                <a:cs typeface="Times New Roman" panose="02020603050405020304" pitchFamily="18" charset="0"/>
              </a:rPr>
              <a:t>Mini statements</a:t>
            </a:r>
          </a:p>
          <a:p>
            <a:pPr lvl="0"/>
            <a:r>
              <a:rPr lang="en-US" sz="3200" dirty="0">
                <a:latin typeface="Times New Roman" panose="02020603050405020304" pitchFamily="18" charset="0"/>
                <a:cs typeface="Times New Roman" panose="02020603050405020304" pitchFamily="18" charset="0"/>
              </a:rPr>
              <a:t>Transaction notifications</a:t>
            </a:r>
          </a:p>
          <a:p>
            <a:r>
              <a:rPr lang="en-US" sz="3200" b="1" dirty="0">
                <a:latin typeface="Times New Roman" panose="02020603050405020304" pitchFamily="18" charset="0"/>
                <a:cs typeface="Times New Roman" panose="02020603050405020304" pitchFamily="18" charset="0"/>
              </a:rPr>
              <a:t>Benefits:</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Cost-effective</a:t>
            </a:r>
          </a:p>
          <a:p>
            <a:pPr lvl="0"/>
            <a:r>
              <a:rPr lang="en-US" sz="3200" dirty="0">
                <a:latin typeface="Times New Roman" panose="02020603050405020304" pitchFamily="18" charset="0"/>
                <a:cs typeface="Times New Roman" panose="02020603050405020304" pitchFamily="18" charset="0"/>
              </a:rPr>
              <a:t>Works with simple phones</a:t>
            </a:r>
          </a:p>
          <a:p>
            <a:r>
              <a:rPr lang="en-US" sz="3200" b="1" dirty="0">
                <a:latin typeface="Times New Roman" panose="02020603050405020304" pitchFamily="18" charset="0"/>
                <a:cs typeface="Times New Roman" panose="02020603050405020304" pitchFamily="18" charset="0"/>
              </a:rPr>
              <a:t>Example:</a:t>
            </a:r>
            <a:r>
              <a:rPr lang="en-US" sz="3200" dirty="0">
                <a:latin typeface="Times New Roman" panose="02020603050405020304" pitchFamily="18" charset="0"/>
                <a:cs typeface="Times New Roman" panose="02020603050405020304" pitchFamily="18" charset="0"/>
              </a:rPr>
              <a:t> Fraud alerts for suspicious activity</a:t>
            </a:r>
            <a:r>
              <a:rPr lang="en-US" sz="3200" dirty="0" smtClean="0">
                <a:latin typeface="Times New Roman" panose="02020603050405020304" pitchFamily="18" charset="0"/>
                <a:cs typeface="Times New Roman" panose="02020603050405020304" pitchFamily="18" charset="0"/>
              </a:rPr>
              <a:t>.</a:t>
            </a:r>
            <a:r>
              <a:rPr lang="ar-IQ"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796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1" y="145321"/>
            <a:ext cx="10515600" cy="1103190"/>
          </a:xfrm>
        </p:spPr>
        <p:txBody>
          <a:bodyPr/>
          <a:lstStyle/>
          <a:p>
            <a:r>
              <a:rPr lang="en-US" b="1" dirty="0" smtClean="0">
                <a:latin typeface="Times New Roman" panose="02020603050405020304" pitchFamily="18" charset="0"/>
                <a:cs typeface="Times New Roman" panose="02020603050405020304" pitchFamily="18" charset="0"/>
              </a:rPr>
              <a:t>Electronic Alerts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277006"/>
            <a:ext cx="12076386" cy="5454869"/>
          </a:xfrm>
        </p:spPr>
        <p:txBody>
          <a:bodyPr>
            <a:normAutofit/>
          </a:bodyPr>
          <a:lstStyle/>
          <a:p>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listed as a standard electronic banking service. These alerts can be delivered via </a:t>
            </a:r>
            <a:r>
              <a:rPr lang="en-US" b="1" dirty="0">
                <a:latin typeface="Times New Roman" panose="02020603050405020304" pitchFamily="18" charset="0"/>
                <a:cs typeface="Times New Roman" panose="02020603050405020304" pitchFamily="18" charset="0"/>
              </a:rPr>
              <a:t>SMS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email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or as </a:t>
            </a:r>
            <a:r>
              <a:rPr lang="en-US" b="1" dirty="0">
                <a:latin typeface="Times New Roman" panose="02020603050405020304" pitchFamily="18" charset="0"/>
                <a:cs typeface="Times New Roman" panose="02020603050405020304" pitchFamily="18" charset="0"/>
              </a:rPr>
              <a:t>notifications through a banking app</a:t>
            </a:r>
            <a:r>
              <a:rPr lang="en-US" dirty="0">
                <a:latin typeface="Times New Roman" panose="02020603050405020304" pitchFamily="18" charset="0"/>
                <a:cs typeface="Times New Roman" panose="02020603050405020304" pitchFamily="18" charset="0"/>
              </a:rPr>
              <a:t> on a smartphone or tablet</a:t>
            </a:r>
          </a:p>
          <a:p>
            <a:r>
              <a:rPr lang="en-US" b="1" dirty="0">
                <a:latin typeface="Times New Roman" panose="02020603050405020304" pitchFamily="18" charset="0"/>
                <a:cs typeface="Times New Roman" panose="02020603050405020304" pitchFamily="18" charset="0"/>
              </a:rPr>
              <a:t>Types:</a:t>
            </a: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Transaction alerts</a:t>
            </a:r>
          </a:p>
          <a:p>
            <a:pPr lvl="0"/>
            <a:r>
              <a:rPr lang="en-US" dirty="0">
                <a:latin typeface="Times New Roman" panose="02020603050405020304" pitchFamily="18" charset="0"/>
                <a:cs typeface="Times New Roman" panose="02020603050405020304" pitchFamily="18" charset="0"/>
              </a:rPr>
              <a:t>Balance alerts</a:t>
            </a:r>
          </a:p>
          <a:p>
            <a:pPr lvl="0"/>
            <a:r>
              <a:rPr lang="en-US" dirty="0">
                <a:latin typeface="Times New Roman" panose="02020603050405020304" pitchFamily="18" charset="0"/>
                <a:cs typeface="Times New Roman" panose="02020603050405020304" pitchFamily="18" charset="0"/>
              </a:rPr>
              <a:t>Security alerts</a:t>
            </a:r>
          </a:p>
          <a:p>
            <a:r>
              <a:rPr lang="en-US" b="1" dirty="0">
                <a:latin typeface="Times New Roman" panose="02020603050405020304" pitchFamily="18" charset="0"/>
                <a:cs typeface="Times New Roman" panose="02020603050405020304" pitchFamily="18" charset="0"/>
              </a:rPr>
              <a:t>Benefits:</a:t>
            </a: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Fraud </a:t>
            </a:r>
            <a:r>
              <a:rPr lang="en-US" dirty="0" smtClean="0">
                <a:latin typeface="Times New Roman" panose="02020603050405020304" pitchFamily="18" charset="0"/>
                <a:cs typeface="Times New Roman" panose="02020603050405020304" pitchFamily="18" charset="0"/>
              </a:rPr>
              <a:t>prevention</a:t>
            </a: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Financial </a:t>
            </a:r>
            <a:r>
              <a:rPr lang="en-US" dirty="0" smtClean="0">
                <a:latin typeface="Times New Roman" panose="02020603050405020304" pitchFamily="18" charset="0"/>
                <a:cs typeface="Times New Roman" panose="02020603050405020304" pitchFamily="18" charset="0"/>
              </a:rPr>
              <a:t>awareness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898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707</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E-Commerce Electronic Banking Services </vt:lpstr>
      <vt:lpstr>E-Commerce: Electronic Banking Services </vt:lpstr>
      <vt:lpstr>E-Commerce </vt:lpstr>
      <vt:lpstr>Introduction to Electronic Banking Services </vt:lpstr>
      <vt:lpstr>Online Banking </vt:lpstr>
      <vt:lpstr>ATM and Debit Card Services </vt:lpstr>
      <vt:lpstr>Phone Banking </vt:lpstr>
      <vt:lpstr>SMS Banking </vt:lpstr>
      <vt:lpstr>Electronic Alerts</vt:lpstr>
      <vt:lpstr>Mobile Banking </vt:lpstr>
      <vt:lpstr>Benefits and Challenges of Electronic Banking</vt:lpstr>
      <vt:lpstr>Summary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E-Commerce Electronic Banking Services</dc:title>
  <dc:creator>Maher</dc:creator>
  <cp:lastModifiedBy>Maher</cp:lastModifiedBy>
  <cp:revision>28</cp:revision>
  <dcterms:created xsi:type="dcterms:W3CDTF">2025-10-18T20:00:40Z</dcterms:created>
  <dcterms:modified xsi:type="dcterms:W3CDTF">2025-10-19T20:51:20Z</dcterms:modified>
</cp:coreProperties>
</file>