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bin" ContentType="application/vnd.openxmlformats-officedocument.oleObject"/>
  <Default Extension="wmf" ContentType="image/wmf"/>
  <Default Extension="jpg" ContentType="image/jpg"/>
  <Default Extension="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notesSlides/notesSlide9.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11.xml" ContentType="application/vnd.openxmlformats-officedocument.presentationml.notesSlide+xml"/>
  <Override PartName="/ppt/slides/slide11.xml" ContentType="application/vnd.openxmlformats-officedocument.presentationml.slide+xml"/>
  <Override PartName="/ppt/notesSlides/notesSlide12.xml" ContentType="application/vnd.openxmlformats-officedocument.presentationml.notesSlide+xml"/>
  <Override PartName="/ppt/slides/slide12.xml" ContentType="application/vnd.openxmlformats-officedocument.presentationml.slide+xml"/>
  <Override PartName="/ppt/notesSlides/notesSlide13.xml" ContentType="application/vnd.openxmlformats-officedocument.presentationml.notesSlide+xml"/>
  <Override PartName="/ppt/slides/slide13.xml" ContentType="application/vnd.openxmlformats-officedocument.presentationml.slide+xml"/>
  <Override PartName="/ppt/notesSlides/notesSlide14.xml" ContentType="application/vnd.openxmlformats-officedocument.presentationml.notesSlide+xml"/>
  <Override PartName="/ppt/slides/slide14.xml" ContentType="application/vnd.openxmlformats-officedocument.presentationml.slide+xml"/>
  <Override PartName="/ppt/notesSlides/notesSlide15.xml" ContentType="application/vnd.openxmlformats-officedocument.presentationml.notesSlide+xml"/>
  <Override PartName="/ppt/slides/slide15.xml" ContentType="application/vnd.openxmlformats-officedocument.presentationml.slide+xml"/>
  <Override PartName="/ppt/notesSlides/notesSlide16.xml" ContentType="application/vnd.openxmlformats-officedocument.presentationml.notesSlide+xml"/>
  <Override PartName="/ppt/slides/slide16.xml" ContentType="application/vnd.openxmlformats-officedocument.presentationml.slide+xml"/>
  <Override PartName="/ppt/notesSlides/notesSlide17.xml" ContentType="application/vnd.openxmlformats-officedocument.presentationml.notesSlide+xml"/>
  <Override PartName="/ppt/slides/slide17.xml" ContentType="application/vnd.openxmlformats-officedocument.presentationml.slide+xml"/>
  <Override PartName="/ppt/notesSlides/notesSlide18.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9.xml" ContentType="application/vnd.openxmlformats-officedocument.presentationml.slide+xml"/>
  <Override PartName="/ppt/notesSlides/notesSlide20.xml" ContentType="application/vnd.openxmlformats-officedocument.presentationml.notesSlide+xml"/>
  <Override PartName="/ppt/slides/slide20.xml" ContentType="application/vnd.openxmlformats-officedocument.presentationml.slide+xml"/>
  <Override PartName="/ppt/notesSlides/notesSlide21.xml" ContentType="application/vnd.openxmlformats-officedocument.presentationml.notesSlide+xml"/>
  <Override PartName="/ppt/slides/slide21.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notesSlides/notesSlide23.xml" ContentType="application/vnd.openxmlformats-officedocument.presentationml.notesSlide+xml"/>
  <Override PartName="/ppt/slides/slide23.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notesSlides/notesSlide25.xml" ContentType="application/vnd.openxmlformats-officedocument.presentationml.notesSlide+xml"/>
  <Override PartName="/ppt/slides/slide25.xml" ContentType="application/vnd.openxmlformats-officedocument.presentationml.slide+xml"/>
  <Override PartName="/ppt/notesSlides/notesSlide26.xml" ContentType="application/vnd.openxmlformats-officedocument.presentationml.notesSlide+xml"/>
  <Override PartName="/ppt/slides/slide26.xml" ContentType="application/vnd.openxmlformats-officedocument.presentationml.slide+xml"/>
  <Override PartName="/ppt/notesSlides/notesSlide27.xml" ContentType="application/vnd.openxmlformats-officedocument.presentationml.notesSlide+xml"/>
  <Override PartName="/ppt/slides/slide27.xml" ContentType="application/vnd.openxmlformats-officedocument.presentationml.slide+xml"/>
  <Override PartName="/ppt/notesSlides/notesSlide28.xml" ContentType="application/vnd.openxmlformats-officedocument.presentationml.notesSlide+xml"/>
  <Override PartName="/ppt/slides/slide28.xml" ContentType="application/vnd.openxmlformats-officedocument.presentationml.slide+xml"/>
  <Override PartName="/ppt/notesSlides/notesSlide29.xml" ContentType="application/vnd.openxmlformats-officedocument.presentationml.notesSlide+xml"/>
  <Override PartName="/ppt/slides/slide29.xml" ContentType="application/vnd.openxmlformats-officedocument.presentationml.slide+xml"/>
  <Override PartName="/ppt/notesSlides/notesSlide30.xml" ContentType="application/vnd.openxmlformats-officedocument.presentationml.notesSlide+xml"/>
  <Override PartName="/ppt/slides/slide30.xml" ContentType="application/vnd.openxmlformats-officedocument.presentationml.slide+xml"/>
  <Override PartName="/ppt/notesSlides/notesSlide31.xml" ContentType="application/vnd.openxmlformats-officedocument.presentationml.notesSlide+xml"/>
  <Override PartName="/ppt/slides/slide31.xml" ContentType="application/vnd.openxmlformats-officedocument.presentationml.slide+xml"/>
  <Override PartName="/ppt/notesSlides/notesSlide32.xml" ContentType="application/vnd.openxmlformats-officedocument.presentationml.notesSlide+xml"/>
  <Override PartName="/ppt/slides/slide32.xml" ContentType="application/vnd.openxmlformats-officedocument.presentationml.slide+xml"/>
  <Override PartName="/ppt/notesSlides/notesSlide33.xml" ContentType="application/vnd.openxmlformats-officedocument.presentationml.notesSlide+xml"/>
  <Override PartName="/ppt/slides/slide33.xml" ContentType="application/vnd.openxmlformats-officedocument.presentationml.slide+xml"/>
  <Override PartName="/ppt/notesSlides/notesSlide34.xml" ContentType="application/vnd.openxmlformats-officedocument.presentationml.notesSlide+xml"/>
  <Override PartName="/ppt/slides/slide34.xml" ContentType="application/vnd.openxmlformats-officedocument.presentationml.slide+xml"/>
  <Override PartName="/ppt/notesSlides/notesSlide35.xml" ContentType="application/vnd.openxmlformats-officedocument.presentationml.notesSlide+xml"/>
  <Override PartName="/ppt/slides/slide35.xml" ContentType="application/vnd.openxmlformats-officedocument.presentationml.slide+xml"/>
  <Override PartName="/ppt/notesSlides/notesSlide36.xml" ContentType="application/vnd.openxmlformats-officedocument.presentationml.notes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package/2006/relationships/metadata/thumbnail" Target="docProps/thumbnail.jpeg"/></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59" r:id="rId1"/>
  </p:sldMasterIdLst>
  <p:notesMasterIdLst>
    <p:notesMasterId r:id="rId2"/>
  </p:notesMasterIdLst>
  <p:handoutMasterIdLst>
    <p:handoutMasterId r:id="rId3"/>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p:notesSz cx="6857895" cy="9143861"/>
  <p:kinsoku lang="zh-CN" invalStChars="!%),.:;?]}¨·ˇˉ་―‖’”…‰∶、。〃々〉》」』】〕〗！＂＇％），．：；？］｀｜｝～￠" invalEndChars="([{·‘“〈《「『【〔〖（．［｛￡￥"/>
  <p:defaultTextStyle>
    <a:defPPr>
      <a:defRPr lang="zh-CN"/>
    </a:defPPr>
    <a:lvl1pPr marL="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1pPr>
    <a:lvl2pPr marL="4572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2pPr>
    <a:lvl3pPr marL="9144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3pPr>
    <a:lvl4pPr marL="13716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4pPr>
    <a:lvl5pPr marL="18288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5pPr>
    <a:lvl6pPr marL="18288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6pPr>
    <a:lvl7pPr marL="18288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7pPr>
    <a:lvl8pPr marL="18288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8pPr>
    <a:lvl9pPr marL="1828800" indent="0" algn="l" defTabSz="914400" rtl="0" eaLnBrk="0" fontAlgn="base" latinLnBrk="0" hangingPunct="0">
      <a:lnSpc>
        <a:spcPct val="100000"/>
      </a:lnSpc>
      <a:spcBef>
        <a:spcPts val="0"/>
      </a:spcBef>
      <a:spcAft>
        <a:spcPts val="0"/>
      </a:spcAft>
      <a:buNone/>
      <a:defRPr sz="1400" b="0" i="0" u="none" baseline="0">
        <a:solidFill>
          <a:schemeClr val="tx1"/>
        </a:solidFill>
        <a:latin typeface="Syntax" pitchFamily="34" charset="0"/>
        <a:ea typeface="宋体" pitchFamily="0" charset="0"/>
        <a:cs typeface="Syntax" pitchFamily="34"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4113" autoAdjust="0"/>
    <p:restoredTop sz="94616" autoAdjust="0"/>
  </p:normalViewPr>
  <p:slideViewPr>
    <p:cSldViewPr snapToGrid="0">
      <p:cViewPr varScale="1">
        <p:scale>
          <a:sx n="133" d="100"/>
          <a:sy n="133" d="100"/>
        </p:scale>
        <p:origin x="0" y="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theme" Target="theme/theme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8" name="مربع النص"/>
          <p:cNvSpPr>
            <a:spLocks noGrp="1"/>
          </p:cNvSpPr>
          <p:nvPr>
            <p:ph type="hdr"/>
          </p:nvPr>
        </p:nvSpPr>
        <p:spPr>
          <a:xfrm rot="0">
            <a:off x="0" y="0"/>
            <a:ext cx="3048000" cy="45720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sz="1200">
              <a:latin typeface="Times New Roman" pitchFamily="18" charset="0"/>
              <a:cs typeface="Times New Roman" pitchFamily="18" charset="0"/>
            </a:endParaRPr>
          </a:p>
        </p:txBody>
      </p:sp>
      <p:sp>
        <p:nvSpPr>
          <p:cNvPr id="9" name="مربع النص"/>
          <p:cNvSpPr>
            <a:spLocks noGrp="1"/>
          </p:cNvSpPr>
          <p:nvPr>
            <p:ph type="dt"/>
          </p:nvPr>
        </p:nvSpPr>
        <p:spPr>
          <a:xfrm rot="0">
            <a:off x="4038600" y="0"/>
            <a:ext cx="3048000" cy="457200"/>
          </a:xfrm>
          <a:prstGeom prst="rect"/>
          <a:noFill/>
          <a:ln w="12700" cmpd="sng" cap="flat">
            <a:noFill/>
            <a:prstDash val="solid"/>
            <a:miter/>
          </a:ln>
        </p:spPr>
        <p:txBody>
          <a:bodyPr vert="horz" wrap="square" lIns="91440" tIns="45720" rIns="91440" bIns="45720" anchor="t" anchorCtr="0">
            <a:prstTxWarp prst="textNoShape"/>
          </a:bodyPr>
          <a:lstStyle/>
          <a:p>
            <a:pPr algn="r"/>
            <a:endParaRPr lang="zh-CN" altLang="en-US" sz="1200">
              <a:latin typeface="Times New Roman" pitchFamily="18" charset="0"/>
              <a:cs typeface="Times New Roman" pitchFamily="18" charset="0"/>
            </a:endParaRPr>
          </a:p>
        </p:txBody>
      </p:sp>
      <p:sp>
        <p:nvSpPr>
          <p:cNvPr id="10" name="مربع النص"/>
          <p:cNvSpPr>
            <a:spLocks noGrp="1"/>
          </p:cNvSpPr>
          <p:nvPr>
            <p:ph type="ftr"/>
          </p:nvPr>
        </p:nvSpPr>
        <p:spPr>
          <a:xfrm rot="0">
            <a:off x="0" y="8534401"/>
            <a:ext cx="3048000" cy="457200"/>
          </a:xfrm>
          <a:prstGeom prst="rect"/>
          <a:noFill/>
          <a:ln w="12700" cmpd="sng" cap="flat">
            <a:noFill/>
            <a:prstDash val="solid"/>
            <a:miter/>
          </a:ln>
        </p:spPr>
        <p:txBody>
          <a:bodyPr vert="horz" wrap="square" lIns="91440" tIns="45720" rIns="91440" bIns="45720" anchor="b" anchorCtr="0">
            <a:prstTxWarp prst="textNoShape"/>
          </a:bodyPr>
          <a:lstStyle/>
          <a:p>
            <a:endParaRPr lang="zh-CN" altLang="en-US" sz="1200">
              <a:latin typeface="Times New Roman" pitchFamily="18" charset="0"/>
              <a:cs typeface="Times New Roman" pitchFamily="18" charset="0"/>
            </a:endParaRPr>
          </a:p>
        </p:txBody>
      </p:sp>
      <p:sp>
        <p:nvSpPr>
          <p:cNvPr id="11" name="مربع النص"/>
          <p:cNvSpPr>
            <a:spLocks noGrp="1"/>
          </p:cNvSpPr>
          <p:nvPr>
            <p:ph type="sldNum"/>
          </p:nvPr>
        </p:nvSpPr>
        <p:spPr>
          <a:xfrm rot="0">
            <a:off x="4038600" y="8534401"/>
            <a:ext cx="3048000" cy="457200"/>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0" cap="none" spc="0" baseline="0">
                <a:solidFill>
                  <a:schemeClr val="tx1"/>
                </a:solidFill>
                <a:latin typeface="Times New Roman" pitchFamily="18" charset="0"/>
                <a:ea typeface="宋体" pitchFamily="0" charset="0"/>
                <a:cs typeface="Times New Roman" pitchFamily="18" charset="0"/>
              </a:rPr>
              <a:t>&lt;#&gt;</a:t>
            </a:fld>
            <a:endParaRPr lang="zh-CN" altLang="en-US" sz="1200">
              <a:latin typeface="Times New Roman" pitchFamily="18" charset="0"/>
              <a:cs typeface="Times New Roman" pitchFamily="18" charset="0"/>
            </a:endParaRPr>
          </a:p>
        </p:txBody>
      </p:sp>
    </p:spTree>
    <p:extLst>
      <p:ext uri="{BB962C8B-B14F-4D97-AF65-F5344CB8AC3E}">
        <p14:creationId xmlns:p14="http://schemas.microsoft.com/office/powerpoint/2010/main" val="53203222"/>
      </p:ext>
    </p:extLst>
  </p:cSld>
  <p:clrMap bg1="lt1" tx1="dk1" bg2="lt2" tx2="dk2" accent1="accent1" accent2="accent2" accent3="accent3" accent4="accent4" accent5="accent5" accent6="accent6" hlink="hlink" folHlink="folHlink"/>
  <p:hf sldNum="0" hdr="1" ftr="1" dt="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 name="مربع النص"/>
          <p:cNvSpPr>
            <a:spLocks noGrp="1"/>
          </p:cNvSpPr>
          <p:nvPr>
            <p:ph type="hdr"/>
          </p:nvPr>
        </p:nvSpPr>
        <p:spPr>
          <a:xfrm rot="0">
            <a:off x="0" y="0"/>
            <a:ext cx="3078162" cy="449262"/>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sz="1200"/>
          </a:p>
        </p:txBody>
      </p:sp>
      <p:sp>
        <p:nvSpPr>
          <p:cNvPr id="3" name="مربع النص"/>
          <p:cNvSpPr>
            <a:spLocks noGrp="1"/>
          </p:cNvSpPr>
          <p:nvPr>
            <p:ph type="dt"/>
          </p:nvPr>
        </p:nvSpPr>
        <p:spPr>
          <a:xfrm rot="0">
            <a:off x="4024312" y="0"/>
            <a:ext cx="3078162" cy="449262"/>
          </a:xfrm>
          <a:prstGeom prst="rect"/>
          <a:noFill/>
          <a:ln w="12700" cmpd="sng" cap="flat">
            <a:noFill/>
            <a:prstDash val="solid"/>
            <a:miter/>
          </a:ln>
        </p:spPr>
        <p:txBody>
          <a:bodyPr vert="horz" wrap="square" lIns="91440" tIns="45720" rIns="91440" bIns="45720" anchor="t" anchorCtr="0">
            <a:prstTxWarp prst="textNoShape"/>
          </a:bodyPr>
          <a:lstStyle/>
          <a:p>
            <a:pPr algn="r"/>
            <a:endParaRPr lang="zh-CN" altLang="en-US" sz="1200"/>
          </a:p>
        </p:txBody>
      </p:sp>
      <p:sp>
        <p:nvSpPr>
          <p:cNvPr id="4" name="الكائن"/>
          <p:cNvSpPr>
            <a:spLocks noGrp="1"/>
          </p:cNvSpPr>
          <p:nvPr>
            <p:ph type="sldImg" idx="2"/>
          </p:nvPr>
        </p:nvSpPr>
        <p:spPr>
          <a:xfrm rot="0">
            <a:off x="1303337" y="674687"/>
            <a:ext cx="4495800" cy="3371850"/>
          </a:xfrm>
          <a:prstGeom prst="rect"/>
          <a:noFill/>
          <a:ln w="12700" cmpd="sng" cap="flat">
            <a:solidFill>
              <a:srgbClr val="000000"/>
            </a:solidFill>
            <a:prstDash val="solid"/>
            <a:miter/>
          </a:ln>
        </p:spPr>
      </p:sp>
      <p:sp>
        <p:nvSpPr>
          <p:cNvPr id="5" name="مربع النص"/>
          <p:cNvSpPr>
            <a:spLocks noGrp="1"/>
          </p:cNvSpPr>
          <p:nvPr>
            <p:ph type="body" idx="3"/>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6" name="مربع النص"/>
          <p:cNvSpPr>
            <a:spLocks noGrp="1"/>
          </p:cNvSpPr>
          <p:nvPr>
            <p:ph type="ftr"/>
          </p:nvPr>
        </p:nvSpPr>
        <p:spPr>
          <a:xfrm rot="0">
            <a:off x="0"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endParaRPr lang="zh-CN" altLang="en-US" sz="1200"/>
          </a:p>
        </p:txBody>
      </p:sp>
      <p:sp>
        <p:nvSpPr>
          <p:cNvPr id="7" name="مربع النص"/>
          <p:cNvSpPr>
            <a:spLocks noGrp="1"/>
          </p:cNvSpPr>
          <p:nvPr>
            <p:ph type="sldNum"/>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&lt;#&gt;</a:t>
            </a:fld>
            <a:endParaRPr lang="zh-CN" altLang="en-US" sz="1200"/>
          </a:p>
        </p:txBody>
      </p:sp>
    </p:spTree>
    <p:extLst>
      <p:ext uri="{BB962C8B-B14F-4D97-AF65-F5344CB8AC3E}">
        <p14:creationId xmlns:p14="http://schemas.microsoft.com/office/powerpoint/2010/main" val="635083837"/>
      </p:ext>
    </p:extLst>
  </p:cSld>
  <p:clrMap bg1="lt1" tx1="dk1" bg2="lt2" tx2="dk2" accent1="accent1" accent2="accent2" accent3="accent3" accent4="accent4" accent5="accent5" accent6="accent6" hlink="hlink" folHlink="folHlink"/>
  <p:hf sldNum="0" hdr="0" ftr="0" dt="0"/>
  <p:notesStyle>
    <a:lvl1pPr marL="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1pPr>
    <a:lvl2pPr marL="4572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2pPr>
    <a:lvl3pPr marL="9144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3pPr>
    <a:lvl4pPr marL="13716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4pPr>
    <a:lvl5pPr marL="18288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5pPr>
    <a:lvl6pPr marL="18288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6pPr>
    <a:lvl7pPr marL="18288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7pPr>
    <a:lvl8pPr marL="18288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8pPr>
    <a:lvl9pPr marL="1828800" indent="0" algn="l" defTabSz="914400" rtl="0" eaLnBrk="0" fontAlgn="base" latinLnBrk="0" hangingPunct="0">
      <a:lnSpc>
        <a:spcPct val="100000"/>
      </a:lnSpc>
      <a:spcBef>
        <a:spcPct val="30000"/>
      </a:spcBef>
      <a:spcAft>
        <a:spcPts val="0"/>
      </a:spcAft>
      <a:buNone/>
      <a:defRPr sz="1200" b="0" i="0" u="none" strike="noStrike" kern="0" cap="none" spc="0" baseline="0">
        <a:solidFill>
          <a:schemeClr val="tx1"/>
        </a:solidFill>
        <a:latin typeface="Syntax" pitchFamily="34" charset="0"/>
        <a:ea typeface="宋体" pitchFamily="0" charset="0"/>
        <a:cs typeface="Syntax" pitchFamily="34" charset="0"/>
      </a:defRPr>
    </a:lvl9pPr>
  </p:notesStyle>
</p:notesMaster>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35" name="الكائن"/>
          <p:cNvSpPr>
            <a:spLocks noGrp="1" noChangeAspect="1"/>
          </p:cNvSpPr>
          <p:nvPr>
            <p:ph type="sldImg"/>
          </p:nvPr>
        </p:nvSpPr>
        <p:spPr>
          <a:xfrm rot="0">
            <a:off x="1303337" y="674687"/>
            <a:ext cx="4495800" cy="3371850"/>
          </a:xfrm>
          <a:prstGeom prst="rect"/>
          <a:noFill/>
          <a:ln w="12700" cmpd="sng" cap="flat">
            <a:solidFill>
              <a:srgbClr val="000000"/>
            </a:solidFill>
            <a:prstDash val="solid"/>
            <a:miter/>
          </a:ln>
        </p:spPr>
      </p:sp>
      <p:sp>
        <p:nvSpPr>
          <p:cNvPr id="236"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37"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11</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Tree>
    <p:extLst>
      <p:ext uri="{BB962C8B-B14F-4D97-AF65-F5344CB8AC3E}">
        <p14:creationId xmlns:p14="http://schemas.microsoft.com/office/powerpoint/2010/main" val="1377124798"/>
      </p:ext>
    </p:extLst>
  </p:cSld>
  <p:clrMapOvr>
    <a:masterClrMapping/>
  </p:clrMapOvr>
</p:notes>
</file>

<file path=ppt/notesSlides/notesSlide1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38" name="الكائن"/>
          <p:cNvSpPr>
            <a:spLocks noGrp="1" noChangeAspect="1"/>
          </p:cNvSpPr>
          <p:nvPr>
            <p:ph type="sldImg"/>
          </p:nvPr>
        </p:nvSpPr>
        <p:spPr>
          <a:xfrm rot="0">
            <a:off x="1303337" y="674687"/>
            <a:ext cx="4495800" cy="3371850"/>
          </a:xfrm>
          <a:prstGeom prst="rect"/>
          <a:noFill/>
          <a:ln w="12700" cmpd="sng" cap="flat">
            <a:solidFill>
              <a:srgbClr val="000000"/>
            </a:solidFill>
            <a:prstDash val="solid"/>
            <a:miter/>
          </a:ln>
        </p:spPr>
      </p:sp>
      <p:sp>
        <p:nvSpPr>
          <p:cNvPr id="239"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40"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12</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Tree>
    <p:extLst>
      <p:ext uri="{BB962C8B-B14F-4D97-AF65-F5344CB8AC3E}">
        <p14:creationId xmlns:p14="http://schemas.microsoft.com/office/powerpoint/2010/main" val="208139322"/>
      </p:ext>
    </p:extLst>
  </p:cSld>
  <p:clrMapOvr>
    <a:masterClrMapping/>
  </p:clrMapOvr>
</p:notes>
</file>

<file path=ppt/notesSlides/notesSlide1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41" name="الكائن"/>
          <p:cNvSpPr>
            <a:spLocks noGrp="1" noChangeAspect="1"/>
          </p:cNvSpPr>
          <p:nvPr>
            <p:ph type="sldImg"/>
          </p:nvPr>
        </p:nvSpPr>
        <p:spPr>
          <a:xfrm rot="0">
            <a:off x="1303337" y="674687"/>
            <a:ext cx="4495800" cy="3371850"/>
          </a:xfrm>
          <a:prstGeom prst="rect"/>
          <a:noFill/>
          <a:ln w="12700" cmpd="sng" cap="flat">
            <a:solidFill>
              <a:srgbClr val="000000"/>
            </a:solidFill>
            <a:prstDash val="solid"/>
            <a:miter/>
          </a:ln>
        </p:spPr>
      </p:sp>
      <p:sp>
        <p:nvSpPr>
          <p:cNvPr id="242"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43"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13</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Tree>
    <p:extLst>
      <p:ext uri="{BB962C8B-B14F-4D97-AF65-F5344CB8AC3E}">
        <p14:creationId xmlns:p14="http://schemas.microsoft.com/office/powerpoint/2010/main" val="1152766471"/>
      </p:ext>
    </p:extLst>
  </p:cSld>
  <p:clrMapOvr>
    <a:masterClrMapping/>
  </p:clrMapOvr>
</p:notes>
</file>

<file path=ppt/notesSlides/notesSlide1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44" name="الكائن"/>
          <p:cNvSpPr>
            <a:spLocks noGrp="1" noChangeAspect="1"/>
          </p:cNvSpPr>
          <p:nvPr>
            <p:ph type="sldImg"/>
          </p:nvPr>
        </p:nvSpPr>
        <p:spPr>
          <a:xfrm rot="0">
            <a:off x="1303337" y="674687"/>
            <a:ext cx="4495800" cy="3371850"/>
          </a:xfrm>
          <a:prstGeom prst="rect"/>
          <a:noFill/>
          <a:ln w="12700" cmpd="sng" cap="flat">
            <a:solidFill>
              <a:srgbClr val="000000"/>
            </a:solidFill>
            <a:prstDash val="solid"/>
            <a:miter/>
          </a:ln>
        </p:spPr>
      </p:sp>
      <p:sp>
        <p:nvSpPr>
          <p:cNvPr id="245"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46"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14</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Tree>
    <p:extLst>
      <p:ext uri="{BB962C8B-B14F-4D97-AF65-F5344CB8AC3E}">
        <p14:creationId xmlns:p14="http://schemas.microsoft.com/office/powerpoint/2010/main" val="573672034"/>
      </p:ext>
    </p:extLst>
  </p:cSld>
  <p:clrMapOvr>
    <a:masterClrMapping/>
  </p:clrMapOvr>
</p:notes>
</file>

<file path=ppt/notesSlides/notesSlide1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47"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15</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48"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49"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148109994"/>
      </p:ext>
    </p:extLst>
  </p:cSld>
  <p:clrMapOvr>
    <a:masterClrMapping/>
  </p:clrMapOvr>
</p:notes>
</file>

<file path=ppt/notesSlides/notesSlide1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50"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16</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51"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52"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559622974"/>
      </p:ext>
    </p:extLst>
  </p:cSld>
  <p:clrMapOvr>
    <a:masterClrMapping/>
  </p:clrMapOvr>
</p:notes>
</file>

<file path=ppt/notesSlides/notesSlide1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53" name="الكائن"/>
          <p:cNvSpPr>
            <a:spLocks noGrp="1" noChangeAspect="1"/>
          </p:cNvSpPr>
          <p:nvPr>
            <p:ph type="sldImg"/>
          </p:nvPr>
        </p:nvSpPr>
        <p:spPr>
          <a:xfrm rot="0">
            <a:off x="1303337" y="674687"/>
            <a:ext cx="4495800" cy="3371850"/>
          </a:xfrm>
          <a:prstGeom prst="rect"/>
          <a:noFill/>
          <a:ln w="12700" cmpd="sng" cap="flat">
            <a:solidFill>
              <a:srgbClr val="000000"/>
            </a:solidFill>
            <a:prstDash val="solid"/>
            <a:miter/>
          </a:ln>
        </p:spPr>
      </p:sp>
      <p:sp>
        <p:nvSpPr>
          <p:cNvPr id="254"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55"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17</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Tree>
    <p:extLst>
      <p:ext uri="{BB962C8B-B14F-4D97-AF65-F5344CB8AC3E}">
        <p14:creationId xmlns:p14="http://schemas.microsoft.com/office/powerpoint/2010/main" val="1299935679"/>
      </p:ext>
    </p:extLst>
  </p:cSld>
  <p:clrMapOvr>
    <a:masterClrMapping/>
  </p:clrMapOvr>
</p:notes>
</file>

<file path=ppt/notesSlides/notesSlide18.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56"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18</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57"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58"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804752820"/>
      </p:ext>
    </p:extLst>
  </p:cSld>
  <p:clrMapOvr>
    <a:masterClrMapping/>
  </p:clrMapOvr>
</p:notes>
</file>

<file path=ppt/notesSlides/notesSlide1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59"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19</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60"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61"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pPr>
              <a:buChar char="•"/>
            </a:pPr>
            <a:r>
              <a:rPr lang="en-US" altLang="zh-CN"/>
              <a:t>Medications address the desire we all have to find a “cure” to fix the problem.  We all like a “quick and easy” solution.</a:t>
            </a:r>
            <a:endParaRPr lang="en-US" altLang="zh-CN"/>
          </a:p>
          <a:p>
            <a:pPr>
              <a:buChar char="•"/>
            </a:pPr>
            <a:r>
              <a:rPr lang="en-US" altLang="zh-CN"/>
              <a:t>They can, however, become less effective over time.</a:t>
            </a:r>
            <a:endParaRPr lang="en-US" altLang="zh-CN"/>
          </a:p>
          <a:p>
            <a:pPr>
              <a:buChar char="•"/>
            </a:pPr>
            <a:r>
              <a:rPr lang="en-US" altLang="zh-CN"/>
              <a:t>Studies have shown that people tend to become less careful about following directions regarding the dose and/or frequency of taking their medication.</a:t>
            </a:r>
            <a:endParaRPr lang="en-US" altLang="zh-CN"/>
          </a:p>
          <a:p>
            <a:pPr>
              <a:buChar char="•"/>
            </a:pPr>
            <a:endParaRPr lang="zh-CN" altLang="en-US"/>
          </a:p>
        </p:txBody>
      </p:sp>
    </p:spTree>
    <p:extLst>
      <p:ext uri="{BB962C8B-B14F-4D97-AF65-F5344CB8AC3E}">
        <p14:creationId xmlns:p14="http://schemas.microsoft.com/office/powerpoint/2010/main" val="437769734"/>
      </p:ext>
    </p:extLst>
  </p:cSld>
  <p:clrMapOvr>
    <a:masterClrMapping/>
  </p:clrMapOvr>
</p:notes>
</file>

<file path=ppt/notesSlides/notesSlide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17"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18"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19" name="مربع النص"/>
          <p:cNvSpPr>
            <a:spLocks noGrp="1"/>
          </p:cNvSpPr>
          <p:nvPr>
            <p:ph type="body" idx="1"/>
          </p:nvPr>
        </p:nvSpPr>
        <p:spPr>
          <a:xfrm rot="0">
            <a:off x="947737" y="4271962"/>
            <a:ext cx="5207000" cy="4044950"/>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Located in lower pelvis just below the bladder and in front of the rectum</a:t>
            </a:r>
            <a:endParaRPr lang="en-US" altLang="zh-CN"/>
          </a:p>
          <a:p>
            <a:r>
              <a:rPr lang="en-US" altLang="zh-CN"/>
              <a:t>Surrounds the urethra</a:t>
            </a:r>
            <a:endParaRPr lang="en-US" altLang="zh-CN"/>
          </a:p>
          <a:p>
            <a:r>
              <a:rPr lang="en-US" altLang="zh-CN"/>
              <a:t>prostate 4cm in diameter at broadest point</a:t>
            </a:r>
            <a:endParaRPr lang="en-US" altLang="zh-CN"/>
          </a:p>
          <a:p>
            <a:endParaRPr lang="en-US" altLang="zh-CN"/>
          </a:p>
          <a:p>
            <a:r>
              <a:rPr lang="en-US" altLang="zh-CN"/>
              <a:t>PSA is good indicator of activity of prostate </a:t>
            </a:r>
            <a:endParaRPr lang="en-US" altLang="zh-CN"/>
          </a:p>
          <a:p>
            <a:r>
              <a:rPr lang="en-US" altLang="zh-CN"/>
              <a:t>PSA tests are used to diagnose PC along with a physical examination.</a:t>
            </a:r>
            <a:endParaRPr lang="en-US" altLang="zh-CN"/>
          </a:p>
          <a:p>
            <a:endParaRPr lang="en-US" altLang="zh-CN"/>
          </a:p>
          <a:p>
            <a:endParaRPr lang="zh-CN" altLang="en-US"/>
          </a:p>
        </p:txBody>
      </p:sp>
    </p:spTree>
    <p:extLst>
      <p:ext uri="{BB962C8B-B14F-4D97-AF65-F5344CB8AC3E}">
        <p14:creationId xmlns:p14="http://schemas.microsoft.com/office/powerpoint/2010/main" val="167936738"/>
      </p:ext>
    </p:extLst>
  </p:cSld>
  <p:clrMapOvr>
    <a:masterClrMapping/>
  </p:clrMapOvr>
</p:notes>
</file>

<file path=ppt/notesSlides/notesSlide20.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62"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20</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63"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64"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1109980674"/>
      </p:ext>
    </p:extLst>
  </p:cSld>
  <p:clrMapOvr>
    <a:masterClrMapping/>
  </p:clrMapOvr>
</p:notes>
</file>

<file path=ppt/notesSlides/notesSlide2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65"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21</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66"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67"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854071682"/>
      </p:ext>
    </p:extLst>
  </p:cSld>
  <p:clrMapOvr>
    <a:masterClrMapping/>
  </p:clrMapOvr>
</p:notes>
</file>

<file path=ppt/notesSlides/notesSlide2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68"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22</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69"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70"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2080659533"/>
      </p:ext>
    </p:extLst>
  </p:cSld>
  <p:clrMapOvr>
    <a:masterClrMapping/>
  </p:clrMapOvr>
</p:notes>
</file>

<file path=ppt/notesSlides/notesSlide2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71"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23</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72"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73"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1053433206"/>
      </p:ext>
    </p:extLst>
  </p:cSld>
  <p:clrMapOvr>
    <a:masterClrMapping/>
  </p:clrMapOvr>
</p:notes>
</file>

<file path=ppt/notesSlides/notesSlide2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74"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24</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75"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76"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710282062"/>
      </p:ext>
    </p:extLst>
  </p:cSld>
  <p:clrMapOvr>
    <a:masterClrMapping/>
  </p:clrMapOvr>
</p:notes>
</file>

<file path=ppt/notesSlides/notesSlide2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77"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25</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78"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79"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351725513"/>
      </p:ext>
    </p:extLst>
  </p:cSld>
  <p:clrMapOvr>
    <a:masterClrMapping/>
  </p:clrMapOvr>
</p:notes>
</file>

<file path=ppt/notesSlides/notesSlide2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0"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26</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81"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82"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1577149467"/>
      </p:ext>
    </p:extLst>
  </p:cSld>
  <p:clrMapOvr>
    <a:masterClrMapping/>
  </p:clrMapOvr>
</p:notes>
</file>

<file path=ppt/notesSlides/notesSlide2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3"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27</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84"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85"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630689020"/>
      </p:ext>
    </p:extLst>
  </p:cSld>
  <p:clrMapOvr>
    <a:masterClrMapping/>
  </p:clrMapOvr>
</p:notes>
</file>

<file path=ppt/notesSlides/notesSlide28.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6"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28</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87"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88"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404266279"/>
      </p:ext>
    </p:extLst>
  </p:cSld>
  <p:clrMapOvr>
    <a:masterClrMapping/>
  </p:clrMapOvr>
</p:notes>
</file>

<file path=ppt/notesSlides/notesSlide2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9"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29</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90"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91"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Relaxation of these muscle bundles lessens the resistance to outflow during urination.</a:t>
            </a:r>
            <a:endParaRPr lang="zh-CN" altLang="en-US"/>
          </a:p>
        </p:txBody>
      </p:sp>
    </p:spTree>
    <p:extLst>
      <p:ext uri="{BB962C8B-B14F-4D97-AF65-F5344CB8AC3E}">
        <p14:creationId xmlns:p14="http://schemas.microsoft.com/office/powerpoint/2010/main" val="851529879"/>
      </p:ext>
    </p:extLst>
  </p:cSld>
  <p:clrMapOvr>
    <a:masterClrMapping/>
  </p:clrMapOvr>
</p:notes>
</file>

<file path=ppt/notesSlides/notesSlide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20"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21"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22" name="مربع النص"/>
          <p:cNvSpPr>
            <a:spLocks noGrp="1"/>
          </p:cNvSpPr>
          <p:nvPr>
            <p:ph type="body" idx="1"/>
          </p:nvPr>
        </p:nvSpPr>
        <p:spPr>
          <a:xfrm rot="0">
            <a:off x="947737" y="4271962"/>
            <a:ext cx="5207000" cy="4044950"/>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Prostate cancer is most likely to occur in the peripheral zone.</a:t>
            </a:r>
            <a:endParaRPr lang="en-US" altLang="zh-CN"/>
          </a:p>
          <a:p>
            <a:r>
              <a:rPr lang="en-US" altLang="zh-CN"/>
              <a:t>also known to occur in the central zone</a:t>
            </a:r>
            <a:endParaRPr lang="en-US" altLang="zh-CN"/>
          </a:p>
          <a:p>
            <a:endParaRPr lang="en-US" altLang="zh-CN"/>
          </a:p>
          <a:p>
            <a:r>
              <a:rPr lang="en-US" altLang="zh-CN"/>
              <a:t>Surrounding the prostate is the prostate capsule</a:t>
            </a:r>
            <a:endParaRPr lang="en-US" altLang="zh-CN"/>
          </a:p>
          <a:p>
            <a:endParaRPr lang="en-US" altLang="zh-CN"/>
          </a:p>
          <a:p>
            <a:r>
              <a:rPr lang="en-US" altLang="zh-CN"/>
              <a:t>When pc remains within this capsule, it is considered localized and treatable with surgery.</a:t>
            </a:r>
            <a:endParaRPr lang="en-US" altLang="zh-CN"/>
          </a:p>
          <a:p>
            <a:r>
              <a:rPr lang="en-US" altLang="zh-CN"/>
              <a:t>Once the cancer punctures the capsule and spreads outside, treatment is limited.  This tumor is then labeled </a:t>
            </a:r>
            <a:r>
              <a:rPr lang="en-US" altLang="zh-CN" u="sng"/>
              <a:t>metastatic.  </a:t>
            </a:r>
            <a:endParaRPr lang="zh-CN" altLang="en-US"/>
          </a:p>
        </p:txBody>
      </p:sp>
    </p:spTree>
    <p:extLst>
      <p:ext uri="{BB962C8B-B14F-4D97-AF65-F5344CB8AC3E}">
        <p14:creationId xmlns:p14="http://schemas.microsoft.com/office/powerpoint/2010/main" val="1890893952"/>
      </p:ext>
    </p:extLst>
  </p:cSld>
  <p:clrMapOvr>
    <a:masterClrMapping/>
  </p:clrMapOvr>
</p:notes>
</file>

<file path=ppt/notesSlides/notesSlide30.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92"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30</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93"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94"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007553427"/>
      </p:ext>
    </p:extLst>
  </p:cSld>
  <p:clrMapOvr>
    <a:masterClrMapping/>
  </p:clrMapOvr>
</p:notes>
</file>

<file path=ppt/notesSlides/notesSlide3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95"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31</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96"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297"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pPr>
              <a:buChar char="•"/>
            </a:pPr>
            <a:r>
              <a:rPr lang="en-US" altLang="zh-CN"/>
              <a:t>Medications address the desire we all have to find a “cure” to fix the problem.  We all like a “quick and easy” solution.</a:t>
            </a:r>
            <a:endParaRPr lang="en-US" altLang="zh-CN"/>
          </a:p>
          <a:p>
            <a:pPr>
              <a:buChar char="•"/>
            </a:pPr>
            <a:r>
              <a:rPr lang="en-US" altLang="zh-CN"/>
              <a:t>They can, however, become less effective over time.</a:t>
            </a:r>
            <a:endParaRPr lang="en-US" altLang="zh-CN"/>
          </a:p>
          <a:p>
            <a:pPr>
              <a:buChar char="•"/>
            </a:pPr>
            <a:r>
              <a:rPr lang="en-US" altLang="zh-CN"/>
              <a:t>Studies have shown that people tend to become less careful about following directions regarding the dose and/or frequency of taking their medication.</a:t>
            </a:r>
            <a:endParaRPr lang="en-US" altLang="zh-CN"/>
          </a:p>
          <a:p>
            <a:pPr>
              <a:buChar char="•"/>
            </a:pPr>
            <a:endParaRPr lang="zh-CN" altLang="en-US"/>
          </a:p>
        </p:txBody>
      </p:sp>
    </p:spTree>
    <p:extLst>
      <p:ext uri="{BB962C8B-B14F-4D97-AF65-F5344CB8AC3E}">
        <p14:creationId xmlns:p14="http://schemas.microsoft.com/office/powerpoint/2010/main" val="674716518"/>
      </p:ext>
    </p:extLst>
  </p:cSld>
  <p:clrMapOvr>
    <a:masterClrMapping/>
  </p:clrMapOvr>
</p:notes>
</file>

<file path=ppt/notesSlides/notesSlide3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98"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32</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99"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300"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pPr>
              <a:buChar char="•"/>
            </a:pPr>
            <a:r>
              <a:rPr lang="en-US" altLang="zh-CN"/>
              <a:t>Medications address the desire we all have to find a “cure” to fix the problem.  We all like a “quick and easy” solution.</a:t>
            </a:r>
            <a:endParaRPr lang="en-US" altLang="zh-CN"/>
          </a:p>
          <a:p>
            <a:pPr>
              <a:buChar char="•"/>
            </a:pPr>
            <a:r>
              <a:rPr lang="en-US" altLang="zh-CN"/>
              <a:t>They can, however, become less effective over time.</a:t>
            </a:r>
            <a:endParaRPr lang="en-US" altLang="zh-CN"/>
          </a:p>
          <a:p>
            <a:pPr>
              <a:buChar char="•"/>
            </a:pPr>
            <a:r>
              <a:rPr lang="en-US" altLang="zh-CN"/>
              <a:t>Studies have shown that people tend to become less careful about following directions regarding the dose and/or frequency of taking their medication.</a:t>
            </a:r>
            <a:endParaRPr lang="en-US" altLang="zh-CN"/>
          </a:p>
          <a:p>
            <a:pPr>
              <a:buChar char="•"/>
            </a:pPr>
            <a:endParaRPr lang="zh-CN" altLang="en-US"/>
          </a:p>
        </p:txBody>
      </p:sp>
    </p:spTree>
    <p:extLst>
      <p:ext uri="{BB962C8B-B14F-4D97-AF65-F5344CB8AC3E}">
        <p14:creationId xmlns:p14="http://schemas.microsoft.com/office/powerpoint/2010/main" val="2081135934"/>
      </p:ext>
    </p:extLst>
  </p:cSld>
  <p:clrMapOvr>
    <a:masterClrMapping/>
  </p:clrMapOvr>
</p:notes>
</file>

<file path=ppt/notesSlides/notesSlide3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01"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33</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302"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303"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r>
              <a:rPr lang="en-US" altLang="zh-CN"/>
              <a:t>Until recently, the only option we could offer patients for treatment of their symptoms was either an open abdominal surgical procedure, or a trans-urethral resection of the prostate.</a:t>
            </a:r>
            <a:endParaRPr lang="zh-CN" altLang="en-US"/>
          </a:p>
        </p:txBody>
      </p:sp>
    </p:spTree>
    <p:extLst>
      <p:ext uri="{BB962C8B-B14F-4D97-AF65-F5344CB8AC3E}">
        <p14:creationId xmlns:p14="http://schemas.microsoft.com/office/powerpoint/2010/main" val="555944294"/>
      </p:ext>
    </p:extLst>
  </p:cSld>
  <p:clrMapOvr>
    <a:masterClrMapping/>
  </p:clrMapOvr>
</p:notes>
</file>

<file path=ppt/notesSlides/notesSlide3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04"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34</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Tree>
    <p:extLst>
      <p:ext uri="{BB962C8B-B14F-4D97-AF65-F5344CB8AC3E}">
        <p14:creationId xmlns:p14="http://schemas.microsoft.com/office/powerpoint/2010/main" val="220999046"/>
      </p:ext>
    </p:extLst>
  </p:cSld>
  <p:clrMapOvr>
    <a:masterClrMapping/>
  </p:clrMapOvr>
</p:notes>
</file>

<file path=ppt/notesSlides/notesSlide3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05"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35</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306"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307"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endParaRPr lang="zh-CN" altLang="en-US"/>
          </a:p>
        </p:txBody>
      </p:sp>
    </p:spTree>
    <p:extLst>
      <p:ext uri="{BB962C8B-B14F-4D97-AF65-F5344CB8AC3E}">
        <p14:creationId xmlns:p14="http://schemas.microsoft.com/office/powerpoint/2010/main" val="1205355696"/>
      </p:ext>
    </p:extLst>
  </p:cSld>
  <p:clrMapOvr>
    <a:masterClrMapping/>
  </p:clrMapOvr>
</p:notes>
</file>

<file path=ppt/notesSlides/notesSlide3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08"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36</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309" name="الكائن"/>
          <p:cNvSpPr>
            <a:spLocks noGrp="1"/>
          </p:cNvSpPr>
          <p:nvPr>
            <p:ph type="sldImg"/>
          </p:nvPr>
        </p:nvSpPr>
        <p:spPr>
          <a:xfrm rot="0">
            <a:off x="1290637" y="663575"/>
            <a:ext cx="4521200" cy="3390900"/>
          </a:xfrm>
          <a:prstGeom prst="rect"/>
          <a:noFill/>
          <a:ln w="12700" cmpd="sng" cap="flat">
            <a:solidFill>
              <a:srgbClr val="000000"/>
            </a:solidFill>
            <a:prstDash val="solid"/>
            <a:miter/>
          </a:ln>
        </p:spPr>
      </p:sp>
      <p:sp>
        <p:nvSpPr>
          <p:cNvPr id="310" name="مربع النص"/>
          <p:cNvSpPr>
            <a:spLocks noGrp="1"/>
          </p:cNvSpPr>
          <p:nvPr>
            <p:ph type="body" idx="1"/>
          </p:nvPr>
        </p:nvSpPr>
        <p:spPr>
          <a:xfrm rot="0">
            <a:off x="925512" y="4273550"/>
            <a:ext cx="5251450" cy="4054475"/>
          </a:xfrm>
          <a:prstGeom prst="rect"/>
          <a:noFill/>
          <a:ln w="12700" cmpd="sng" cap="flat">
            <a:noFill/>
            <a:prstDash val="solid"/>
            <a:miter/>
          </a:ln>
        </p:spPr>
        <p:txBody>
          <a:bodyPr vert="horz" wrap="square" lIns="89730" tIns="44865" rIns="89730" bIns="44865" anchor="t" anchorCtr="0">
            <a:prstTxWarp prst="textNoShape"/>
          </a:bodyPr>
          <a:lstStyle/>
          <a:p>
            <a:endParaRPr lang="zh-CN" altLang="en-US"/>
          </a:p>
        </p:txBody>
      </p:sp>
    </p:spTree>
    <p:extLst>
      <p:ext uri="{BB962C8B-B14F-4D97-AF65-F5344CB8AC3E}">
        <p14:creationId xmlns:p14="http://schemas.microsoft.com/office/powerpoint/2010/main" val="1586995408"/>
      </p:ext>
    </p:extLst>
  </p:cSld>
  <p:clrMapOvr>
    <a:masterClrMapping/>
  </p:clrMapOvr>
</p:notes>
</file>

<file path=ppt/notesSlides/notesSlide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23"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5</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24"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25"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248362669"/>
      </p:ext>
    </p:extLst>
  </p:cSld>
  <p:clrMapOvr>
    <a:masterClrMapping/>
  </p:clrMapOvr>
</p:notes>
</file>

<file path=ppt/notesSlides/notesSlide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26"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6</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27"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28"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540849584"/>
      </p:ext>
    </p:extLst>
  </p:cSld>
  <p:clrMapOvr>
    <a:masterClrMapping/>
  </p:clrMapOvr>
</p:notes>
</file>

<file path=ppt/notesSlides/notesSlide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29"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7</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30"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31"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2098694312"/>
      </p:ext>
    </p:extLst>
  </p:cSld>
  <p:clrMapOvr>
    <a:masterClrMapping/>
  </p:clrMapOvr>
</p:notes>
</file>

<file path=ppt/notesSlides/notesSlide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32" name="مربع النص"/>
          <p:cNvSpPr txBox="1">
            <a:spLocks/>
          </p:cNvSpPr>
          <p:nvPr/>
        </p:nvSpPr>
        <p:spPr>
          <a:xfrm rot="0">
            <a:off x="4024312" y="8542338"/>
            <a:ext cx="3078162" cy="449262"/>
          </a:xfrm>
          <a:prstGeom prst="rect"/>
          <a:noFill/>
          <a:ln w="12700" cmpd="sng" cap="flat">
            <a:noFill/>
            <a:prstDash val="solid"/>
            <a:miter/>
          </a:ln>
        </p:spPr>
        <p:txBody>
          <a:bodyPr vert="horz" wrap="square" lIns="91440" tIns="45720" rIns="91440" bIns="45720" anchor="b" anchorCtr="0">
            <a:prstTxWarp prst="textNoShape"/>
          </a:bodyPr>
          <a:lstStyle/>
          <a:p>
            <a:pPr marL="0" indent="0" algn="r">
              <a:lnSpc>
                <a:spcPct val="100000"/>
              </a:lnSpc>
              <a:spcBef>
                <a:spcPts val="0"/>
              </a:spcBef>
              <a:spcAft>
                <a:spcPts val="0"/>
              </a:spcAft>
              <a:buNone/>
            </a:pPr>
            <a:fld id="{CAD2D6BD-DE1B-4B5F-8B41-2702339687B9}" type="slidenum">
              <a:rPr lang="en-US" altLang="zh-CN" sz="1200" b="0" i="0" u="none" strike="noStrike" kern="0" cap="none" spc="0" baseline="0">
                <a:solidFill>
                  <a:schemeClr val="tx1"/>
                </a:solidFill>
                <a:latin typeface="Syntax" pitchFamily="34" charset="0"/>
                <a:ea typeface="宋体" pitchFamily="0" charset="0"/>
                <a:cs typeface="Lucida Sans"/>
              </a:rPr>
              <a:t>9</a:t>
            </a:fld>
            <a:endParaRPr lang="zh-CN" altLang="en-US" sz="1200" b="0" i="0" u="none" strike="noStrike" kern="0" cap="none" spc="0" baseline="0">
              <a:solidFill>
                <a:schemeClr val="tx1"/>
              </a:solidFill>
              <a:latin typeface="Syntax" pitchFamily="34" charset="0"/>
              <a:ea typeface="宋体" pitchFamily="0" charset="0"/>
              <a:cs typeface="Lucida Sans"/>
            </a:endParaRPr>
          </a:p>
        </p:txBody>
      </p:sp>
      <p:sp>
        <p:nvSpPr>
          <p:cNvPr id="233" name="الكائن"/>
          <p:cNvSpPr>
            <a:spLocks noGrp="1"/>
          </p:cNvSpPr>
          <p:nvPr>
            <p:ph type="sldImg"/>
          </p:nvPr>
        </p:nvSpPr>
        <p:spPr>
          <a:xfrm rot="0">
            <a:off x="1303337" y="674687"/>
            <a:ext cx="4495800" cy="3371850"/>
          </a:xfrm>
          <a:prstGeom prst="rect"/>
          <a:noFill/>
          <a:ln w="12700" cmpd="sng" cap="flat">
            <a:solidFill>
              <a:srgbClr val="000000"/>
            </a:solidFill>
            <a:prstDash val="solid"/>
            <a:miter/>
          </a:ln>
        </p:spPr>
      </p:sp>
      <p:sp>
        <p:nvSpPr>
          <p:cNvPr id="234" name="مربع النص"/>
          <p:cNvSpPr>
            <a:spLocks noGrp="1"/>
          </p:cNvSpPr>
          <p:nvPr>
            <p:ph type="body" idx="1"/>
          </p:nvPr>
        </p:nvSpPr>
        <p:spPr>
          <a:xfrm rot="0">
            <a:off x="947737" y="4270375"/>
            <a:ext cx="5207000" cy="4046537"/>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48350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type="title" preserve="1">
  <p:cSld name="标题幻灯片">
    <p:spTree>
      <p:nvGrpSpPr>
        <p:cNvPr id="1" name=""/>
        <p:cNvGrpSpPr/>
        <p:nvPr/>
      </p:nvGrpSpPr>
      <p:grpSpPr>
        <a:xfrm>
          <a:off x="0" y="0"/>
          <a:ext cx="0" cy="0"/>
          <a:chOff x="0" y="0"/>
          <a:chExt cx="0" cy="0"/>
        </a:xfrm>
      </p:grpSpPr>
      <p:sp>
        <p:nvSpPr>
          <p:cNvPr id="2" name="مربع النص"/>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مربع النص"/>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مربع النص"/>
          <p:cNvSpPr>
            <a:spLocks noGrp="1"/>
          </p:cNvSpPr>
          <p:nvPr>
            <p:ph type="ftr" sz="quarter" idx="11"/>
          </p:nvPr>
        </p:nvSpPr>
        <p:spPr/>
        <p:txBody>
          <a:bodyPr/>
          <a:lstStyle/>
          <a:p>
            <a:endParaRPr lang="zh-CN" altLang="en-US"/>
          </a:p>
        </p:txBody>
      </p:sp>
      <p:sp>
        <p:nvSpPr>
          <p:cNvPr id="6"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483466941"/>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标题和竖排文本">
    <p:spTree>
      <p:nvGrpSpPr>
        <p:cNvPr id="1" name=""/>
        <p:cNvGrpSpPr/>
        <p:nvPr/>
      </p:nvGrpSpPr>
      <p:grpSpPr>
        <a:xfrm>
          <a:off x="0" y="0"/>
          <a:ext cx="0" cy="0"/>
          <a:chOff x="0" y="0"/>
          <a:chExt cx="0" cy="0"/>
        </a:xfrm>
      </p:grpSpPr>
      <p:sp>
        <p:nvSpPr>
          <p:cNvPr id="2" name="مربع النص"/>
          <p:cNvSpPr>
            <a:spLocks noGrp="1"/>
          </p:cNvSpPr>
          <p:nvPr>
            <p:ph type="title"/>
          </p:nvPr>
        </p:nvSpPr>
        <p:spPr/>
        <p:txBody>
          <a:bodyPr/>
          <a:lstStyle/>
          <a:p>
            <a:r>
              <a:rPr lang="zh-CN" altLang="en-US" smtClean="0"/>
              <a:t>单击此处编辑母版标题样式</a:t>
            </a:r>
            <a:endParaRPr lang="zh-CN" altLang="en-US"/>
          </a:p>
        </p:txBody>
      </p:sp>
      <p:sp>
        <p:nvSpPr>
          <p:cNvPr id="3" name="مربع النص"/>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مربع النص"/>
          <p:cNvSpPr>
            <a:spLocks noGrp="1"/>
          </p:cNvSpPr>
          <p:nvPr>
            <p:ph type="ftr" sz="quarter" idx="11"/>
          </p:nvPr>
        </p:nvSpPr>
        <p:spPr/>
        <p:txBody>
          <a:bodyPr/>
          <a:lstStyle/>
          <a:p>
            <a:endParaRPr lang="zh-CN" altLang="en-US"/>
          </a:p>
        </p:txBody>
      </p:sp>
      <p:sp>
        <p:nvSpPr>
          <p:cNvPr id="6"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545574149"/>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垂直排列标题与文本">
    <p:spTree>
      <p:nvGrpSpPr>
        <p:cNvPr id="1" name=""/>
        <p:cNvGrpSpPr/>
        <p:nvPr/>
      </p:nvGrpSpPr>
      <p:grpSpPr>
        <a:xfrm>
          <a:off x="0" y="0"/>
          <a:ext cx="0" cy="0"/>
          <a:chOff x="0" y="0"/>
          <a:chExt cx="0" cy="0"/>
        </a:xfrm>
      </p:grpSpPr>
      <p:sp>
        <p:nvSpPr>
          <p:cNvPr id="2" name="مربع النص"/>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مربع النص"/>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مربع النص"/>
          <p:cNvSpPr>
            <a:spLocks noGrp="1"/>
          </p:cNvSpPr>
          <p:nvPr>
            <p:ph type="ftr" sz="quarter" idx="11"/>
          </p:nvPr>
        </p:nvSpPr>
        <p:spPr/>
        <p:txBody>
          <a:bodyPr/>
          <a:lstStyle/>
          <a:p>
            <a:endParaRPr lang="zh-CN" altLang="en-US"/>
          </a:p>
        </p:txBody>
      </p:sp>
      <p:sp>
        <p:nvSpPr>
          <p:cNvPr id="6"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384732073"/>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标题和内容">
    <p:spTree>
      <p:nvGrpSpPr>
        <p:cNvPr id="1" name=""/>
        <p:cNvGrpSpPr/>
        <p:nvPr/>
      </p:nvGrpSpPr>
      <p:grpSpPr>
        <a:xfrm>
          <a:off x="0" y="0"/>
          <a:ext cx="0" cy="0"/>
          <a:chOff x="0" y="0"/>
          <a:chExt cx="0" cy="0"/>
        </a:xfrm>
      </p:grpSpPr>
      <p:sp>
        <p:nvSpPr>
          <p:cNvPr id="2" name="مربع النص"/>
          <p:cNvSpPr>
            <a:spLocks noGrp="1"/>
          </p:cNvSpPr>
          <p:nvPr>
            <p:ph type="title"/>
          </p:nvPr>
        </p:nvSpPr>
        <p:spPr/>
        <p:txBody>
          <a:bodyPr/>
          <a:lstStyle/>
          <a:p>
            <a:r>
              <a:rPr lang="zh-CN" altLang="en-US" smtClean="0"/>
              <a:t>单击此处编辑母版标题样式</a:t>
            </a:r>
            <a:endParaRPr lang="zh-CN" altLang="en-US"/>
          </a:p>
        </p:txBody>
      </p:sp>
      <p:sp>
        <p:nvSpPr>
          <p:cNvPr id="3" name="مربع النص"/>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مربع النص"/>
          <p:cNvSpPr>
            <a:spLocks noGrp="1"/>
          </p:cNvSpPr>
          <p:nvPr>
            <p:ph type="ftr" sz="quarter" idx="11"/>
          </p:nvPr>
        </p:nvSpPr>
        <p:spPr/>
        <p:txBody>
          <a:bodyPr/>
          <a:lstStyle/>
          <a:p>
            <a:endParaRPr lang="zh-CN" altLang="en-US"/>
          </a:p>
        </p:txBody>
      </p:sp>
      <p:sp>
        <p:nvSpPr>
          <p:cNvPr id="6"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2062883640"/>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节标题">
    <p:spTree>
      <p:nvGrpSpPr>
        <p:cNvPr id="1" name=""/>
        <p:cNvGrpSpPr/>
        <p:nvPr/>
      </p:nvGrpSpPr>
      <p:grpSpPr>
        <a:xfrm>
          <a:off x="0" y="0"/>
          <a:ext cx="0" cy="0"/>
          <a:chOff x="0" y="0"/>
          <a:chExt cx="0" cy="0"/>
        </a:xfrm>
      </p:grpSpPr>
      <p:sp>
        <p:nvSpPr>
          <p:cNvPr id="2" name="مربع النص"/>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مربع النص"/>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مربع النص"/>
          <p:cNvSpPr>
            <a:spLocks noGrp="1"/>
          </p:cNvSpPr>
          <p:nvPr>
            <p:ph type="ftr" sz="quarter" idx="11"/>
          </p:nvPr>
        </p:nvSpPr>
        <p:spPr/>
        <p:txBody>
          <a:bodyPr/>
          <a:lstStyle/>
          <a:p>
            <a:endParaRPr lang="zh-CN" altLang="en-US"/>
          </a:p>
        </p:txBody>
      </p:sp>
      <p:sp>
        <p:nvSpPr>
          <p:cNvPr id="6"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940432144"/>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两栏内容">
    <p:spTree>
      <p:nvGrpSpPr>
        <p:cNvPr id="1" name=""/>
        <p:cNvGrpSpPr/>
        <p:nvPr/>
      </p:nvGrpSpPr>
      <p:grpSpPr>
        <a:xfrm>
          <a:off x="0" y="0"/>
          <a:ext cx="0" cy="0"/>
          <a:chOff x="0" y="0"/>
          <a:chExt cx="0" cy="0"/>
        </a:xfrm>
      </p:grpSpPr>
      <p:sp>
        <p:nvSpPr>
          <p:cNvPr id="2" name="مربع النص"/>
          <p:cNvSpPr>
            <a:spLocks noGrp="1"/>
          </p:cNvSpPr>
          <p:nvPr>
            <p:ph type="title"/>
          </p:nvPr>
        </p:nvSpPr>
        <p:spPr/>
        <p:txBody>
          <a:bodyPr/>
          <a:lstStyle/>
          <a:p>
            <a:r>
              <a:rPr lang="zh-CN" altLang="en-US" smtClean="0"/>
              <a:t>单击此处编辑母版标题样式</a:t>
            </a:r>
            <a:endParaRPr lang="zh-CN" altLang="en-US"/>
          </a:p>
        </p:txBody>
      </p:sp>
      <p:sp>
        <p:nvSpPr>
          <p:cNvPr id="3" name="مربع النص"/>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مربع النص"/>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مربع النص"/>
          <p:cNvSpPr>
            <a:spLocks noGrp="1"/>
          </p:cNvSpPr>
          <p:nvPr>
            <p:ph type="ftr" sz="quarter" idx="11"/>
          </p:nvPr>
        </p:nvSpPr>
        <p:spPr/>
        <p:txBody>
          <a:bodyPr/>
          <a:lstStyle/>
          <a:p>
            <a:endParaRPr lang="zh-CN" altLang="en-US"/>
          </a:p>
        </p:txBody>
      </p:sp>
      <p:sp>
        <p:nvSpPr>
          <p:cNvPr id="7"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332336136"/>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比较">
    <p:spTree>
      <p:nvGrpSpPr>
        <p:cNvPr id="1" name=""/>
        <p:cNvGrpSpPr/>
        <p:nvPr/>
      </p:nvGrpSpPr>
      <p:grpSpPr>
        <a:xfrm>
          <a:off x="0" y="0"/>
          <a:ext cx="0" cy="0"/>
          <a:chOff x="0" y="0"/>
          <a:chExt cx="0" cy="0"/>
        </a:xfrm>
      </p:grpSpPr>
      <p:sp>
        <p:nvSpPr>
          <p:cNvPr id="2" name="مربع النص"/>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مربع النص"/>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مربع النص"/>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مربع النص"/>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مربع النص"/>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8" name="مربع النص"/>
          <p:cNvSpPr>
            <a:spLocks noGrp="1"/>
          </p:cNvSpPr>
          <p:nvPr>
            <p:ph type="ftr" sz="quarter" idx="11"/>
          </p:nvPr>
        </p:nvSpPr>
        <p:spPr/>
        <p:txBody>
          <a:bodyPr/>
          <a:lstStyle/>
          <a:p>
            <a:endParaRPr lang="zh-CN" altLang="en-US"/>
          </a:p>
        </p:txBody>
      </p:sp>
      <p:sp>
        <p:nvSpPr>
          <p:cNvPr id="9"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469303971"/>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仅标题">
    <p:spTree>
      <p:nvGrpSpPr>
        <p:cNvPr id="1" name=""/>
        <p:cNvGrpSpPr/>
        <p:nvPr/>
      </p:nvGrpSpPr>
      <p:grpSpPr>
        <a:xfrm>
          <a:off x="0" y="0"/>
          <a:ext cx="0" cy="0"/>
          <a:chOff x="0" y="0"/>
          <a:chExt cx="0" cy="0"/>
        </a:xfrm>
      </p:grpSpPr>
      <p:sp>
        <p:nvSpPr>
          <p:cNvPr id="2" name="مربع النص"/>
          <p:cNvSpPr>
            <a:spLocks noGrp="1"/>
          </p:cNvSpPr>
          <p:nvPr>
            <p:ph type="title"/>
          </p:nvPr>
        </p:nvSpPr>
        <p:spPr/>
        <p:txBody>
          <a:bodyPr/>
          <a:lstStyle/>
          <a:p>
            <a:r>
              <a:rPr lang="zh-CN" altLang="en-US" smtClean="0"/>
              <a:t>单击此处编辑母版标题样式</a:t>
            </a:r>
            <a:endParaRPr lang="zh-CN" altLang="en-US"/>
          </a:p>
        </p:txBody>
      </p:sp>
      <p:sp>
        <p:nvSpPr>
          <p:cNvPr id="3"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4" name="مربع النص"/>
          <p:cNvSpPr>
            <a:spLocks noGrp="1"/>
          </p:cNvSpPr>
          <p:nvPr>
            <p:ph type="ftr" sz="quarter" idx="11"/>
          </p:nvPr>
        </p:nvSpPr>
        <p:spPr/>
        <p:txBody>
          <a:bodyPr/>
          <a:lstStyle/>
          <a:p>
            <a:endParaRPr lang="zh-CN" altLang="en-US"/>
          </a:p>
        </p:txBody>
      </p:sp>
      <p:sp>
        <p:nvSpPr>
          <p:cNvPr id="5"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375884802"/>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空白">
    <p:spTree>
      <p:nvGrpSpPr>
        <p:cNvPr id="1" name=""/>
        <p:cNvGrpSpPr/>
        <p:nvPr/>
      </p:nvGrpSpPr>
      <p:grpSpPr>
        <a:xfrm>
          <a:off x="0" y="0"/>
          <a:ext cx="0" cy="0"/>
          <a:chOff x="0" y="0"/>
          <a:chExt cx="0" cy="0"/>
        </a:xfrm>
      </p:grpSpPr>
      <p:sp>
        <p:nvSpPr>
          <p:cNvPr id="2"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3" name="مربع النص"/>
          <p:cNvSpPr>
            <a:spLocks noGrp="1"/>
          </p:cNvSpPr>
          <p:nvPr>
            <p:ph type="ftr" sz="quarter" idx="11"/>
          </p:nvPr>
        </p:nvSpPr>
        <p:spPr/>
        <p:txBody>
          <a:bodyPr/>
          <a:lstStyle/>
          <a:p>
            <a:endParaRPr lang="zh-CN" altLang="en-US"/>
          </a:p>
        </p:txBody>
      </p:sp>
      <p:sp>
        <p:nvSpPr>
          <p:cNvPr id="4"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229772982"/>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内容与标题">
    <p:spTree>
      <p:nvGrpSpPr>
        <p:cNvPr id="1" name=""/>
        <p:cNvGrpSpPr/>
        <p:nvPr/>
      </p:nvGrpSpPr>
      <p:grpSpPr>
        <a:xfrm>
          <a:off x="0" y="0"/>
          <a:ext cx="0" cy="0"/>
          <a:chOff x="0" y="0"/>
          <a:chExt cx="0" cy="0"/>
        </a:xfrm>
      </p:grpSpPr>
      <p:sp>
        <p:nvSpPr>
          <p:cNvPr id="2" name="مربع النص"/>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مربع النص"/>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مربع النص"/>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مربع النص"/>
          <p:cNvSpPr>
            <a:spLocks noGrp="1"/>
          </p:cNvSpPr>
          <p:nvPr>
            <p:ph type="ftr" sz="quarter" idx="11"/>
          </p:nvPr>
        </p:nvSpPr>
        <p:spPr/>
        <p:txBody>
          <a:bodyPr/>
          <a:lstStyle/>
          <a:p>
            <a:endParaRPr lang="zh-CN" altLang="en-US"/>
          </a:p>
        </p:txBody>
      </p:sp>
      <p:sp>
        <p:nvSpPr>
          <p:cNvPr id="7"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553656722"/>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图片与标题">
    <p:spTree>
      <p:nvGrpSpPr>
        <p:cNvPr id="1" name=""/>
        <p:cNvGrpSpPr/>
        <p:nvPr/>
      </p:nvGrpSpPr>
      <p:grpSpPr>
        <a:xfrm>
          <a:off x="0" y="0"/>
          <a:ext cx="0" cy="0"/>
          <a:chOff x="0" y="0"/>
          <a:chExt cx="0" cy="0"/>
        </a:xfrm>
      </p:grpSpPr>
      <p:sp>
        <p:nvSpPr>
          <p:cNvPr id="2" name="مربع النص"/>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مربع النص"/>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مربع النص"/>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مربع النص"/>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مربع النص"/>
          <p:cNvSpPr>
            <a:spLocks noGrp="1"/>
          </p:cNvSpPr>
          <p:nvPr>
            <p:ph type="ftr" sz="quarter" idx="11"/>
          </p:nvPr>
        </p:nvSpPr>
        <p:spPr/>
        <p:txBody>
          <a:bodyPr/>
          <a:lstStyle/>
          <a:p>
            <a:endParaRPr lang="zh-CN" altLang="en-US"/>
          </a:p>
        </p:txBody>
      </p:sp>
      <p:sp>
        <p:nvSpPr>
          <p:cNvPr id="7" name="مربع النص"/>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20997249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theme" Target="../theme/theme1.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2" name="مربع النص"/>
          <p:cNvSpPr>
            <a:spLocks noGrp="1"/>
          </p:cNvSpPr>
          <p:nvPr>
            <p:ph type="title"/>
          </p:nvPr>
        </p:nvSpPr>
        <p:spPr>
          <a:xfrm rot="0">
            <a:off x="685800" y="609600"/>
            <a:ext cx="7772400" cy="1143000"/>
          </a:xfrm>
          <a:prstGeom prst="rect"/>
          <a:noFill/>
          <a:ln w="12700" cmpd="sng" cap="flat">
            <a:noFill/>
            <a:prstDash val="solid"/>
            <a:miter/>
          </a:ln>
        </p:spPr>
        <p:txBody>
          <a:bodyPr vert="horz" wrap="square" lIns="91440" tIns="45720" rIns="91440" bIns="45720" anchor="ctr" anchorCtr="0">
            <a:prstTxWarp prst="textNoShape"/>
          </a:bodyPr>
          <a:lstStyle/>
          <a:p>
            <a:r>
              <a:rPr lang="en-US" altLang="zh-CN"/>
              <a:t>Click to edit Master title style</a:t>
            </a:r>
            <a:endParaRPr lang="zh-CN" altLang="en-US"/>
          </a:p>
        </p:txBody>
      </p:sp>
      <p:sp>
        <p:nvSpPr>
          <p:cNvPr id="13" name="مربع النص"/>
          <p:cNvSpPr>
            <a:spLocks noGrp="1"/>
          </p:cNvSpPr>
          <p:nvPr>
            <p:ph type="body" idx="1"/>
          </p:nvPr>
        </p:nvSpPr>
        <p:spPr>
          <a:xfrm rot="0">
            <a:off x="685800" y="1981200"/>
            <a:ext cx="7772400" cy="4114800"/>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14" name="مربع النص"/>
          <p:cNvSpPr>
            <a:spLocks noGrp="1"/>
          </p:cNvSpPr>
          <p:nvPr>
            <p:ph type="dt"/>
          </p:nvPr>
        </p:nvSpPr>
        <p:spPr>
          <a:xfrm rot="0">
            <a:off x="685800" y="6248400"/>
            <a:ext cx="1905000" cy="45720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15" name="مربع النص"/>
          <p:cNvSpPr>
            <a:spLocks noGrp="1"/>
          </p:cNvSpPr>
          <p:nvPr>
            <p:ph type="ftr"/>
          </p:nvPr>
        </p:nvSpPr>
        <p:spPr>
          <a:xfrm rot="0">
            <a:off x="3124200" y="6248400"/>
            <a:ext cx="2895600" cy="457200"/>
          </a:xfrm>
          <a:prstGeom prst="rect"/>
          <a:noFill/>
          <a:ln w="12700" cmpd="sng" cap="flat">
            <a:noFill/>
            <a:prstDash val="solid"/>
            <a:miter/>
          </a:ln>
        </p:spPr>
        <p:txBody>
          <a:bodyPr vert="horz" wrap="square" lIns="91440" tIns="45720" rIns="91440" bIns="45720" anchor="t" anchorCtr="0">
            <a:prstTxWarp prst="textNoShape"/>
          </a:bodyPr>
          <a:lstStyle/>
          <a:p>
            <a:pPr algn="ctr"/>
            <a:endParaRPr lang="zh-CN" altLang="en-US"/>
          </a:p>
        </p:txBody>
      </p:sp>
      <p:sp>
        <p:nvSpPr>
          <p:cNvPr id="16" name="مربع النص"/>
          <p:cNvSpPr>
            <a:spLocks noGrp="1"/>
          </p:cNvSpPr>
          <p:nvPr>
            <p:ph type="sldNum"/>
          </p:nvPr>
        </p:nvSpPr>
        <p:spPr>
          <a:xfrm rot="0">
            <a:off x="6553200" y="6248400"/>
            <a:ext cx="1905000" cy="457200"/>
          </a:xfrm>
          <a:prstGeom prst="rect"/>
          <a:noFill/>
          <a:ln w="12700" cmpd="sng" cap="flat">
            <a:noFill/>
            <a:prstDash val="solid"/>
            <a:miter/>
          </a:ln>
        </p:spPr>
        <p:txBody>
          <a:bodyPr vert="horz" wrap="square" lIns="91440" tIns="45720" rIns="91440" bIns="45720" anchor="t" anchorCtr="0">
            <a:prstTxWarp prst="textNoShape"/>
          </a:bodyPr>
          <a:lstStyle/>
          <a:p>
            <a:pPr algn="r"/>
            <a:fld id="{CAD2D6BD-DE1B-4B5F-8B41-2702339687B9}" type="slidenum">
              <a:rPr lang="en-US" altLang="zh-CN" sz="1400" b="0" i="0" u="none" strike="noStrike" kern="0" cap="none" spc="0" baseline="0">
                <a:solidFill>
                  <a:schemeClr val="tx1"/>
                </a:solidFill>
                <a:latin typeface="Syntax" pitchFamily="34" charset="0"/>
                <a:ea typeface="宋体" pitchFamily="0" charset="0"/>
                <a:cs typeface="Lucida Sans"/>
              </a:rPr>
              <a:t>&lt;#&gt;</a:t>
            </a:fld>
            <a:endParaRPr lang="zh-CN" altLang="en-US"/>
          </a:p>
        </p:txBody>
      </p:sp>
      <p:pic>
        <p:nvPicPr>
          <p:cNvPr id="17" name="الصور"/>
          <p:cNvPicPr>
            <a:picLocks noChangeAspect="1"/>
          </p:cNvPicPr>
          <p:nvPr/>
        </p:nvPicPr>
        <p:blipFill>
          <a:blip r:embed="rId1" cstate="print"/>
          <a:stretch>
            <a:fillRect/>
          </a:stretch>
        </p:blipFill>
        <p:spPr>
          <a:xfrm rot="0">
            <a:off x="7705725" y="6307137"/>
            <a:ext cx="1323975" cy="460375"/>
          </a:xfrm>
          <a:prstGeom prst="rect"/>
          <a:noFill/>
          <a:ln w="12700" cmpd="sng" cap="flat">
            <a:noFill/>
            <a:prstDash val="solid"/>
            <a:miter/>
          </a:ln>
        </p:spPr>
      </p:pic>
    </p:spTree>
    <p:extLst>
      <p:ext uri="{BB962C8B-B14F-4D97-AF65-F5344CB8AC3E}">
        <p14:creationId xmlns:p14="http://schemas.microsoft.com/office/powerpoint/2010/main" val="2089749262"/>
      </p:ext>
    </p:extLst>
  </p:cSld>
  <p:clrMap bg1="lt1" tx1="dk1" bg2="lt2" tx2="dk2" accent1="accent1" accent2="accent2" accent3="accent3" accent4="accent4" accent5="accent5" accent6="accent6" hlink="hlink" folHlink="fol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sldNum="0" hdr="0" ftr="0" dt="0"/>
  <p:txStyles>
    <p:titleStyle>
      <a:lvl1pPr marL="0" indent="0" algn="ctr" defTabSz="914400" rtl="0" eaLnBrk="0" fontAlgn="base" latinLnBrk="0" hangingPunct="0">
        <a:lnSpc>
          <a:spcPct val="100000"/>
        </a:lnSpc>
        <a:spcBef>
          <a:spcPts val="0"/>
        </a:spcBef>
        <a:spcAft>
          <a:spcPts val="0"/>
        </a:spcAft>
        <a:buNone/>
        <a:defRPr sz="4400" b="0" i="0" u="none" baseline="0">
          <a:solidFill>
            <a:srgbClr val="333399"/>
          </a:solidFill>
          <a:latin typeface="Syntax" pitchFamily="34" charset="0"/>
          <a:ea typeface="宋体" pitchFamily="0" charset="0"/>
          <a:cs typeface="Syntax" pitchFamily="34" charset="0"/>
        </a:defRPr>
      </a:lvl1pPr>
    </p:titleStyle>
    <p:bodyStyle>
      <a:lvl1pPr marL="342900" indent="-342900" algn="l" defTabSz="914400" rtl="0" eaLnBrk="0" fontAlgn="base" latinLnBrk="0" hangingPunct="0">
        <a:lnSpc>
          <a:spcPct val="100000"/>
        </a:lnSpc>
        <a:spcBef>
          <a:spcPct val="20000"/>
        </a:spcBef>
        <a:spcAft>
          <a:spcPts val="0"/>
        </a:spcAft>
        <a:buClr>
          <a:srgbClr val="009900"/>
        </a:buClr>
        <a:buSzPct val="100000"/>
        <a:buChar char="•"/>
        <a:defRPr sz="3200" b="0" i="0" u="none" baseline="0">
          <a:solidFill>
            <a:srgbClr val="3366CC"/>
          </a:solidFill>
          <a:latin typeface="Syntax" pitchFamily="34" charset="0"/>
          <a:ea typeface="宋体" pitchFamily="0" charset="0"/>
          <a:cs typeface="Syntax" pitchFamily="34" charset="0"/>
        </a:defRPr>
      </a:lvl1pPr>
      <a:lvl2pPr marL="742950" indent="-28575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800" b="0" i="0" u="none" baseline="0">
          <a:solidFill>
            <a:srgbClr val="3366CC"/>
          </a:solidFill>
          <a:latin typeface="Syntax" pitchFamily="34" charset="0"/>
          <a:ea typeface="宋体" pitchFamily="0" charset="0"/>
          <a:cs typeface="Syntax" pitchFamily="34" charset="0"/>
        </a:defRPr>
      </a:lvl2pPr>
      <a:lvl3pPr marL="1143000" indent="-22860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400" b="0" i="0" u="none" baseline="0">
          <a:solidFill>
            <a:srgbClr val="3366CC"/>
          </a:solidFill>
          <a:latin typeface="Syntax" pitchFamily="34" charset="0"/>
          <a:ea typeface="宋体" pitchFamily="0" charset="0"/>
          <a:cs typeface="Syntax" pitchFamily="34" charset="0"/>
        </a:defRPr>
      </a:lvl3pPr>
      <a:lvl4pPr marL="1600200" indent="-22860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000" b="0" i="0" u="none" baseline="0">
          <a:solidFill>
            <a:srgbClr val="3366CC"/>
          </a:solidFill>
          <a:latin typeface="Syntax" pitchFamily="34" charset="0"/>
          <a:ea typeface="宋体" pitchFamily="0" charset="0"/>
          <a:cs typeface="Syntax" pitchFamily="34" charset="0"/>
        </a:defRPr>
      </a:lvl4pPr>
      <a:lvl5pPr marL="2057400" indent="-22860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000" b="0" i="0" u="none" baseline="0">
          <a:solidFill>
            <a:srgbClr val="3366CC"/>
          </a:solidFill>
          <a:latin typeface="Syntax" pitchFamily="34" charset="0"/>
          <a:ea typeface="宋体" pitchFamily="0" charset="0"/>
          <a:cs typeface="Syntax" pitchFamily="34" charset="0"/>
        </a:defRPr>
      </a:lvl5pPr>
      <a:lvl6pPr marL="2057400" indent="-22860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000" b="0" i="0" u="none" baseline="0">
          <a:solidFill>
            <a:srgbClr val="3366CC"/>
          </a:solidFill>
          <a:latin typeface="Syntax" pitchFamily="34" charset="0"/>
          <a:ea typeface="宋体" pitchFamily="0" charset="0"/>
          <a:cs typeface="Syntax" pitchFamily="34" charset="0"/>
        </a:defRPr>
      </a:lvl6pPr>
      <a:lvl7pPr marL="2057400" indent="-22860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000" b="0" i="0" u="none" baseline="0">
          <a:solidFill>
            <a:srgbClr val="3366CC"/>
          </a:solidFill>
          <a:latin typeface="Syntax" pitchFamily="34" charset="0"/>
          <a:ea typeface="宋体" pitchFamily="0" charset="0"/>
          <a:cs typeface="Syntax" pitchFamily="34" charset="0"/>
        </a:defRPr>
      </a:lvl7pPr>
      <a:lvl8pPr marL="2057400" indent="-22860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000" b="0" i="0" u="none" baseline="0">
          <a:solidFill>
            <a:srgbClr val="3366CC"/>
          </a:solidFill>
          <a:latin typeface="Syntax" pitchFamily="34" charset="0"/>
          <a:ea typeface="宋体" pitchFamily="0" charset="0"/>
          <a:cs typeface="Syntax" pitchFamily="34" charset="0"/>
        </a:defRPr>
      </a:lvl8pPr>
      <a:lvl9pPr marL="2057400" indent="-228600" algn="l" defTabSz="914400" rtl="0" eaLnBrk="0" fontAlgn="base" latinLnBrk="0" hangingPunct="0">
        <a:lnSpc>
          <a:spcPct val="100000"/>
        </a:lnSpc>
        <a:spcBef>
          <a:spcPct val="20000"/>
        </a:spcBef>
        <a:spcAft>
          <a:spcPts val="0"/>
        </a:spcAft>
        <a:buClr>
          <a:srgbClr val="000000"/>
        </a:buClr>
        <a:buSzPct val="100000"/>
        <a:buFont typeface="Arial" pitchFamily="0" charset="0"/>
        <a:buChar char="»"/>
        <a:defRPr sz="2000" b="0" i="0" u="none" baseline="0">
          <a:solidFill>
            <a:srgbClr val="3366CC"/>
          </a:solidFill>
          <a:latin typeface="Syntax" pitchFamily="34" charset="0"/>
          <a:ea typeface="宋体" pitchFamily="0" charset="0"/>
          <a:cs typeface="Syntax" pitchFamily="34" charset="0"/>
        </a:defRPr>
      </a:lvl9pPr>
    </p:body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5.png"/><Relationship Id="rId2" Type="http://schemas.openxmlformats.org/officeDocument/2006/relationships/slideLayout" Target="../slideLayouts/slideLayout7.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oleObject" Target="../embeddings/oleObject2.bin"/><Relationship Id="rId2" Type="http://schemas.openxmlformats.org/officeDocument/2006/relationships/image" Target="../media/6.wmf"/><Relationship Id="rId3" Type="http://schemas.openxmlformats.org/officeDocument/2006/relationships/slideLayout" Target="../slideLayouts/slideLayout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oleObject" Target="../embeddings/oleObject3.bin"/><Relationship Id="rId2" Type="http://schemas.openxmlformats.org/officeDocument/2006/relationships/image" Target="../media/7.png"/><Relationship Id="rId3" Type="http://schemas.openxmlformats.org/officeDocument/2006/relationships/slideLayout" Target="../slideLayouts/slideLayout7.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oleObject" Target="../embeddings/oleObject4.bin"/><Relationship Id="rId2" Type="http://schemas.openxmlformats.org/officeDocument/2006/relationships/image" Target="../media/8.wmf"/><Relationship Id="rId3" Type="http://schemas.openxmlformats.org/officeDocument/2006/relationships/slideLayout" Target="../slideLayouts/slideLayout7.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oleObject" Target="../embeddings/oleObject5.bin"/><Relationship Id="rId2" Type="http://schemas.openxmlformats.org/officeDocument/2006/relationships/image" Target="../media/9.png"/><Relationship Id="rId3" Type="http://schemas.openxmlformats.org/officeDocument/2006/relationships/slideLayout" Target="../slideLayouts/slideLayout7.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2.wmf"/><Relationship Id="rId3" Type="http://schemas.openxmlformats.org/officeDocument/2006/relationships/slideLayout" Target="../slideLayouts/slideLayout7.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oleObject" Target="../embeddings/oleObject6.bin"/><Relationship Id="rId2" Type="http://schemas.openxmlformats.org/officeDocument/2006/relationships/image" Target="../media/10.wmf"/><Relationship Id="rId3" Type="http://schemas.openxmlformats.org/officeDocument/2006/relationships/slideLayout" Target="../slideLayouts/slideLayout7.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oleObject" Target="../embeddings/oleObject7.bin"/><Relationship Id="rId2" Type="http://schemas.openxmlformats.org/officeDocument/2006/relationships/image" Target="../media/11.wmf"/><Relationship Id="rId3" Type="http://schemas.openxmlformats.org/officeDocument/2006/relationships/slideLayout" Target="../slideLayouts/slideLayout7.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oleObject" Target="../embeddings/oleObject8.bin"/><Relationship Id="rId2" Type="http://schemas.openxmlformats.org/officeDocument/2006/relationships/image" Target="../media/12.wmf"/><Relationship Id="rId3" Type="http://schemas.openxmlformats.org/officeDocument/2006/relationships/slideLayout" Target="../slideLayouts/slideLayout7.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oleObject" Target="../embeddings/oleObject9.bin"/><Relationship Id="rId2" Type="http://schemas.openxmlformats.org/officeDocument/2006/relationships/image" Target="../media/13.wmf"/><Relationship Id="rId3" Type="http://schemas.openxmlformats.org/officeDocument/2006/relationships/slideLayout" Target="../slideLayouts/slideLayout7.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14.png"/><Relationship Id="rId2" Type="http://schemas.openxmlformats.org/officeDocument/2006/relationships/slideLayout" Target="../slideLayouts/slideLayout7.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oleObject" Target="../embeddings/oleObject10.bin"/><Relationship Id="rId2" Type="http://schemas.openxmlformats.org/officeDocument/2006/relationships/image" Target="../media/15.wmf"/><Relationship Id="rId3" Type="http://schemas.openxmlformats.org/officeDocument/2006/relationships/slideLayout" Target="../slideLayouts/slideLayout7.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oleObject" Target="../embeddings/oleObject11.bin"/><Relationship Id="rId2" Type="http://schemas.openxmlformats.org/officeDocument/2006/relationships/image" Target="../media/16.wmf"/><Relationship Id="rId3" Type="http://schemas.openxmlformats.org/officeDocument/2006/relationships/oleObject" Target="../embeddings/oleObject12.bin"/><Relationship Id="rId4" Type="http://schemas.openxmlformats.org/officeDocument/2006/relationships/image" Target="../media/17.wmf"/><Relationship Id="rId5" Type="http://schemas.openxmlformats.org/officeDocument/2006/relationships/slideLayout" Target="../slideLayouts/slideLayout7.xml"/><Relationship Id="rId6"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3.jpg"/><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4.jp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8" name="مربع النص"/>
          <p:cNvSpPr>
            <a:spLocks noGrp="1"/>
          </p:cNvSpPr>
          <p:nvPr>
            <p:ph type="ctrTitle"/>
          </p:nvPr>
        </p:nvSpPr>
        <p:spPr>
          <a:xfrm rot="0">
            <a:off x="685800" y="2130425"/>
            <a:ext cx="7772400" cy="1470025"/>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0" cap="none" spc="0" baseline="0">
                <a:solidFill>
                  <a:srgbClr val="333399"/>
                </a:solidFill>
                <a:latin typeface="Syntax" pitchFamily="34" charset="0"/>
                <a:ea typeface="宋体" pitchFamily="0" charset="0"/>
                <a:cs typeface="Lucida Sans"/>
              </a:rPr>
              <a:t>Benign Prostatic Hyperplasia</a:t>
            </a:r>
            <a:endParaRPr lang="zh-CN" altLang="en-US" sz="4400" b="0" i="0" u="none" strike="noStrike" kern="0" cap="none" spc="0" baseline="0">
              <a:solidFill>
                <a:srgbClr val="333399"/>
              </a:solidFill>
              <a:latin typeface="Syntax" pitchFamily="34" charset="0"/>
              <a:ea typeface="宋体" pitchFamily="0" charset="0"/>
              <a:cs typeface="Lucida Sans"/>
            </a:endParaRPr>
          </a:p>
        </p:txBody>
      </p:sp>
    </p:spTree>
    <p:extLst>
      <p:ext uri="{BB962C8B-B14F-4D97-AF65-F5344CB8AC3E}">
        <p14:creationId xmlns:p14="http://schemas.microsoft.com/office/powerpoint/2010/main" val="325795568"/>
      </p:ext>
    </p:extLst>
  </p:cSld>
  <p:clrMapOvr>
    <a:masterClrMapping/>
  </p:clrMapOvr>
</p:sld>
</file>

<file path=ppt/slides/slide1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3" name="مربع النص"/>
          <p:cNvSpPr>
            <a:spLocks noGrp="1"/>
          </p:cNvSpPr>
          <p:nvPr>
            <p:ph type="title"/>
          </p:nvPr>
        </p:nvSpPr>
        <p:spPr>
          <a:xfrm rot="0">
            <a:off x="685800" y="6096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PMingLiU"/>
                <a:cs typeface="Lucida Sans"/>
              </a:rPr>
              <a:t>Physical examination</a:t>
            </a:r>
            <a:endParaRPr lang="zh-CN" altLang="en-US" sz="4400" b="0" i="0" u="none" strike="noStrike" kern="0" cap="none" spc="0" baseline="0">
              <a:solidFill>
                <a:srgbClr val="FF0066"/>
              </a:solidFill>
              <a:latin typeface="Syntax" pitchFamily="34" charset="0"/>
              <a:ea typeface="PMingLiU"/>
              <a:cs typeface="Lucida Sans"/>
            </a:endParaRPr>
          </a:p>
        </p:txBody>
      </p:sp>
      <p:sp>
        <p:nvSpPr>
          <p:cNvPr id="64" name="مربع النص"/>
          <p:cNvSpPr>
            <a:spLocks noGrp="1"/>
          </p:cNvSpPr>
          <p:nvPr>
            <p:ph type="body" idx="4294967295"/>
          </p:nvPr>
        </p:nvSpPr>
        <p:spPr>
          <a:xfrm rot="0">
            <a:off x="685800" y="1981200"/>
            <a:ext cx="7772400"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a:lnSpc>
                <a:spcPct val="8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PMingLiU"/>
                <a:cs typeface="Lucida Sans"/>
              </a:rPr>
              <a:t>Digital rectal examination (DRE)</a:t>
            </a:r>
            <a:endParaRPr lang="en-US" altLang="zh-CN" sz="2800" b="0" i="0" u="none" strike="noStrike" kern="0" cap="none" spc="0" baseline="0">
              <a:solidFill>
                <a:srgbClr val="3366CC"/>
              </a:solidFill>
              <a:latin typeface="Syntax" pitchFamily="34" charset="0"/>
              <a:ea typeface="PMingLiU"/>
              <a:cs typeface="Lucida Sans"/>
            </a:endParaRPr>
          </a:p>
          <a:p>
            <a:pPr lvl="1" marL="742950" indent="-285750" algn="l">
              <a:lnSpc>
                <a:spcPct val="8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PMingLiU"/>
                <a:cs typeface="Lucida Sans"/>
              </a:rPr>
              <a:t>to assess the size and contour of the prostate</a:t>
            </a:r>
            <a:endParaRPr lang="en-US" altLang="zh-CN" sz="2400" b="0" i="0" u="none" strike="noStrike" kern="0" cap="none" spc="0" baseline="0">
              <a:solidFill>
                <a:srgbClr val="3366CC"/>
              </a:solidFill>
              <a:latin typeface="Syntax" pitchFamily="34" charset="0"/>
              <a:ea typeface="PMingLiU"/>
              <a:cs typeface="Lucida Sans"/>
            </a:endParaRPr>
          </a:p>
          <a:p>
            <a:pPr lvl="1" marL="742950" indent="-285750" algn="l">
              <a:lnSpc>
                <a:spcPct val="8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PMingLiU"/>
                <a:cs typeface="Lucida Sans"/>
              </a:rPr>
              <a:t>normal prostate volume is 20 to 30 mL</a:t>
            </a:r>
            <a:endParaRPr lang="en-US" altLang="zh-CN" sz="2400" b="0" i="0" u="none" strike="noStrike" kern="0" cap="none" spc="0" baseline="0">
              <a:solidFill>
                <a:srgbClr val="3366CC"/>
              </a:solidFill>
              <a:latin typeface="Syntax" pitchFamily="34" charset="0"/>
              <a:ea typeface="PMingLiU"/>
              <a:cs typeface="Lucida Sans"/>
            </a:endParaRPr>
          </a:p>
          <a:p>
            <a:pPr lvl="1" marL="742950" indent="-285750" algn="l">
              <a:lnSpc>
                <a:spcPct val="8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PMingLiU"/>
                <a:cs typeface="Lucida Sans"/>
              </a:rPr>
              <a:t>Prostate volume predicts the response to finasteride (Proscar) therapy. </a:t>
            </a:r>
            <a:endParaRPr lang="en-US" altLang="zh-CN" sz="2400" b="0" i="0" u="none" strike="noStrike" kern="0" cap="none" spc="0" baseline="0">
              <a:solidFill>
                <a:srgbClr val="3366CC"/>
              </a:solidFill>
              <a:latin typeface="Syntax" pitchFamily="34" charset="0"/>
              <a:ea typeface="PMingLiU"/>
              <a:cs typeface="Lucida Sans"/>
            </a:endParaRPr>
          </a:p>
          <a:p>
            <a:pPr lvl="1" marL="742950" indent="-285750" algn="l">
              <a:lnSpc>
                <a:spcPct val="8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PMingLiU"/>
                <a:cs typeface="Lucida Sans"/>
              </a:rPr>
              <a:t>Finasteride is more effective if the prostate volume is greater than 40 mL</a:t>
            </a:r>
            <a:endParaRPr lang="en-US" altLang="zh-CN" sz="2400" b="0" i="0" u="none" strike="noStrike" kern="0" cap="none" spc="0" baseline="0">
              <a:solidFill>
                <a:srgbClr val="3366CC"/>
              </a:solidFill>
              <a:latin typeface="Syntax" pitchFamily="34" charset="0"/>
              <a:ea typeface="PMingLiU"/>
              <a:cs typeface="Lucida Sans"/>
            </a:endParaRPr>
          </a:p>
          <a:p>
            <a:pPr lvl="1" marL="742950" indent="-285750" algn="l">
              <a:lnSpc>
                <a:spcPct val="8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PMingLiU"/>
                <a:cs typeface="Lucida Sans"/>
              </a:rPr>
              <a:t>A palpable nodule suggests prostate cancer and requires </a:t>
            </a:r>
            <a:r>
              <a:rPr lang="en-US" altLang="zh-CN" sz="2400" b="0" i="0" u="sng" strike="noStrike" kern="0" cap="none" spc="0" baseline="0">
                <a:solidFill>
                  <a:srgbClr val="3366CC"/>
                </a:solidFill>
                <a:latin typeface="Syntax" pitchFamily="34" charset="0"/>
                <a:ea typeface="PMingLiU"/>
                <a:cs typeface="Lucida Sans"/>
              </a:rPr>
              <a:t>biopsy.</a:t>
            </a:r>
            <a:endParaRPr lang="en-US" altLang="zh-CN" sz="2400" b="0" i="0" u="sng" strike="noStrike" kern="0" cap="none" spc="0" baseline="0">
              <a:solidFill>
                <a:srgbClr val="3366CC"/>
              </a:solidFill>
              <a:latin typeface="Syntax" pitchFamily="34" charset="0"/>
              <a:ea typeface="PMingLiU"/>
              <a:cs typeface="Lucida Sans"/>
            </a:endParaRPr>
          </a:p>
          <a:p>
            <a:pPr lvl="1" marL="742950" indent="-285750" algn="l">
              <a:lnSpc>
                <a:spcPct val="8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PMingLiU"/>
                <a:cs typeface="Lucida Sans"/>
              </a:rPr>
              <a:t>Abnormal sphincter tone suggests a neurological abnormality, which may contribute to urinary symptoms</a:t>
            </a:r>
            <a:endParaRPr lang="zh-CN" altLang="en-US" sz="2400" b="0" i="0" u="none" strike="noStrike" kern="0" cap="none" spc="0" baseline="0">
              <a:solidFill>
                <a:srgbClr val="3366CC"/>
              </a:solidFill>
              <a:latin typeface="Syntax" pitchFamily="34" charset="0"/>
              <a:ea typeface="PMingLiU"/>
              <a:cs typeface="Lucida Sans"/>
            </a:endParaRPr>
          </a:p>
        </p:txBody>
      </p:sp>
    </p:spTree>
    <p:extLst>
      <p:ext uri="{BB962C8B-B14F-4D97-AF65-F5344CB8AC3E}">
        <p14:creationId xmlns:p14="http://schemas.microsoft.com/office/powerpoint/2010/main" val="745618847"/>
      </p:ext>
    </p:extLst>
  </p:cSld>
  <p:clrMapOvr>
    <a:masterClrMapping/>
  </p:clrMapOvr>
</p:sld>
</file>

<file path=ppt/slides/slide1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5" name="مربع النص"/>
          <p:cNvSpPr>
            <a:spLocks noGrp="1"/>
          </p:cNvSpPr>
          <p:nvPr>
            <p:ph type="title"/>
          </p:nvPr>
        </p:nvSpPr>
        <p:spPr>
          <a:xfrm rot="0">
            <a:off x="685800" y="6096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Specialist investigations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66" name="المستطيلات"/>
          <p:cNvSpPr>
            <a:spLocks noGrp="1"/>
          </p:cNvSpPr>
          <p:nvPr>
            <p:ph type="obj"/>
          </p:nvPr>
        </p:nvSpPr>
        <p:spPr>
          <a:xfrm rot="0">
            <a:off x="685800" y="1651000"/>
            <a:ext cx="7772400" cy="44450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eaLnBrk="1" latinLnBrk="0" hangingPunct="1">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Uroflowmetry</a:t>
            </a:r>
            <a:endParaRPr lang="en-US" altLang="zh-CN" sz="28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宋体" pitchFamily="0" charset="0"/>
                <a:cs typeface="Lucida Sans"/>
              </a:rPr>
              <a:t> max flow rate and volume of residual urine after voiding – low flow rate indicates need for (transurethral resection of the prostate)TURP</a:t>
            </a:r>
            <a:endParaRPr lang="en-US" altLang="zh-CN" sz="24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宋体" pitchFamily="0" charset="0"/>
                <a:cs typeface="Lucida Sans"/>
              </a:rPr>
              <a:t> Young men peak flow should be 25 ml/s, while less than 12 ml/s suggests outflow obstruction.</a:t>
            </a:r>
            <a:endParaRPr lang="en-US" altLang="zh-CN" sz="2400" b="0" i="0" u="none" strike="noStrike" kern="0" cap="none" spc="0" baseline="0">
              <a:solidFill>
                <a:srgbClr val="3366CC"/>
              </a:solidFill>
              <a:latin typeface="Syntax" pitchFamily="34" charset="0"/>
              <a:ea typeface="宋体" pitchFamily="0" charset="0"/>
              <a:cs typeface="Lucida Sans"/>
            </a:endParaRPr>
          </a:p>
          <a:p>
            <a:pPr marL="342900" indent="-342900" algn="l" eaLnBrk="1" latinLnBrk="0" hangingPunct="1">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Bladder pressure studies </a:t>
            </a:r>
            <a:endParaRPr lang="en-US" altLang="zh-CN" sz="28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2400" b="0" i="0" u="none" strike="noStrike" kern="0" cap="none" spc="0" baseline="0">
                <a:solidFill>
                  <a:srgbClr val="3366CC"/>
                </a:solidFill>
                <a:latin typeface="Syntax" pitchFamily="34" charset="0"/>
                <a:ea typeface="宋体" pitchFamily="0" charset="0"/>
                <a:cs typeface="Lucida Sans"/>
              </a:rPr>
              <a:t>pressure measurement during filling and emptying </a:t>
            </a:r>
            <a:r>
              <a:rPr lang="en-US" altLang="zh-CN" sz="2800" b="0" i="0" u="none" strike="noStrike" kern="0" cap="none" spc="0" baseline="0">
                <a:solidFill>
                  <a:srgbClr val="3366CC"/>
                </a:solidFill>
                <a:latin typeface="Syntax" pitchFamily="34" charset="0"/>
                <a:ea typeface="宋体" pitchFamily="0" charset="0"/>
                <a:cs typeface="Lucida Sans"/>
              </a:rPr>
              <a:t>(cystometry)  </a:t>
            </a:r>
            <a:r>
              <a:rPr lang="en-US" altLang="zh-CN" sz="2400" b="0" i="0" u="none" strike="noStrike" kern="0" cap="none" spc="0" baseline="0">
                <a:solidFill>
                  <a:srgbClr val="3366CC"/>
                </a:solidFill>
                <a:latin typeface="Syntax" pitchFamily="34" charset="0"/>
                <a:ea typeface="宋体" pitchFamily="0" charset="0"/>
                <a:cs typeface="Lucida Sans"/>
              </a:rPr>
              <a:t>gives information on over/under activity of detrusor muscle and obstruction of bladder outlet.</a:t>
            </a:r>
            <a:endParaRPr lang="zh-CN" altLang="en-US" sz="24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889188947"/>
      </p:ext>
    </p:extLst>
  </p:cSld>
  <p:clrMapOvr>
    <a:masterClrMapping/>
  </p:clrMapOvr>
</p:sld>
</file>

<file path=ppt/slides/slide1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7" name="مربع النص"/>
          <p:cNvSpPr>
            <a:spLocks noGrp="1"/>
          </p:cNvSpPr>
          <p:nvPr>
            <p:ph type="title"/>
          </p:nvPr>
        </p:nvSpPr>
        <p:spPr>
          <a:xfrm rot="0">
            <a:off x="685800" y="219075"/>
            <a:ext cx="7772400" cy="1158875"/>
          </a:xfrm>
          <a:prstGeom prst="rect"/>
          <a:noFill/>
          <a:ln w="12700" cmpd="sng" cap="flat">
            <a:noFill/>
            <a:prstDash val="solid"/>
            <a:miter/>
          </a:ln>
        </p:spPr>
        <p:txBody>
          <a:bodyPr vert="horz" wrap="squar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Assesment</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68" name="المستطيلات"/>
          <p:cNvSpPr>
            <a:spLocks noGrp="1"/>
          </p:cNvSpPr>
          <p:nvPr>
            <p:ph type="obj"/>
          </p:nvPr>
        </p:nvSpPr>
        <p:spPr>
          <a:xfrm rot="0">
            <a:off x="519112" y="1366837"/>
            <a:ext cx="8624887"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eaLnBrk="1" latinLnBrk="0" hangingPunct="1">
              <a:lnSpc>
                <a:spcPct val="100000"/>
              </a:lnSpc>
              <a:spcBef>
                <a:spcPct val="20000"/>
              </a:spcBef>
              <a:spcAft>
                <a:spcPts val="0"/>
              </a:spcAft>
              <a:buClr>
                <a:srgbClr val="009900"/>
              </a:buClr>
              <a:buSzPct val="100000"/>
              <a:buChar char="•"/>
            </a:pPr>
            <a:r>
              <a:rPr lang="en-US" altLang="zh-CN" sz="3200" b="0" i="0" u="none" strike="noStrike" kern="0" cap="none" spc="0" baseline="0">
                <a:solidFill>
                  <a:srgbClr val="3366CC"/>
                </a:solidFill>
                <a:latin typeface="Syntax" pitchFamily="34" charset="0"/>
                <a:ea typeface="宋体" pitchFamily="0" charset="0"/>
                <a:cs typeface="Lucida Sans"/>
              </a:rPr>
              <a:t>A validated questionnaire using international prostate symptom scale (IPSS).</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42900" algn="l" eaLnBrk="1" latinLnBrk="0" hangingPunct="1">
              <a:lnSpc>
                <a:spcPct val="100000"/>
              </a:lnSpc>
              <a:spcBef>
                <a:spcPct val="20000"/>
              </a:spcBef>
              <a:spcAft>
                <a:spcPts val="0"/>
              </a:spcAft>
              <a:buClr>
                <a:srgbClr val="009900"/>
              </a:buClr>
              <a:buSzPct val="100000"/>
              <a:buChar char="•"/>
            </a:pPr>
            <a:r>
              <a:rPr lang="en-US" altLang="zh-CN" sz="3200" b="0" i="0" u="none" strike="noStrike" kern="0" cap="none" spc="0" baseline="0">
                <a:solidFill>
                  <a:srgbClr val="3366CC"/>
                </a:solidFill>
                <a:latin typeface="Syntax" pitchFamily="34" charset="0"/>
                <a:ea typeface="宋体" pitchFamily="0" charset="0"/>
                <a:cs typeface="Lucida Sans"/>
              </a:rPr>
              <a:t>Completion gives total score of 35</a:t>
            </a:r>
            <a:endParaRPr lang="en-US" altLang="zh-CN" sz="32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2800" b="0" i="0" u="none" strike="noStrike" kern="0" cap="none" spc="0" baseline="0">
                <a:solidFill>
                  <a:srgbClr val="3366CC"/>
                </a:solidFill>
                <a:latin typeface="Syntax" pitchFamily="34" charset="0"/>
                <a:ea typeface="宋体" pitchFamily="0" charset="0"/>
                <a:cs typeface="Lucida Sans"/>
              </a:rPr>
              <a:t>1 – 7 		mild</a:t>
            </a:r>
            <a:endParaRPr lang="en-US" altLang="zh-CN" sz="28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2800" b="0" i="0" u="none" strike="noStrike" kern="0" cap="none" spc="0" baseline="0">
                <a:solidFill>
                  <a:srgbClr val="3366CC"/>
                </a:solidFill>
                <a:latin typeface="Syntax" pitchFamily="34" charset="0"/>
                <a:ea typeface="宋体" pitchFamily="0" charset="0"/>
                <a:cs typeface="Lucida Sans"/>
              </a:rPr>
              <a:t>8 – 19		moderate</a:t>
            </a:r>
            <a:endParaRPr lang="en-US" altLang="zh-CN" sz="28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2800" b="0" i="0" u="none" strike="noStrike" kern="0" cap="none" spc="0" baseline="0">
                <a:solidFill>
                  <a:srgbClr val="3366CC"/>
                </a:solidFill>
                <a:latin typeface="Syntax" pitchFamily="34" charset="0"/>
                <a:ea typeface="宋体" pitchFamily="0" charset="0"/>
                <a:cs typeface="Lucida Sans"/>
              </a:rPr>
              <a:t>20 – 35        severe</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42900" algn="l" eaLnBrk="1" latinLnBrk="0" hangingPunct="1">
              <a:lnSpc>
                <a:spcPct val="100000"/>
              </a:lnSpc>
              <a:spcBef>
                <a:spcPct val="20000"/>
              </a:spcBef>
              <a:spcAft>
                <a:spcPts val="0"/>
              </a:spcAft>
              <a:buClr>
                <a:srgbClr val="009900"/>
              </a:buClr>
              <a:buSzPct val="100000"/>
              <a:buChar char="•"/>
            </a:pPr>
            <a:r>
              <a:rPr lang="en-US" altLang="zh-CN" sz="3200" b="0" i="0" u="none" strike="noStrike" kern="0" cap="none" spc="0" baseline="0">
                <a:solidFill>
                  <a:srgbClr val="3366CC"/>
                </a:solidFill>
                <a:latin typeface="Syntax" pitchFamily="34" charset="0"/>
                <a:ea typeface="宋体" pitchFamily="0" charset="0"/>
                <a:cs typeface="Lucida Sans"/>
              </a:rPr>
              <a:t>Response to the quality of life questionnaire strong predictor or whether intervention is necessary</a:t>
            </a:r>
            <a:endParaRPr lang="zh-CN" altLang="en-US" sz="32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341275162"/>
      </p:ext>
    </p:extLst>
  </p:cSld>
  <p:clrMapOvr>
    <a:masterClrMapping/>
  </p:clrMapOvr>
</p:sld>
</file>

<file path=ppt/slides/slide1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9" name="مربع النص"/>
          <p:cNvSpPr>
            <a:spLocks noGrp="1"/>
          </p:cNvSpPr>
          <p:nvPr>
            <p:ph type="title"/>
          </p:nvPr>
        </p:nvSpPr>
        <p:spPr>
          <a:xfrm rot="0">
            <a:off x="685800" y="322262"/>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Questions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70" name="المستطيلات"/>
          <p:cNvSpPr>
            <a:spLocks noGrp="1"/>
          </p:cNvSpPr>
          <p:nvPr>
            <p:ph type="obj"/>
          </p:nvPr>
        </p:nvSpPr>
        <p:spPr>
          <a:xfrm rot="0">
            <a:off x="685800" y="1981200"/>
            <a:ext cx="7772400" cy="4114800"/>
          </a:xfrm>
          <a:prstGeom prst="rect"/>
          <a:noFill/>
          <a:ln w="12700" cmpd="sng" cap="flat">
            <a:noFill/>
            <a:prstDash val="solid"/>
            <a:miter/>
          </a:ln>
        </p:spPr>
        <p:txBody>
          <a:bodyPr vert="horz" wrap="square" lIns="91440" tIns="45720" rIns="91440" bIns="45720" anchor="t" anchorCtr="0">
            <a:prstTxWarp prst="textNoShape"/>
          </a:bodyPr>
          <a:lstStyle/>
          <a:p>
            <a:pPr lvl="1" marL="971550" indent="-514350" algn="l" eaLnBrk="1" latinLnBrk="0" hangingPunct="1">
              <a:lnSpc>
                <a:spcPct val="100000"/>
              </a:lnSpc>
              <a:spcBef>
                <a:spcPct val="20000"/>
              </a:spcBef>
              <a:spcAft>
                <a:spcPts val="0"/>
              </a:spcAft>
              <a:buNone/>
            </a:pPr>
            <a:r>
              <a:rPr lang="en-US" altLang="zh-CN" sz="2600" b="0" i="0" u="none" strike="noStrike" kern="0" cap="none" spc="0" baseline="0">
                <a:solidFill>
                  <a:srgbClr val="3366CC"/>
                </a:solidFill>
                <a:latin typeface="Syntax" pitchFamily="34" charset="0"/>
                <a:ea typeface="宋体" pitchFamily="0" charset="0"/>
                <a:cs typeface="Lucida Sans"/>
              </a:rPr>
              <a:t>In last month how often have you</a:t>
            </a:r>
            <a:endParaRPr lang="en-US" altLang="zh-CN" sz="26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r>
              <a:rPr lang="en-US" altLang="zh-CN" sz="2200" b="0" i="0" u="none" strike="noStrike" kern="0" cap="none" spc="0" baseline="0">
                <a:solidFill>
                  <a:srgbClr val="3366CC"/>
                </a:solidFill>
                <a:latin typeface="Syntax" pitchFamily="34" charset="0"/>
                <a:ea typeface="宋体" pitchFamily="0" charset="0"/>
                <a:cs typeface="Lucida Sans"/>
              </a:rPr>
              <a:t>Had sensation of not emptying bladder completely</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r>
              <a:rPr lang="en-US" altLang="zh-CN" sz="2200" b="0" i="0" u="none" strike="noStrike" kern="0" cap="none" spc="0" baseline="0">
                <a:solidFill>
                  <a:srgbClr val="3366CC"/>
                </a:solidFill>
                <a:latin typeface="Syntax" pitchFamily="34" charset="0"/>
                <a:ea typeface="宋体" pitchFamily="0" charset="0"/>
                <a:cs typeface="Lucida Sans"/>
              </a:rPr>
              <a:t>Had urge to urinated &lt; 2 hours after previously finished</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r>
              <a:rPr lang="en-US" altLang="zh-CN" sz="2200" b="0" i="0" u="none" strike="noStrike" kern="0" cap="none" spc="0" baseline="0">
                <a:solidFill>
                  <a:srgbClr val="3366CC"/>
                </a:solidFill>
                <a:latin typeface="Syntax" pitchFamily="34" charset="0"/>
                <a:ea typeface="宋体" pitchFamily="0" charset="0"/>
                <a:cs typeface="Lucida Sans"/>
              </a:rPr>
              <a:t>Found you stopped and started again several times</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r>
              <a:rPr lang="en-US" altLang="zh-CN" sz="2200" b="0" i="0" u="none" strike="noStrike" kern="0" cap="none" spc="0" baseline="0">
                <a:solidFill>
                  <a:srgbClr val="3366CC"/>
                </a:solidFill>
                <a:latin typeface="Syntax" pitchFamily="34" charset="0"/>
                <a:ea typeface="宋体" pitchFamily="0" charset="0"/>
                <a:cs typeface="Lucida Sans"/>
              </a:rPr>
              <a:t>Found it difficult to postpone urination</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r>
              <a:rPr lang="en-US" altLang="zh-CN" sz="2200" b="0" i="0" u="none" strike="noStrike" kern="0" cap="none" spc="0" baseline="0">
                <a:solidFill>
                  <a:srgbClr val="3366CC"/>
                </a:solidFill>
                <a:latin typeface="Syntax" pitchFamily="34" charset="0"/>
                <a:ea typeface="宋体" pitchFamily="0" charset="0"/>
                <a:cs typeface="Lucida Sans"/>
              </a:rPr>
              <a:t>Had a weak stream (compared to when aged 30)</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r>
              <a:rPr lang="en-US" altLang="zh-CN" sz="2200" b="0" i="0" u="none" strike="noStrike" kern="0" cap="none" spc="0" baseline="0">
                <a:solidFill>
                  <a:srgbClr val="3366CC"/>
                </a:solidFill>
                <a:latin typeface="Syntax" pitchFamily="34" charset="0"/>
                <a:ea typeface="宋体" pitchFamily="0" charset="0"/>
                <a:cs typeface="Lucida Sans"/>
              </a:rPr>
              <a:t>Had to push or strain to begin urination</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r>
              <a:rPr lang="en-US" altLang="zh-CN" sz="2200" b="0" i="0" u="none" strike="noStrike" kern="0" cap="none" spc="0" baseline="0">
                <a:solidFill>
                  <a:srgbClr val="3366CC"/>
                </a:solidFill>
                <a:latin typeface="Syntax" pitchFamily="34" charset="0"/>
                <a:ea typeface="宋体" pitchFamily="0" charset="0"/>
                <a:cs typeface="Lucida Sans"/>
              </a:rPr>
              <a:t>How many times did you get out of bed per night to urinate</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1371600" indent="-514350" algn="l" eaLnBrk="1" latinLnBrk="0" hangingPunct="1">
              <a:lnSpc>
                <a:spcPct val="100000"/>
              </a:lnSpc>
              <a:spcBef>
                <a:spcPct val="20000"/>
              </a:spcBef>
              <a:spcAft>
                <a:spcPts val="0"/>
              </a:spcAft>
              <a:buSzPct val="100000"/>
              <a:buFontTx/>
              <a:buAutoNum type="arabicPeriod"/>
            </a:pPr>
            <a:endParaRPr lang="zh-CN" altLang="en-US" sz="22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2078241451"/>
      </p:ext>
    </p:extLst>
  </p:cSld>
  <p:clrMapOvr>
    <a:masterClrMapping/>
  </p:clrMapOvr>
</p:sld>
</file>

<file path=ppt/slides/slide1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1" name="مربع النص"/>
          <p:cNvSpPr>
            <a:spLocks noGrp="1"/>
          </p:cNvSpPr>
          <p:nvPr>
            <p:ph type="title"/>
          </p:nvPr>
        </p:nvSpPr>
        <p:spPr>
          <a:xfrm rot="0">
            <a:off x="644525" y="1905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Scoring system</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72" name="المستطيلات"/>
          <p:cNvSpPr>
            <a:spLocks noGrp="1"/>
          </p:cNvSpPr>
          <p:nvPr>
            <p:ph type="obj"/>
          </p:nvPr>
        </p:nvSpPr>
        <p:spPr>
          <a:xfrm rot="0">
            <a:off x="671512" y="1517650"/>
            <a:ext cx="7772400" cy="4114800"/>
          </a:xfrm>
          <a:prstGeom prst="rect"/>
          <a:noFill/>
          <a:ln w="12700" cmpd="sng" cap="flat">
            <a:noFill/>
            <a:prstDash val="solid"/>
            <a:miter/>
          </a:ln>
        </p:spPr>
        <p:txBody>
          <a:bodyPr vert="horz" wrap="square" lIns="91440" tIns="45720" rIns="91440" bIns="45720" anchor="t" anchorCtr="0">
            <a:prstTxWarp prst="textNoShape"/>
          </a:bodyPr>
          <a:lstStyle/>
          <a:p>
            <a:pPr lvl="1" marL="739775" indent="-28575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600" b="0" i="0" u="none" strike="noStrike" kern="0" cap="none" spc="0" baseline="0">
                <a:solidFill>
                  <a:srgbClr val="3366CC"/>
                </a:solidFill>
                <a:latin typeface="Syntax" pitchFamily="34" charset="0"/>
                <a:ea typeface="宋体" pitchFamily="0" charset="0"/>
                <a:cs typeface="Lucida Sans"/>
              </a:rPr>
              <a:t>Ask 7 questions. Answers on scale 0 – 5 depending on severity of symptoms</a:t>
            </a:r>
            <a:endParaRPr lang="en-US" altLang="zh-CN" sz="2600" b="0" i="0" u="none" strike="noStrike" kern="0" cap="none" spc="0" baseline="0">
              <a:solidFill>
                <a:srgbClr val="3366CC"/>
              </a:solidFill>
              <a:latin typeface="Syntax" pitchFamily="34" charset="0"/>
              <a:ea typeface="宋体" pitchFamily="0" charset="0"/>
              <a:cs typeface="Lucida Sans"/>
            </a:endParaRPr>
          </a:p>
          <a:p>
            <a:pPr lvl="1" marL="739775" indent="-28575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600" b="0" i="0" u="none" strike="noStrike" kern="0" cap="none" spc="0" baseline="0">
                <a:solidFill>
                  <a:srgbClr val="3366CC"/>
                </a:solidFill>
                <a:latin typeface="Syntax" pitchFamily="34" charset="0"/>
                <a:ea typeface="宋体" pitchFamily="0" charset="0"/>
                <a:cs typeface="Lucida Sans"/>
              </a:rPr>
              <a:t>For first 6 questions scores are </a:t>
            </a:r>
            <a:endParaRPr lang="en-US" altLang="zh-CN" sz="2600" b="0" i="0" u="none" strike="noStrike" kern="0" cap="none" spc="0" baseline="0">
              <a:solidFill>
                <a:srgbClr val="3366CC"/>
              </a:solidFill>
              <a:latin typeface="Syntax" pitchFamily="34" charset="0"/>
              <a:ea typeface="宋体" pitchFamily="0" charset="0"/>
              <a:cs typeface="Lucida Sans"/>
            </a:endParaRPr>
          </a:p>
          <a:p>
            <a:pPr lvl="2" marL="995298" indent="-22860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200" b="0" i="0" u="none" strike="noStrike" kern="0" cap="none" spc="0" baseline="0">
                <a:solidFill>
                  <a:srgbClr val="3366CC"/>
                </a:solidFill>
                <a:latin typeface="Syntax" pitchFamily="34" charset="0"/>
                <a:ea typeface="宋体" pitchFamily="0" charset="0"/>
                <a:cs typeface="Lucida Sans"/>
              </a:rPr>
              <a:t>Not at all 		= 0</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995298" indent="-22860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200" b="0" i="0" u="none" strike="noStrike" kern="0" cap="none" spc="0" baseline="0">
                <a:solidFill>
                  <a:srgbClr val="3366CC"/>
                </a:solidFill>
                <a:latin typeface="Syntax" pitchFamily="34" charset="0"/>
                <a:ea typeface="宋体" pitchFamily="0" charset="0"/>
                <a:cs typeface="Lucida Sans"/>
              </a:rPr>
              <a:t>&lt; 1 in 5 		= 1</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995298" indent="-22860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200" b="0" i="0" u="none" strike="noStrike" kern="0" cap="none" spc="0" baseline="0">
                <a:solidFill>
                  <a:srgbClr val="3366CC"/>
                </a:solidFill>
                <a:latin typeface="Syntax" pitchFamily="34" charset="0"/>
                <a:ea typeface="宋体" pitchFamily="0" charset="0"/>
                <a:cs typeface="Lucida Sans"/>
              </a:rPr>
              <a:t>&lt; half the time	= 2</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995298" indent="-22860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200" b="0" i="0" u="none" strike="noStrike" kern="0" cap="none" spc="0" baseline="0">
                <a:solidFill>
                  <a:srgbClr val="3366CC"/>
                </a:solidFill>
                <a:latin typeface="Syntax" pitchFamily="34" charset="0"/>
                <a:ea typeface="宋体" pitchFamily="0" charset="0"/>
                <a:cs typeface="Lucida Sans"/>
              </a:rPr>
              <a:t>About half the time 	= 3</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995298" indent="-22860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200" b="0" i="0" u="none" strike="noStrike" kern="0" cap="none" spc="0" baseline="0">
                <a:solidFill>
                  <a:srgbClr val="3366CC"/>
                </a:solidFill>
                <a:latin typeface="Syntax" pitchFamily="34" charset="0"/>
                <a:ea typeface="宋体" pitchFamily="0" charset="0"/>
                <a:cs typeface="Lucida Sans"/>
              </a:rPr>
              <a:t>&gt; half the time 	= 4</a:t>
            </a:r>
            <a:endParaRPr lang="en-US" altLang="zh-CN" sz="2200" b="0" i="0" u="none" strike="noStrike" kern="0" cap="none" spc="0" baseline="0">
              <a:solidFill>
                <a:srgbClr val="3366CC"/>
              </a:solidFill>
              <a:latin typeface="Syntax" pitchFamily="34" charset="0"/>
              <a:ea typeface="宋体" pitchFamily="0" charset="0"/>
              <a:cs typeface="Lucida Sans"/>
            </a:endParaRPr>
          </a:p>
          <a:p>
            <a:pPr lvl="2" marL="995298" indent="-22860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200" b="0" i="0" u="none" strike="noStrike" kern="0" cap="none" spc="0" baseline="0">
                <a:solidFill>
                  <a:srgbClr val="3366CC"/>
                </a:solidFill>
                <a:latin typeface="Syntax" pitchFamily="34" charset="0"/>
                <a:ea typeface="宋体" pitchFamily="0" charset="0"/>
                <a:cs typeface="Lucida Sans"/>
              </a:rPr>
              <a:t>Almost always	= 5</a:t>
            </a:r>
            <a:endParaRPr lang="en-US" altLang="zh-CN" sz="2200" b="0" i="0" u="none" strike="noStrike" kern="0" cap="none" spc="0" baseline="0">
              <a:solidFill>
                <a:srgbClr val="3366CC"/>
              </a:solidFill>
              <a:latin typeface="Syntax" pitchFamily="34" charset="0"/>
              <a:ea typeface="宋体" pitchFamily="0" charset="0"/>
              <a:cs typeface="Lucida Sans"/>
            </a:endParaRPr>
          </a:p>
          <a:p>
            <a:pPr lvl="1" marL="739775" indent="-28575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600" b="0" i="0" u="none" strike="noStrike" kern="0" cap="none" spc="0" baseline="0">
                <a:solidFill>
                  <a:srgbClr val="3366CC"/>
                </a:solidFill>
                <a:latin typeface="Syntax" pitchFamily="34" charset="0"/>
                <a:ea typeface="宋体" pitchFamily="0" charset="0"/>
                <a:cs typeface="Lucida Sans"/>
              </a:rPr>
              <a:t>Q7  </a:t>
            </a:r>
            <a:endParaRPr lang="en-US" altLang="zh-CN" sz="2600" b="0" i="0" u="none" strike="noStrike" kern="0" cap="none" spc="0" baseline="0">
              <a:solidFill>
                <a:srgbClr val="3366CC"/>
              </a:solidFill>
              <a:latin typeface="Syntax" pitchFamily="34" charset="0"/>
              <a:ea typeface="宋体" pitchFamily="0" charset="0"/>
              <a:cs typeface="Lucida Sans"/>
            </a:endParaRPr>
          </a:p>
          <a:p>
            <a:pPr lvl="2" marL="995298" indent="-228600" algn="l" eaLnBrk="1" latinLnBrk="0" hangingPunct="1">
              <a:lnSpc>
                <a:spcPct val="80000"/>
              </a:lnSpc>
              <a:spcBef>
                <a:spcPct val="20000"/>
              </a:spcBef>
              <a:spcAft>
                <a:spcPts val="0"/>
              </a:spcAft>
              <a:buClr>
                <a:srgbClr val="000000"/>
              </a:buClr>
              <a:buSzPct val="100000"/>
              <a:buFont typeface="Arial" pitchFamily="0" charset="0"/>
              <a:buChar char="•"/>
            </a:pPr>
            <a:r>
              <a:rPr lang="en-US" altLang="zh-CN" sz="2200" b="0" i="0" u="none" strike="noStrike" kern="0" cap="none" spc="0" baseline="0">
                <a:solidFill>
                  <a:srgbClr val="3366CC"/>
                </a:solidFill>
                <a:latin typeface="Syntax" pitchFamily="34" charset="0"/>
                <a:ea typeface="宋体" pitchFamily="0" charset="0"/>
                <a:cs typeface="Lucida Sans"/>
              </a:rPr>
              <a:t>Never = 0, once = 1, 2x = 2, 3x = 3, 4x = 4, 5x = 5</a:t>
            </a:r>
            <a:endParaRPr lang="zh-CN" altLang="en-US" sz="22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686317118"/>
      </p:ext>
    </p:extLst>
  </p:cSld>
  <p:clrMapOvr>
    <a:masterClrMapping/>
  </p:clrMapOvr>
</p:sld>
</file>

<file path=ppt/slides/slide1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3" name="مربع النص"/>
          <p:cNvSpPr>
            <a:spLocks noGrp="1"/>
          </p:cNvSpPr>
          <p:nvPr>
            <p:ph type="title"/>
          </p:nvPr>
        </p:nvSpPr>
        <p:spPr>
          <a:xfrm rot="0">
            <a:off x="485775" y="438150"/>
            <a:ext cx="91440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When should BPH be treated</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74" name="مربع النص"/>
          <p:cNvSpPr>
            <a:spLocks noGrp="1"/>
          </p:cNvSpPr>
          <p:nvPr>
            <p:ph type="body" idx="4294967295"/>
          </p:nvPr>
        </p:nvSpPr>
        <p:spPr>
          <a:xfrm rot="0">
            <a:off x="509587" y="1990725"/>
            <a:ext cx="8247062" cy="3763962"/>
          </a:xfrm>
          <a:prstGeom prst="rect"/>
          <a:noFill/>
          <a:ln w="12700" cmpd="sng" cap="flat">
            <a:noFill/>
            <a:prstDash val="solid"/>
            <a:miter/>
          </a:ln>
        </p:spPr>
        <p:txBody>
          <a:bodyPr vert="horz" wrap="square" lIns="91440" tIns="45720" rIns="91440" bIns="45720" anchor="t" anchorCtr="0">
            <a:prstTxWarp prst="textNoShape"/>
          </a:bodyPr>
          <a:lstStyle/>
          <a:p>
            <a:pPr marL="3175" indent="-3175" algn="l">
              <a:lnSpc>
                <a:spcPct val="90000"/>
              </a:lnSpc>
              <a:spcBef>
                <a:spcPct val="20000"/>
              </a:spcBef>
              <a:spcAft>
                <a:spcPts val="0"/>
              </a:spcAft>
              <a:buNone/>
            </a:pPr>
            <a:r>
              <a:rPr lang="en-US" altLang="zh-CN" sz="3600" b="0" i="0" u="none" strike="noStrike" kern="0" cap="none" spc="0" baseline="0">
                <a:solidFill>
                  <a:srgbClr val="3366CC"/>
                </a:solidFill>
                <a:latin typeface="Syntax" pitchFamily="34" charset="0"/>
                <a:ea typeface="宋体" pitchFamily="0" charset="0"/>
                <a:cs typeface="Lucida Sans"/>
              </a:rPr>
              <a:t>BPH needs to be treated ONLY IF:</a:t>
            </a:r>
            <a:endParaRPr lang="en-US" altLang="zh-CN" sz="3600" b="0" i="0" u="none" strike="noStrike" kern="0" cap="none" spc="0" baseline="0">
              <a:solidFill>
                <a:srgbClr val="3366CC"/>
              </a:solidFill>
              <a:latin typeface="Syntax" pitchFamily="34" charset="0"/>
              <a:ea typeface="宋体" pitchFamily="0" charset="0"/>
              <a:cs typeface="Lucida Sans"/>
            </a:endParaRPr>
          </a:p>
          <a:p>
            <a:pPr lvl="1" marL="342773" indent="-7874" algn="l">
              <a:lnSpc>
                <a:spcPct val="90000"/>
              </a:lnSpc>
              <a:spcBef>
                <a:spcPct val="5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The  symptoms are severe enough to bother patient and affect the quality of life   </a:t>
            </a:r>
            <a:endParaRPr lang="en-US" altLang="zh-CN" sz="3400" b="0" i="0" u="none" strike="noStrike" kern="0" cap="none" spc="0" baseline="0">
              <a:solidFill>
                <a:srgbClr val="3366CC"/>
              </a:solidFill>
              <a:latin typeface="Syntax" pitchFamily="34" charset="0"/>
              <a:ea typeface="宋体" pitchFamily="0" charset="0"/>
              <a:cs typeface="Lucida Sans"/>
            </a:endParaRPr>
          </a:p>
          <a:p>
            <a:pPr lvl="1" marL="342773" indent="-7874" algn="l">
              <a:lnSpc>
                <a:spcPct val="90000"/>
              </a:lnSpc>
              <a:spcBef>
                <a:spcPct val="5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Renal insufficiency </a:t>
            </a:r>
            <a:endParaRPr lang="en-US" altLang="zh-CN" sz="3400" b="0" i="0" u="none" strike="noStrike" kern="0" cap="none" spc="0" baseline="0">
              <a:solidFill>
                <a:srgbClr val="3366CC"/>
              </a:solidFill>
              <a:latin typeface="Syntax" pitchFamily="34" charset="0"/>
              <a:ea typeface="宋体" pitchFamily="0" charset="0"/>
              <a:cs typeface="Lucida Sans"/>
            </a:endParaRPr>
          </a:p>
          <a:p>
            <a:pPr lvl="1" marL="342773" indent="-7874" algn="l">
              <a:lnSpc>
                <a:spcPct val="90000"/>
              </a:lnSpc>
              <a:spcBef>
                <a:spcPct val="5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Frequent urinary tract infections</a:t>
            </a:r>
            <a:endParaRPr lang="zh-CN" altLang="en-US" sz="3200" b="0" i="0" u="none" strike="noStrike" kern="0" cap="none" spc="0" baseline="0">
              <a:solidFill>
                <a:srgbClr val="3366CC"/>
              </a:solidFill>
              <a:latin typeface="Syntax" pitchFamily="34" charset="0"/>
              <a:ea typeface="宋体" pitchFamily="0" charset="0"/>
              <a:cs typeface="Lucida Sans"/>
            </a:endParaRPr>
          </a:p>
        </p:txBody>
      </p:sp>
      <p:pic>
        <p:nvPicPr>
          <p:cNvPr id="75" name="الصور" descr="must go"/>
          <p:cNvPicPr>
            <a:picLocks noChangeAspect="1"/>
          </p:cNvPicPr>
          <p:nvPr/>
        </p:nvPicPr>
        <p:blipFill>
          <a:blip r:embed="rId1" cstate="print"/>
          <a:stretch>
            <a:fillRect/>
          </a:stretch>
        </p:blipFill>
        <p:spPr>
          <a:xfrm rot="0">
            <a:off x="7696200" y="4227512"/>
            <a:ext cx="1022349" cy="1816100"/>
          </a:xfrm>
          <a:prstGeom prst="rect"/>
          <a:noFill/>
          <a:ln w="12700" cmpd="sng" cap="flat">
            <a:noFill/>
            <a:prstDash val="solid"/>
            <a:miter/>
          </a:ln>
        </p:spPr>
      </p:pic>
      <p:sp>
        <p:nvSpPr>
          <p:cNvPr id="76" name="مربع النص"/>
          <p:cNvSpPr txBox="1">
            <a:spLocks/>
          </p:cNvSpPr>
          <p:nvPr/>
        </p:nvSpPr>
        <p:spPr>
          <a:xfrm rot="0">
            <a:off x="465137" y="4422775"/>
            <a:ext cx="366712" cy="45719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77" name="مربع النص"/>
          <p:cNvSpPr txBox="1">
            <a:spLocks/>
          </p:cNvSpPr>
          <p:nvPr/>
        </p:nvSpPr>
        <p:spPr>
          <a:xfrm rot="0">
            <a:off x="495300" y="277971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78" name="مربع النص"/>
          <p:cNvSpPr txBox="1">
            <a:spLocks/>
          </p:cNvSpPr>
          <p:nvPr/>
        </p:nvSpPr>
        <p:spPr>
          <a:xfrm rot="0">
            <a:off x="463550" y="517366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669693492"/>
      </p:ext>
    </p:extLst>
  </p:cSld>
  <p:clrMapOvr>
    <a:masterClrMapping/>
  </p:clrMapOvr>
</p:sld>
</file>

<file path=ppt/slides/slide1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9" name="مربع النص"/>
          <p:cNvSpPr>
            <a:spLocks noGrp="1"/>
          </p:cNvSpPr>
          <p:nvPr>
            <p:ph type="title"/>
          </p:nvPr>
        </p:nvSpPr>
        <p:spPr>
          <a:xfrm rot="0">
            <a:off x="528637" y="477837"/>
            <a:ext cx="5080000" cy="625474"/>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Enlarged prostate </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80" name="مربع النص"/>
          <p:cNvSpPr>
            <a:spLocks noGrp="1"/>
          </p:cNvSpPr>
          <p:nvPr>
            <p:ph type="body" idx="4294967295"/>
          </p:nvPr>
        </p:nvSpPr>
        <p:spPr>
          <a:xfrm rot="0">
            <a:off x="519112" y="1092200"/>
            <a:ext cx="7772400" cy="4759325"/>
          </a:xfrm>
          <a:prstGeom prst="rect"/>
          <a:noFill/>
          <a:ln w="12700" cmpd="sng" cap="flat">
            <a:noFill/>
            <a:prstDash val="solid"/>
            <a:miter/>
          </a:ln>
        </p:spPr>
        <p:txBody>
          <a:bodyPr vert="horz" wrap="square" lIns="91440" tIns="45720" rIns="91440" bIns="45720" anchor="t" anchorCtr="0">
            <a:prstTxWarp prst="textNoShape"/>
          </a:bodyPr>
          <a:lstStyle/>
          <a:p>
            <a:pPr marL="465074" indent="-3175" algn="l">
              <a:lnSpc>
                <a:spcPct val="150000"/>
              </a:lnSpc>
              <a:spcBef>
                <a:spcPct val="20000"/>
              </a:spcBef>
              <a:spcAft>
                <a:spcPts val="0"/>
              </a:spcAft>
              <a:buNone/>
            </a:pPr>
            <a:endParaRPr lang="en-US" altLang="zh-CN" sz="3400" b="0" i="0" u="none" strike="noStrike" kern="0" cap="none" spc="0" baseline="0">
              <a:solidFill>
                <a:srgbClr val="3366CC"/>
              </a:solidFill>
              <a:latin typeface="Syntax" pitchFamily="34" charset="0"/>
              <a:ea typeface="宋体" pitchFamily="0" charset="0"/>
              <a:cs typeface="Lucida Sans"/>
            </a:endParaRPr>
          </a:p>
          <a:p>
            <a:pPr marL="465074" indent="-3175" algn="l">
              <a:lnSpc>
                <a:spcPct val="150000"/>
              </a:lnSpc>
              <a:spcBef>
                <a:spcPct val="20000"/>
              </a:spcBef>
              <a:spcAft>
                <a:spcPts val="0"/>
              </a:spcAft>
              <a:buNone/>
            </a:pPr>
            <a:r>
              <a:rPr lang="en-US" altLang="zh-CN" sz="3600" b="0" i="0" u="none" strike="noStrike" kern="0" cap="none" spc="0" baseline="0">
                <a:solidFill>
                  <a:srgbClr val="3366CC"/>
                </a:solidFill>
                <a:latin typeface="Syntax" pitchFamily="34" charset="0"/>
                <a:ea typeface="宋体" pitchFamily="0" charset="0"/>
                <a:cs typeface="Lucida Sans"/>
              </a:rPr>
              <a:t>Lifestyle modification</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465074" indent="-3175" algn="l">
              <a:lnSpc>
                <a:spcPct val="150000"/>
              </a:lnSpc>
              <a:spcBef>
                <a:spcPct val="2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Medication</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465074" indent="-3175" algn="l">
              <a:lnSpc>
                <a:spcPct val="150000"/>
              </a:lnSpc>
              <a:spcBef>
                <a:spcPct val="2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Phytotherapy</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465074" indent="-3175" algn="l">
              <a:lnSpc>
                <a:spcPct val="150000"/>
              </a:lnSpc>
              <a:spcBef>
                <a:spcPct val="2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Heat therapies</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465074" indent="-3175" algn="l">
              <a:lnSpc>
                <a:spcPct val="150000"/>
              </a:lnSpc>
              <a:spcBef>
                <a:spcPct val="2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Surgical approaches</a:t>
            </a:r>
            <a:endParaRPr lang="en-US" altLang="zh-CN" sz="3400" b="0" i="0" u="none" strike="noStrike" kern="0" cap="none" spc="0" baseline="0">
              <a:solidFill>
                <a:srgbClr val="3366CC"/>
              </a:solidFill>
              <a:latin typeface="Syntax" pitchFamily="34" charset="0"/>
              <a:ea typeface="宋体" pitchFamily="0" charset="0"/>
              <a:cs typeface="Lucida Sans"/>
            </a:endParaRPr>
          </a:p>
          <a:p>
            <a:pPr lvl="1" marL="865124" indent="-7874" algn="l">
              <a:lnSpc>
                <a:spcPct val="10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 </a:t>
            </a:r>
            <a:endParaRPr lang="zh-CN" altLang="en-US" sz="3000" b="0" i="0" u="none" strike="noStrike" kern="0" cap="none" spc="0" baseline="0">
              <a:solidFill>
                <a:srgbClr val="333399"/>
              </a:solidFill>
              <a:latin typeface="Syntax" pitchFamily="34" charset="0"/>
              <a:ea typeface="宋体" pitchFamily="0" charset="0"/>
              <a:cs typeface="Lucida Sans"/>
            </a:endParaRPr>
          </a:p>
        </p:txBody>
      </p:sp>
      <p:graphicFrame>
        <p:nvGraphicFramePr>
          <p:cNvPr id="81" name="الكائن"/>
          <p:cNvGraphicFramePr>
            <a:graphicFrameLocks noChangeAspect="1"/>
          </p:cNvGraphicFramePr>
          <p:nvPr/>
        </p:nvGraphicFramePr>
        <p:xfrm>
          <a:off x="5629275" y="2312987"/>
          <a:ext cx="2941637" cy="3371850"/>
        </p:xfrm>
        <a:graphic>
          <a:graphicData uri="http://schemas.openxmlformats.org/presentationml/2006/ole">
            <mc:AlternateContent xmlns:mc="http://schemas.openxmlformats.org/markup-compatibility/2006">
              <mc:Choice xmlns:v="urn:schemas-microsoft-com:vml" Requires="v">
                <p:oleObj spid="" name="package" r:id="rId1" imgW="21958300" imgH="25184100" progId="package">
                  <p:embed/>
                </p:oleObj>
              </mc:Choice>
              <mc:Fallback>
                <p:oleObj name="package" r:id="rId1" imgW="21958300" imgH="25184100" progId="package">
                  <p:embed/>
                  <p:pic>
                    <p:nvPicPr>
                      <p:cNvPr id="81" name="الكائن"/>
                      <p:cNvPicPr>
                        <a:picLocks noChangeAspect="1"/>
                      </p:cNvPicPr>
                      <p:nvPr/>
                    </p:nvPicPr>
                    <p:blipFill>
                      <a:blip r:embed="rId2" cstate="print"/>
                      <a:stretch>
                        <a:fillRect/>
                      </a:stretch>
                    </p:blipFill>
                    <p:spPr>
                      <a:xfrm rot="0">
                        <a:off x="5629275" y="2312987"/>
                        <a:ext cx="2941637" cy="3371850"/>
                      </a:xfrm>
                      <a:prstGeom prst="rect"/>
                      <a:noFill/>
                      <a:ln w="12700" cmpd="sng" cap="flat">
                        <a:noFill/>
                        <a:prstDash val="solid"/>
                        <a:miter/>
                      </a:ln>
                    </p:spPr>
                  </p:pic>
                </p:oleObj>
              </mc:Fallback>
            </mc:AlternateContent>
          </a:graphicData>
        </a:graphic>
      </p:graphicFrame>
      <p:sp>
        <p:nvSpPr>
          <p:cNvPr id="82"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83" name="مربع النص"/>
          <p:cNvSpPr txBox="1">
            <a:spLocks/>
          </p:cNvSpPr>
          <p:nvPr/>
        </p:nvSpPr>
        <p:spPr>
          <a:xfrm rot="0">
            <a:off x="4191000" y="1146175"/>
            <a:ext cx="4557713" cy="7620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ct val="50000"/>
              </a:spcBef>
              <a:spcAft>
                <a:spcPts val="0"/>
              </a:spcAft>
              <a:buNone/>
            </a:pPr>
            <a:r>
              <a:rPr lang="en-US" altLang="zh-CN" sz="4400" b="0" i="0" u="none" strike="noStrike" kern="0" cap="none" spc="0" baseline="0">
                <a:solidFill>
                  <a:srgbClr val="333399"/>
                </a:solidFill>
                <a:latin typeface="Syntax" pitchFamily="34" charset="0"/>
                <a:ea typeface="宋体" pitchFamily="0" charset="0"/>
                <a:cs typeface="Lucida Sans"/>
              </a:rPr>
              <a:t>treatment options</a:t>
            </a:r>
            <a:endParaRPr lang="zh-CN" altLang="en-US" sz="2400" b="0" i="0" u="none" strike="noStrike" kern="0" cap="none" spc="0" baseline="0">
              <a:solidFill>
                <a:srgbClr val="009900"/>
              </a:solidFill>
              <a:latin typeface="Syntax" pitchFamily="34" charset="0"/>
              <a:ea typeface="宋体" pitchFamily="0" charset="0"/>
              <a:cs typeface="Lucida Sans"/>
            </a:endParaRPr>
          </a:p>
        </p:txBody>
      </p:sp>
      <p:sp>
        <p:nvSpPr>
          <p:cNvPr id="84" name="مربع النص"/>
          <p:cNvSpPr txBox="1">
            <a:spLocks/>
          </p:cNvSpPr>
          <p:nvPr/>
        </p:nvSpPr>
        <p:spPr>
          <a:xfrm rot="0">
            <a:off x="592137" y="411003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85" name="مربع النص"/>
          <p:cNvSpPr txBox="1">
            <a:spLocks/>
          </p:cNvSpPr>
          <p:nvPr/>
        </p:nvSpPr>
        <p:spPr>
          <a:xfrm rot="0">
            <a:off x="596900" y="322897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86" name="مربع النص"/>
          <p:cNvSpPr txBox="1">
            <a:spLocks/>
          </p:cNvSpPr>
          <p:nvPr/>
        </p:nvSpPr>
        <p:spPr>
          <a:xfrm rot="0">
            <a:off x="593725" y="500697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87" name="مربع النص"/>
          <p:cNvSpPr txBox="1">
            <a:spLocks/>
          </p:cNvSpPr>
          <p:nvPr/>
        </p:nvSpPr>
        <p:spPr>
          <a:xfrm rot="0">
            <a:off x="625475" y="226218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88" name="مربع النص"/>
          <p:cNvSpPr txBox="1">
            <a:spLocks/>
          </p:cNvSpPr>
          <p:nvPr/>
        </p:nvSpPr>
        <p:spPr>
          <a:xfrm rot="0">
            <a:off x="587375" y="5784850"/>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073698059"/>
      </p:ext>
    </p:extLst>
  </p:cSld>
  <p:clrMapOvr>
    <a:masterClrMapping/>
  </p:clrMapOvr>
</p:sld>
</file>

<file path=ppt/slides/slide1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89" name="مربع النص"/>
          <p:cNvSpPr>
            <a:spLocks noGrp="1"/>
          </p:cNvSpPr>
          <p:nvPr>
            <p:ph type="title"/>
          </p:nvPr>
        </p:nvSpPr>
        <p:spPr>
          <a:xfrm rot="0">
            <a:off x="685800" y="6096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eaLnBrk="1" latinLnBrk="0" hangingPunct="1">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Management</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90" name="المستطيلات"/>
          <p:cNvSpPr>
            <a:spLocks noGrp="1"/>
          </p:cNvSpPr>
          <p:nvPr>
            <p:ph type="obj"/>
          </p:nvPr>
        </p:nvSpPr>
        <p:spPr>
          <a:xfrm rot="0">
            <a:off x="519112" y="1981200"/>
            <a:ext cx="8447088"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eaLnBrk="1" latinLnBrk="0" hangingPunct="1">
              <a:lnSpc>
                <a:spcPct val="100000"/>
              </a:lnSpc>
              <a:spcBef>
                <a:spcPct val="20000"/>
              </a:spcBef>
              <a:spcAft>
                <a:spcPts val="0"/>
              </a:spcAft>
              <a:buClr>
                <a:srgbClr val="009900"/>
              </a:buClr>
              <a:buSzPct val="100000"/>
              <a:buChar char="•"/>
            </a:pPr>
            <a:r>
              <a:rPr lang="en-US" altLang="zh-CN" sz="3600" b="0" i="0" u="none" strike="noStrike" kern="0" cap="none" spc="0" baseline="0">
                <a:solidFill>
                  <a:srgbClr val="3366CC"/>
                </a:solidFill>
                <a:latin typeface="Syntax" pitchFamily="34" charset="0"/>
                <a:ea typeface="宋体" pitchFamily="0" charset="0"/>
                <a:cs typeface="Lucida Sans"/>
              </a:rPr>
              <a:t>Lifestyle modification</a:t>
            </a:r>
            <a:endParaRPr lang="en-US" altLang="zh-CN" sz="36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3200" b="0" i="0" u="none" strike="noStrike" kern="0" cap="none" spc="0" baseline="0">
                <a:solidFill>
                  <a:srgbClr val="3366CC"/>
                </a:solidFill>
                <a:latin typeface="Syntax" pitchFamily="34" charset="0"/>
                <a:ea typeface="宋体" pitchFamily="0" charset="0"/>
                <a:cs typeface="Lucida Sans"/>
              </a:rPr>
              <a:t>Reduce fluid intake</a:t>
            </a:r>
            <a:endParaRPr lang="en-US" altLang="zh-CN" sz="32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3200" b="0" i="0" u="none" strike="noStrike" kern="0" cap="none" spc="0" baseline="0">
                <a:solidFill>
                  <a:srgbClr val="3366CC"/>
                </a:solidFill>
                <a:latin typeface="Syntax" pitchFamily="34" charset="0"/>
                <a:ea typeface="宋体" pitchFamily="0" charset="0"/>
                <a:cs typeface="Lucida Sans"/>
              </a:rPr>
              <a:t>Stop diuretics if possible</a:t>
            </a:r>
            <a:endParaRPr lang="en-US" altLang="zh-CN" sz="32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3200" b="0" i="0" u="none" strike="noStrike" kern="0" cap="none" spc="0" baseline="0">
                <a:solidFill>
                  <a:srgbClr val="3366CC"/>
                </a:solidFill>
                <a:latin typeface="Syntax" pitchFamily="34" charset="0"/>
                <a:ea typeface="宋体" pitchFamily="0" charset="0"/>
                <a:cs typeface="Lucida Sans"/>
              </a:rPr>
              <a:t>Avoid xs night time fluid intake/caffeine /alcohol</a:t>
            </a:r>
            <a:endParaRPr lang="en-US" altLang="zh-CN" sz="3200" b="0" i="0" u="none" strike="noStrike" kern="0" cap="none" spc="0" baseline="0">
              <a:solidFill>
                <a:srgbClr val="3366CC"/>
              </a:solidFill>
              <a:latin typeface="Syntax" pitchFamily="34" charset="0"/>
              <a:ea typeface="宋体" pitchFamily="0" charset="0"/>
              <a:cs typeface="Lucida Sans"/>
            </a:endParaRPr>
          </a:p>
          <a:p>
            <a:pPr lvl="1" marL="742950" indent="-285750" algn="l" eaLnBrk="1" latinLnBrk="0" hangingPunct="1">
              <a:lnSpc>
                <a:spcPct val="100000"/>
              </a:lnSpc>
              <a:spcBef>
                <a:spcPct val="20000"/>
              </a:spcBef>
              <a:spcAft>
                <a:spcPts val="0"/>
              </a:spcAft>
              <a:buClr>
                <a:srgbClr val="000000"/>
              </a:buClr>
              <a:buSzPct val="100000"/>
              <a:buFont typeface="Arial" pitchFamily="0" charset="0"/>
              <a:buChar char="–"/>
            </a:pPr>
            <a:r>
              <a:rPr lang="en-US" altLang="zh-CN" sz="3200" b="0" i="0" u="none" strike="noStrike" kern="0" cap="none" spc="0" baseline="0">
                <a:solidFill>
                  <a:srgbClr val="3366CC"/>
                </a:solidFill>
                <a:latin typeface="Syntax" pitchFamily="34" charset="0"/>
                <a:ea typeface="宋体" pitchFamily="0" charset="0"/>
                <a:cs typeface="Lucida Sans"/>
              </a:rPr>
              <a:t>Empty bladder before long trips/meetings</a:t>
            </a:r>
            <a:endParaRPr lang="zh-CN" altLang="en-US" sz="32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1690010788"/>
      </p:ext>
    </p:extLst>
  </p:cSld>
  <p:clrMapOvr>
    <a:masterClrMapping/>
  </p:clrMapOvr>
</p:sld>
</file>

<file path=ppt/slides/slide1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graphicFrame>
        <p:nvGraphicFramePr>
          <p:cNvPr id="91" name="الكائن"/>
          <p:cNvGraphicFramePr>
            <a:graphicFrameLocks noChangeAspect="1"/>
          </p:cNvGraphicFramePr>
          <p:nvPr/>
        </p:nvGraphicFramePr>
        <p:xfrm>
          <a:off x="7300913" y="1781175"/>
          <a:ext cx="1843087" cy="3565525"/>
        </p:xfrm>
        <a:graphic>
          <a:graphicData uri="http://schemas.openxmlformats.org/presentationml/2006/ole">
            <mc:AlternateContent xmlns:mc="http://schemas.openxmlformats.org/markup-compatibility/2006">
              <mc:Choice xmlns:v="urn:schemas-microsoft-com:vml" Requires="v">
                <p:oleObj spid="" name="package" r:id="rId1" imgW="0" imgH="0" progId="package">
                  <p:embed/>
                </p:oleObj>
              </mc:Choice>
              <mc:Fallback>
                <p:oleObj name="package" r:id="rId1" imgW="0" imgH="0" progId="package">
                  <p:embed/>
                  <p:pic>
                    <p:nvPicPr>
                      <p:cNvPr id="91" name="الكائن"/>
                      <p:cNvPicPr>
                        <a:picLocks noChangeAspect="1"/>
                      </p:cNvPicPr>
                      <p:nvPr/>
                    </p:nvPicPr>
                    <p:blipFill>
                      <a:blip r:embed="rId2" cstate="print"/>
                      <a:stretch>
                        <a:fillRect/>
                      </a:stretch>
                    </p:blipFill>
                    <p:spPr>
                      <a:xfrm rot="0">
                        <a:off x="7300913" y="1781175"/>
                        <a:ext cx="1843087" cy="3565525"/>
                      </a:xfrm>
                      <a:prstGeom prst="rect"/>
                      <a:noFill/>
                      <a:ln w="12700" cmpd="sng" cap="flat">
                        <a:noFill/>
                        <a:prstDash val="solid"/>
                        <a:miter/>
                      </a:ln>
                    </p:spPr>
                  </p:pic>
                </p:oleObj>
              </mc:Fallback>
            </mc:AlternateContent>
          </a:graphicData>
        </a:graphic>
      </p:graphicFrame>
      <p:sp>
        <p:nvSpPr>
          <p:cNvPr id="92" name="مربع النص"/>
          <p:cNvSpPr>
            <a:spLocks noGrp="1"/>
          </p:cNvSpPr>
          <p:nvPr>
            <p:ph type="title"/>
          </p:nvPr>
        </p:nvSpPr>
        <p:spPr>
          <a:xfrm rot="0">
            <a:off x="476250" y="182562"/>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93" name="مربع النص"/>
          <p:cNvSpPr>
            <a:spLocks noGrp="1"/>
          </p:cNvSpPr>
          <p:nvPr>
            <p:ph type="body" idx="4294967295"/>
          </p:nvPr>
        </p:nvSpPr>
        <p:spPr>
          <a:xfrm rot="0">
            <a:off x="284162" y="1352550"/>
            <a:ext cx="7004050" cy="4797425"/>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90000"/>
              </a:lnSpc>
              <a:spcBef>
                <a:spcPct val="20000"/>
              </a:spcBef>
              <a:spcAft>
                <a:spcPts val="0"/>
              </a:spcAft>
              <a:buNone/>
            </a:pPr>
            <a:r>
              <a:rPr lang="en-US" altLang="zh-CN" sz="3000" b="1" i="0" u="none" strike="noStrike" kern="0" cap="none" spc="0" baseline="0">
                <a:solidFill>
                  <a:srgbClr val="3366CC"/>
                </a:solidFill>
                <a:latin typeface="Syntax" pitchFamily="34" charset="0"/>
                <a:ea typeface="宋体" pitchFamily="0" charset="0"/>
                <a:cs typeface="Lucida Sans"/>
              </a:rPr>
              <a:t>First line of defense against bothersome urinary symptoms</a:t>
            </a:r>
            <a:endParaRPr lang="en-US" altLang="zh-CN" sz="30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90000"/>
              </a:lnSpc>
              <a:spcBef>
                <a:spcPct val="20000"/>
              </a:spcBef>
              <a:spcAft>
                <a:spcPts val="0"/>
              </a:spcAft>
              <a:buNone/>
            </a:pPr>
            <a:r>
              <a:rPr lang="en-US" altLang="zh-CN" sz="2600" b="0" i="0" u="none" strike="noStrike" kern="0" cap="none" spc="0" baseline="0">
                <a:solidFill>
                  <a:srgbClr val="3366CC"/>
                </a:solidFill>
                <a:latin typeface="Syntax" pitchFamily="34" charset="0"/>
                <a:ea typeface="宋体" pitchFamily="0" charset="0"/>
                <a:cs typeface="Lucida Sans"/>
              </a:rPr>
              <a:t>Manage the condition - don’t fix it</a:t>
            </a:r>
            <a:endParaRPr lang="en-US" altLang="zh-CN" sz="2600" b="0" i="0" u="none" strike="noStrike" kern="0" cap="none" spc="0" baseline="0">
              <a:solidFill>
                <a:srgbClr val="3366CC"/>
              </a:solidFill>
              <a:latin typeface="Syntax" pitchFamily="34" charset="0"/>
              <a:ea typeface="宋体" pitchFamily="0" charset="0"/>
              <a:cs typeface="Lucida Sans"/>
            </a:endParaRPr>
          </a:p>
          <a:p>
            <a:pPr marL="342900" indent="-3175" algn="l">
              <a:lnSpc>
                <a:spcPct val="90000"/>
              </a:lnSpc>
              <a:spcBef>
                <a:spcPct val="64999"/>
              </a:spcBef>
              <a:spcAft>
                <a:spcPts val="0"/>
              </a:spcAft>
              <a:buNone/>
            </a:pPr>
            <a:r>
              <a:rPr lang="en-US" altLang="zh-CN" sz="3000" b="1" i="0" u="none" strike="noStrike" kern="0" cap="none" spc="0" baseline="0">
                <a:solidFill>
                  <a:srgbClr val="3366CC"/>
                </a:solidFill>
                <a:latin typeface="Syntax" pitchFamily="34" charset="0"/>
                <a:ea typeface="宋体" pitchFamily="0" charset="0"/>
                <a:cs typeface="Lucida Sans"/>
              </a:rPr>
              <a:t>Two major types:</a:t>
            </a:r>
            <a:endParaRPr lang="en-US" altLang="zh-CN" sz="30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90000"/>
              </a:lnSpc>
              <a:spcBef>
                <a:spcPct val="20000"/>
              </a:spcBef>
              <a:spcAft>
                <a:spcPts val="0"/>
              </a:spcAft>
              <a:buNone/>
            </a:pPr>
            <a:r>
              <a:rPr lang="en-US" altLang="zh-CN" sz="2800" b="1" i="0" u="none" strike="noStrike" kern="0" cap="none" spc="0" baseline="0">
                <a:solidFill>
                  <a:srgbClr val="3366CC"/>
                </a:solidFill>
                <a:latin typeface="Syntax" pitchFamily="34" charset="0"/>
                <a:ea typeface="宋体" pitchFamily="0" charset="0"/>
                <a:cs typeface="Lucida Sans"/>
              </a:rPr>
              <a:t>(Alpha-1-blocker)</a:t>
            </a:r>
            <a:r>
              <a:rPr lang="en-US" altLang="zh-CN" sz="2800" b="0" i="0" u="none" strike="noStrike" kern="0" cap="none" spc="0" baseline="0">
                <a:solidFill>
                  <a:srgbClr val="3366CC"/>
                </a:solidFill>
                <a:latin typeface="Syntax" pitchFamily="34" charset="0"/>
                <a:ea typeface="宋体" pitchFamily="0" charset="0"/>
                <a:cs typeface="Lucida Sans"/>
              </a:rPr>
              <a:t> - relax the prostate and provide a larger urethral opening </a:t>
            </a:r>
            <a:r>
              <a:rPr lang="en-US" altLang="zh-CN" sz="2600" b="0" i="0" u="none" strike="noStrike" kern="0" cap="none" spc="0" baseline="0">
                <a:solidFill>
                  <a:srgbClr val="3366CC"/>
                </a:solidFill>
                <a:latin typeface="Syntax" pitchFamily="34" charset="0"/>
                <a:ea typeface="宋体" pitchFamily="0" charset="0"/>
                <a:cs typeface="Lucida Sans"/>
              </a:rPr>
              <a:t>(prazosin,terazosin,tamsulosin,alfazusin, indoramin)</a:t>
            </a:r>
            <a:endParaRPr lang="en-US" altLang="zh-CN" sz="26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90000"/>
              </a:lnSpc>
              <a:spcBef>
                <a:spcPct val="20000"/>
              </a:spcBef>
              <a:spcAft>
                <a:spcPts val="0"/>
              </a:spcAft>
              <a:buNone/>
            </a:pPr>
            <a:r>
              <a:rPr lang="en-US" altLang="zh-CN" sz="2400" b="0" i="0" u="none" strike="noStrike" kern="0" cap="none" spc="0" baseline="0">
                <a:solidFill>
                  <a:srgbClr val="3366CC"/>
                </a:solidFill>
                <a:latin typeface="Syntax" pitchFamily="34" charset="0"/>
                <a:ea typeface="宋体" pitchFamily="0" charset="0"/>
                <a:cs typeface="Lucida Sans"/>
              </a:rPr>
              <a:t>		</a:t>
            </a:r>
            <a:endParaRPr lang="zh-CN" altLang="en-US" sz="2400" b="0" i="0" u="none" strike="noStrike" kern="0" cap="none" spc="0" baseline="0">
              <a:solidFill>
                <a:srgbClr val="3366CC"/>
              </a:solidFill>
              <a:latin typeface="Syntax" pitchFamily="34" charset="0"/>
              <a:ea typeface="宋体" pitchFamily="0" charset="0"/>
              <a:cs typeface="Lucida Sans"/>
            </a:endParaRPr>
          </a:p>
        </p:txBody>
      </p:sp>
      <p:sp>
        <p:nvSpPr>
          <p:cNvPr id="94" name="مربع النص"/>
          <p:cNvSpPr txBox="1">
            <a:spLocks/>
          </p:cNvSpPr>
          <p:nvPr/>
        </p:nvSpPr>
        <p:spPr>
          <a:xfrm rot="0">
            <a:off x="657225" y="4965700"/>
            <a:ext cx="6002337" cy="1809749"/>
          </a:xfrm>
          <a:prstGeom prst="rect"/>
          <a:noFill/>
          <a:ln w="12700" cmpd="sng" cap="flat">
            <a:noFill/>
            <a:prstDash val="solid"/>
            <a:miter/>
          </a:ln>
        </p:spPr>
        <p:txBody>
          <a:bodyPr vert="horz" wrap="square" lIns="91440" tIns="45720" rIns="91440" bIns="45720" anchor="t" anchorCtr="0">
            <a:prstTxWarp prst="textNoShape"/>
            <a:spAutoFit/>
          </a:bodyPr>
          <a:lstStyle/>
          <a:p>
            <a:pPr lvl="1" marL="344424" indent="-4699" algn="l">
              <a:lnSpc>
                <a:spcPct val="90000"/>
              </a:lnSpc>
              <a:spcBef>
                <a:spcPts val="0"/>
              </a:spcBef>
              <a:spcAft>
                <a:spcPts val="0"/>
              </a:spcAft>
              <a:buNone/>
            </a:pPr>
            <a:r>
              <a:rPr lang="en-US" altLang="zh-CN" sz="2800" b="1" i="0" u="none" strike="noStrike" kern="0" cap="none" spc="0" baseline="0">
                <a:solidFill>
                  <a:srgbClr val="3366CC"/>
                </a:solidFill>
                <a:latin typeface="Syntax" pitchFamily="34" charset="0"/>
                <a:ea typeface="宋体" pitchFamily="0" charset="0"/>
                <a:cs typeface="Lucida Sans"/>
              </a:rPr>
              <a:t>Shrink the prostate gland        (5-alpha reductase inhibitor)</a:t>
            </a:r>
            <a:r>
              <a:rPr lang="en-US" altLang="zh-CN" sz="2600" b="0" i="0" u="none" strike="noStrike" kern="0" cap="none" spc="0" baseline="0">
                <a:solidFill>
                  <a:srgbClr val="3366CC"/>
                </a:solidFill>
                <a:latin typeface="Syntax" pitchFamily="34" charset="0"/>
                <a:ea typeface="宋体" pitchFamily="0" charset="0"/>
                <a:cs typeface="Lucida Sans"/>
              </a:rPr>
              <a:t> (finasteride, &amp; dutasteride)</a:t>
            </a:r>
            <a:endParaRPr lang="en-US" altLang="zh-CN" sz="2400" b="0" i="0" u="none" strike="noStrike" kern="0" cap="none" spc="0" baseline="0">
              <a:solidFill>
                <a:srgbClr val="3366CC"/>
              </a:solidFill>
              <a:latin typeface="Syntax" pitchFamily="34" charset="0"/>
              <a:ea typeface="宋体" pitchFamily="0" charset="0"/>
              <a:cs typeface="Lucida Sans"/>
            </a:endParaRPr>
          </a:p>
          <a:p>
            <a:pPr marL="0" indent="0" algn="l">
              <a:lnSpc>
                <a:spcPct val="100000"/>
              </a:lnSpc>
              <a:spcBef>
                <a:spcPct val="50000"/>
              </a:spcBef>
              <a:spcAft>
                <a:spcPts val="0"/>
              </a:spcAft>
              <a:buChar char="•"/>
            </a:pPr>
            <a:endParaRPr lang="zh-CN" altLang="en-US" sz="2400" b="0" i="0" u="none" strike="noStrike" kern="0" cap="none" spc="0" baseline="0">
              <a:solidFill>
                <a:srgbClr val="3366CC"/>
              </a:solidFill>
              <a:latin typeface="Times New Roman" pitchFamily="18" charset="0"/>
              <a:ea typeface="宋体" pitchFamily="0" charset="0"/>
              <a:cs typeface="Times New Roman" pitchFamily="18" charset="0"/>
            </a:endParaRPr>
          </a:p>
        </p:txBody>
      </p:sp>
      <p:sp>
        <p:nvSpPr>
          <p:cNvPr id="95"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96" name="مربع النص"/>
          <p:cNvSpPr txBox="1">
            <a:spLocks/>
          </p:cNvSpPr>
          <p:nvPr/>
        </p:nvSpPr>
        <p:spPr>
          <a:xfrm rot="0">
            <a:off x="728662" y="5022850"/>
            <a:ext cx="366712" cy="366712"/>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8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97" name="مربع النص"/>
          <p:cNvSpPr txBox="1">
            <a:spLocks/>
          </p:cNvSpPr>
          <p:nvPr/>
        </p:nvSpPr>
        <p:spPr>
          <a:xfrm rot="0">
            <a:off x="757237" y="3449637"/>
            <a:ext cx="366712" cy="366712"/>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8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98" name="مربع النص"/>
          <p:cNvSpPr txBox="1">
            <a:spLocks/>
          </p:cNvSpPr>
          <p:nvPr/>
        </p:nvSpPr>
        <p:spPr>
          <a:xfrm rot="0">
            <a:off x="309562" y="291941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99" name="مربع النص"/>
          <p:cNvSpPr txBox="1">
            <a:spLocks/>
          </p:cNvSpPr>
          <p:nvPr/>
        </p:nvSpPr>
        <p:spPr>
          <a:xfrm rot="0">
            <a:off x="298450" y="134302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00" name="مربع النص"/>
          <p:cNvSpPr txBox="1">
            <a:spLocks/>
          </p:cNvSpPr>
          <p:nvPr/>
        </p:nvSpPr>
        <p:spPr>
          <a:xfrm rot="0">
            <a:off x="754062" y="2270125"/>
            <a:ext cx="366712" cy="366712"/>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8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612145950"/>
      </p:ext>
    </p:extLst>
  </p:cSld>
  <p:clrMapOvr>
    <a:masterClrMapping/>
  </p:clrMapOvr>
</p:sld>
</file>

<file path=ppt/slides/slide1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01" name="مربع النص"/>
          <p:cNvSpPr>
            <a:spLocks noGrp="1"/>
          </p:cNvSpPr>
          <p:nvPr>
            <p:ph type="body" idx="4294967295"/>
          </p:nvPr>
        </p:nvSpPr>
        <p:spPr>
          <a:xfrm rot="0">
            <a:off x="471487" y="1528762"/>
            <a:ext cx="4292600"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20000"/>
              </a:spcBef>
              <a:spcAft>
                <a:spcPts val="0"/>
              </a:spcAft>
              <a:buNone/>
            </a:pPr>
            <a:r>
              <a:rPr lang="en-US" altLang="zh-CN" sz="3200" b="1" i="0" u="none" strike="noStrike" kern="0" cap="none" spc="0" baseline="0">
                <a:solidFill>
                  <a:srgbClr val="FEBC02"/>
                </a:solidFill>
                <a:latin typeface="Syntax" pitchFamily="34" charset="0"/>
                <a:ea typeface="宋体" pitchFamily="0" charset="0"/>
                <a:cs typeface="Lucida Sans"/>
              </a:rPr>
              <a:t>Benefits</a:t>
            </a:r>
            <a:endParaRPr lang="en-US" altLang="zh-CN" sz="3200" b="0" i="0" u="none" strike="noStrike" kern="0" cap="none" spc="0" baseline="0">
              <a:solidFill>
                <a:srgbClr val="33CC33"/>
              </a:solidFill>
              <a:latin typeface="Syntax" pitchFamily="34" charset="0"/>
              <a:ea typeface="宋体" pitchFamily="0" charset="0"/>
              <a:cs typeface="Lucida Sans"/>
            </a:endParaRPr>
          </a:p>
          <a:p>
            <a:pPr marL="342900" indent="-3175" algn="l">
              <a:lnSpc>
                <a:spcPct val="100000"/>
              </a:lnSpc>
              <a:spcBef>
                <a:spcPct val="20000"/>
              </a:spcBef>
              <a:spcAft>
                <a:spcPct val="50000"/>
              </a:spcAft>
              <a:buNone/>
            </a:pPr>
            <a:r>
              <a:rPr lang="en-US" altLang="zh-CN" sz="3000" b="0" i="0" u="none" strike="noStrike" kern="0" cap="none" spc="0" baseline="0">
                <a:solidFill>
                  <a:srgbClr val="3366CC"/>
                </a:solidFill>
                <a:latin typeface="Syntax" pitchFamily="34" charset="0"/>
                <a:ea typeface="宋体" pitchFamily="0" charset="0"/>
                <a:cs typeface="Lucida Sans"/>
              </a:rPr>
              <a:t>Convenient</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3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No loss of work </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ts val="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time</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35000"/>
              </a:lnSpc>
              <a:spcBef>
                <a:spcPct val="5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Minimal risk</a:t>
            </a:r>
            <a:endParaRPr lang="zh-CN" altLang="en-US" sz="3000" b="0" i="0" u="none" strike="noStrike" kern="0" cap="none" spc="0" baseline="0">
              <a:solidFill>
                <a:srgbClr val="3366CC"/>
              </a:solidFill>
              <a:latin typeface="Syntax" pitchFamily="34" charset="0"/>
              <a:ea typeface="宋体" pitchFamily="0" charset="0"/>
              <a:cs typeface="Lucida Sans"/>
            </a:endParaRPr>
          </a:p>
        </p:txBody>
      </p:sp>
      <p:sp>
        <p:nvSpPr>
          <p:cNvPr id="102" name="مربع النص"/>
          <p:cNvSpPr>
            <a:spLocks noGrp="1"/>
          </p:cNvSpPr>
          <p:nvPr>
            <p:ph type="body" idx="4294967295"/>
          </p:nvPr>
        </p:nvSpPr>
        <p:spPr>
          <a:xfrm rot="0">
            <a:off x="4219575" y="1557337"/>
            <a:ext cx="4762500" cy="4778375"/>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20000"/>
              </a:spcBef>
              <a:spcAft>
                <a:spcPts val="0"/>
              </a:spcAft>
              <a:buNone/>
            </a:pPr>
            <a:r>
              <a:rPr lang="en-US" altLang="zh-CN" sz="3200" b="1" i="0" u="none" strike="noStrike" kern="0" cap="none" spc="0" baseline="0">
                <a:solidFill>
                  <a:srgbClr val="FEBC02"/>
                </a:solidFill>
                <a:latin typeface="Syntax" pitchFamily="34" charset="0"/>
                <a:ea typeface="宋体" pitchFamily="0" charset="0"/>
                <a:cs typeface="Lucida Sans"/>
              </a:rPr>
              <a:t>Disadvantages</a:t>
            </a:r>
            <a:endParaRPr lang="en-US" altLang="zh-CN" sz="3200" b="0" i="0" u="none" strike="noStrike" kern="0" cap="none" spc="0" baseline="0">
              <a:solidFill>
                <a:schemeClr val="tx2"/>
              </a:solidFill>
              <a:latin typeface="Syntax" pitchFamily="34" charset="0"/>
              <a:ea typeface="宋体" pitchFamily="0" charset="0"/>
              <a:cs typeface="Lucida Sans"/>
            </a:endParaRPr>
          </a:p>
          <a:p>
            <a:pPr marL="342900" indent="-3175" algn="l">
              <a:lnSpc>
                <a:spcPct val="10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Expensive</a:t>
            </a:r>
            <a:endParaRPr lang="en-US" altLang="zh-CN" sz="30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100000"/>
              </a:lnSpc>
              <a:spcBef>
                <a:spcPct val="20000"/>
              </a:spcBef>
              <a:spcAft>
                <a:spcPts val="0"/>
              </a:spcAft>
              <a:buNone/>
            </a:pPr>
            <a:r>
              <a:rPr lang="en-US" altLang="zh-CN" sz="2600" b="0" i="0" u="none" strike="noStrike" kern="0" cap="none" spc="0" baseline="0">
                <a:solidFill>
                  <a:srgbClr val="3366CC"/>
                </a:solidFill>
                <a:latin typeface="Syntax" pitchFamily="34" charset="0"/>
                <a:ea typeface="宋体" pitchFamily="0" charset="0"/>
                <a:cs typeface="Lucida Sans"/>
              </a:rPr>
              <a:t>Not all are covered  </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5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Drug Interactions</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5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Must be taken every day</a:t>
            </a:r>
            <a:endParaRPr lang="zh-CN" altLang="en-US" sz="3000" b="0" i="0" u="none" strike="noStrike" kern="0" cap="none" spc="0" baseline="0">
              <a:solidFill>
                <a:srgbClr val="3366CC"/>
              </a:solidFill>
              <a:latin typeface="Syntax" pitchFamily="34" charset="0"/>
              <a:ea typeface="宋体" pitchFamily="0" charset="0"/>
              <a:cs typeface="Lucida Sans"/>
            </a:endParaRPr>
          </a:p>
        </p:txBody>
      </p:sp>
      <p:graphicFrame>
        <p:nvGraphicFramePr>
          <p:cNvPr id="103" name="الكائن"/>
          <p:cNvGraphicFramePr>
            <a:graphicFrameLocks noChangeAspect="1"/>
          </p:cNvGraphicFramePr>
          <p:nvPr/>
        </p:nvGraphicFramePr>
        <p:xfrm>
          <a:off x="2481262" y="4924425"/>
          <a:ext cx="1519237" cy="1738312"/>
        </p:xfrm>
        <a:graphic>
          <a:graphicData uri="http://schemas.openxmlformats.org/presentationml/2006/ole">
            <mc:AlternateContent xmlns:mc="http://schemas.openxmlformats.org/markup-compatibility/2006">
              <mc:Choice xmlns:v="urn:schemas-microsoft-com:vml" Requires="v">
                <p:oleObj spid="" name="package" r:id="rId1" imgW="25615900" imgH="29298900" progId="package">
                  <p:embed/>
                </p:oleObj>
              </mc:Choice>
              <mc:Fallback>
                <p:oleObj name="package" r:id="rId1" imgW="25615900" imgH="29298900" progId="package">
                  <p:embed/>
                  <p:pic>
                    <p:nvPicPr>
                      <p:cNvPr id="103" name="الكائن"/>
                      <p:cNvPicPr>
                        <a:picLocks noChangeAspect="1"/>
                      </p:cNvPicPr>
                      <p:nvPr/>
                    </p:nvPicPr>
                    <p:blipFill>
                      <a:blip r:embed="rId2" cstate="print"/>
                      <a:stretch>
                        <a:fillRect/>
                      </a:stretch>
                    </p:blipFill>
                    <p:spPr>
                      <a:xfrm rot="0">
                        <a:off x="2481262" y="4924425"/>
                        <a:ext cx="1519237" cy="1738312"/>
                      </a:xfrm>
                      <a:prstGeom prst="rect"/>
                      <a:noFill/>
                      <a:ln w="12700" cmpd="sng" cap="flat">
                        <a:noFill/>
                        <a:prstDash val="solid"/>
                        <a:miter/>
                      </a:ln>
                    </p:spPr>
                  </p:pic>
                </p:oleObj>
              </mc:Fallback>
            </mc:AlternateContent>
          </a:graphicData>
        </a:graphic>
      </p:graphicFrame>
      <p:sp>
        <p:nvSpPr>
          <p:cNvPr id="104"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05" name="المستطيلات"/>
          <p:cNvSpPr>
            <a:spLocks/>
          </p:cNvSpPr>
          <p:nvPr/>
        </p:nvSpPr>
        <p:spPr>
          <a:xfrm rot="0">
            <a:off x="476250" y="414337"/>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06" name="مربع النص"/>
          <p:cNvSpPr txBox="1">
            <a:spLocks/>
          </p:cNvSpPr>
          <p:nvPr/>
        </p:nvSpPr>
        <p:spPr>
          <a:xfrm rot="0">
            <a:off x="482600" y="2187575"/>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07" name="مربع النص"/>
          <p:cNvSpPr txBox="1">
            <a:spLocks/>
          </p:cNvSpPr>
          <p:nvPr/>
        </p:nvSpPr>
        <p:spPr>
          <a:xfrm rot="0">
            <a:off x="473074" y="4273550"/>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08" name="مربع النص"/>
          <p:cNvSpPr txBox="1">
            <a:spLocks/>
          </p:cNvSpPr>
          <p:nvPr/>
        </p:nvSpPr>
        <p:spPr>
          <a:xfrm rot="0">
            <a:off x="473074" y="3000375"/>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09" name="مربع النص"/>
          <p:cNvSpPr txBox="1">
            <a:spLocks/>
          </p:cNvSpPr>
          <p:nvPr/>
        </p:nvSpPr>
        <p:spPr>
          <a:xfrm rot="0">
            <a:off x="4178300" y="4062412"/>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10" name="مربع النص"/>
          <p:cNvSpPr txBox="1">
            <a:spLocks/>
          </p:cNvSpPr>
          <p:nvPr/>
        </p:nvSpPr>
        <p:spPr>
          <a:xfrm rot="0">
            <a:off x="4702175" y="2751137"/>
            <a:ext cx="366712" cy="33654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6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11" name="مربع النص"/>
          <p:cNvSpPr txBox="1">
            <a:spLocks/>
          </p:cNvSpPr>
          <p:nvPr/>
        </p:nvSpPr>
        <p:spPr>
          <a:xfrm rot="0">
            <a:off x="4160837" y="3427412"/>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12" name="مربع النص"/>
          <p:cNvSpPr txBox="1">
            <a:spLocks/>
          </p:cNvSpPr>
          <p:nvPr/>
        </p:nvSpPr>
        <p:spPr>
          <a:xfrm rot="0">
            <a:off x="4216400" y="2197100"/>
            <a:ext cx="366712" cy="3968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755878299"/>
      </p:ext>
    </p:extLst>
  </p:cSld>
  <p:clrMapOvr>
    <a:masterClrMapping/>
  </p:clrMapOvr>
</p:sld>
</file>

<file path=ppt/slides/slide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9" name="مربع النص"/>
          <p:cNvSpPr>
            <a:spLocks noGrp="1"/>
          </p:cNvSpPr>
          <p:nvPr>
            <p:ph type="title"/>
          </p:nvPr>
        </p:nvSpPr>
        <p:spPr>
          <a:xfrm rot="0">
            <a:off x="685800" y="6096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The Prostate Gland</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20" name="مربع النص"/>
          <p:cNvSpPr>
            <a:spLocks noGrp="1"/>
          </p:cNvSpPr>
          <p:nvPr>
            <p:ph type="body" idx="4294967295"/>
          </p:nvPr>
        </p:nvSpPr>
        <p:spPr>
          <a:xfrm rot="0">
            <a:off x="762000" y="1752600"/>
            <a:ext cx="7772400"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Male sex gland</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Size of a walnut</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Helps control urine flow </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Produces fluid component of semen</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Produces Prostate Specific Antigen </a:t>
            </a:r>
            <a:r>
              <a:rPr lang="en-US" altLang="zh-CN" sz="2400" b="0" i="0" u="none" strike="noStrike" kern="0" cap="none" spc="0" baseline="0">
                <a:solidFill>
                  <a:srgbClr val="3366CC"/>
                </a:solidFill>
                <a:latin typeface="Syntax" pitchFamily="34" charset="0"/>
                <a:ea typeface="宋体" pitchFamily="0" charset="0"/>
                <a:cs typeface="Lucida Sans"/>
              </a:rPr>
              <a:t>(PSA) </a:t>
            </a:r>
            <a:endParaRPr lang="zh-CN" altLang="en-US" sz="28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1653154465"/>
      </p:ext>
    </p:extLst>
  </p:cSld>
  <p:clrMapOvr>
    <a:masterClrMapping/>
  </p:clrMapOvr>
</p:sld>
</file>

<file path=ppt/slides/slide2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13" name="مربع النص"/>
          <p:cNvSpPr>
            <a:spLocks noGrp="1"/>
          </p:cNvSpPr>
          <p:nvPr>
            <p:ph type="title"/>
          </p:nvPr>
        </p:nvSpPr>
        <p:spPr>
          <a:xfrm rot="0">
            <a:off x="461962" y="842962"/>
            <a:ext cx="7677151" cy="7747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br>
              <a:rPr lang="zh-CN" altLang="en-US" sz="4400" b="0" i="0" u="none" strike="noStrike" kern="0" cap="none" spc="0" baseline="0">
                <a:solidFill>
                  <a:srgbClr val="FF0066"/>
                </a:solidFill>
                <a:latin typeface="Syntax" pitchFamily="34" charset="0"/>
                <a:ea typeface="宋体" pitchFamily="0" charset="0"/>
                <a:cs typeface="Lucida Sans"/>
              </a:rPr>
            </a:br>
            <a:r>
              <a:rPr lang="en-US" altLang="zh-CN" sz="4400" b="0" i="0" u="none" strike="noStrike" kern="0" cap="none" spc="0" baseline="0">
                <a:solidFill>
                  <a:srgbClr val="FF0066"/>
                </a:solidFill>
                <a:latin typeface="Syntax" pitchFamily="34" charset="0"/>
                <a:ea typeface="宋体" pitchFamily="0" charset="0"/>
                <a:cs typeface="Lucida Sans"/>
              </a:rPr>
              <a:t>possible side effects of medications </a:t>
            </a:r>
            <a:br>
              <a:rPr lang="zh-CN" altLang="en-US" sz="4400" b="0" i="0" u="none" strike="noStrike" kern="0" cap="none" spc="0" baseline="0">
                <a:solidFill>
                  <a:srgbClr val="FF0066"/>
                </a:solidFill>
                <a:latin typeface="Syntax" pitchFamily="34" charset="0"/>
                <a:ea typeface="宋体" pitchFamily="0" charset="0"/>
                <a:cs typeface="Lucida Sans"/>
              </a:rPr>
            </a:br>
            <a:endParaRPr lang="zh-CN" altLang="en-US" sz="4400" b="0" i="0" u="none" strike="noStrike" kern="0" cap="none" spc="0" baseline="0">
              <a:solidFill>
                <a:srgbClr val="FF0066"/>
              </a:solidFill>
              <a:latin typeface="Syntax" pitchFamily="34" charset="0"/>
              <a:ea typeface="宋体" pitchFamily="0" charset="0"/>
              <a:cs typeface="Lucida Sans"/>
            </a:endParaRPr>
          </a:p>
        </p:txBody>
      </p:sp>
      <p:graphicFrame>
        <p:nvGraphicFramePr>
          <p:cNvPr id="114" name="الكائن"/>
          <p:cNvGraphicFramePr>
            <a:graphicFrameLocks noChangeAspect="1"/>
          </p:cNvGraphicFramePr>
          <p:nvPr/>
        </p:nvGraphicFramePr>
        <p:xfrm>
          <a:off x="4492625" y="2216150"/>
          <a:ext cx="4424363" cy="3154362"/>
        </p:xfrm>
        <a:graphic>
          <a:graphicData uri="http://schemas.openxmlformats.org/presentationml/2006/ole">
            <mc:AlternateContent xmlns:mc="http://schemas.openxmlformats.org/markup-compatibility/2006">
              <mc:Choice xmlns:v="urn:schemas-microsoft-com:vml" Requires="v">
                <p:oleObj spid="" name="package" r:id="rId1" imgW="0" imgH="0" progId="package">
                  <p:embed/>
                </p:oleObj>
              </mc:Choice>
              <mc:Fallback>
                <p:oleObj name="package" r:id="rId1" imgW="0" imgH="0" progId="package">
                  <p:embed/>
                  <p:pic>
                    <p:nvPicPr>
                      <p:cNvPr id="114" name="الكائن"/>
                      <p:cNvPicPr>
                        <a:picLocks noChangeAspect="1"/>
                      </p:cNvPicPr>
                      <p:nvPr/>
                    </p:nvPicPr>
                    <p:blipFill>
                      <a:blip r:embed="rId2" cstate="print"/>
                      <a:stretch>
                        <a:fillRect/>
                      </a:stretch>
                    </p:blipFill>
                    <p:spPr>
                      <a:xfrm rot="0">
                        <a:off x="4492625" y="2216150"/>
                        <a:ext cx="4424363" cy="3154362"/>
                      </a:xfrm>
                      <a:prstGeom prst="rect"/>
                      <a:noFill/>
                      <a:ln w="12700" cmpd="sng" cap="flat">
                        <a:noFill/>
                        <a:prstDash val="solid"/>
                        <a:miter/>
                      </a:ln>
                    </p:spPr>
                  </p:pic>
                </p:oleObj>
              </mc:Fallback>
            </mc:AlternateContent>
          </a:graphicData>
        </a:graphic>
      </p:graphicFrame>
      <p:sp>
        <p:nvSpPr>
          <p:cNvPr id="115" name="مربع النص"/>
          <p:cNvSpPr>
            <a:spLocks noGrp="1"/>
          </p:cNvSpPr>
          <p:nvPr>
            <p:ph type="body" idx="4294967295"/>
          </p:nvPr>
        </p:nvSpPr>
        <p:spPr>
          <a:xfrm rot="0">
            <a:off x="1371600" y="2290762"/>
            <a:ext cx="4343400" cy="38862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a:lnSpc>
                <a:spcPct val="100000"/>
              </a:lnSpc>
              <a:spcBef>
                <a:spcPct val="50000"/>
              </a:spcBef>
              <a:spcAft>
                <a:spcPts val="0"/>
              </a:spcAft>
              <a:buClr>
                <a:srgbClr val="009900"/>
              </a:buClr>
              <a:buSzPct val="100000"/>
              <a:buChar char="•"/>
            </a:pPr>
            <a:r>
              <a:rPr lang="en-US" altLang="zh-CN" sz="3400" b="0" i="0" u="none" strike="noStrike" kern="0" cap="none" spc="0" baseline="0">
                <a:solidFill>
                  <a:srgbClr val="3366CC"/>
                </a:solidFill>
                <a:latin typeface="Syntax" pitchFamily="34" charset="0"/>
                <a:ea typeface="宋体" pitchFamily="0" charset="0"/>
                <a:cs typeface="Lucida Sans"/>
              </a:rPr>
              <a:t>Impotence</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50000"/>
              </a:spcBef>
              <a:spcAft>
                <a:spcPts val="0"/>
              </a:spcAft>
              <a:buClr>
                <a:srgbClr val="009900"/>
              </a:buClr>
              <a:buSzPct val="100000"/>
              <a:buChar char="•"/>
            </a:pPr>
            <a:r>
              <a:rPr lang="en-US" altLang="zh-CN" sz="3400" b="0" i="0" u="none" strike="noStrike" kern="0" cap="none" spc="0" baseline="0">
                <a:solidFill>
                  <a:srgbClr val="3366CC"/>
                </a:solidFill>
                <a:latin typeface="Syntax" pitchFamily="34" charset="0"/>
                <a:ea typeface="宋体" pitchFamily="0" charset="0"/>
                <a:cs typeface="Lucida Sans"/>
              </a:rPr>
              <a:t>Dizziness</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50000"/>
              </a:spcBef>
              <a:spcAft>
                <a:spcPts val="0"/>
              </a:spcAft>
              <a:buClr>
                <a:srgbClr val="009900"/>
              </a:buClr>
              <a:buSzPct val="100000"/>
              <a:buChar char="•"/>
            </a:pPr>
            <a:r>
              <a:rPr lang="en-US" altLang="zh-CN" sz="3400" b="0" i="0" u="none" strike="noStrike" kern="0" cap="none" spc="0" baseline="0">
                <a:solidFill>
                  <a:srgbClr val="3366CC"/>
                </a:solidFill>
                <a:latin typeface="Syntax" pitchFamily="34" charset="0"/>
                <a:ea typeface="宋体" pitchFamily="0" charset="0"/>
                <a:cs typeface="Lucida Sans"/>
              </a:rPr>
              <a:t>Headaches</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50000"/>
              </a:spcBef>
              <a:spcAft>
                <a:spcPts val="0"/>
              </a:spcAft>
              <a:buClr>
                <a:srgbClr val="009900"/>
              </a:buClr>
              <a:buSzPct val="100000"/>
              <a:buChar char="•"/>
            </a:pPr>
            <a:r>
              <a:rPr lang="en-US" altLang="zh-CN" sz="3400" b="0" i="0" u="none" strike="noStrike" kern="0" cap="none" spc="0" baseline="0">
                <a:solidFill>
                  <a:srgbClr val="3366CC"/>
                </a:solidFill>
                <a:latin typeface="Syntax" pitchFamily="34" charset="0"/>
                <a:ea typeface="宋体" pitchFamily="0" charset="0"/>
                <a:cs typeface="Lucida Sans"/>
              </a:rPr>
              <a:t>Fatigue</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50000"/>
              </a:spcBef>
              <a:spcAft>
                <a:spcPts val="0"/>
              </a:spcAft>
              <a:buClr>
                <a:srgbClr val="009900"/>
              </a:buClr>
              <a:buSzPct val="100000"/>
              <a:buChar char="•"/>
            </a:pPr>
            <a:r>
              <a:rPr lang="en-US" altLang="zh-CN" sz="3400" b="0" i="0" u="none" strike="noStrike" kern="0" cap="none" spc="0" baseline="0">
                <a:solidFill>
                  <a:srgbClr val="3366CC"/>
                </a:solidFill>
                <a:latin typeface="Syntax" pitchFamily="34" charset="0"/>
                <a:ea typeface="宋体" pitchFamily="0" charset="0"/>
                <a:cs typeface="Lucida Sans"/>
              </a:rPr>
              <a:t>Loss of sexual drive</a:t>
            </a:r>
            <a:endParaRPr lang="zh-CN" altLang="en-US" sz="3400" b="0" i="0" u="none" strike="noStrike" kern="0" cap="none" spc="0" baseline="0">
              <a:solidFill>
                <a:srgbClr val="3366CC"/>
              </a:solidFill>
              <a:latin typeface="Syntax" pitchFamily="34" charset="0"/>
              <a:ea typeface="宋体" pitchFamily="0" charset="0"/>
              <a:cs typeface="Lucida Sans"/>
            </a:endParaRPr>
          </a:p>
        </p:txBody>
      </p:sp>
      <p:sp>
        <p:nvSpPr>
          <p:cNvPr id="116"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17" name="المستطيلات"/>
          <p:cNvSpPr>
            <a:spLocks/>
          </p:cNvSpPr>
          <p:nvPr/>
        </p:nvSpPr>
        <p:spPr>
          <a:xfrm rot="0">
            <a:off x="1000125" y="1141412"/>
            <a:ext cx="7677151" cy="774700"/>
          </a:xfrm>
          <a:prstGeom prst="rect"/>
          <a:noFill/>
          <a:ln w="12700" cmpd="sng" cap="flat">
            <a:noFill/>
            <a:prstDash val="solid"/>
            <a:miter/>
          </a:ln>
        </p:spPr>
        <p:txBody>
          <a:bodyPr vert="horz" wrap="square" lIns="91440" tIns="45720" rIns="91440" bIns="45720" anchor="ctr" anchorCtr="0">
            <a:prstTxWarp prst="textNoShape"/>
          </a:bodyPr>
          <a:lstStyle/>
          <a:p>
            <a:pPr marL="0" indent="0" algn="r">
              <a:lnSpc>
                <a:spcPct val="100000"/>
              </a:lnSpc>
              <a:spcBef>
                <a:spcPts val="0"/>
              </a:spcBef>
              <a:spcAft>
                <a:spcPts val="0"/>
              </a:spcAft>
              <a:buNone/>
            </a:pPr>
            <a:br>
              <a:rPr lang="zh-CN" altLang="en-US" sz="4400" b="0" i="0" u="none" strike="noStrike" kern="0" cap="none" spc="0" baseline="0">
                <a:solidFill>
                  <a:srgbClr val="009900"/>
                </a:solidFill>
                <a:latin typeface="Syntax" pitchFamily="34" charset="0"/>
                <a:ea typeface="宋体" pitchFamily="0" charset="0"/>
                <a:cs typeface="Lucida Sans"/>
              </a:rPr>
            </a:br>
            <a:r>
              <a:rPr lang="en-US" altLang="zh-CN" sz="4400" b="0" i="0" u="none" strike="noStrike" kern="0" cap="none" spc="0" baseline="0">
                <a:solidFill>
                  <a:srgbClr val="333399"/>
                </a:solidFill>
                <a:latin typeface="Syntax" pitchFamily="34" charset="0"/>
                <a:ea typeface="宋体" pitchFamily="0" charset="0"/>
                <a:cs typeface="Lucida Sans"/>
              </a:rPr>
              <a:t> </a:t>
            </a:r>
            <a:br>
              <a:rPr lang="zh-CN" altLang="en-US" sz="4400" b="0" i="0" u="none" strike="noStrike" kern="0" cap="none" spc="0" baseline="0">
                <a:solidFill>
                  <a:srgbClr val="009900"/>
                </a:solidFill>
                <a:latin typeface="Syntax" pitchFamily="34" charset="0"/>
                <a:ea typeface="宋体" pitchFamily="0" charset="0"/>
                <a:cs typeface="Lucida Sans"/>
              </a:rPr>
            </a:br>
            <a:endParaRPr lang="zh-CN" altLang="en-US" sz="4400" b="0" i="0" u="none" strike="noStrike" kern="0" cap="none" spc="0" baseline="0">
              <a:solidFill>
                <a:srgbClr val="333399"/>
              </a:solidFill>
              <a:latin typeface="Syntax" pitchFamily="34" charset="0"/>
              <a:ea typeface="宋体" pitchFamily="0" charset="0"/>
              <a:cs typeface="Lucida Sans"/>
            </a:endParaRPr>
          </a:p>
        </p:txBody>
      </p:sp>
      <p:sp>
        <p:nvSpPr>
          <p:cNvPr id="118" name="مربع النص"/>
          <p:cNvSpPr txBox="1">
            <a:spLocks/>
          </p:cNvSpPr>
          <p:nvPr/>
        </p:nvSpPr>
        <p:spPr>
          <a:xfrm rot="0">
            <a:off x="1395412" y="314642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19" name="مربع النص"/>
          <p:cNvSpPr txBox="1">
            <a:spLocks/>
          </p:cNvSpPr>
          <p:nvPr/>
        </p:nvSpPr>
        <p:spPr>
          <a:xfrm rot="0">
            <a:off x="1390650" y="547528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20" name="مربع النص"/>
          <p:cNvSpPr txBox="1">
            <a:spLocks/>
          </p:cNvSpPr>
          <p:nvPr/>
        </p:nvSpPr>
        <p:spPr>
          <a:xfrm rot="0">
            <a:off x="1392237" y="235426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21" name="مربع النص"/>
          <p:cNvSpPr txBox="1">
            <a:spLocks/>
          </p:cNvSpPr>
          <p:nvPr/>
        </p:nvSpPr>
        <p:spPr>
          <a:xfrm rot="0">
            <a:off x="1390650" y="391318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22" name="مربع النص"/>
          <p:cNvSpPr txBox="1">
            <a:spLocks/>
          </p:cNvSpPr>
          <p:nvPr/>
        </p:nvSpPr>
        <p:spPr>
          <a:xfrm rot="0">
            <a:off x="1385887" y="4694238"/>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210213092"/>
      </p:ext>
    </p:extLst>
  </p:cSld>
  <p:clrMapOvr>
    <a:masterClrMapping/>
  </p:clrMapOvr>
</p:sld>
</file>

<file path=ppt/slides/slide2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23" name="مربع النص"/>
          <p:cNvSpPr>
            <a:spLocks noGrp="1"/>
          </p:cNvSpPr>
          <p:nvPr>
            <p:ph type="title"/>
          </p:nvPr>
        </p:nvSpPr>
        <p:spPr>
          <a:xfrm rot="0">
            <a:off x="476250" y="182562"/>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24"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25" name="المستطيلات"/>
          <p:cNvSpPr>
            <a:spLocks/>
          </p:cNvSpPr>
          <p:nvPr/>
        </p:nvSpPr>
        <p:spPr>
          <a:xfrm rot="0">
            <a:off x="476250" y="1714500"/>
            <a:ext cx="8264525" cy="5170487"/>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000" b="1" i="0" u="none" strike="noStrike" kern="0" cap="none" spc="0" baseline="0">
                <a:solidFill>
                  <a:srgbClr val="242021"/>
                </a:solidFill>
                <a:latin typeface="Times New Roman" pitchFamily="18" charset="0"/>
                <a:ea typeface="宋体" pitchFamily="0" charset="0"/>
                <a:cs typeface="Times New Roman" pitchFamily="18" charset="0"/>
              </a:rPr>
              <a:t>Therapeutic management</a:t>
            </a:r>
            <a:endParaRPr lang="en-US" altLang="zh-CN" sz="2000" b="0" i="0" u="none" strike="noStrike" kern="0" cap="none" spc="0" baseline="0">
              <a:solidFill>
                <a:srgbClr val="24202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0" i="0" u="none" strike="noStrike" kern="0" cap="none" spc="0" baseline="0">
                <a:solidFill>
                  <a:srgbClr val="242021"/>
                </a:solidFill>
                <a:latin typeface="Times New Roman" pitchFamily="18" charset="0"/>
                <a:ea typeface="宋体" pitchFamily="0" charset="0"/>
                <a:cs typeface="Times New Roman" pitchFamily="18" charset="0"/>
              </a:rPr>
              <a:t>The principal treatment options are α-adrenoceptor blocking drugs, 5α-reductase inhibitors and combination therapy. </a:t>
            </a:r>
            <a:endParaRPr lang="en-US" altLang="zh-CN" sz="2000" b="0" i="0" u="none" strike="noStrike" kern="0" cap="none" spc="0" baseline="0">
              <a:solidFill>
                <a:srgbClr val="24202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0" i="0" u="none" strike="noStrike" kern="0" cap="none" spc="0" baseline="0">
                <a:solidFill>
                  <a:srgbClr val="242021"/>
                </a:solidFill>
                <a:latin typeface="Times New Roman" pitchFamily="18" charset="0"/>
                <a:ea typeface="宋体" pitchFamily="0" charset="0"/>
                <a:cs typeface="Times New Roman" pitchFamily="18" charset="0"/>
              </a:rPr>
              <a:t>Phytotherapy is also used in the management of BPH, although the benefits remain unproven.</a:t>
            </a:r>
            <a:endParaRPr lang="en-US" altLang="zh-CN" sz="2000" b="0" i="0" u="none" strike="noStrike" kern="0" cap="none" spc="0" baseline="0">
              <a:solidFill>
                <a:srgbClr val="24202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1" i="0" u="none" strike="noStrike" kern="0" cap="none" spc="0" baseline="0">
                <a:solidFill>
                  <a:srgbClr val="FF0000"/>
                </a:solidFill>
                <a:latin typeface="Times New Roman" pitchFamily="18" charset="0"/>
                <a:ea typeface="宋体" pitchFamily="0" charset="0"/>
                <a:cs typeface="Times New Roman" pitchFamily="18" charset="0"/>
              </a:rPr>
              <a:t>α-Adrenoceptor blocking drugs:</a:t>
            </a:r>
            <a:r>
              <a:rPr lang="en-US" altLang="zh-CN" sz="2000" b="0" i="0" u="none" strike="noStrike" kern="0" cap="none" spc="0" baseline="0">
                <a:solidFill>
                  <a:srgbClr val="FF0000"/>
                </a:solidFill>
                <a:latin typeface="Times New Roman" pitchFamily="18" charset="0"/>
                <a:ea typeface="宋体" pitchFamily="0" charset="0"/>
                <a:cs typeface="Times New Roman" pitchFamily="18" charset="0"/>
              </a:rPr>
              <a:t> </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In the prostate, α1-receptors predominate and mediate the contraction of the gland's smooth muscle.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At least three subtypes of this receptor exist (α1A, α1B and α1D). The α1A is thought to be the dominant receptor in the prostate</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None/>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 </a:t>
            </a:r>
            <a:br>
              <a:rPr lang="zh-CN" altLang="en-US" sz="2000" b="0" i="0" u="none" strike="noStrike" kern="0" cap="none" spc="0" baseline="0">
                <a:solidFill>
                  <a:schemeClr val="tx1"/>
                </a:solidFill>
                <a:latin typeface="Times New Roman" pitchFamily="18" charset="0"/>
                <a:ea typeface="宋体" pitchFamily="0" charset="0"/>
                <a:cs typeface="Times New Roman" pitchFamily="18" charset="0"/>
              </a:rPr>
            </a:br>
            <a:endParaRPr lang="zh-CN" altLang="en-US" sz="20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35370740"/>
      </p:ext>
    </p:extLst>
  </p:cSld>
  <p:clrMapOvr>
    <a:masterClrMapping/>
  </p:clrMapOvr>
</p:sld>
</file>

<file path=ppt/slides/slide2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26" name="مربع النص"/>
          <p:cNvSpPr>
            <a:spLocks noGrp="1"/>
          </p:cNvSpPr>
          <p:nvPr>
            <p:ph type="title"/>
          </p:nvPr>
        </p:nvSpPr>
        <p:spPr>
          <a:xfrm rot="0">
            <a:off x="476250" y="182562"/>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27"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28" name="المستطيلات"/>
          <p:cNvSpPr>
            <a:spLocks/>
          </p:cNvSpPr>
          <p:nvPr/>
        </p:nvSpPr>
        <p:spPr>
          <a:xfrm rot="0">
            <a:off x="476250" y="1714500"/>
            <a:ext cx="8264525" cy="4192587"/>
          </a:xfrm>
          <a:prstGeom prst="rect"/>
          <a:noFill/>
          <a:ln w="12700" cmpd="sng" cap="flat">
            <a:noFill/>
            <a:prstDash val="solid"/>
            <a:miter/>
          </a:ln>
        </p:spPr>
        <p:txBody>
          <a:bodyPr vert="horz" wrap="square" lIns="91440" tIns="45720" rIns="91440" bIns="45720" anchor="t" anchorCtr="0">
            <a:prstTxWarp prst="textNoShape"/>
            <a:spAutoFit/>
          </a:bodyPr>
          <a:lstStyle/>
          <a:p>
            <a:pPr marL="342900" indent="-342900" algn="just">
              <a:lnSpc>
                <a:spcPct val="150000"/>
              </a:lnSpc>
              <a:spcBef>
                <a:spcPts val="0"/>
              </a:spcBef>
              <a:spcAft>
                <a:spcPts val="0"/>
              </a:spcAft>
              <a:buClrTx/>
              <a:buChar char="•"/>
            </a:pPr>
            <a:r>
              <a:rPr lang="en-US" altLang="zh-CN" sz="2000" b="0" i="0" u="none" strike="noStrike" kern="0" cap="none" spc="0" baseline="0">
                <a:solidFill>
                  <a:srgbClr val="242021"/>
                </a:solidFill>
                <a:latin typeface="Times New Roman" pitchFamily="18" charset="0"/>
                <a:ea typeface="宋体" pitchFamily="0" charset="0"/>
                <a:cs typeface="Times New Roman" pitchFamily="18" charset="0"/>
              </a:rPr>
              <a:t>In general, all the agents are considered to produce similar clinical improvements of LUTSs and urinary flow. </a:t>
            </a:r>
            <a:endParaRPr lang="en-US" altLang="zh-CN" sz="20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l">
              <a:lnSpc>
                <a:spcPct val="150000"/>
              </a:lnSpc>
              <a:spcBef>
                <a:spcPts val="0"/>
              </a:spcBef>
              <a:spcAft>
                <a:spcPts val="0"/>
              </a:spcAft>
              <a:buNone/>
            </a:pPr>
            <a:endParaRPr lang="en-US" altLang="zh-CN" sz="20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lrTx/>
              <a:buChar char="•"/>
            </a:pPr>
            <a:r>
              <a:rPr lang="en-US" altLang="zh-CN" sz="2000" b="0" i="0" u="none" strike="noStrike" kern="0" cap="none" spc="0" baseline="0">
                <a:solidFill>
                  <a:srgbClr val="242021"/>
                </a:solidFill>
                <a:latin typeface="Times New Roman" pitchFamily="18" charset="0"/>
                <a:ea typeface="宋体" pitchFamily="0" charset="0"/>
                <a:cs typeface="Times New Roman" pitchFamily="18" charset="0"/>
              </a:rPr>
              <a:t>Benefits can be seen usually within the first few days of therapy and can be maintained in the long-term. </a:t>
            </a:r>
            <a:endParaRPr lang="en-US" altLang="zh-CN" sz="20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lrTx/>
              <a:buChar char="•"/>
            </a:pPr>
            <a:endParaRPr lang="en-US" altLang="zh-CN" sz="20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lrTx/>
              <a:buChar char="•"/>
            </a:pPr>
            <a:r>
              <a:rPr lang="en-US" altLang="zh-CN" sz="2000" b="0" i="0" u="none" strike="noStrike" kern="0" cap="none" spc="0" baseline="0">
                <a:solidFill>
                  <a:srgbClr val="242021"/>
                </a:solidFill>
                <a:latin typeface="Times New Roman" pitchFamily="18" charset="0"/>
                <a:ea typeface="宋体" pitchFamily="0" charset="0"/>
                <a:cs typeface="Times New Roman" pitchFamily="18" charset="0"/>
              </a:rPr>
              <a:t>α-Adrenoceptor antagonists also have a comparable side-effect profile, which includes postural hypotension, dizziness, fatigue, headache, drowsiness, nasal congestion and ejaculatory dysfunction.</a:t>
            </a:r>
            <a:endParaRPr lang="zh-CN" altLang="en-US" sz="20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248397741"/>
      </p:ext>
    </p:extLst>
  </p:cSld>
  <p:clrMapOvr>
    <a:masterClrMapping/>
  </p:clrMapOvr>
</p:sld>
</file>

<file path=ppt/slides/slide2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29" name="مربع النص"/>
          <p:cNvSpPr>
            <a:spLocks noGrp="1"/>
          </p:cNvSpPr>
          <p:nvPr>
            <p:ph type="title"/>
          </p:nvPr>
        </p:nvSpPr>
        <p:spPr>
          <a:xfrm rot="0">
            <a:off x="476250" y="182562"/>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30"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31" name="المستطيلات"/>
          <p:cNvSpPr>
            <a:spLocks/>
          </p:cNvSpPr>
          <p:nvPr/>
        </p:nvSpPr>
        <p:spPr>
          <a:xfrm rot="0">
            <a:off x="476250" y="1714500"/>
            <a:ext cx="8264525" cy="4652962"/>
          </a:xfrm>
          <a:prstGeom prst="rect"/>
          <a:noFill/>
          <a:ln w="12700" cmpd="sng" cap="flat">
            <a:noFill/>
            <a:prstDash val="solid"/>
            <a:miter/>
          </a:ln>
        </p:spPr>
        <p:txBody>
          <a:bodyPr vert="horz" wrap="square" lIns="91440" tIns="45720" rIns="91440" bIns="45720" anchor="t" anchorCtr="0">
            <a:prstTxWarp prst="textNoShape"/>
            <a:spAutoFit/>
          </a:bodyPr>
          <a:lstStyle/>
          <a:p>
            <a:pPr marL="342900" indent="-342900" algn="just">
              <a:lnSpc>
                <a:spcPct val="150000"/>
              </a:lnSpc>
              <a:spcBef>
                <a:spcPts val="0"/>
              </a:spcBef>
              <a:spcAft>
                <a:spcPts val="0"/>
              </a:spcAft>
              <a:buChar char="•"/>
            </a:pPr>
            <a:r>
              <a:rPr lang="en-US" altLang="zh-CN" sz="2000" b="1" i="0" u="none" strike="noStrike" kern="0" cap="none" spc="0" baseline="0">
                <a:solidFill>
                  <a:schemeClr val="tx1"/>
                </a:solidFill>
                <a:latin typeface="Times New Roman" pitchFamily="18" charset="0"/>
                <a:ea typeface="宋体" pitchFamily="0" charset="0"/>
                <a:cs typeface="Times New Roman" pitchFamily="18" charset="0"/>
              </a:rPr>
              <a:t>Prazosin</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 was the first α1-blocker used to relieve the symptoms of BPH but it lacks relative selectivity for α1A receptors and has been associated with many adverse affects such as drowsiness, weakness, headache and postural hypotension (especially after the first dose).</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1" i="0" u="none" strike="noStrike" kern="0" cap="none" spc="0" baseline="0">
                <a:solidFill>
                  <a:schemeClr val="tx1"/>
                </a:solidFill>
                <a:latin typeface="Times New Roman" pitchFamily="18" charset="0"/>
                <a:ea typeface="宋体" pitchFamily="0" charset="0"/>
                <a:cs typeface="Times New Roman" pitchFamily="18" charset="0"/>
              </a:rPr>
              <a:t>Terazosin: </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Efficacy is dose dependent and dose titration is necessary, as terazosin can cause postural hypotension.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Adverse effects, although generally mild, occur more frequently than with other α1-adrenoceptor antagonists, resulting in up to a fourfold increase in treatment discontinuation.</a:t>
            </a:r>
            <a:endParaRPr lang="zh-CN" altLang="en-US" sz="20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588367535"/>
      </p:ext>
    </p:extLst>
  </p:cSld>
  <p:clrMapOvr>
    <a:masterClrMapping/>
  </p:clrMapOvr>
</p:sld>
</file>

<file path=ppt/slides/slide2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32" name="مربع النص"/>
          <p:cNvSpPr>
            <a:spLocks noGrp="1"/>
          </p:cNvSpPr>
          <p:nvPr>
            <p:ph type="title"/>
          </p:nvPr>
        </p:nvSpPr>
        <p:spPr>
          <a:xfrm rot="0">
            <a:off x="476250" y="182562"/>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33"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34" name="المستطيلات"/>
          <p:cNvSpPr>
            <a:spLocks/>
          </p:cNvSpPr>
          <p:nvPr/>
        </p:nvSpPr>
        <p:spPr>
          <a:xfrm rot="0">
            <a:off x="285750" y="995362"/>
            <a:ext cx="8264525" cy="5576888"/>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just">
              <a:lnSpc>
                <a:spcPct val="150000"/>
              </a:lnSpc>
              <a:spcBef>
                <a:spcPts val="0"/>
              </a:spcBef>
              <a:spcAft>
                <a:spcPts val="0"/>
              </a:spcAft>
              <a:buNone/>
            </a:pP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har char="•"/>
            </a:pPr>
            <a:r>
              <a:rPr lang="en-US" altLang="zh-CN" sz="2000" b="1" i="0" u="none" strike="noStrike" kern="0" cap="none" spc="0" baseline="0">
                <a:solidFill>
                  <a:schemeClr val="tx1"/>
                </a:solidFill>
                <a:latin typeface="Times New Roman" pitchFamily="18" charset="0"/>
                <a:ea typeface="宋体" pitchFamily="0" charset="0"/>
                <a:cs typeface="Times New Roman" pitchFamily="18" charset="0"/>
              </a:rPr>
              <a:t>Doxazosin:</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 has a long half-life of about 22h, which allows for once-daily dosing.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When starting treatment, dose titration is recommended to limit postural hypotension.</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har char="•"/>
            </a:pPr>
            <a:r>
              <a:rPr lang="en-US" altLang="zh-CN" sz="2000" b="1" i="0" u="none" strike="noStrike" kern="0" cap="none" spc="0" baseline="0">
                <a:solidFill>
                  <a:srgbClr val="FF0000"/>
                </a:solidFill>
                <a:latin typeface="Times New Roman" pitchFamily="18" charset="0"/>
                <a:ea typeface="宋体" pitchFamily="0" charset="0"/>
                <a:cs typeface="Times New Roman" pitchFamily="18" charset="0"/>
              </a:rPr>
              <a:t>Indoramin</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 is readily absorbed from the gastro-intestinal tract and undergoes extensive first-pass hepatic metabolism.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Its hypotensive effect may be increased by diuretics and other anti-hypertensive agents.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Alcohol has been reported to increase the bioavailability and sedative effects of indoramin.</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har char="•"/>
            </a:pPr>
            <a:endParaRPr lang="zh-CN" altLang="en-US" sz="20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696602119"/>
      </p:ext>
    </p:extLst>
  </p:cSld>
  <p:clrMapOvr>
    <a:masterClrMapping/>
  </p:clrMapOvr>
</p:sld>
</file>

<file path=ppt/slides/slide2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35" name="مربع النص"/>
          <p:cNvSpPr>
            <a:spLocks noGrp="1"/>
          </p:cNvSpPr>
          <p:nvPr>
            <p:ph type="title"/>
          </p:nvPr>
        </p:nvSpPr>
        <p:spPr>
          <a:xfrm rot="0">
            <a:off x="476250" y="71437"/>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36"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37" name="المستطيلات"/>
          <p:cNvSpPr>
            <a:spLocks/>
          </p:cNvSpPr>
          <p:nvPr/>
        </p:nvSpPr>
        <p:spPr>
          <a:xfrm rot="0">
            <a:off x="476250" y="1243012"/>
            <a:ext cx="8264525" cy="5170487"/>
          </a:xfrm>
          <a:prstGeom prst="rect"/>
          <a:noFill/>
          <a:ln w="12700" cmpd="sng" cap="flat">
            <a:noFill/>
            <a:prstDash val="solid"/>
            <a:miter/>
          </a:ln>
        </p:spPr>
        <p:txBody>
          <a:bodyPr vert="horz" wrap="square" lIns="91440" tIns="45720" rIns="91440" bIns="45720" anchor="t" anchorCtr="0">
            <a:prstTxWarp prst="textNoShape"/>
            <a:spAutoFit/>
          </a:bodyPr>
          <a:lstStyle/>
          <a:p>
            <a:pPr marL="342900" indent="-342900" algn="just">
              <a:lnSpc>
                <a:spcPct val="150000"/>
              </a:lnSpc>
              <a:spcBef>
                <a:spcPts val="0"/>
              </a:spcBef>
              <a:spcAft>
                <a:spcPts val="0"/>
              </a:spcAft>
              <a:buChar char="•"/>
            </a:pPr>
            <a:r>
              <a:rPr lang="en-US" altLang="zh-CN" sz="2000" b="1" i="0" u="none" strike="noStrike" kern="0" cap="none" spc="0" baseline="0">
                <a:solidFill>
                  <a:srgbClr val="FF0000"/>
                </a:solidFill>
                <a:latin typeface="Times New Roman" pitchFamily="18" charset="0"/>
                <a:ea typeface="宋体" pitchFamily="0" charset="0"/>
                <a:cs typeface="Times New Roman" pitchFamily="18" charset="0"/>
              </a:rPr>
              <a:t>Tamsulosin</a:t>
            </a:r>
            <a:r>
              <a:rPr lang="en-US" altLang="zh-CN" sz="2000" b="1" i="0" u="none" strike="noStrike" kern="0" cap="none" spc="0" baseline="0">
                <a:solidFill>
                  <a:schemeClr val="tx1"/>
                </a:solidFill>
                <a:latin typeface="Times New Roman" pitchFamily="18" charset="0"/>
                <a:ea typeface="宋体" pitchFamily="0" charset="0"/>
                <a:cs typeface="Times New Roman" pitchFamily="18" charset="0"/>
              </a:rPr>
              <a:t>:</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 is a selective inhibitor of the α 1A adrenoceptor.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It has an elimination half-life of about 13h and is available as a prolonged release formulation that allows once-daily dosing.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There is no requirement to titrate the dose upward when initiating treatment</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1" i="0" u="none" strike="noStrike" kern="0" cap="none" spc="0" baseline="0">
                <a:solidFill>
                  <a:srgbClr val="FF0000"/>
                </a:solidFill>
                <a:latin typeface="Times New Roman" pitchFamily="18" charset="0"/>
                <a:ea typeface="宋体" pitchFamily="0" charset="0"/>
                <a:cs typeface="Times New Roman" pitchFamily="18" charset="0"/>
              </a:rPr>
              <a:t>Alfuzosin</a:t>
            </a:r>
            <a:r>
              <a:rPr lang="en-US" altLang="zh-CN" sz="2000" b="1" i="0" u="none" strike="noStrike" kern="0" cap="none" spc="0" baseline="0">
                <a:solidFill>
                  <a:schemeClr val="tx1"/>
                </a:solidFill>
                <a:latin typeface="Times New Roman" pitchFamily="18" charset="0"/>
                <a:ea typeface="宋体" pitchFamily="0" charset="0"/>
                <a:cs typeface="Times New Roman" pitchFamily="18" charset="0"/>
              </a:rPr>
              <a:t>:</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 displays a higher selectivity for the prostate compared with tamsulosin or doxazosin.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It has a half-life of 5h, but it is available as a once-daily formulation.</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Alfuzosin has the least effect on ejaculatory function.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should not be co-administered with potent inhibitors of cytochrome P450 3A4 such as itraconazole, ketoconazole and ritonavir, since this can lead to a several fold increase to exposure in alfuzosin.</a:t>
            </a:r>
            <a:endParaRPr lang="zh-CN" altLang="en-US" sz="20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973947413"/>
      </p:ext>
    </p:extLst>
  </p:cSld>
  <p:clrMapOvr>
    <a:masterClrMapping/>
  </p:clrMapOvr>
</p:sld>
</file>

<file path=ppt/slides/slide2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38" name="مربع النص"/>
          <p:cNvSpPr>
            <a:spLocks noGrp="1"/>
          </p:cNvSpPr>
          <p:nvPr>
            <p:ph type="title"/>
          </p:nvPr>
        </p:nvSpPr>
        <p:spPr>
          <a:xfrm rot="0">
            <a:off x="476250" y="71437"/>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39"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40" name="المستطيلات"/>
          <p:cNvSpPr>
            <a:spLocks/>
          </p:cNvSpPr>
          <p:nvPr/>
        </p:nvSpPr>
        <p:spPr>
          <a:xfrm rot="0">
            <a:off x="476250" y="1243012"/>
            <a:ext cx="8264525" cy="5170487"/>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just">
              <a:lnSpc>
                <a:spcPct val="150000"/>
              </a:lnSpc>
              <a:spcBef>
                <a:spcPts val="0"/>
              </a:spcBef>
              <a:spcAft>
                <a:spcPts val="0"/>
              </a:spcAft>
              <a:buNone/>
            </a:pPr>
            <a:r>
              <a:rPr lang="en-US" altLang="zh-CN" sz="2000" b="1" i="0" u="none" strike="noStrike" kern="0" cap="none" spc="0" baseline="0">
                <a:solidFill>
                  <a:srgbClr val="FF0000"/>
                </a:solidFill>
                <a:latin typeface="Times New Roman" pitchFamily="18" charset="0"/>
                <a:ea typeface="宋体" pitchFamily="0" charset="0"/>
                <a:cs typeface="Times New Roman" pitchFamily="18" charset="0"/>
              </a:rPr>
              <a:t>5-alpha-Reductase inhibitors</a:t>
            </a:r>
            <a:endParaRPr lang="en-US" altLang="zh-CN" sz="2000" b="1" i="0" u="none" strike="noStrike" kern="0" cap="none" spc="0" baseline="0">
              <a:solidFill>
                <a:srgbClr val="FF0000"/>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The primary androgen responsible for the development and progression of BPH is DHT.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There are two isoenzymes of 5α-reductase: type 1 is found in liver, skin and hair; type 2 is predominant in genital tissue, including the prostate. </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5α-Reductase inhibitors downregulate prostate growth by blocking the conversion of testosterone to the more potent DHT.</a:t>
            </a:r>
            <a:endParaRPr lang="en-US" altLang="zh-CN" sz="2000" b="0" i="0" u="none" strike="noStrike" kern="0" cap="none" spc="0" baseline="0">
              <a:solidFill>
                <a:schemeClr val="tx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000" b="1" i="0" u="none" strike="noStrike" kern="0" cap="none" spc="0" baseline="0">
                <a:solidFill>
                  <a:schemeClr val="tx1"/>
                </a:solidFill>
                <a:latin typeface="Times New Roman" pitchFamily="18" charset="0"/>
                <a:ea typeface="宋体" pitchFamily="0" charset="0"/>
                <a:cs typeface="Times New Roman" pitchFamily="18" charset="0"/>
              </a:rPr>
              <a:t>Finasteride </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and</a:t>
            </a:r>
            <a:r>
              <a:rPr lang="en-US" altLang="zh-CN" sz="2000" b="1" i="0" u="none" strike="noStrike" kern="0" cap="none" spc="0" baseline="0">
                <a:solidFill>
                  <a:schemeClr val="tx1"/>
                </a:solidFill>
                <a:latin typeface="Times New Roman" pitchFamily="18" charset="0"/>
                <a:ea typeface="宋体" pitchFamily="0" charset="0"/>
                <a:cs typeface="Times New Roman" pitchFamily="18" charset="0"/>
              </a:rPr>
              <a:t> Dutasteride</a:t>
            </a:r>
            <a:r>
              <a:rPr lang="en-US" altLang="zh-CN" sz="2000" b="0" i="0" u="none" strike="noStrike" kern="0" cap="none" spc="0" baseline="0">
                <a:solidFill>
                  <a:schemeClr val="tx1"/>
                </a:solidFill>
                <a:latin typeface="Times New Roman" pitchFamily="18" charset="0"/>
                <a:ea typeface="宋体" pitchFamily="0" charset="0"/>
                <a:cs typeface="Times New Roman" pitchFamily="18" charset="0"/>
              </a:rPr>
              <a:t>: both have been shown to reduce prostate volume, to improve symptom scores and flow rates, and reduce the incidence of complications such as acute urinary retention (AUR) and the need for surgical intervention to treat BPH.</a:t>
            </a:r>
            <a:endParaRPr lang="zh-CN" altLang="en-US" sz="20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2078230422"/>
      </p:ext>
    </p:extLst>
  </p:cSld>
  <p:clrMapOvr>
    <a:masterClrMapping/>
  </p:clrMapOvr>
</p:sld>
</file>

<file path=ppt/slides/slide2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41" name="مربع النص"/>
          <p:cNvSpPr>
            <a:spLocks noGrp="1"/>
          </p:cNvSpPr>
          <p:nvPr>
            <p:ph type="title"/>
          </p:nvPr>
        </p:nvSpPr>
        <p:spPr>
          <a:xfrm rot="0">
            <a:off x="476250" y="71437"/>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42"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43" name="المستطيلات"/>
          <p:cNvSpPr>
            <a:spLocks/>
          </p:cNvSpPr>
          <p:nvPr/>
        </p:nvSpPr>
        <p:spPr>
          <a:xfrm rot="0">
            <a:off x="261937" y="1800225"/>
            <a:ext cx="8288337" cy="5632450"/>
          </a:xfrm>
          <a:prstGeom prst="rect"/>
          <a:noFill/>
          <a:ln w="12700" cmpd="sng" cap="flat">
            <a:noFill/>
            <a:prstDash val="solid"/>
            <a:miter/>
          </a:ln>
        </p:spPr>
        <p:txBody>
          <a:bodyPr vert="horz" wrap="square" lIns="91440" tIns="45720" rIns="91440" bIns="45720" anchor="t" anchorCtr="0">
            <a:prstTxWarp prst="textNoShape"/>
            <a:spAutoFit/>
          </a:bodyPr>
          <a:lstStyle/>
          <a:p>
            <a:pPr marL="342900" indent="-342900" algn="just">
              <a:lnSpc>
                <a:spcPct val="150000"/>
              </a:lnSpc>
              <a:spcBef>
                <a:spcPts val="0"/>
              </a:spcBef>
              <a:spcAft>
                <a:spcPts val="0"/>
              </a:spcAft>
              <a:buClrTx/>
              <a:buChar char="•"/>
            </a:pPr>
            <a:r>
              <a:rPr lang="en-US" altLang="zh-CN" sz="2400" b="1" i="0" u="none" strike="noStrike" kern="0" cap="none" spc="0" baseline="0">
                <a:solidFill>
                  <a:srgbClr val="242021"/>
                </a:solidFill>
                <a:latin typeface="Times New Roman" pitchFamily="18" charset="0"/>
                <a:ea typeface="宋体" pitchFamily="0" charset="0"/>
                <a:cs typeface="Times New Roman" pitchFamily="18" charset="0"/>
              </a:rPr>
              <a:t>Finasteride </a:t>
            </a: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is a type 2, 5α-reductase inhibitor that can reduce prostate size by about 30%, improve symptom scores and increase urinary flow. </a:t>
            </a:r>
            <a:endParaRPr lang="en-US" altLang="zh-CN" sz="24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lrTx/>
              <a:buChar char="•"/>
            </a:pP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Those most likely to benefit are men with a prostate larger than 40mL. </a:t>
            </a:r>
            <a:endParaRPr lang="en-US" altLang="zh-CN" sz="24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lrTx/>
              <a:buChar char="•"/>
            </a:pP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Side effects include decreased libido, impotence, reduced ejaculatory volume and, less commonly, gynaecomastia and breast tenderness.</a:t>
            </a:r>
            <a:endParaRPr lang="en-US" altLang="zh-CN" sz="24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None/>
            </a:pPr>
            <a:r>
              <a:rPr lang="en-US" altLang="zh-CN" sz="2400" b="0" i="0" u="none" strike="noStrike" kern="0" cap="none" spc="0" baseline="0">
                <a:solidFill>
                  <a:schemeClr val="tx1"/>
                </a:solidFill>
                <a:latin typeface="Times New Roman" pitchFamily="18" charset="0"/>
                <a:ea typeface="宋体" pitchFamily="0" charset="0"/>
                <a:cs typeface="Times New Roman" pitchFamily="18" charset="0"/>
              </a:rPr>
              <a:t> </a:t>
            </a:r>
            <a:br>
              <a:rPr lang="zh-CN" altLang="en-US" sz="2400" b="0" i="0" u="none" strike="noStrike" kern="0" cap="none" spc="0" baseline="0">
                <a:solidFill>
                  <a:schemeClr val="tx1"/>
                </a:solidFill>
                <a:latin typeface="Times New Roman" pitchFamily="18" charset="0"/>
                <a:ea typeface="宋体" pitchFamily="0" charset="0"/>
                <a:cs typeface="Times New Roman" pitchFamily="18" charset="0"/>
              </a:rPr>
            </a:br>
            <a:endParaRPr lang="zh-CN" altLang="en-US" sz="24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1439964419"/>
      </p:ext>
    </p:extLst>
  </p:cSld>
  <p:clrMapOvr>
    <a:masterClrMapping/>
  </p:clrMapOvr>
</p:sld>
</file>

<file path=ppt/slides/slide2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44" name="مربع النص"/>
          <p:cNvSpPr>
            <a:spLocks noGrp="1"/>
          </p:cNvSpPr>
          <p:nvPr>
            <p:ph type="title"/>
          </p:nvPr>
        </p:nvSpPr>
        <p:spPr>
          <a:xfrm rot="0">
            <a:off x="476250" y="71437"/>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45"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46" name="المستطيلات"/>
          <p:cNvSpPr>
            <a:spLocks/>
          </p:cNvSpPr>
          <p:nvPr/>
        </p:nvSpPr>
        <p:spPr>
          <a:xfrm rot="0">
            <a:off x="261937" y="2090737"/>
            <a:ext cx="8288337" cy="3970337"/>
          </a:xfrm>
          <a:prstGeom prst="rect"/>
          <a:noFill/>
          <a:ln w="12700" cmpd="sng" cap="flat">
            <a:noFill/>
            <a:prstDash val="solid"/>
            <a:miter/>
          </a:ln>
        </p:spPr>
        <p:txBody>
          <a:bodyPr vert="horz" wrap="square" lIns="91440" tIns="45720" rIns="91440" bIns="45720" anchor="t" anchorCtr="0">
            <a:prstTxWarp prst="textNoShape"/>
            <a:spAutoFit/>
          </a:bodyPr>
          <a:lstStyle/>
          <a:p>
            <a:pPr marL="342900" indent="-342900" algn="just">
              <a:lnSpc>
                <a:spcPct val="150000"/>
              </a:lnSpc>
              <a:spcBef>
                <a:spcPts val="0"/>
              </a:spcBef>
              <a:spcAft>
                <a:spcPts val="0"/>
              </a:spcAft>
              <a:buChar char="•"/>
            </a:pPr>
            <a:r>
              <a:rPr lang="en-US" altLang="zh-CN" sz="2400" b="1" i="0" u="none" strike="noStrike" kern="0" cap="none" spc="0" baseline="0">
                <a:solidFill>
                  <a:srgbClr val="242021"/>
                </a:solidFill>
                <a:latin typeface="Times New Roman" pitchFamily="18" charset="0"/>
                <a:ea typeface="宋体" pitchFamily="0" charset="0"/>
                <a:cs typeface="Times New Roman" pitchFamily="18" charset="0"/>
              </a:rPr>
              <a:t>Dutasteride </a:t>
            </a: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inhibits both type 1 and type 2 isoenzymes of 5α-reductase. </a:t>
            </a:r>
            <a:endParaRPr lang="en-US" altLang="zh-CN" sz="24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This double inhibition can reduce serum dihydotestosterone levels by about 90%. </a:t>
            </a:r>
            <a:endParaRPr lang="en-US" altLang="zh-CN" sz="2400" b="0" i="0" u="none" strike="noStrike" kern="0" cap="none" spc="0" baseline="0">
              <a:solidFill>
                <a:srgbClr val="242021"/>
              </a:solidFill>
              <a:latin typeface="Times New Roman" pitchFamily="18" charset="0"/>
              <a:ea typeface="宋体" pitchFamily="0" charset="0"/>
              <a:cs typeface="Times New Roman" pitchFamily="18" charset="0"/>
            </a:endParaRPr>
          </a:p>
          <a:p>
            <a:pPr marL="342900" indent="-342900" algn="just">
              <a:lnSpc>
                <a:spcPct val="150000"/>
              </a:lnSpc>
              <a:spcBef>
                <a:spcPts val="0"/>
              </a:spcBef>
              <a:spcAft>
                <a:spcPts val="0"/>
              </a:spcAft>
              <a:buChar char="•"/>
            </a:pP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Dutasteride decreases prostate volume by up to 26% and reduces the risk of progression to serious complications of BPH.</a:t>
            </a:r>
            <a:endParaRPr lang="zh-CN" altLang="en-US" sz="24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442543175"/>
      </p:ext>
    </p:extLst>
  </p:cSld>
  <p:clrMapOvr>
    <a:masterClrMapping/>
  </p:clrMapOvr>
</p:sld>
</file>

<file path=ppt/slides/slide2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47" name="مربع النص"/>
          <p:cNvSpPr>
            <a:spLocks noGrp="1"/>
          </p:cNvSpPr>
          <p:nvPr>
            <p:ph type="title"/>
          </p:nvPr>
        </p:nvSpPr>
        <p:spPr>
          <a:xfrm rot="0">
            <a:off x="476250" y="71437"/>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medications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48"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49" name="المستطيلات"/>
          <p:cNvSpPr>
            <a:spLocks/>
          </p:cNvSpPr>
          <p:nvPr/>
        </p:nvSpPr>
        <p:spPr>
          <a:xfrm rot="0">
            <a:off x="261937" y="1349375"/>
            <a:ext cx="8288337" cy="45243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just">
              <a:lnSpc>
                <a:spcPct val="150000"/>
              </a:lnSpc>
              <a:spcBef>
                <a:spcPts val="0"/>
              </a:spcBef>
              <a:spcAft>
                <a:spcPts val="0"/>
              </a:spcAft>
              <a:buNone/>
            </a:pPr>
            <a:r>
              <a:rPr lang="en-US" altLang="zh-CN" sz="2400" b="1" i="0" u="none" strike="noStrike" kern="0" cap="none" spc="0" baseline="0">
                <a:solidFill>
                  <a:srgbClr val="242021"/>
                </a:solidFill>
                <a:latin typeface="Times New Roman" pitchFamily="18" charset="0"/>
                <a:ea typeface="宋体" pitchFamily="0" charset="0"/>
                <a:cs typeface="Times New Roman" pitchFamily="18" charset="0"/>
              </a:rPr>
              <a:t>Phytotherapy</a:t>
            </a:r>
            <a:endParaRPr lang="en-US" altLang="zh-CN" sz="2400" b="1" i="0" u="none" strike="noStrike" kern="0" cap="none" spc="0" baseline="0">
              <a:solidFill>
                <a:srgbClr val="24202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A number of plant extracts are reputed to be effective in the management of symptoms of BPH. They include saw palmetto berry (Serenoa repens), African plum tree (Pygeum africanum), stinging nettle (Urtica dioica) and rye grass pollen. </a:t>
            </a:r>
            <a:endParaRPr lang="en-US" altLang="zh-CN" sz="2400" b="0" i="0" u="none" strike="noStrike" kern="0" cap="none" spc="0" baseline="0">
              <a:solidFill>
                <a:srgbClr val="242021"/>
              </a:solidFill>
              <a:latin typeface="Times New Roman" pitchFamily="18" charset="0"/>
              <a:ea typeface="宋体" pitchFamily="0" charset="0"/>
              <a:cs typeface="Times New Roman" pitchFamily="18" charset="0"/>
            </a:endParaRPr>
          </a:p>
          <a:p>
            <a:pPr marL="0" indent="0" algn="just">
              <a:lnSpc>
                <a:spcPct val="150000"/>
              </a:lnSpc>
              <a:spcBef>
                <a:spcPts val="0"/>
              </a:spcBef>
              <a:spcAft>
                <a:spcPts val="0"/>
              </a:spcAft>
              <a:buClrTx/>
              <a:buChar char="•"/>
            </a:pPr>
            <a:r>
              <a:rPr lang="en-US" altLang="zh-CN" sz="2400" b="0" i="0" u="none" strike="noStrike" kern="0" cap="none" spc="0" baseline="0">
                <a:solidFill>
                  <a:srgbClr val="242021"/>
                </a:solidFill>
                <a:latin typeface="Times New Roman" pitchFamily="18" charset="0"/>
                <a:ea typeface="宋体" pitchFamily="0" charset="0"/>
                <a:cs typeface="Times New Roman" pitchFamily="18" charset="0"/>
              </a:rPr>
              <a:t>Their mechanism of action remains unclear but may exert an anti-inflammatory effect by inhibition of prostanoid formation and perhaps produce some degree of inhibition of 5α-reductase.</a:t>
            </a:r>
            <a:endParaRPr lang="zh-CN" altLang="en-US" sz="2400" b="0" i="0" u="none" strike="noStrike" kern="0" cap="none" spc="0" baseline="0">
              <a:solidFill>
                <a:schemeClr val="tx1"/>
              </a:solidFill>
              <a:latin typeface="Times New Roman" pitchFamily="18" charset="0"/>
              <a:ea typeface="宋体" pitchFamily="0" charset="0"/>
              <a:cs typeface="Times New Roman" pitchFamily="18" charset="0"/>
            </a:endParaRPr>
          </a:p>
        </p:txBody>
      </p:sp>
    </p:spTree>
    <p:extLst>
      <p:ext uri="{BB962C8B-B14F-4D97-AF65-F5344CB8AC3E}">
        <p14:creationId xmlns:p14="http://schemas.microsoft.com/office/powerpoint/2010/main" val="1426907942"/>
      </p:ext>
    </p:extLst>
  </p:cSld>
  <p:clrMapOvr>
    <a:masterClrMapping/>
  </p:clrMapOvr>
</p:sld>
</file>

<file path=ppt/slides/slide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1" name="مربع النص"/>
          <p:cNvSpPr>
            <a:spLocks noGrp="1"/>
          </p:cNvSpPr>
          <p:nvPr>
            <p:ph type="title"/>
          </p:nvPr>
        </p:nvSpPr>
        <p:spPr>
          <a:xfrm rot="0">
            <a:off x="685800" y="6096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Four Areas of the Prostate</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22" name="مربع النص"/>
          <p:cNvSpPr>
            <a:spLocks noGrp="1"/>
          </p:cNvSpPr>
          <p:nvPr>
            <p:ph type="body" idx="4294967295"/>
          </p:nvPr>
        </p:nvSpPr>
        <p:spPr>
          <a:xfrm rot="0">
            <a:off x="1219200" y="4953000"/>
            <a:ext cx="3810000" cy="11430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a:lnSpc>
                <a:spcPct val="100000"/>
              </a:lnSpc>
              <a:spcBef>
                <a:spcPct val="20000"/>
              </a:spcBef>
              <a:spcAft>
                <a:spcPts val="0"/>
              </a:spcAft>
              <a:buClr>
                <a:srgbClr val="009900"/>
              </a:buClr>
              <a:buSzPct val="100000"/>
              <a:buChar char="•"/>
            </a:pPr>
            <a:r>
              <a:rPr lang="en-US" altLang="zh-CN" sz="2800" b="0" i="0" u="sng" strike="noStrike" kern="0" cap="none" spc="0" baseline="0">
                <a:solidFill>
                  <a:srgbClr val="3366CC"/>
                </a:solidFill>
                <a:latin typeface="Syntax" pitchFamily="34" charset="0"/>
                <a:ea typeface="宋体" pitchFamily="0" charset="0"/>
                <a:cs typeface="Lucida Sans"/>
              </a:rPr>
              <a:t>Transition Zone</a:t>
            </a:r>
            <a:endParaRPr lang="en-US" altLang="zh-CN" sz="2800" b="0" i="0" u="sng"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Peripheral Zone</a:t>
            </a:r>
            <a:endParaRPr lang="zh-CN" altLang="en-US" sz="2800" b="0" i="0" u="none" strike="noStrike" kern="0" cap="none" spc="0" baseline="0">
              <a:solidFill>
                <a:srgbClr val="3366CC"/>
              </a:solidFill>
              <a:latin typeface="Syntax" pitchFamily="34" charset="0"/>
              <a:ea typeface="宋体" pitchFamily="0" charset="0"/>
              <a:cs typeface="Lucida Sans"/>
            </a:endParaRPr>
          </a:p>
        </p:txBody>
      </p:sp>
      <p:graphicFrame>
        <p:nvGraphicFramePr>
          <p:cNvPr id="23" name="الكائن"/>
          <p:cNvGraphicFramePr>
            <a:graphicFrameLocks noGrp="1" noChangeAspect="1"/>
          </p:cNvGraphicFramePr>
          <p:nvPr>
            <p:ph type="clipArt"/>
          </p:nvPr>
        </p:nvGraphicFramePr>
        <p:xfrm>
          <a:off x="1905000" y="1752600"/>
          <a:ext cx="5105400" cy="2646362"/>
        </p:xfrm>
        <a:graphic>
          <a:graphicData uri="http://schemas.openxmlformats.org/presentationml/2006/ole">
            <mc:AlternateContent xmlns:mc="http://schemas.openxmlformats.org/markup-compatibility/2006">
              <mc:Choice xmlns:v="urn:schemas-microsoft-com:vml" Requires="v">
                <p:oleObj spid="" name="package" r:id="rId1" imgW="19113500" imgH="9906000" progId="package">
                  <p:embed/>
                </p:oleObj>
              </mc:Choice>
              <mc:Fallback>
                <p:oleObj name="package" r:id="rId1" attachmentFileName="9181212161760346904916.doc" imgW="19113500" imgH="9906000" progId="package">
                  <p:embed/>
                  <p:pic>
                    <p:nvPicPr>
                      <p:cNvPr id="23" name="الكائن"/>
                      <p:cNvPicPr>
                        <a:picLocks noGrp="1" noChangeAspect="1"/>
                      </p:cNvPicPr>
                      <p:nvPr>
                        <p:ph type="clipArt"/>
                      </p:nvPr>
                    </p:nvPicPr>
                    <p:blipFill>
                      <a:blip r:embed="rId2" cstate="print">
                        <a:lum bright="-6000" contrast="17999"/>
                      </a:blip>
                      <a:stretch>
                        <a:fillRect/>
                      </a:stretch>
                    </p:blipFill>
                    <p:spPr>
                      <a:xfrm rot="0">
                        <a:off x="1905000" y="1752600"/>
                        <a:ext cx="5105400" cy="2646362"/>
                      </a:xfrm>
                      <a:prstGeom prst="rect"/>
                      <a:noFill/>
                      <a:ln w="12700" cmpd="sng" cap="flat">
                        <a:noFill/>
                        <a:prstDash val="solid"/>
                        <a:miter/>
                      </a:ln>
                    </p:spPr>
                  </p:pic>
                </p:oleObj>
              </mc:Fallback>
            </mc:AlternateContent>
          </a:graphicData>
        </a:graphic>
      </p:graphicFrame>
      <p:sp>
        <p:nvSpPr>
          <p:cNvPr id="24" name="مربع النص"/>
          <p:cNvSpPr>
            <a:spLocks noGrp="1"/>
          </p:cNvSpPr>
          <p:nvPr>
            <p:ph type="body" idx="4294967295"/>
          </p:nvPr>
        </p:nvSpPr>
        <p:spPr>
          <a:xfrm rot="0">
            <a:off x="4953000" y="4953000"/>
            <a:ext cx="3810000" cy="14478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Anterior Zone</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800" b="0" i="0" u="none" strike="noStrike" kern="0" cap="none" spc="0" baseline="0">
                <a:solidFill>
                  <a:srgbClr val="3366CC"/>
                </a:solidFill>
                <a:latin typeface="Syntax" pitchFamily="34" charset="0"/>
                <a:ea typeface="宋体" pitchFamily="0" charset="0"/>
                <a:cs typeface="Lucida Sans"/>
              </a:rPr>
              <a:t>Central Zone</a:t>
            </a:r>
            <a:endParaRPr lang="zh-CN" altLang="en-US" sz="28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2024537851"/>
      </p:ext>
    </p:extLst>
  </p:cSld>
  <p:clrMapOvr>
    <a:masterClrMapping/>
  </p:clrMapOvr>
</p:sld>
</file>

<file path=ppt/slides/slide3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50" name="مربع النص"/>
          <p:cNvSpPr>
            <a:spLocks noGrp="1"/>
          </p:cNvSpPr>
          <p:nvPr>
            <p:ph type="body" idx="4294967295"/>
          </p:nvPr>
        </p:nvSpPr>
        <p:spPr>
          <a:xfrm rot="0">
            <a:off x="176212" y="1660525"/>
            <a:ext cx="8305800" cy="4878387"/>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2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Destroy prostate tissue with heat</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7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Tissue is left in the body and is expelled over time (sloughing)</a:t>
            </a:r>
            <a:endParaRPr lang="en-US" altLang="zh-CN" sz="34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100000"/>
              </a:lnSpc>
              <a:spcBef>
                <a:spcPct val="50000"/>
              </a:spcBef>
              <a:spcAft>
                <a:spcPts val="0"/>
              </a:spcAft>
              <a:buNone/>
            </a:pPr>
            <a:r>
              <a:rPr lang="en-US" altLang="zh-CN" sz="2400" b="0" i="0" u="none" strike="noStrike" kern="0" cap="none" spc="0" baseline="0">
                <a:solidFill>
                  <a:srgbClr val="3366CC"/>
                </a:solidFill>
                <a:latin typeface="Syntax" pitchFamily="34" charset="0"/>
                <a:ea typeface="宋体" pitchFamily="0" charset="0"/>
                <a:cs typeface="Lucida Sans"/>
              </a:rPr>
              <a:t>Transurethral Microwave Therapy (TUMT)</a:t>
            </a:r>
            <a:endParaRPr lang="en-US" altLang="zh-CN" sz="24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100000"/>
              </a:lnSpc>
              <a:spcBef>
                <a:spcPct val="50000"/>
              </a:spcBef>
              <a:spcAft>
                <a:spcPts val="0"/>
              </a:spcAft>
              <a:buNone/>
            </a:pPr>
            <a:r>
              <a:rPr lang="en-US" altLang="zh-CN" sz="2400" b="0" i="0" u="none" strike="noStrike" kern="0" cap="none" spc="0" baseline="0">
                <a:solidFill>
                  <a:srgbClr val="3366CC"/>
                </a:solidFill>
                <a:latin typeface="Syntax" pitchFamily="34" charset="0"/>
                <a:ea typeface="宋体" pitchFamily="0" charset="0"/>
                <a:cs typeface="Lucida Sans"/>
              </a:rPr>
              <a:t>Transurethral Needle Ablation (TUNA</a:t>
            </a:r>
            <a:r>
              <a:rPr lang="en-US" altLang="zh-CN" sz="2400" b="0" i="0" u="none" strike="noStrike" kern="0" cap="none" spc="0" baseline="30000">
                <a:solidFill>
                  <a:srgbClr val="3366CC"/>
                </a:solidFill>
                <a:latin typeface="Syntax" pitchFamily="34" charset="0"/>
                <a:ea typeface="宋体" pitchFamily="0" charset="0"/>
                <a:cs typeface="Lucida Sans"/>
              </a:rPr>
              <a:t>®</a:t>
            </a:r>
            <a:r>
              <a:rPr lang="en-US" altLang="zh-CN" sz="2400" b="0" i="0" u="none" strike="noStrike" kern="0" cap="none" spc="0" baseline="0">
                <a:solidFill>
                  <a:srgbClr val="3366CC"/>
                </a:solidFill>
                <a:latin typeface="Syntax" pitchFamily="34" charset="0"/>
                <a:ea typeface="宋体" pitchFamily="0" charset="0"/>
                <a:cs typeface="Lucida Sans"/>
              </a:rPr>
              <a:t>)</a:t>
            </a:r>
            <a:endParaRPr lang="en-US" altLang="zh-CN" sz="24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100000"/>
              </a:lnSpc>
              <a:spcBef>
                <a:spcPct val="50000"/>
              </a:spcBef>
              <a:spcAft>
                <a:spcPts val="0"/>
              </a:spcAft>
              <a:buNone/>
            </a:pPr>
            <a:r>
              <a:rPr lang="en-US" altLang="zh-CN" sz="2400" b="0" i="0" u="none" strike="noStrike" kern="0" cap="none" spc="0" baseline="0">
                <a:solidFill>
                  <a:srgbClr val="3366CC"/>
                </a:solidFill>
                <a:latin typeface="Syntax" pitchFamily="34" charset="0"/>
                <a:ea typeface="宋体" pitchFamily="0" charset="0"/>
                <a:cs typeface="Lucida Sans"/>
              </a:rPr>
              <a:t>Interstitial Laser Coagulation (ILC)</a:t>
            </a:r>
            <a:endParaRPr lang="en-US" altLang="zh-CN" sz="24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100000"/>
              </a:lnSpc>
              <a:spcBef>
                <a:spcPct val="50000"/>
              </a:spcBef>
              <a:spcAft>
                <a:spcPts val="0"/>
              </a:spcAft>
              <a:buNone/>
            </a:pPr>
            <a:r>
              <a:rPr lang="en-US" altLang="zh-CN" sz="2400" b="0" i="0" u="none" strike="noStrike" kern="0" cap="none" spc="0" baseline="0">
                <a:solidFill>
                  <a:srgbClr val="3366CC"/>
                </a:solidFill>
                <a:latin typeface="Syntax" pitchFamily="34" charset="0"/>
                <a:ea typeface="宋体" pitchFamily="0" charset="0"/>
                <a:cs typeface="Lucida Sans"/>
              </a:rPr>
              <a:t>Water Induced Thermotherapy (WIT)</a:t>
            </a:r>
            <a:endParaRPr lang="en-US" altLang="zh-CN" sz="24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endParaRPr lang="zh-CN" altLang="en-US" sz="3200" b="0" i="0" u="none" strike="noStrike" kern="0" cap="none" spc="0" baseline="0">
              <a:solidFill>
                <a:srgbClr val="333399"/>
              </a:solidFill>
              <a:latin typeface="Syntax" pitchFamily="34" charset="0"/>
              <a:ea typeface="宋体" pitchFamily="0" charset="0"/>
              <a:cs typeface="Lucida Sans"/>
            </a:endParaRPr>
          </a:p>
        </p:txBody>
      </p:sp>
      <p:graphicFrame>
        <p:nvGraphicFramePr>
          <p:cNvPr id="151" name="الكائن"/>
          <p:cNvGraphicFramePr>
            <a:graphicFrameLocks noChangeAspect="1"/>
          </p:cNvGraphicFramePr>
          <p:nvPr/>
        </p:nvGraphicFramePr>
        <p:xfrm>
          <a:off x="6488113" y="3979862"/>
          <a:ext cx="2338387" cy="1770062"/>
        </p:xfrm>
        <a:graphic>
          <a:graphicData uri="http://schemas.openxmlformats.org/presentationml/2006/ole">
            <mc:AlternateContent xmlns:mc="http://schemas.openxmlformats.org/markup-compatibility/2006">
              <mc:Choice xmlns:v="urn:schemas-microsoft-com:vml" Requires="v">
                <p:oleObj spid="" name="package" r:id="rId1" imgW="24663400" imgH="18669000" progId="package">
                  <p:embed/>
                </p:oleObj>
              </mc:Choice>
              <mc:Fallback>
                <p:oleObj name="package" r:id="rId1" imgW="24663400" imgH="18669000" progId="package">
                  <p:embed/>
                  <p:pic>
                    <p:nvPicPr>
                      <p:cNvPr id="151" name="الكائن"/>
                      <p:cNvPicPr>
                        <a:picLocks noChangeAspect="1"/>
                      </p:cNvPicPr>
                      <p:nvPr/>
                    </p:nvPicPr>
                    <p:blipFill>
                      <a:blip r:embed="rId2" cstate="print"/>
                      <a:stretch>
                        <a:fillRect/>
                      </a:stretch>
                    </p:blipFill>
                    <p:spPr>
                      <a:xfrm rot="0">
                        <a:off x="6488113" y="3979862"/>
                        <a:ext cx="2338387" cy="1770062"/>
                      </a:xfrm>
                      <a:prstGeom prst="rect"/>
                      <a:noFill/>
                      <a:ln w="12700" cmpd="sng" cap="flat">
                        <a:noFill/>
                        <a:prstDash val="solid"/>
                        <a:miter/>
                      </a:ln>
                    </p:spPr>
                  </p:pic>
                </p:oleObj>
              </mc:Fallback>
            </mc:AlternateContent>
          </a:graphicData>
        </a:graphic>
      </p:graphicFrame>
      <p:sp>
        <p:nvSpPr>
          <p:cNvPr id="152" name="خط مستقيم"/>
          <p:cNvSpPr>
            <a:spLocks/>
          </p:cNvSpPr>
          <p:nvPr/>
        </p:nvSpPr>
        <p:spPr>
          <a:xfrm rot="0">
            <a:off x="503237" y="1279525"/>
            <a:ext cx="7947024" cy="0"/>
          </a:xfrm>
          <a:prstGeom prst="line"/>
          <a:noFill/>
          <a:ln w="19050" cmpd="sng" cap="flat">
            <a:solidFill>
              <a:srgbClr val="333399"/>
            </a:solidFill>
            <a:prstDash val="solid"/>
            <a:miter/>
          </a:ln>
        </p:spPr>
      </p:sp>
      <p:sp>
        <p:nvSpPr>
          <p:cNvPr id="153" name="مربع النص"/>
          <p:cNvSpPr txBox="1">
            <a:spLocks/>
          </p:cNvSpPr>
          <p:nvPr/>
        </p:nvSpPr>
        <p:spPr>
          <a:xfrm rot="0">
            <a:off x="390525" y="650875"/>
            <a:ext cx="7007226" cy="7620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ct val="5000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heat therapies</a:t>
            </a:r>
            <a:endParaRPr lang="zh-CN" altLang="en-US" sz="2400" b="0" i="0" u="none" strike="noStrike" kern="0" cap="none" spc="0" baseline="0">
              <a:solidFill>
                <a:srgbClr val="FF0066"/>
              </a:solidFill>
              <a:latin typeface="Syntax" pitchFamily="34" charset="0"/>
              <a:ea typeface="宋体" pitchFamily="0" charset="0"/>
              <a:cs typeface="Lucida Sans"/>
            </a:endParaRPr>
          </a:p>
        </p:txBody>
      </p:sp>
      <p:sp>
        <p:nvSpPr>
          <p:cNvPr id="154" name="مربع النص"/>
          <p:cNvSpPr txBox="1">
            <a:spLocks/>
          </p:cNvSpPr>
          <p:nvPr/>
        </p:nvSpPr>
        <p:spPr>
          <a:xfrm rot="0">
            <a:off x="211137" y="173037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55" name="مربع النص"/>
          <p:cNvSpPr txBox="1">
            <a:spLocks/>
          </p:cNvSpPr>
          <p:nvPr/>
        </p:nvSpPr>
        <p:spPr>
          <a:xfrm rot="0">
            <a:off x="212725" y="263048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56" name="مربع النص"/>
          <p:cNvSpPr txBox="1">
            <a:spLocks/>
          </p:cNvSpPr>
          <p:nvPr/>
        </p:nvSpPr>
        <p:spPr>
          <a:xfrm rot="0">
            <a:off x="649287" y="3825875"/>
            <a:ext cx="366712" cy="33655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6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57" name="مربع النص"/>
          <p:cNvSpPr txBox="1">
            <a:spLocks/>
          </p:cNvSpPr>
          <p:nvPr/>
        </p:nvSpPr>
        <p:spPr>
          <a:xfrm rot="0">
            <a:off x="649287" y="4368800"/>
            <a:ext cx="366712" cy="33654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6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58" name="مربع النص"/>
          <p:cNvSpPr txBox="1">
            <a:spLocks/>
          </p:cNvSpPr>
          <p:nvPr/>
        </p:nvSpPr>
        <p:spPr>
          <a:xfrm rot="0">
            <a:off x="641350" y="4911725"/>
            <a:ext cx="366712" cy="33654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6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59" name="مربع النص"/>
          <p:cNvSpPr txBox="1">
            <a:spLocks/>
          </p:cNvSpPr>
          <p:nvPr/>
        </p:nvSpPr>
        <p:spPr>
          <a:xfrm rot="0">
            <a:off x="641350" y="5441950"/>
            <a:ext cx="366712" cy="33654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6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405529791"/>
      </p:ext>
    </p:extLst>
  </p:cSld>
  <p:clrMapOvr>
    <a:masterClrMapping/>
  </p:clrMapOvr>
</p:sld>
</file>

<file path=ppt/slides/slide3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60" name="مربع النص"/>
          <p:cNvSpPr>
            <a:spLocks noGrp="1"/>
          </p:cNvSpPr>
          <p:nvPr>
            <p:ph type="title"/>
          </p:nvPr>
        </p:nvSpPr>
        <p:spPr>
          <a:xfrm rot="0">
            <a:off x="485775" y="338137"/>
            <a:ext cx="7772400" cy="884237"/>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heat therapies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61" name="مربع النص"/>
          <p:cNvSpPr>
            <a:spLocks noGrp="1"/>
          </p:cNvSpPr>
          <p:nvPr>
            <p:ph type="body" idx="4294967295"/>
          </p:nvPr>
        </p:nvSpPr>
        <p:spPr>
          <a:xfrm rot="0">
            <a:off x="71437" y="1219200"/>
            <a:ext cx="3962400" cy="49530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20000"/>
              </a:spcBef>
              <a:spcAft>
                <a:spcPts val="0"/>
              </a:spcAft>
              <a:buNone/>
            </a:pPr>
            <a:r>
              <a:rPr lang="en-US" altLang="zh-CN" sz="3200" b="1" i="0" u="none" strike="noStrike" kern="0" cap="none" spc="0" baseline="0">
                <a:solidFill>
                  <a:srgbClr val="FEBC02"/>
                </a:solidFill>
                <a:latin typeface="Syntax" pitchFamily="34" charset="0"/>
                <a:ea typeface="宋体" pitchFamily="0" charset="0"/>
                <a:cs typeface="Lucida Sans"/>
              </a:rPr>
              <a:t>Benefits</a:t>
            </a:r>
            <a:endParaRPr lang="en-US" altLang="zh-CN" sz="3200" b="1" i="0" u="none" strike="noStrike" kern="0" cap="none" spc="0" baseline="0">
              <a:solidFill>
                <a:schemeClr val="tx2"/>
              </a:solidFill>
              <a:latin typeface="Syntax" pitchFamily="34" charset="0"/>
              <a:ea typeface="宋体" pitchFamily="0" charset="0"/>
              <a:cs typeface="Lucida Sans"/>
            </a:endParaRPr>
          </a:p>
          <a:p>
            <a:pPr marL="342900" indent="-3175" algn="l">
              <a:lnSpc>
                <a:spcPct val="100000"/>
              </a:lnSpc>
              <a:spcBef>
                <a:spcPct val="2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Office treatments</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Local anesthesia</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Minimally invasive </a:t>
            </a:r>
            <a:endParaRPr lang="en-US" altLang="zh-CN" sz="32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10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Reduced risk of complications as compared to invasive surgical “TURP” </a:t>
            </a:r>
            <a:endParaRPr lang="zh-CN" altLang="en-US" sz="2800" b="0" i="0" u="none" strike="noStrike" kern="0" cap="none" spc="0" baseline="0">
              <a:solidFill>
                <a:srgbClr val="3366CC"/>
              </a:solidFill>
              <a:latin typeface="Syntax" pitchFamily="34" charset="0"/>
              <a:ea typeface="宋体" pitchFamily="0" charset="0"/>
              <a:cs typeface="Lucida Sans"/>
            </a:endParaRPr>
          </a:p>
        </p:txBody>
      </p:sp>
      <p:sp>
        <p:nvSpPr>
          <p:cNvPr id="162" name="مربع النص"/>
          <p:cNvSpPr>
            <a:spLocks noGrp="1"/>
          </p:cNvSpPr>
          <p:nvPr>
            <p:ph type="body" idx="4294967295"/>
          </p:nvPr>
        </p:nvSpPr>
        <p:spPr>
          <a:xfrm rot="0">
            <a:off x="4624387" y="1219200"/>
            <a:ext cx="4571999" cy="52578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20000"/>
              </a:spcBef>
              <a:spcAft>
                <a:spcPts val="0"/>
              </a:spcAft>
              <a:buNone/>
            </a:pPr>
            <a:r>
              <a:rPr lang="en-US" altLang="zh-CN" sz="3200" b="1" i="0" u="none" strike="noStrike" kern="0" cap="none" spc="0" baseline="0">
                <a:solidFill>
                  <a:srgbClr val="FEBC02"/>
                </a:solidFill>
                <a:latin typeface="Syntax" pitchFamily="34" charset="0"/>
                <a:ea typeface="宋体" pitchFamily="0" charset="0"/>
                <a:cs typeface="Lucida Sans"/>
              </a:rPr>
              <a:t>Disadvantages</a:t>
            </a:r>
            <a:endParaRPr lang="en-US" altLang="zh-CN" sz="3200" b="1" i="0" u="none" strike="noStrike" kern="0" cap="none" spc="0" baseline="0">
              <a:solidFill>
                <a:srgbClr val="009900"/>
              </a:solidFill>
              <a:latin typeface="Syntax" pitchFamily="34" charset="0"/>
              <a:ea typeface="宋体" pitchFamily="0" charset="0"/>
              <a:cs typeface="Lucida Sans"/>
            </a:endParaRPr>
          </a:p>
          <a:p>
            <a:pPr marL="342900" indent="-3175" algn="l">
              <a:lnSpc>
                <a:spcPct val="10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Some symptoms will persist for up to 3 months</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Cannot predict who will respond</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May require prolonged catheterization</a:t>
            </a:r>
            <a:endParaRPr lang="zh-CN" altLang="en-US" sz="3000" b="0" i="0" u="none" strike="noStrike" kern="0" cap="none" spc="0" baseline="0">
              <a:solidFill>
                <a:srgbClr val="333399"/>
              </a:solidFill>
              <a:latin typeface="Syntax" pitchFamily="34" charset="0"/>
              <a:ea typeface="宋体" pitchFamily="0" charset="0"/>
              <a:cs typeface="Lucida Sans"/>
            </a:endParaRPr>
          </a:p>
        </p:txBody>
      </p:sp>
      <p:graphicFrame>
        <p:nvGraphicFramePr>
          <p:cNvPr id="163" name="الكائن"/>
          <p:cNvGraphicFramePr>
            <a:graphicFrameLocks noChangeAspect="1"/>
          </p:cNvGraphicFramePr>
          <p:nvPr/>
        </p:nvGraphicFramePr>
        <p:xfrm>
          <a:off x="3509962" y="3978275"/>
          <a:ext cx="1322387" cy="2667000"/>
        </p:xfrm>
        <a:graphic>
          <a:graphicData uri="http://schemas.openxmlformats.org/presentationml/2006/ole">
            <mc:AlternateContent xmlns:mc="http://schemas.openxmlformats.org/markup-compatibility/2006">
              <mc:Choice xmlns:v="urn:schemas-microsoft-com:vml" Requires="v">
                <p:oleObj spid="" name="package" r:id="rId1" imgW="14490700" imgH="29197300" progId="package">
                  <p:embed/>
                </p:oleObj>
              </mc:Choice>
              <mc:Fallback>
                <p:oleObj name="package" r:id="rId1" imgW="14490700" imgH="29197300" progId="package">
                  <p:embed/>
                  <p:pic>
                    <p:nvPicPr>
                      <p:cNvPr id="163" name="الكائن"/>
                      <p:cNvPicPr>
                        <a:picLocks noChangeAspect="1"/>
                      </p:cNvPicPr>
                      <p:nvPr/>
                    </p:nvPicPr>
                    <p:blipFill>
                      <a:blip r:embed="rId2" cstate="print"/>
                      <a:stretch>
                        <a:fillRect/>
                      </a:stretch>
                    </p:blipFill>
                    <p:spPr>
                      <a:xfrm rot="0">
                        <a:off x="3509962" y="3978275"/>
                        <a:ext cx="1322387" cy="2667000"/>
                      </a:xfrm>
                      <a:prstGeom prst="rect"/>
                      <a:noFill/>
                      <a:ln w="12700" cmpd="sng" cap="flat">
                        <a:noFill/>
                        <a:prstDash val="solid"/>
                        <a:miter/>
                      </a:ln>
                    </p:spPr>
                  </p:pic>
                </p:oleObj>
              </mc:Fallback>
            </mc:AlternateContent>
          </a:graphicData>
        </a:graphic>
      </p:graphicFrame>
      <p:sp>
        <p:nvSpPr>
          <p:cNvPr id="164" name="خط مستقيم"/>
          <p:cNvSpPr>
            <a:spLocks/>
          </p:cNvSpPr>
          <p:nvPr/>
        </p:nvSpPr>
        <p:spPr>
          <a:xfrm rot="0">
            <a:off x="603250" y="1022350"/>
            <a:ext cx="7947025" cy="0"/>
          </a:xfrm>
          <a:prstGeom prst="line"/>
          <a:noFill/>
          <a:ln w="19050" cmpd="sng" cap="flat">
            <a:solidFill>
              <a:srgbClr val="333399"/>
            </a:solidFill>
            <a:prstDash val="solid"/>
            <a:miter/>
          </a:ln>
        </p:spPr>
      </p:sp>
      <p:sp>
        <p:nvSpPr>
          <p:cNvPr id="165" name="مربع النص"/>
          <p:cNvSpPr txBox="1">
            <a:spLocks/>
          </p:cNvSpPr>
          <p:nvPr/>
        </p:nvSpPr>
        <p:spPr>
          <a:xfrm rot="0">
            <a:off x="71437" y="1892299"/>
            <a:ext cx="366712" cy="3968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66" name="مربع النص"/>
          <p:cNvSpPr txBox="1">
            <a:spLocks/>
          </p:cNvSpPr>
          <p:nvPr/>
        </p:nvSpPr>
        <p:spPr>
          <a:xfrm rot="0">
            <a:off x="71437" y="2465387"/>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67" name="مربع النص"/>
          <p:cNvSpPr txBox="1">
            <a:spLocks/>
          </p:cNvSpPr>
          <p:nvPr/>
        </p:nvSpPr>
        <p:spPr>
          <a:xfrm rot="0">
            <a:off x="76200" y="3059112"/>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68" name="مربع النص"/>
          <p:cNvSpPr txBox="1">
            <a:spLocks/>
          </p:cNvSpPr>
          <p:nvPr/>
        </p:nvSpPr>
        <p:spPr>
          <a:xfrm rot="0">
            <a:off x="4629150" y="1858962"/>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69" name="مربع النص"/>
          <p:cNvSpPr txBox="1">
            <a:spLocks/>
          </p:cNvSpPr>
          <p:nvPr/>
        </p:nvSpPr>
        <p:spPr>
          <a:xfrm rot="0">
            <a:off x="4646612" y="4302125"/>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70" name="مربع النص"/>
          <p:cNvSpPr txBox="1">
            <a:spLocks/>
          </p:cNvSpPr>
          <p:nvPr/>
        </p:nvSpPr>
        <p:spPr>
          <a:xfrm rot="0">
            <a:off x="4633912" y="3346450"/>
            <a:ext cx="366712" cy="3968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71" name="مربع النص"/>
          <p:cNvSpPr txBox="1">
            <a:spLocks/>
          </p:cNvSpPr>
          <p:nvPr/>
        </p:nvSpPr>
        <p:spPr>
          <a:xfrm rot="0">
            <a:off x="579437" y="3651250"/>
            <a:ext cx="366712" cy="33655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6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1856668"/>
      </p:ext>
    </p:extLst>
  </p:cSld>
  <p:clrMapOvr>
    <a:masterClrMapping/>
  </p:clrMapOvr>
</p:sld>
</file>

<file path=ppt/slides/slide3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72" name="مربع النص"/>
          <p:cNvSpPr>
            <a:spLocks noGrp="1"/>
          </p:cNvSpPr>
          <p:nvPr>
            <p:ph type="title"/>
          </p:nvPr>
        </p:nvSpPr>
        <p:spPr>
          <a:xfrm rot="0">
            <a:off x="471487" y="608012"/>
            <a:ext cx="6099175" cy="803275"/>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possible side effects of </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73" name="مربع النص"/>
          <p:cNvSpPr>
            <a:spLocks noGrp="1"/>
          </p:cNvSpPr>
          <p:nvPr>
            <p:ph type="body" idx="4294967295"/>
          </p:nvPr>
        </p:nvSpPr>
        <p:spPr>
          <a:xfrm rot="0">
            <a:off x="609600" y="2133600"/>
            <a:ext cx="5638800"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8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Urinary Tract Infection</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8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Impotence</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8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Incontinence</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8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 </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endParaRPr lang="zh-CN" altLang="en-US" sz="3200" b="0" i="0" u="none" strike="noStrike" kern="0" cap="none" spc="0" baseline="0">
              <a:solidFill>
                <a:srgbClr val="333399"/>
              </a:solidFill>
              <a:latin typeface="Syntax" pitchFamily="34" charset="0"/>
              <a:ea typeface="宋体" pitchFamily="0" charset="0"/>
              <a:cs typeface="Lucida Sans"/>
            </a:endParaRPr>
          </a:p>
        </p:txBody>
      </p:sp>
      <p:graphicFrame>
        <p:nvGraphicFramePr>
          <p:cNvPr id="174" name="الكائن"/>
          <p:cNvGraphicFramePr>
            <a:graphicFrameLocks noChangeAspect="1"/>
          </p:cNvGraphicFramePr>
          <p:nvPr/>
        </p:nvGraphicFramePr>
        <p:xfrm>
          <a:off x="5649912" y="2211387"/>
          <a:ext cx="2732087" cy="3319462"/>
        </p:xfrm>
        <a:graphic>
          <a:graphicData uri="http://schemas.openxmlformats.org/presentationml/2006/ole">
            <mc:AlternateContent xmlns:mc="http://schemas.openxmlformats.org/markup-compatibility/2006">
              <mc:Choice xmlns:v="urn:schemas-microsoft-com:vml" Requires="v">
                <p:oleObj spid="" name="package" r:id="rId1" imgW="24028400" imgH="29197300" progId="package">
                  <p:embed/>
                </p:oleObj>
              </mc:Choice>
              <mc:Fallback>
                <p:oleObj name="package" r:id="rId1" imgW="24028400" imgH="29197300" progId="package">
                  <p:embed/>
                  <p:pic>
                    <p:nvPicPr>
                      <p:cNvPr id="174" name="الكائن"/>
                      <p:cNvPicPr>
                        <a:picLocks noChangeAspect="1"/>
                      </p:cNvPicPr>
                      <p:nvPr/>
                    </p:nvPicPr>
                    <p:blipFill>
                      <a:blip r:embed="rId2" cstate="print"/>
                      <a:stretch>
                        <a:fillRect/>
                      </a:stretch>
                    </p:blipFill>
                    <p:spPr>
                      <a:xfrm rot="0">
                        <a:off x="5649912" y="2211387"/>
                        <a:ext cx="2732087" cy="3319462"/>
                      </a:xfrm>
                      <a:prstGeom prst="rect"/>
                      <a:noFill/>
                      <a:ln w="12700" cmpd="sng" cap="flat">
                        <a:noFill/>
                        <a:prstDash val="solid"/>
                        <a:miter/>
                      </a:ln>
                    </p:spPr>
                  </p:pic>
                </p:oleObj>
              </mc:Fallback>
            </mc:AlternateContent>
          </a:graphicData>
        </a:graphic>
      </p:graphicFrame>
      <p:sp>
        <p:nvSpPr>
          <p:cNvPr id="175"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76" name="مربع النص"/>
          <p:cNvSpPr txBox="1">
            <a:spLocks/>
          </p:cNvSpPr>
          <p:nvPr/>
        </p:nvSpPr>
        <p:spPr>
          <a:xfrm rot="0">
            <a:off x="2765425" y="1157287"/>
            <a:ext cx="5892800" cy="7620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r">
              <a:lnSpc>
                <a:spcPct val="100000"/>
              </a:lnSpc>
              <a:spcBef>
                <a:spcPct val="50000"/>
              </a:spcBef>
              <a:spcAft>
                <a:spcPts val="0"/>
              </a:spcAft>
              <a:buNone/>
            </a:pPr>
            <a:r>
              <a:rPr lang="en-US" altLang="zh-CN" sz="4400" b="0" i="0" u="none" strike="noStrike" kern="0" cap="none" spc="0" baseline="0">
                <a:solidFill>
                  <a:srgbClr val="333399"/>
                </a:solidFill>
                <a:latin typeface="Syntax" pitchFamily="34" charset="0"/>
                <a:ea typeface="宋体" pitchFamily="0" charset="0"/>
                <a:cs typeface="Lucida Sans"/>
              </a:rPr>
              <a:t>heat therapies</a:t>
            </a:r>
            <a:endParaRPr lang="zh-CN" altLang="en-US" sz="2400" b="0" i="0" u="none" strike="noStrike" kern="0" cap="none" spc="0" baseline="0">
              <a:solidFill>
                <a:schemeClr val="tx1"/>
              </a:solidFill>
              <a:latin typeface="Times New Roman" pitchFamily="18" charset="0"/>
              <a:ea typeface="宋体" pitchFamily="0" charset="0"/>
              <a:cs typeface="Times New Roman" pitchFamily="18" charset="0"/>
            </a:endParaRPr>
          </a:p>
        </p:txBody>
      </p:sp>
      <p:sp>
        <p:nvSpPr>
          <p:cNvPr id="177" name="مربع النص"/>
          <p:cNvSpPr txBox="1">
            <a:spLocks/>
          </p:cNvSpPr>
          <p:nvPr/>
        </p:nvSpPr>
        <p:spPr>
          <a:xfrm rot="0">
            <a:off x="596900" y="407352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78" name="مربع النص"/>
          <p:cNvSpPr txBox="1">
            <a:spLocks/>
          </p:cNvSpPr>
          <p:nvPr/>
        </p:nvSpPr>
        <p:spPr>
          <a:xfrm rot="0">
            <a:off x="596900" y="315118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79" name="مربع النص"/>
          <p:cNvSpPr txBox="1">
            <a:spLocks/>
          </p:cNvSpPr>
          <p:nvPr/>
        </p:nvSpPr>
        <p:spPr>
          <a:xfrm rot="0">
            <a:off x="601662" y="2216150"/>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460469462"/>
      </p:ext>
    </p:extLst>
  </p:cSld>
  <p:clrMapOvr>
    <a:masterClrMapping/>
  </p:clrMapOvr>
</p:sld>
</file>

<file path=ppt/slides/slide3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80" name="مربع النص"/>
          <p:cNvSpPr>
            <a:spLocks noGrp="1"/>
          </p:cNvSpPr>
          <p:nvPr>
            <p:ph type="title"/>
          </p:nvPr>
        </p:nvSpPr>
        <p:spPr>
          <a:xfrm rot="0">
            <a:off x="485775" y="538162"/>
            <a:ext cx="7772400" cy="938212"/>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800" b="0" i="0" u="none" strike="noStrike" kern="0" cap="none" spc="0" baseline="0">
                <a:solidFill>
                  <a:srgbClr val="FF0066"/>
                </a:solidFill>
                <a:latin typeface="Syntax" pitchFamily="34" charset="0"/>
                <a:ea typeface="宋体" pitchFamily="0" charset="0"/>
                <a:cs typeface="Lucida Sans"/>
              </a:rPr>
              <a:t>surgical treatment</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graphicFrame>
        <p:nvGraphicFramePr>
          <p:cNvPr id="181" name="الكائن"/>
          <p:cNvGraphicFramePr>
            <a:graphicFrameLocks noChangeAspect="1"/>
          </p:cNvGraphicFramePr>
          <p:nvPr/>
        </p:nvGraphicFramePr>
        <p:xfrm>
          <a:off x="1528762" y="1992312"/>
          <a:ext cx="6137275" cy="3727450"/>
        </p:xfrm>
        <a:graphic>
          <a:graphicData uri="http://schemas.openxmlformats.org/presentationml/2006/ole">
            <mc:AlternateContent xmlns:mc="http://schemas.openxmlformats.org/markup-compatibility/2006">
              <mc:Choice xmlns:v="urn:schemas-microsoft-com:vml" Requires="v">
                <p:oleObj spid="" name="package" r:id="rId1" imgW="38569900" imgH="23431500" progId="package">
                  <p:embed/>
                </p:oleObj>
              </mc:Choice>
              <mc:Fallback>
                <p:oleObj name="package" r:id="rId1" imgW="38569900" imgH="23431500" progId="package">
                  <p:embed/>
                  <p:pic>
                    <p:nvPicPr>
                      <p:cNvPr id="181" name="الكائن"/>
                      <p:cNvPicPr>
                        <a:picLocks noChangeAspect="1"/>
                      </p:cNvPicPr>
                      <p:nvPr/>
                    </p:nvPicPr>
                    <p:blipFill>
                      <a:blip r:embed="rId2" cstate="print"/>
                      <a:stretch>
                        <a:fillRect/>
                      </a:stretch>
                    </p:blipFill>
                    <p:spPr>
                      <a:xfrm rot="0">
                        <a:off x="1528762" y="1992312"/>
                        <a:ext cx="6137275" cy="3727450"/>
                      </a:xfrm>
                      <a:prstGeom prst="rect"/>
                      <a:noFill/>
                      <a:ln w="12700" cmpd="sng" cap="flat">
                        <a:noFill/>
                        <a:prstDash val="solid"/>
                        <a:miter/>
                      </a:ln>
                    </p:spPr>
                  </p:pic>
                </p:oleObj>
              </mc:Fallback>
            </mc:AlternateContent>
          </a:graphicData>
        </a:graphic>
      </p:graphicFrame>
      <p:sp>
        <p:nvSpPr>
          <p:cNvPr id="182" name="خط مستقيم"/>
          <p:cNvSpPr>
            <a:spLocks/>
          </p:cNvSpPr>
          <p:nvPr/>
        </p:nvSpPr>
        <p:spPr>
          <a:xfrm rot="0">
            <a:off x="603250" y="1250950"/>
            <a:ext cx="7947025" cy="0"/>
          </a:xfrm>
          <a:prstGeom prst="line"/>
          <a:noFill/>
          <a:ln w="19050" cmpd="sng" cap="flat">
            <a:solidFill>
              <a:srgbClr val="333399"/>
            </a:solidFill>
            <a:prstDash val="solid"/>
            <a:miter/>
          </a:ln>
        </p:spPr>
      </p:sp>
    </p:spTree>
    <p:extLst>
      <p:ext uri="{BB962C8B-B14F-4D97-AF65-F5344CB8AC3E}">
        <p14:creationId xmlns:p14="http://schemas.microsoft.com/office/powerpoint/2010/main" val="1143791780"/>
      </p:ext>
    </p:extLst>
  </p:cSld>
  <p:clrMapOvr>
    <a:masterClrMapping/>
  </p:clrMapOvr>
</p:sld>
</file>

<file path=ppt/slides/slide3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83" name="مربع النص"/>
          <p:cNvSpPr txBox="1">
            <a:spLocks/>
          </p:cNvSpPr>
          <p:nvPr/>
        </p:nvSpPr>
        <p:spPr>
          <a:xfrm rot="0">
            <a:off x="428625" y="209550"/>
            <a:ext cx="1946275" cy="7620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TURP</a:t>
            </a:r>
            <a:r>
              <a:rPr lang="en-US" altLang="zh-CN" sz="4300" b="0" i="0" u="none" strike="noStrike" kern="0" cap="none" spc="0" baseline="0">
                <a:solidFill>
                  <a:srgbClr val="FF0066"/>
                </a:solidFill>
                <a:latin typeface="Syntax" pitchFamily="34" charset="0"/>
                <a:ea typeface="宋体" pitchFamily="0" charset="0"/>
                <a:cs typeface="Lucida Sans"/>
              </a:rPr>
              <a:t> </a:t>
            </a:r>
            <a:endParaRPr lang="zh-CN" altLang="en-US" sz="2400" b="1" i="0" u="none" strike="noStrike" kern="0" cap="none" spc="0" baseline="0">
              <a:solidFill>
                <a:srgbClr val="FF0066"/>
              </a:solidFill>
              <a:latin typeface="Syntax" pitchFamily="34" charset="0"/>
              <a:ea typeface="宋体" pitchFamily="0" charset="0"/>
              <a:cs typeface="Lucida Sans"/>
            </a:endParaRPr>
          </a:p>
        </p:txBody>
      </p:sp>
      <p:pic>
        <p:nvPicPr>
          <p:cNvPr id="184" name="الصور" descr="TURP 123 Kirby"/>
          <p:cNvPicPr>
            <a:picLocks noChangeAspect="1"/>
          </p:cNvPicPr>
          <p:nvPr/>
        </p:nvPicPr>
        <p:blipFill>
          <a:blip r:embed="rId1" cstate="print"/>
          <a:stretch>
            <a:fillRect/>
          </a:stretch>
        </p:blipFill>
        <p:spPr>
          <a:xfrm rot="0">
            <a:off x="2076450" y="1408112"/>
            <a:ext cx="4987925" cy="2154237"/>
          </a:xfrm>
          <a:prstGeom prst="rect"/>
          <a:noFill/>
          <a:ln w="12700" cmpd="sng" cap="flat">
            <a:noFill/>
            <a:prstDash val="solid"/>
            <a:miter/>
          </a:ln>
        </p:spPr>
      </p:pic>
      <p:sp>
        <p:nvSpPr>
          <p:cNvPr id="185" name="مربع النص"/>
          <p:cNvSpPr txBox="1">
            <a:spLocks/>
          </p:cNvSpPr>
          <p:nvPr/>
        </p:nvSpPr>
        <p:spPr>
          <a:xfrm rot="0">
            <a:off x="485775" y="3575050"/>
            <a:ext cx="8610600" cy="3092450"/>
          </a:xfrm>
          <a:prstGeom prst="rect"/>
          <a:noFill/>
          <a:ln w="12700" cmpd="sng" cap="flat">
            <a:noFill/>
            <a:prstDash val="solid"/>
            <a:miter/>
          </a:ln>
        </p:spPr>
        <p:txBody>
          <a:bodyPr vert="horz" wrap="square" lIns="91440" tIns="45720" rIns="91440" bIns="45720" anchor="t" anchorCtr="0">
            <a:prstTxWarp prst="textNoShape"/>
            <a:spAutoFit/>
          </a:bodyPr>
          <a:lstStyle/>
          <a:p>
            <a:pPr marL="339725" indent="0" algn="l">
              <a:lnSpc>
                <a:spcPct val="100000"/>
              </a:lnSpc>
              <a:spcBef>
                <a:spcPct val="4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a:t>
            </a:r>
            <a:r>
              <a:rPr lang="en-US" altLang="zh-CN" sz="3400" b="0" i="0" u="none" strike="noStrike" kern="0" cap="none" spc="0" baseline="0">
                <a:solidFill>
                  <a:srgbClr val="3366CC"/>
                </a:solidFill>
                <a:latin typeface="Syntax" pitchFamily="34" charset="0"/>
                <a:ea typeface="宋体" pitchFamily="0" charset="0"/>
                <a:cs typeface="Lucida Sans"/>
              </a:rPr>
              <a:t>Gold Standard</a:t>
            </a:r>
            <a:r>
              <a:rPr lang="en-US" altLang="zh-CN" sz="3000" b="0" i="0" u="none" strike="noStrike" kern="0" cap="none" spc="0" baseline="0">
                <a:solidFill>
                  <a:srgbClr val="3366CC"/>
                </a:solidFill>
                <a:latin typeface="Syntax" pitchFamily="34" charset="0"/>
                <a:ea typeface="宋体" pitchFamily="0" charset="0"/>
                <a:cs typeface="Lucida Sans"/>
              </a:rPr>
              <a:t>”</a:t>
            </a:r>
            <a:r>
              <a:rPr lang="en-US" altLang="zh-CN" sz="3400" b="0" i="0" u="none" strike="noStrike" kern="0" cap="none" spc="0" baseline="0">
                <a:solidFill>
                  <a:srgbClr val="3366CC"/>
                </a:solidFill>
                <a:latin typeface="Syntax" pitchFamily="34" charset="0"/>
                <a:ea typeface="宋体" pitchFamily="0" charset="0"/>
                <a:cs typeface="Lucida Sans"/>
              </a:rPr>
              <a:t> of care for BPH</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39725" indent="0" algn="l">
              <a:lnSpc>
                <a:spcPct val="100000"/>
              </a:lnSpc>
              <a:spcBef>
                <a:spcPct val="4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Uses an electrical “knife” to surgically cut and remove excess prostate tissue</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339725" indent="0" algn="l">
              <a:lnSpc>
                <a:spcPct val="100000"/>
              </a:lnSpc>
              <a:spcBef>
                <a:spcPct val="4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Effective in relieving symptoms and restoring urine flow</a:t>
            </a:r>
            <a:endParaRPr lang="zh-CN" altLang="en-US" sz="3400" b="0" i="0" u="none" strike="noStrike" kern="0" cap="none" spc="0" baseline="0">
              <a:solidFill>
                <a:srgbClr val="333399"/>
              </a:solidFill>
              <a:latin typeface="Syntax" pitchFamily="34" charset="0"/>
              <a:ea typeface="宋体" pitchFamily="0" charset="0"/>
              <a:cs typeface="Lucida Sans"/>
            </a:endParaRPr>
          </a:p>
        </p:txBody>
      </p:sp>
      <p:sp>
        <p:nvSpPr>
          <p:cNvPr id="186" name="خط مستقيم"/>
          <p:cNvSpPr>
            <a:spLocks/>
          </p:cNvSpPr>
          <p:nvPr/>
        </p:nvSpPr>
        <p:spPr>
          <a:xfrm rot="0">
            <a:off x="603250" y="822325"/>
            <a:ext cx="7947025" cy="0"/>
          </a:xfrm>
          <a:prstGeom prst="line"/>
          <a:noFill/>
          <a:ln w="19050" cmpd="sng" cap="flat">
            <a:solidFill>
              <a:srgbClr val="333399"/>
            </a:solidFill>
            <a:prstDash val="solid"/>
            <a:miter/>
          </a:ln>
        </p:spPr>
      </p:sp>
      <p:sp>
        <p:nvSpPr>
          <p:cNvPr id="187" name="مربع النص"/>
          <p:cNvSpPr txBox="1">
            <a:spLocks/>
          </p:cNvSpPr>
          <p:nvPr/>
        </p:nvSpPr>
        <p:spPr>
          <a:xfrm rot="0">
            <a:off x="455612" y="733425"/>
            <a:ext cx="8205788" cy="579437"/>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r">
              <a:lnSpc>
                <a:spcPct val="100000"/>
              </a:lnSpc>
              <a:spcBef>
                <a:spcPct val="50000"/>
              </a:spcBef>
              <a:spcAft>
                <a:spcPts val="0"/>
              </a:spcAft>
              <a:buNone/>
            </a:pPr>
            <a:r>
              <a:rPr lang="en-US" altLang="zh-CN" sz="3200" b="0" i="0" u="none" strike="noStrike" kern="0" cap="none" spc="0" baseline="0">
                <a:solidFill>
                  <a:srgbClr val="333399"/>
                </a:solidFill>
                <a:latin typeface="Syntax" pitchFamily="34" charset="0"/>
                <a:ea typeface="宋体" pitchFamily="0" charset="0"/>
                <a:cs typeface="Lucida Sans"/>
              </a:rPr>
              <a:t>(transurethral resection of the prostate)</a:t>
            </a:r>
            <a:endParaRPr lang="zh-CN" altLang="en-US" sz="2400" b="0" i="0" u="none" strike="noStrike" kern="0" cap="none" spc="0" baseline="0">
              <a:solidFill>
                <a:srgbClr val="333399"/>
              </a:solidFill>
              <a:latin typeface="Times New Roman" pitchFamily="18" charset="0"/>
              <a:ea typeface="宋体" pitchFamily="0" charset="0"/>
              <a:cs typeface="Times New Roman" pitchFamily="18" charset="0"/>
            </a:endParaRPr>
          </a:p>
        </p:txBody>
      </p:sp>
      <p:sp>
        <p:nvSpPr>
          <p:cNvPr id="188" name="مربع النص"/>
          <p:cNvSpPr txBox="1">
            <a:spLocks/>
          </p:cNvSpPr>
          <p:nvPr/>
        </p:nvSpPr>
        <p:spPr>
          <a:xfrm rot="0">
            <a:off x="484187" y="5611813"/>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89" name="مربع النص"/>
          <p:cNvSpPr txBox="1">
            <a:spLocks/>
          </p:cNvSpPr>
          <p:nvPr/>
        </p:nvSpPr>
        <p:spPr>
          <a:xfrm rot="0">
            <a:off x="473074" y="437832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90" name="مربع النص"/>
          <p:cNvSpPr txBox="1">
            <a:spLocks/>
          </p:cNvSpPr>
          <p:nvPr/>
        </p:nvSpPr>
        <p:spPr>
          <a:xfrm rot="0">
            <a:off x="476250" y="365283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977683047"/>
      </p:ext>
    </p:extLst>
  </p:cSld>
  <p:clrMapOvr>
    <a:masterClrMapping/>
  </p:clrMapOvr>
</p:sld>
</file>

<file path=ppt/slides/slide3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91" name="مربع النص"/>
          <p:cNvSpPr>
            <a:spLocks noGrp="1"/>
          </p:cNvSpPr>
          <p:nvPr>
            <p:ph type="title"/>
          </p:nvPr>
        </p:nvSpPr>
        <p:spPr>
          <a:xfrm rot="0">
            <a:off x="485775" y="593725"/>
            <a:ext cx="7772400" cy="842962"/>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the </a:t>
            </a:r>
            <a:r>
              <a:rPr lang="en-US" altLang="zh-CN" sz="3200" b="0" i="0" u="none" strike="noStrike" kern="0" cap="none" spc="0" baseline="0">
                <a:solidFill>
                  <a:srgbClr val="FF0066"/>
                </a:solidFill>
                <a:latin typeface="Syntax" pitchFamily="34" charset="0"/>
                <a:ea typeface="宋体" pitchFamily="0" charset="0"/>
                <a:cs typeface="Lucida Sans"/>
              </a:rPr>
              <a:t>“</a:t>
            </a:r>
            <a:r>
              <a:rPr lang="en-US" altLang="zh-CN" sz="4400" b="0" i="0" u="none" strike="noStrike" kern="0" cap="none" spc="0" baseline="0">
                <a:solidFill>
                  <a:srgbClr val="FF0066"/>
                </a:solidFill>
                <a:latin typeface="Syntax" pitchFamily="34" charset="0"/>
                <a:ea typeface="宋体" pitchFamily="0" charset="0"/>
                <a:cs typeface="Lucida Sans"/>
              </a:rPr>
              <a:t>gold standard</a:t>
            </a:r>
            <a:r>
              <a:rPr lang="en-US" altLang="zh-CN" sz="3200" b="0" i="0" u="none" strike="noStrike" kern="0" cap="none" spc="0" baseline="0">
                <a:solidFill>
                  <a:srgbClr val="FF0066"/>
                </a:solidFill>
                <a:latin typeface="Syntax" pitchFamily="34" charset="0"/>
                <a:ea typeface="宋体" pitchFamily="0" charset="0"/>
                <a:cs typeface="Lucida Sans"/>
              </a:rPr>
              <a:t>”</a:t>
            </a:r>
            <a:r>
              <a:rPr lang="en-US" altLang="zh-CN" sz="4400" b="0" i="0" u="none" strike="noStrike" kern="0" cap="none" spc="0" baseline="0">
                <a:solidFill>
                  <a:srgbClr val="FF0066"/>
                </a:solidFill>
                <a:latin typeface="Syntax" pitchFamily="34" charset="0"/>
                <a:ea typeface="宋体" pitchFamily="0" charset="0"/>
                <a:cs typeface="Lucida Sans"/>
              </a:rPr>
              <a:t>- TURP</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192" name="مربع النص"/>
          <p:cNvSpPr>
            <a:spLocks noGrp="1"/>
          </p:cNvSpPr>
          <p:nvPr>
            <p:ph type="body" idx="4294967295"/>
          </p:nvPr>
        </p:nvSpPr>
        <p:spPr>
          <a:xfrm rot="0">
            <a:off x="381000" y="1695450"/>
            <a:ext cx="4191000" cy="35052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20000"/>
              </a:spcBef>
              <a:spcAft>
                <a:spcPts val="0"/>
              </a:spcAft>
              <a:buNone/>
            </a:pPr>
            <a:r>
              <a:rPr lang="en-US" altLang="zh-CN" sz="3400" b="1" i="0" u="none" strike="noStrike" kern="0" cap="none" spc="0" baseline="0">
                <a:solidFill>
                  <a:srgbClr val="FEBC02"/>
                </a:solidFill>
                <a:latin typeface="Syntax" pitchFamily="34" charset="0"/>
                <a:ea typeface="宋体" pitchFamily="0" charset="0"/>
                <a:cs typeface="Lucida Sans"/>
              </a:rPr>
              <a:t>Benefits</a:t>
            </a:r>
            <a:endParaRPr lang="en-US" altLang="zh-CN" sz="3000" b="1"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5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Widely available</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5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Effective</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5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Long lasting</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endParaRPr lang="zh-CN" altLang="en-US" sz="2800" b="0" i="0" u="none" strike="noStrike" kern="0" cap="none" spc="0" baseline="0">
              <a:solidFill>
                <a:srgbClr val="3366CC"/>
              </a:solidFill>
              <a:latin typeface="Syntax" pitchFamily="34" charset="0"/>
              <a:ea typeface="宋体" pitchFamily="0" charset="0"/>
              <a:cs typeface="Lucida Sans"/>
            </a:endParaRPr>
          </a:p>
        </p:txBody>
      </p:sp>
      <p:sp>
        <p:nvSpPr>
          <p:cNvPr id="193" name="مربع النص"/>
          <p:cNvSpPr>
            <a:spLocks noGrp="1"/>
          </p:cNvSpPr>
          <p:nvPr>
            <p:ph type="body" idx="4294967295"/>
          </p:nvPr>
        </p:nvSpPr>
        <p:spPr>
          <a:xfrm rot="0">
            <a:off x="4256087" y="1714500"/>
            <a:ext cx="4887912" cy="35814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90000"/>
              </a:lnSpc>
              <a:spcBef>
                <a:spcPct val="20000"/>
              </a:spcBef>
              <a:spcAft>
                <a:spcPts val="0"/>
              </a:spcAft>
              <a:buNone/>
            </a:pPr>
            <a:r>
              <a:rPr lang="en-US" altLang="zh-CN" sz="3400" b="1" i="0" u="none" strike="noStrike" kern="0" cap="none" spc="0" baseline="0">
                <a:solidFill>
                  <a:srgbClr val="FEBC02"/>
                </a:solidFill>
                <a:latin typeface="Syntax" pitchFamily="34" charset="0"/>
                <a:ea typeface="宋体" pitchFamily="0" charset="0"/>
                <a:cs typeface="Lucida Sans"/>
              </a:rPr>
              <a:t>Disadvantages</a:t>
            </a:r>
            <a:endParaRPr lang="en-US" altLang="zh-CN" sz="3000" b="0" i="0" u="none" strike="noStrike" kern="0" cap="none" spc="0" baseline="0">
              <a:solidFill>
                <a:srgbClr val="FFCC00"/>
              </a:solidFill>
              <a:latin typeface="Syntax" pitchFamily="34" charset="0"/>
              <a:ea typeface="宋体" pitchFamily="0" charset="0"/>
              <a:cs typeface="Lucida Sans"/>
            </a:endParaRPr>
          </a:p>
          <a:p>
            <a:pPr marL="342900" indent="-3175" algn="l">
              <a:lnSpc>
                <a:spcPct val="90000"/>
              </a:lnSpc>
              <a:spcBef>
                <a:spcPct val="7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Greater risk of side effects and complications</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90000"/>
              </a:lnSpc>
              <a:spcBef>
                <a:spcPct val="7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1-4 days hospital stay</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90000"/>
              </a:lnSpc>
              <a:spcBef>
                <a:spcPct val="7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1-3 days catheter</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90000"/>
              </a:lnSpc>
              <a:spcBef>
                <a:spcPct val="7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4-6 week recovery</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90000"/>
              </a:lnSpc>
              <a:spcBef>
                <a:spcPct val="20000"/>
              </a:spcBef>
              <a:spcAft>
                <a:spcPts val="0"/>
              </a:spcAft>
              <a:buClr>
                <a:srgbClr val="009900"/>
              </a:buClr>
              <a:buSzPct val="100000"/>
              <a:buChar char="•"/>
            </a:pP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90000"/>
              </a:lnSpc>
              <a:spcBef>
                <a:spcPct val="20000"/>
              </a:spcBef>
              <a:spcAft>
                <a:spcPts val="0"/>
              </a:spcAft>
              <a:buClr>
                <a:srgbClr val="009900"/>
              </a:buClr>
              <a:buSzPct val="100000"/>
              <a:buChar char="•"/>
            </a:pPr>
            <a:endParaRPr lang="en-US" altLang="zh-CN" sz="28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90000"/>
              </a:lnSpc>
              <a:spcBef>
                <a:spcPct val="20000"/>
              </a:spcBef>
              <a:spcAft>
                <a:spcPts val="0"/>
              </a:spcAft>
              <a:buClr>
                <a:srgbClr val="000000"/>
              </a:buClr>
              <a:buSzPct val="100000"/>
              <a:buFont typeface="Arial" pitchFamily="0" charset="0"/>
              <a:buChar char="–"/>
            </a:pPr>
            <a:endParaRPr lang="zh-CN" altLang="en-US" sz="2400" b="0" i="0" u="none" strike="noStrike" kern="0" cap="none" spc="0" baseline="0">
              <a:solidFill>
                <a:srgbClr val="3366CC"/>
              </a:solidFill>
              <a:latin typeface="Syntax" pitchFamily="34" charset="0"/>
              <a:ea typeface="宋体" pitchFamily="0" charset="0"/>
              <a:cs typeface="Lucida Sans"/>
            </a:endParaRPr>
          </a:p>
        </p:txBody>
      </p:sp>
      <p:graphicFrame>
        <p:nvGraphicFramePr>
          <p:cNvPr id="194" name="الكائن"/>
          <p:cNvGraphicFramePr>
            <a:graphicFrameLocks noChangeAspect="1"/>
          </p:cNvGraphicFramePr>
          <p:nvPr/>
        </p:nvGraphicFramePr>
        <p:xfrm>
          <a:off x="755650" y="4662487"/>
          <a:ext cx="3206750" cy="1720849"/>
        </p:xfrm>
        <a:graphic>
          <a:graphicData uri="http://schemas.openxmlformats.org/presentationml/2006/ole">
            <mc:AlternateContent xmlns:mc="http://schemas.openxmlformats.org/markup-compatibility/2006">
              <mc:Choice xmlns:v="urn:schemas-microsoft-com:vml" Requires="v">
                <p:oleObj spid="" name="package" r:id="rId1" imgW="38569900" imgH="20701000" progId="package">
                  <p:embed/>
                </p:oleObj>
              </mc:Choice>
              <mc:Fallback>
                <p:oleObj name="package" r:id="rId1" imgW="38569900" imgH="20701000" progId="package">
                  <p:embed/>
                  <p:pic>
                    <p:nvPicPr>
                      <p:cNvPr id="194" name="الكائن"/>
                      <p:cNvPicPr>
                        <a:picLocks noChangeAspect="1"/>
                      </p:cNvPicPr>
                      <p:nvPr/>
                    </p:nvPicPr>
                    <p:blipFill>
                      <a:blip r:embed="rId2" cstate="print"/>
                      <a:stretch>
                        <a:fillRect/>
                      </a:stretch>
                    </p:blipFill>
                    <p:spPr>
                      <a:xfrm rot="0">
                        <a:off x="755650" y="4662487"/>
                        <a:ext cx="3206750" cy="1720849"/>
                      </a:xfrm>
                      <a:prstGeom prst="rect"/>
                      <a:noFill/>
                      <a:ln w="12700" cmpd="sng" cap="flat">
                        <a:noFill/>
                        <a:prstDash val="solid"/>
                        <a:miter/>
                      </a:ln>
                    </p:spPr>
                  </p:pic>
                </p:oleObj>
              </mc:Fallback>
            </mc:AlternateContent>
          </a:graphicData>
        </a:graphic>
      </p:graphicFrame>
      <p:sp>
        <p:nvSpPr>
          <p:cNvPr id="195"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196" name="مربع النص"/>
          <p:cNvSpPr txBox="1">
            <a:spLocks/>
          </p:cNvSpPr>
          <p:nvPr/>
        </p:nvSpPr>
        <p:spPr>
          <a:xfrm rot="0">
            <a:off x="388937" y="3892550"/>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97" name="مربع النص"/>
          <p:cNvSpPr txBox="1">
            <a:spLocks/>
          </p:cNvSpPr>
          <p:nvPr/>
        </p:nvSpPr>
        <p:spPr>
          <a:xfrm rot="0">
            <a:off x="377825" y="2497137"/>
            <a:ext cx="366712" cy="3968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98" name="مربع النص"/>
          <p:cNvSpPr txBox="1">
            <a:spLocks/>
          </p:cNvSpPr>
          <p:nvPr/>
        </p:nvSpPr>
        <p:spPr>
          <a:xfrm rot="0">
            <a:off x="381000" y="3205162"/>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199" name="مربع النص"/>
          <p:cNvSpPr txBox="1">
            <a:spLocks/>
          </p:cNvSpPr>
          <p:nvPr/>
        </p:nvSpPr>
        <p:spPr>
          <a:xfrm rot="0">
            <a:off x="4233862" y="5143500"/>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00" name="مربع النص"/>
          <p:cNvSpPr txBox="1">
            <a:spLocks/>
          </p:cNvSpPr>
          <p:nvPr/>
        </p:nvSpPr>
        <p:spPr>
          <a:xfrm rot="0">
            <a:off x="4235450" y="4411662"/>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01" name="مربع النص"/>
          <p:cNvSpPr txBox="1">
            <a:spLocks/>
          </p:cNvSpPr>
          <p:nvPr/>
        </p:nvSpPr>
        <p:spPr>
          <a:xfrm rot="0">
            <a:off x="4240212" y="3686175"/>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02" name="مربع النص"/>
          <p:cNvSpPr txBox="1">
            <a:spLocks/>
          </p:cNvSpPr>
          <p:nvPr/>
        </p:nvSpPr>
        <p:spPr>
          <a:xfrm rot="0">
            <a:off x="4230687" y="2535237"/>
            <a:ext cx="366712" cy="3968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539323579"/>
      </p:ext>
    </p:extLst>
  </p:cSld>
  <p:clrMapOvr>
    <a:masterClrMapping/>
  </p:clrMapOvr>
</p:sld>
</file>

<file path=ppt/slides/slide3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03" name="مربع النص"/>
          <p:cNvSpPr>
            <a:spLocks noGrp="1"/>
          </p:cNvSpPr>
          <p:nvPr>
            <p:ph type="title"/>
          </p:nvPr>
        </p:nvSpPr>
        <p:spPr>
          <a:xfrm rot="0">
            <a:off x="485775" y="376237"/>
            <a:ext cx="6603999" cy="842962"/>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possible side effects of</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204" name="مربع النص"/>
          <p:cNvSpPr>
            <a:spLocks noGrp="1"/>
          </p:cNvSpPr>
          <p:nvPr>
            <p:ph type="body" idx="4294967295"/>
          </p:nvPr>
        </p:nvSpPr>
        <p:spPr>
          <a:xfrm rot="0">
            <a:off x="719137" y="1612900"/>
            <a:ext cx="7854950" cy="428625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8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Impotence</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8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Incontinence</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8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Bleeding</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8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UTI</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8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Electrolyte imbalance (TUR Syndrome)</a:t>
            </a:r>
            <a:endParaRPr lang="en-US" altLang="zh-CN" sz="3200" b="0" i="0" u="none" strike="noStrike" kern="0" cap="none" spc="0" baseline="0">
              <a:solidFill>
                <a:srgbClr val="3366CC"/>
              </a:solidFill>
              <a:latin typeface="Syntax" pitchFamily="34" charset="0"/>
              <a:ea typeface="宋体" pitchFamily="0" charset="0"/>
              <a:cs typeface="Lucida Sans"/>
            </a:endParaRPr>
          </a:p>
          <a:p>
            <a:pPr lvl="1" marL="742950" indent="4699" algn="l">
              <a:lnSpc>
                <a:spcPct val="100000"/>
              </a:lnSpc>
              <a:spcBef>
                <a:spcPct val="3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May result in ICU (Intensive Care Unit)</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endParaRPr lang="zh-CN" altLang="en-US" sz="2800" b="0" i="0" u="none" strike="noStrike" kern="0" cap="none" spc="0" baseline="0">
              <a:solidFill>
                <a:srgbClr val="3366CC"/>
              </a:solidFill>
              <a:latin typeface="Syntax" pitchFamily="34" charset="0"/>
              <a:ea typeface="宋体" pitchFamily="0" charset="0"/>
              <a:cs typeface="Lucida Sans"/>
            </a:endParaRPr>
          </a:p>
        </p:txBody>
      </p:sp>
      <p:graphicFrame>
        <p:nvGraphicFramePr>
          <p:cNvPr id="205" name="الكائن"/>
          <p:cNvGraphicFramePr>
            <a:graphicFrameLocks noChangeAspect="1"/>
          </p:cNvGraphicFramePr>
          <p:nvPr/>
        </p:nvGraphicFramePr>
        <p:xfrm>
          <a:off x="4852988" y="2632075"/>
          <a:ext cx="2343150" cy="1501775"/>
        </p:xfrm>
        <a:graphic>
          <a:graphicData uri="http://schemas.openxmlformats.org/presentationml/2006/ole">
            <mc:AlternateContent xmlns:mc="http://schemas.openxmlformats.org/markup-compatibility/2006">
              <mc:Choice xmlns:v="urn:schemas-microsoft-com:vml" Requires="v">
                <p:oleObj spid="" name="package" r:id="rId1" imgW="21780500" imgH="13970000" progId="package">
                  <p:embed/>
                </p:oleObj>
              </mc:Choice>
              <mc:Fallback>
                <p:oleObj name="package" r:id="rId1" imgW="21780500" imgH="13970000" progId="package">
                  <p:embed/>
                  <p:pic>
                    <p:nvPicPr>
                      <p:cNvPr id="205" name="الكائن"/>
                      <p:cNvPicPr>
                        <a:picLocks noChangeAspect="1"/>
                      </p:cNvPicPr>
                      <p:nvPr/>
                    </p:nvPicPr>
                    <p:blipFill>
                      <a:blip r:embed="rId2" cstate="print"/>
                      <a:stretch>
                        <a:fillRect/>
                      </a:stretch>
                    </p:blipFill>
                    <p:spPr>
                      <a:xfrm rot="0">
                        <a:off x="4852988" y="2632075"/>
                        <a:ext cx="2343150" cy="1501775"/>
                      </a:xfrm>
                      <a:prstGeom prst="rect"/>
                      <a:noFill/>
                      <a:ln w="12700" cmpd="sng" cap="flat">
                        <a:noFill/>
                        <a:prstDash val="solid"/>
                        <a:miter/>
                      </a:ln>
                    </p:spPr>
                  </p:pic>
                </p:oleObj>
              </mc:Fallback>
            </mc:AlternateContent>
          </a:graphicData>
        </a:graphic>
      </p:graphicFrame>
      <p:graphicFrame>
        <p:nvGraphicFramePr>
          <p:cNvPr id="206" name="الكائن"/>
          <p:cNvGraphicFramePr>
            <a:graphicFrameLocks noChangeAspect="1"/>
          </p:cNvGraphicFramePr>
          <p:nvPr/>
        </p:nvGraphicFramePr>
        <p:xfrm>
          <a:off x="6213475" y="1814512"/>
          <a:ext cx="436562" cy="1257299"/>
        </p:xfrm>
        <a:graphic>
          <a:graphicData uri="http://schemas.openxmlformats.org/presentationml/2006/ole">
            <mc:AlternateContent xmlns:mc="http://schemas.openxmlformats.org/markup-compatibility/2006">
              <mc:Choice xmlns:v="urn:schemas-microsoft-com:vml" Requires="v">
                <p:oleObj spid="" name="package" r:id="rId3" imgW="10134600" imgH="29197300" progId="package">
                  <p:embed/>
                </p:oleObj>
              </mc:Choice>
              <mc:Fallback>
                <p:oleObj name="package" r:id="rId3" imgW="10134600" imgH="29197300" progId="package">
                  <p:embed/>
                  <p:pic>
                    <p:nvPicPr>
                      <p:cNvPr id="206" name="الكائن"/>
                      <p:cNvPicPr>
                        <a:picLocks noChangeAspect="1"/>
                      </p:cNvPicPr>
                      <p:nvPr/>
                    </p:nvPicPr>
                    <p:blipFill>
                      <a:blip r:embed="rId4" cstate="print"/>
                      <a:stretch>
                        <a:fillRect/>
                      </a:stretch>
                    </p:blipFill>
                    <p:spPr>
                      <a:xfrm flipH="1" rot="21600000">
                        <a:off x="6213475" y="1814512"/>
                        <a:ext cx="436562" cy="1257299"/>
                      </a:xfrm>
                      <a:prstGeom prst="rect"/>
                      <a:noFill/>
                      <a:ln w="12700" cmpd="sng" cap="flat">
                        <a:noFill/>
                        <a:prstDash val="solid"/>
                        <a:miter/>
                      </a:ln>
                    </p:spPr>
                  </p:pic>
                </p:oleObj>
              </mc:Fallback>
            </mc:AlternateContent>
          </a:graphicData>
        </a:graphic>
      </p:graphicFrame>
      <p:sp>
        <p:nvSpPr>
          <p:cNvPr id="207" name="خط مستقيم"/>
          <p:cNvSpPr>
            <a:spLocks/>
          </p:cNvSpPr>
          <p:nvPr/>
        </p:nvSpPr>
        <p:spPr>
          <a:xfrm rot="0">
            <a:off x="603250" y="1065212"/>
            <a:ext cx="7947025" cy="0"/>
          </a:xfrm>
          <a:prstGeom prst="line"/>
          <a:noFill/>
          <a:ln w="19050" cmpd="sng" cap="flat">
            <a:solidFill>
              <a:srgbClr val="333399"/>
            </a:solidFill>
            <a:prstDash val="solid"/>
            <a:miter/>
          </a:ln>
        </p:spPr>
      </p:sp>
      <p:sp>
        <p:nvSpPr>
          <p:cNvPr id="208" name="مربع النص"/>
          <p:cNvSpPr txBox="1">
            <a:spLocks/>
          </p:cNvSpPr>
          <p:nvPr/>
        </p:nvSpPr>
        <p:spPr>
          <a:xfrm rot="0">
            <a:off x="4067175" y="974725"/>
            <a:ext cx="4557712" cy="7620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r">
              <a:lnSpc>
                <a:spcPct val="100000"/>
              </a:lnSpc>
              <a:spcBef>
                <a:spcPct val="50000"/>
              </a:spcBef>
              <a:spcAft>
                <a:spcPts val="0"/>
              </a:spcAft>
              <a:buNone/>
            </a:pPr>
            <a:r>
              <a:rPr lang="en-US" altLang="zh-CN" sz="4400" b="0" i="0" u="none" strike="noStrike" kern="0" cap="none" spc="0" baseline="0">
                <a:solidFill>
                  <a:srgbClr val="333399"/>
                </a:solidFill>
                <a:latin typeface="Syntax" pitchFamily="34" charset="0"/>
                <a:ea typeface="宋体" pitchFamily="0" charset="0"/>
                <a:cs typeface="Lucida Sans"/>
              </a:rPr>
              <a:t>TURP</a:t>
            </a:r>
            <a:endParaRPr lang="zh-CN" altLang="en-US" sz="2400" b="0" i="0" u="none" strike="noStrike" kern="0" cap="none" spc="0" baseline="0">
              <a:solidFill>
                <a:schemeClr val="tx1"/>
              </a:solidFill>
              <a:latin typeface="Syntax" pitchFamily="34" charset="0"/>
              <a:ea typeface="宋体" pitchFamily="0" charset="0"/>
              <a:cs typeface="Lucida Sans"/>
            </a:endParaRPr>
          </a:p>
        </p:txBody>
      </p:sp>
      <p:sp>
        <p:nvSpPr>
          <p:cNvPr id="209" name="مربع النص"/>
          <p:cNvSpPr txBox="1">
            <a:spLocks/>
          </p:cNvSpPr>
          <p:nvPr/>
        </p:nvSpPr>
        <p:spPr>
          <a:xfrm rot="0">
            <a:off x="750887" y="4325937"/>
            <a:ext cx="333375" cy="401637"/>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10" name="مربع النص"/>
          <p:cNvSpPr txBox="1">
            <a:spLocks/>
          </p:cNvSpPr>
          <p:nvPr/>
        </p:nvSpPr>
        <p:spPr>
          <a:xfrm rot="0">
            <a:off x="742950" y="3460750"/>
            <a:ext cx="366712" cy="3968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11" name="مربع النص"/>
          <p:cNvSpPr txBox="1">
            <a:spLocks/>
          </p:cNvSpPr>
          <p:nvPr/>
        </p:nvSpPr>
        <p:spPr>
          <a:xfrm rot="0">
            <a:off x="746125" y="2614612"/>
            <a:ext cx="366712" cy="396874"/>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12" name="مربع النص"/>
          <p:cNvSpPr txBox="1">
            <a:spLocks/>
          </p:cNvSpPr>
          <p:nvPr/>
        </p:nvSpPr>
        <p:spPr>
          <a:xfrm rot="0">
            <a:off x="749300" y="1711325"/>
            <a:ext cx="366712" cy="3968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13" name="مربع النص"/>
          <p:cNvSpPr txBox="1">
            <a:spLocks/>
          </p:cNvSpPr>
          <p:nvPr/>
        </p:nvSpPr>
        <p:spPr>
          <a:xfrm rot="0">
            <a:off x="1112837" y="5845175"/>
            <a:ext cx="366712" cy="33654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16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214" name="مربع النص"/>
          <p:cNvSpPr txBox="1">
            <a:spLocks/>
          </p:cNvSpPr>
          <p:nvPr/>
        </p:nvSpPr>
        <p:spPr>
          <a:xfrm rot="0">
            <a:off x="739775" y="5214937"/>
            <a:ext cx="331787" cy="401637"/>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435109962"/>
      </p:ext>
    </p:extLst>
  </p:cSld>
  <p:clrMapOvr>
    <a:masterClrMapping/>
  </p:clrMapOvr>
</p:sld>
</file>

<file path=ppt/slides/slide3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15" name="مربع النص"/>
          <p:cNvSpPr>
            <a:spLocks noGrp="1"/>
          </p:cNvSpPr>
          <p:nvPr>
            <p:ph type="title"/>
          </p:nvPr>
        </p:nvSpPr>
        <p:spPr>
          <a:xfrm rot="0">
            <a:off x="685800" y="6096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0" cap="none" spc="0" baseline="0">
                <a:solidFill>
                  <a:srgbClr val="FF0000"/>
                </a:solidFill>
                <a:latin typeface="Syntax" pitchFamily="34" charset="0"/>
                <a:ea typeface="宋体" pitchFamily="0" charset="0"/>
                <a:cs typeface="Lucida Sans"/>
              </a:rPr>
              <a:t>Open prostectomy</a:t>
            </a:r>
            <a:endParaRPr lang="zh-CN" altLang="en-US" sz="4400" b="0" i="0" u="none" strike="noStrike" kern="0" cap="none" spc="0" baseline="0">
              <a:solidFill>
                <a:srgbClr val="FF0000"/>
              </a:solidFill>
              <a:latin typeface="Syntax" pitchFamily="34" charset="0"/>
              <a:ea typeface="宋体" pitchFamily="0" charset="0"/>
              <a:cs typeface="Lucida Sans"/>
            </a:endParaRPr>
          </a:p>
        </p:txBody>
      </p:sp>
      <p:sp>
        <p:nvSpPr>
          <p:cNvPr id="216" name="المستطيلات"/>
          <p:cNvSpPr>
            <a:spLocks noGrp="1"/>
          </p:cNvSpPr>
          <p:nvPr>
            <p:ph type="obj"/>
          </p:nvPr>
        </p:nvSpPr>
        <p:spPr>
          <a:xfrm rot="0">
            <a:off x="685800" y="1981200"/>
            <a:ext cx="7939087"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l">
              <a:lnSpc>
                <a:spcPct val="100000"/>
              </a:lnSpc>
              <a:spcBef>
                <a:spcPct val="20000"/>
              </a:spcBef>
              <a:spcAft>
                <a:spcPts val="0"/>
              </a:spcAft>
              <a:buClr>
                <a:srgbClr val="009900"/>
              </a:buClr>
              <a:buSzPct val="100000"/>
              <a:buChar char="•"/>
            </a:pPr>
            <a:r>
              <a:rPr lang="en-US" altLang="zh-CN" sz="2400" b="0" i="0" u="none" strike="noStrike" kern="0" cap="none" spc="0" baseline="0">
                <a:solidFill>
                  <a:srgbClr val="3366CC"/>
                </a:solidFill>
                <a:latin typeface="Syntax" pitchFamily="34" charset="0"/>
                <a:ea typeface="宋体" pitchFamily="0" charset="0"/>
                <a:cs typeface="Lucida Sans"/>
              </a:rPr>
              <a:t>Involve surgical removal of an enlarged prostate and done under general or spinal anaesthesia.</a:t>
            </a:r>
            <a:endParaRPr lang="en-US" altLang="zh-CN" sz="2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endParaRPr lang="en-US" altLang="zh-CN" sz="2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400" b="0" i="0" u="none" strike="noStrike" kern="0" cap="none" spc="0" baseline="0">
                <a:solidFill>
                  <a:srgbClr val="3366CC"/>
                </a:solidFill>
                <a:latin typeface="Syntax" pitchFamily="34" charset="0"/>
                <a:ea typeface="宋体" pitchFamily="0" charset="0"/>
                <a:cs typeface="Lucida Sans"/>
              </a:rPr>
              <a:t>Infrequently used, and restricted to very enlarged prostate glands, and for individuals with bladder stone where TURP is not possible.</a:t>
            </a:r>
            <a:endParaRPr lang="en-US" altLang="zh-CN" sz="2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endParaRPr lang="en-US" altLang="zh-CN" sz="2400" b="0" i="0" u="none" strike="noStrike" kern="0" cap="none" spc="0" baseline="0">
              <a:solidFill>
                <a:srgbClr val="3366CC"/>
              </a:solidFill>
              <a:latin typeface="Syntax" pitchFamily="34" charset="0"/>
              <a:ea typeface="宋体" pitchFamily="0" charset="0"/>
              <a:cs typeface="Lucida Sans"/>
            </a:endParaRPr>
          </a:p>
          <a:p>
            <a:pPr marL="342900" indent="-342900" algn="l">
              <a:lnSpc>
                <a:spcPct val="100000"/>
              </a:lnSpc>
              <a:spcBef>
                <a:spcPct val="20000"/>
              </a:spcBef>
              <a:spcAft>
                <a:spcPts val="0"/>
              </a:spcAft>
              <a:buClr>
                <a:srgbClr val="009900"/>
              </a:buClr>
              <a:buSzPct val="100000"/>
              <a:buChar char="•"/>
            </a:pPr>
            <a:r>
              <a:rPr lang="en-US" altLang="zh-CN" sz="2400" b="0" i="0" u="none" strike="noStrike" kern="0" cap="none" spc="0" baseline="0">
                <a:solidFill>
                  <a:srgbClr val="3366CC"/>
                </a:solidFill>
                <a:latin typeface="Syntax" pitchFamily="34" charset="0"/>
                <a:ea typeface="宋体" pitchFamily="0" charset="0"/>
                <a:cs typeface="Lucida Sans"/>
              </a:rPr>
              <a:t>Required longer hospital stay &amp; associated with higher incidence of bleeding and other complications.</a:t>
            </a:r>
            <a:endParaRPr lang="zh-CN" altLang="en-US" sz="24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1370837735"/>
      </p:ext>
    </p:extLst>
  </p:cSld>
  <p:clrMapOvr>
    <a:masterClrMapping/>
  </p:clrMapOvr>
</p:sld>
</file>

<file path=ppt/slides/slide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5" name="مربع النص"/>
          <p:cNvSpPr>
            <a:spLocks noGrp="1"/>
          </p:cNvSpPr>
          <p:nvPr>
            <p:ph type="title"/>
          </p:nvPr>
        </p:nvSpPr>
        <p:spPr>
          <a:xfrm rot="0">
            <a:off x="457200" y="1206500"/>
            <a:ext cx="8229600" cy="1142999"/>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BPH   </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26" name="مربع النص"/>
          <p:cNvSpPr>
            <a:spLocks noGrp="1"/>
          </p:cNvSpPr>
          <p:nvPr>
            <p:ph type="body" idx="4294967295"/>
          </p:nvPr>
        </p:nvSpPr>
        <p:spPr>
          <a:xfrm rot="0">
            <a:off x="685800" y="2859087"/>
            <a:ext cx="7772400" cy="3236912"/>
          </a:xfrm>
          <a:prstGeom prst="rect"/>
          <a:noFill/>
          <a:ln w="12700" cmpd="sng" cap="flat">
            <a:noFill/>
            <a:prstDash val="solid"/>
            <a:miter/>
          </a:ln>
        </p:spPr>
        <p:txBody>
          <a:bodyPr vert="horz" wrap="square" lIns="91440" tIns="45720" rIns="91440" bIns="45720" anchor="t" anchorCtr="0">
            <a:prstTxWarp prst="textNoShape"/>
          </a:bodyPr>
          <a:lstStyle/>
          <a:p>
            <a:pPr marL="342900" indent="-342900" algn="ctr">
              <a:lnSpc>
                <a:spcPct val="100000"/>
              </a:lnSpc>
              <a:spcBef>
                <a:spcPct val="2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Generalised disease of the prostate due to hormonal derangement which leads to enlargement of the gland to cause compression of the urethra leading to symptoms</a:t>
            </a:r>
            <a:endParaRPr lang="zh-CN" altLang="en-US" sz="3200" b="0" i="0" u="none" strike="noStrike" kern="0" cap="none" spc="0" baseline="0">
              <a:solidFill>
                <a:srgbClr val="3366CC"/>
              </a:solidFill>
              <a:latin typeface="Syntax" pitchFamily="34" charset="0"/>
              <a:ea typeface="宋体" pitchFamily="0" charset="0"/>
              <a:cs typeface="Lucida Sans"/>
            </a:endParaRPr>
          </a:p>
        </p:txBody>
      </p:sp>
    </p:spTree>
    <p:extLst>
      <p:ext uri="{BB962C8B-B14F-4D97-AF65-F5344CB8AC3E}">
        <p14:creationId xmlns:p14="http://schemas.microsoft.com/office/powerpoint/2010/main" val="1284586135"/>
      </p:ext>
    </p:extLst>
  </p:cSld>
  <p:clrMapOvr>
    <a:masterClrMapping/>
  </p:clrMapOvr>
</p:sld>
</file>

<file path=ppt/slides/slide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7" name="مربع النص"/>
          <p:cNvSpPr>
            <a:spLocks noGrp="1"/>
          </p:cNvSpPr>
          <p:nvPr>
            <p:ph type="title"/>
          </p:nvPr>
        </p:nvSpPr>
        <p:spPr>
          <a:xfrm rot="0">
            <a:off x="485775" y="641350"/>
            <a:ext cx="7772400" cy="7493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Causes of BPH</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28" name="مربع النص"/>
          <p:cNvSpPr>
            <a:spLocks noGrp="1"/>
          </p:cNvSpPr>
          <p:nvPr>
            <p:ph type="body" idx="4294967295"/>
          </p:nvPr>
        </p:nvSpPr>
        <p:spPr>
          <a:xfrm rot="0">
            <a:off x="0" y="1487487"/>
            <a:ext cx="8653463" cy="5049837"/>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8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BPH is part of the natural aging process (increase in androgen receptor)</a:t>
            </a:r>
            <a:r>
              <a:rPr lang="en-US" altLang="zh-CN" sz="2800" b="0" i="0" u="none" strike="noStrike" kern="0" cap="none" spc="0" baseline="0">
                <a:solidFill>
                  <a:srgbClr val="3366CC"/>
                </a:solidFill>
                <a:latin typeface="Syntax" pitchFamily="34" charset="0"/>
                <a:ea typeface="宋体" pitchFamily="0" charset="0"/>
                <a:cs typeface="Lucida Sans"/>
              </a:rPr>
              <a:t> </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r>
              <a:rPr lang="en-US" altLang="zh-CN" sz="2000" b="0" i="0" u="none" strike="noStrike" kern="0" cap="none" spc="0" baseline="0">
                <a:solidFill>
                  <a:srgbClr val="3366CC"/>
                </a:solidFill>
                <a:latin typeface="Syntax" pitchFamily="34" charset="0"/>
                <a:ea typeface="宋体" pitchFamily="0" charset="0"/>
                <a:cs typeface="Lucida Sans"/>
              </a:rPr>
              <a:t>Microscopic disease started after the age of 30</a:t>
            </a:r>
            <a:endParaRPr lang="en-US" altLang="zh-CN" sz="2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r>
              <a:rPr lang="en-US" altLang="zh-CN" sz="2000" b="0" i="0" u="none" strike="noStrike" kern="0" cap="none" spc="0" baseline="0">
                <a:solidFill>
                  <a:srgbClr val="3366CC"/>
                </a:solidFill>
                <a:latin typeface="Syntax" pitchFamily="34" charset="0"/>
                <a:ea typeface="宋体" pitchFamily="0" charset="0"/>
                <a:cs typeface="Lucida Sans"/>
              </a:rPr>
              <a:t>20% in 40 yo men. And 50% in over 50 yo.</a:t>
            </a:r>
            <a:endParaRPr lang="en-US" altLang="zh-CN" sz="2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r>
              <a:rPr lang="en-US" altLang="zh-CN" sz="2000" b="0" i="0" u="none" strike="noStrike" kern="0" cap="none" spc="0" baseline="0">
                <a:solidFill>
                  <a:srgbClr val="3366CC"/>
                </a:solidFill>
                <a:latin typeface="Syntax" pitchFamily="34" charset="0"/>
                <a:ea typeface="宋体" pitchFamily="0" charset="0"/>
                <a:cs typeface="Lucida Sans"/>
              </a:rPr>
              <a:t>Over age of 85, over 90% experience symptoms due to BPH</a:t>
            </a:r>
            <a:endParaRPr lang="en-US" altLang="zh-CN" sz="2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endParaRPr lang="en-US" altLang="zh-CN" sz="2800" b="0" i="0" u="none" strike="noStrike" kern="0" cap="none" spc="0" baseline="-2500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Obesity</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endParaRPr lang="en-US" altLang="zh-CN" sz="3000" b="0" i="0" u="none" strike="noStrike" kern="0" cap="none" spc="0" baseline="-2500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Dihydrotestosterone (DHT) play a role </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 </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BPH </a:t>
            </a:r>
            <a:r>
              <a:rPr lang="en-US" altLang="zh-CN" sz="3000" b="1" i="0" u="none" strike="noStrike" kern="0" cap="none" spc="0" baseline="0">
                <a:solidFill>
                  <a:srgbClr val="3366CC"/>
                </a:solidFill>
                <a:latin typeface="Syntax" pitchFamily="34" charset="0"/>
                <a:ea typeface="宋体" pitchFamily="0" charset="0"/>
                <a:cs typeface="Lucida Sans"/>
              </a:rPr>
              <a:t>cannot</a:t>
            </a:r>
            <a:r>
              <a:rPr lang="en-US" altLang="zh-CN" sz="3000" b="0" i="0" u="none" strike="noStrike" kern="0" cap="none" spc="0" baseline="0">
                <a:solidFill>
                  <a:srgbClr val="3366CC"/>
                </a:solidFill>
                <a:latin typeface="Syntax" pitchFamily="34" charset="0"/>
                <a:ea typeface="宋体" pitchFamily="0" charset="0"/>
                <a:cs typeface="Lucida Sans"/>
              </a:rPr>
              <a:t> be prevented </a:t>
            </a:r>
            <a:endParaRPr lang="en-US" altLang="zh-CN" sz="3000" b="0" i="0" u="none" strike="noStrike" kern="0" cap="none" spc="0" baseline="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endParaRPr lang="en-US" altLang="zh-CN" sz="3000" b="0" i="0" u="none" strike="noStrike" kern="0" cap="none" spc="0" baseline="-25000">
              <a:solidFill>
                <a:srgbClr val="3366CC"/>
              </a:solidFill>
              <a:latin typeface="Syntax" pitchFamily="34" charset="0"/>
              <a:ea typeface="宋体" pitchFamily="0" charset="0"/>
              <a:cs typeface="Lucida Sans"/>
            </a:endParaRPr>
          </a:p>
          <a:p>
            <a:pPr marL="342900" indent="-3175" algn="l">
              <a:lnSpc>
                <a:spcPct val="80000"/>
              </a:lnSpc>
              <a:spcBef>
                <a:spcPct val="20000"/>
              </a:spcBef>
              <a:spcAft>
                <a:spcPts val="0"/>
              </a:spcAft>
              <a:buNone/>
            </a:pPr>
            <a:r>
              <a:rPr lang="en-US" altLang="zh-CN" sz="3000" b="0" i="0" u="none" strike="noStrike" kern="0" cap="none" spc="0" baseline="0">
                <a:solidFill>
                  <a:srgbClr val="3366CC"/>
                </a:solidFill>
                <a:latin typeface="Syntax" pitchFamily="34" charset="0"/>
                <a:ea typeface="宋体" pitchFamily="0" charset="0"/>
                <a:cs typeface="Lucida Sans"/>
              </a:rPr>
              <a:t>BPH </a:t>
            </a:r>
            <a:r>
              <a:rPr lang="en-US" altLang="zh-CN" sz="3000" b="1" i="0" u="none" strike="noStrike" kern="0" cap="none" spc="0" baseline="0">
                <a:solidFill>
                  <a:srgbClr val="3366CC"/>
                </a:solidFill>
                <a:latin typeface="Syntax" pitchFamily="34" charset="0"/>
                <a:ea typeface="宋体" pitchFamily="0" charset="0"/>
                <a:cs typeface="Lucida Sans"/>
              </a:rPr>
              <a:t>can</a:t>
            </a:r>
            <a:r>
              <a:rPr lang="en-US" altLang="zh-CN" sz="3000" b="0" i="0" u="none" strike="noStrike" kern="0" cap="none" spc="0" baseline="0">
                <a:solidFill>
                  <a:srgbClr val="3366CC"/>
                </a:solidFill>
                <a:latin typeface="Syntax" pitchFamily="34" charset="0"/>
                <a:ea typeface="宋体" pitchFamily="0" charset="0"/>
                <a:cs typeface="Lucida Sans"/>
              </a:rPr>
              <a:t> be treated</a:t>
            </a:r>
            <a:endParaRPr lang="zh-CN" altLang="en-US" sz="3000" b="0" i="0" u="none" strike="noStrike" kern="0" cap="none" spc="0" baseline="0">
              <a:solidFill>
                <a:srgbClr val="3366CC"/>
              </a:solidFill>
              <a:latin typeface="Syntax" pitchFamily="34" charset="0"/>
              <a:ea typeface="宋体" pitchFamily="0" charset="0"/>
              <a:cs typeface="Lucida Sans"/>
            </a:endParaRPr>
          </a:p>
        </p:txBody>
      </p:sp>
      <p:sp>
        <p:nvSpPr>
          <p:cNvPr id="29"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30" name="مربع النص"/>
          <p:cNvSpPr txBox="1">
            <a:spLocks/>
          </p:cNvSpPr>
          <p:nvPr/>
        </p:nvSpPr>
        <p:spPr>
          <a:xfrm rot="0">
            <a:off x="0" y="607377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31" name="مربع النص"/>
          <p:cNvSpPr txBox="1">
            <a:spLocks/>
          </p:cNvSpPr>
          <p:nvPr/>
        </p:nvSpPr>
        <p:spPr>
          <a:xfrm rot="0">
            <a:off x="0" y="5308600"/>
            <a:ext cx="366712" cy="461962"/>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32" name="مربع النص"/>
          <p:cNvSpPr txBox="1">
            <a:spLocks/>
          </p:cNvSpPr>
          <p:nvPr/>
        </p:nvSpPr>
        <p:spPr>
          <a:xfrm rot="0">
            <a:off x="0" y="142716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33" name="مربع النص"/>
          <p:cNvSpPr txBox="1">
            <a:spLocks/>
          </p:cNvSpPr>
          <p:nvPr/>
        </p:nvSpPr>
        <p:spPr>
          <a:xfrm rot="0">
            <a:off x="0" y="4419600"/>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34" name="مربع النص"/>
          <p:cNvSpPr txBox="1">
            <a:spLocks/>
          </p:cNvSpPr>
          <p:nvPr/>
        </p:nvSpPr>
        <p:spPr>
          <a:xfrm rot="0">
            <a:off x="0" y="3670300"/>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800679136"/>
      </p:ext>
    </p:extLst>
  </p:cSld>
  <p:clrMapOvr>
    <a:masterClrMapping/>
  </p:clrMapOvr>
</p:sld>
</file>

<file path=ppt/slides/slide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5" name="مربع النص"/>
          <p:cNvSpPr>
            <a:spLocks noGrp="1"/>
          </p:cNvSpPr>
          <p:nvPr>
            <p:ph type="title"/>
          </p:nvPr>
        </p:nvSpPr>
        <p:spPr>
          <a:xfrm rot="0">
            <a:off x="500062" y="43815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common symptoms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36" name="مربع النص"/>
          <p:cNvSpPr>
            <a:spLocks noGrp="1"/>
          </p:cNvSpPr>
          <p:nvPr>
            <p:ph type="body" idx="4294967295"/>
          </p:nvPr>
        </p:nvSpPr>
        <p:spPr>
          <a:xfrm rot="0">
            <a:off x="180975" y="1781175"/>
            <a:ext cx="4481513"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7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Decrease in the urinary stream </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7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Dribbling or leaking after urination</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7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Intermittency</a:t>
            </a:r>
            <a:endParaRPr lang="en-US" altLang="zh-CN" sz="3200" b="0" i="0" u="none" strike="noStrike" kern="0" cap="none" spc="0" baseline="0">
              <a:solidFill>
                <a:srgbClr val="333399"/>
              </a:solidFill>
              <a:latin typeface="Syntax" pitchFamily="34" charset="0"/>
              <a:ea typeface="宋体" pitchFamily="0" charset="0"/>
              <a:cs typeface="Lucida Sans"/>
            </a:endParaRPr>
          </a:p>
          <a:p>
            <a:pPr marL="342900" indent="-3175" algn="l">
              <a:lnSpc>
                <a:spcPct val="100000"/>
              </a:lnSpc>
              <a:spcBef>
                <a:spcPct val="20000"/>
              </a:spcBef>
              <a:spcAft>
                <a:spcPts val="0"/>
              </a:spcAft>
              <a:buClr>
                <a:srgbClr val="009900"/>
              </a:buClr>
              <a:buSzPct val="100000"/>
              <a:buChar char="•"/>
            </a:pPr>
            <a:endParaRPr lang="zh-CN" altLang="en-US" sz="2800" b="0" i="0" u="none" strike="noStrike" kern="0" cap="none" spc="0" baseline="0">
              <a:solidFill>
                <a:srgbClr val="3366CC"/>
              </a:solidFill>
              <a:latin typeface="Syntax" pitchFamily="34" charset="0"/>
              <a:ea typeface="宋体" pitchFamily="0" charset="0"/>
              <a:cs typeface="Lucida Sans"/>
            </a:endParaRPr>
          </a:p>
        </p:txBody>
      </p:sp>
      <p:sp>
        <p:nvSpPr>
          <p:cNvPr id="37" name="مربع النص"/>
          <p:cNvSpPr>
            <a:spLocks noGrp="1"/>
          </p:cNvSpPr>
          <p:nvPr>
            <p:ph type="body" idx="4294967295"/>
          </p:nvPr>
        </p:nvSpPr>
        <p:spPr>
          <a:xfrm rot="0">
            <a:off x="5105400" y="1766887"/>
            <a:ext cx="4191000" cy="41148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00000"/>
              </a:lnSpc>
              <a:spcBef>
                <a:spcPct val="7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Hesitancy </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7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Pain or burning during urination</a:t>
            </a:r>
            <a:endParaRPr lang="en-US" altLang="zh-CN" sz="32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00000"/>
              </a:lnSpc>
              <a:spcBef>
                <a:spcPct val="70000"/>
              </a:spcBef>
              <a:spcAft>
                <a:spcPts val="0"/>
              </a:spcAft>
              <a:buNone/>
            </a:pPr>
            <a:r>
              <a:rPr lang="en-US" altLang="zh-CN" sz="3200" b="0" i="0" u="none" strike="noStrike" kern="0" cap="none" spc="0" baseline="0">
                <a:solidFill>
                  <a:srgbClr val="3366CC"/>
                </a:solidFill>
                <a:latin typeface="Syntax" pitchFamily="34" charset="0"/>
                <a:ea typeface="宋体" pitchFamily="0" charset="0"/>
                <a:cs typeface="Lucida Sans"/>
              </a:rPr>
              <a:t>Feeling that the bladder never completely empties</a:t>
            </a:r>
            <a:endParaRPr lang="zh-CN" altLang="en-US" sz="3200" b="0" i="0" u="none" strike="noStrike" kern="0" cap="none" spc="0" baseline="0">
              <a:solidFill>
                <a:srgbClr val="3366CC"/>
              </a:solidFill>
              <a:latin typeface="Syntax" pitchFamily="34" charset="0"/>
              <a:ea typeface="宋体" pitchFamily="0" charset="0"/>
              <a:cs typeface="Lucida Sans"/>
            </a:endParaRPr>
          </a:p>
        </p:txBody>
      </p:sp>
      <p:sp>
        <p:nvSpPr>
          <p:cNvPr id="38" name="خط مستقيم"/>
          <p:cNvSpPr>
            <a:spLocks/>
          </p:cNvSpPr>
          <p:nvPr/>
        </p:nvSpPr>
        <p:spPr>
          <a:xfrm rot="0">
            <a:off x="603250" y="1250950"/>
            <a:ext cx="7947025" cy="0"/>
          </a:xfrm>
          <a:prstGeom prst="line"/>
          <a:noFill/>
          <a:ln w="19050" cmpd="sng" cap="flat">
            <a:solidFill>
              <a:srgbClr val="333399"/>
            </a:solidFill>
            <a:prstDash val="solid"/>
            <a:miter/>
          </a:ln>
        </p:spPr>
      </p:sp>
      <p:sp>
        <p:nvSpPr>
          <p:cNvPr id="39" name="مربع النص"/>
          <p:cNvSpPr txBox="1">
            <a:spLocks/>
          </p:cNvSpPr>
          <p:nvPr/>
        </p:nvSpPr>
        <p:spPr>
          <a:xfrm rot="0">
            <a:off x="214312" y="4505325"/>
            <a:ext cx="366712" cy="45719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40" name="مربع النص"/>
          <p:cNvSpPr txBox="1">
            <a:spLocks/>
          </p:cNvSpPr>
          <p:nvPr/>
        </p:nvSpPr>
        <p:spPr>
          <a:xfrm rot="0">
            <a:off x="173037" y="316706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41" name="مربع النص"/>
          <p:cNvSpPr txBox="1">
            <a:spLocks/>
          </p:cNvSpPr>
          <p:nvPr/>
        </p:nvSpPr>
        <p:spPr>
          <a:xfrm rot="0">
            <a:off x="5141912" y="395446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42" name="مربع النص"/>
          <p:cNvSpPr txBox="1">
            <a:spLocks/>
          </p:cNvSpPr>
          <p:nvPr/>
        </p:nvSpPr>
        <p:spPr>
          <a:xfrm rot="0">
            <a:off x="5146674" y="266858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43" name="مربع النص"/>
          <p:cNvSpPr txBox="1">
            <a:spLocks/>
          </p:cNvSpPr>
          <p:nvPr/>
        </p:nvSpPr>
        <p:spPr>
          <a:xfrm rot="0">
            <a:off x="5143500" y="1841500"/>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44" name="مربع النص"/>
          <p:cNvSpPr txBox="1">
            <a:spLocks/>
          </p:cNvSpPr>
          <p:nvPr/>
        </p:nvSpPr>
        <p:spPr>
          <a:xfrm rot="0">
            <a:off x="128587" y="1787525"/>
            <a:ext cx="501650" cy="549275"/>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30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47780414"/>
      </p:ext>
    </p:extLst>
  </p:cSld>
  <p:clrMapOvr>
    <a:masterClrMapping/>
  </p:clrMapOvr>
</p:sld>
</file>

<file path=ppt/slides/slide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5" name="مربع النص"/>
          <p:cNvSpPr>
            <a:spLocks noGrp="1"/>
          </p:cNvSpPr>
          <p:nvPr>
            <p:ph type="title"/>
          </p:nvPr>
        </p:nvSpPr>
        <p:spPr>
          <a:xfrm rot="0">
            <a:off x="484187" y="23812"/>
            <a:ext cx="827405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Causes of these symptoms</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46" name="مربع النص"/>
          <p:cNvSpPr txBox="1">
            <a:spLocks/>
          </p:cNvSpPr>
          <p:nvPr/>
        </p:nvSpPr>
        <p:spPr>
          <a:xfrm rot="0">
            <a:off x="280987" y="4532312"/>
            <a:ext cx="8991600" cy="1385887"/>
          </a:xfrm>
          <a:prstGeom prst="rect"/>
          <a:noFill/>
          <a:ln w="12700" cmpd="sng" cap="flat">
            <a:noFill/>
            <a:prstDash val="solid"/>
            <a:miter/>
          </a:ln>
        </p:spPr>
        <p:txBody>
          <a:bodyPr vert="horz" wrap="square" lIns="91440" tIns="45720" rIns="91440" bIns="45720" anchor="t" anchorCtr="0">
            <a:prstTxWarp prst="textNoShape"/>
            <a:spAutoFit/>
          </a:bodyPr>
          <a:lstStyle/>
          <a:p>
            <a:pPr marL="285750" indent="0" algn="l">
              <a:lnSpc>
                <a:spcPct val="100000"/>
              </a:lnSpc>
              <a:spcBef>
                <a:spcPct val="5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Prostate grows with age </a:t>
            </a:r>
            <a:endParaRPr lang="en-US" altLang="zh-CN" sz="3400" b="0" i="0" u="none" strike="noStrike" kern="0" cap="none" spc="0" baseline="0">
              <a:solidFill>
                <a:srgbClr val="3366CC"/>
              </a:solidFill>
              <a:latin typeface="Syntax" pitchFamily="34" charset="0"/>
              <a:ea typeface="宋体" pitchFamily="0" charset="0"/>
              <a:cs typeface="Lucida Sans"/>
            </a:endParaRPr>
          </a:p>
          <a:p>
            <a:pPr marL="285750" indent="0" algn="l">
              <a:lnSpc>
                <a:spcPct val="100000"/>
              </a:lnSpc>
              <a:spcBef>
                <a:spcPct val="50000"/>
              </a:spcBef>
              <a:spcAft>
                <a:spcPts val="0"/>
              </a:spcAft>
              <a:buNone/>
            </a:pPr>
            <a:r>
              <a:rPr lang="en-US" altLang="zh-CN" sz="3400" b="0" i="0" u="none" strike="noStrike" kern="0" cap="none" spc="0" baseline="0">
                <a:solidFill>
                  <a:srgbClr val="3366CC"/>
                </a:solidFill>
                <a:latin typeface="Syntax" pitchFamily="34" charset="0"/>
                <a:ea typeface="宋体" pitchFamily="0" charset="0"/>
                <a:cs typeface="Lucida Sans"/>
              </a:rPr>
              <a:t>Pressure on the urethra restricts urine flow  </a:t>
            </a:r>
            <a:endParaRPr lang="zh-CN" altLang="en-US" sz="3400" b="0" i="0" u="none" strike="noStrike" kern="0" cap="none" spc="0" baseline="0">
              <a:solidFill>
                <a:schemeClr val="tx1"/>
              </a:solidFill>
              <a:latin typeface="Syntax" pitchFamily="34" charset="0"/>
              <a:ea typeface="宋体" pitchFamily="0" charset="0"/>
              <a:cs typeface="Lucida Sans"/>
            </a:endParaRPr>
          </a:p>
        </p:txBody>
      </p:sp>
      <p:pic>
        <p:nvPicPr>
          <p:cNvPr id="47" name="الصور" descr="prostateBPH"/>
          <p:cNvPicPr>
            <a:picLocks noChangeAspect="1"/>
          </p:cNvPicPr>
          <p:nvPr/>
        </p:nvPicPr>
        <p:blipFill>
          <a:blip r:embed="rId1" cstate="print"/>
          <a:stretch>
            <a:fillRect/>
          </a:stretch>
        </p:blipFill>
        <p:spPr>
          <a:xfrm rot="0">
            <a:off x="1979612" y="1104900"/>
            <a:ext cx="5222875" cy="3365499"/>
          </a:xfrm>
          <a:prstGeom prst="rect"/>
          <a:noFill/>
          <a:ln w="12700" cmpd="sng" cap="flat">
            <a:noFill/>
            <a:prstDash val="solid"/>
            <a:miter/>
          </a:ln>
        </p:spPr>
      </p:pic>
      <p:sp>
        <p:nvSpPr>
          <p:cNvPr id="48" name="مربع النص"/>
          <p:cNvSpPr txBox="1">
            <a:spLocks/>
          </p:cNvSpPr>
          <p:nvPr/>
        </p:nvSpPr>
        <p:spPr>
          <a:xfrm rot="0">
            <a:off x="279400" y="538162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49" name="مربع النص"/>
          <p:cNvSpPr txBox="1">
            <a:spLocks/>
          </p:cNvSpPr>
          <p:nvPr/>
        </p:nvSpPr>
        <p:spPr>
          <a:xfrm rot="0">
            <a:off x="273050" y="461168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1218073554"/>
      </p:ext>
    </p:extLst>
  </p:cSld>
  <p:clrMapOvr>
    <a:masterClrMapping/>
  </p:clrMapOvr>
</p:sld>
</file>

<file path=ppt/slides/slide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0" name="مربع النص"/>
          <p:cNvSpPr>
            <a:spLocks noGrp="1"/>
          </p:cNvSpPr>
          <p:nvPr>
            <p:ph type="title"/>
          </p:nvPr>
        </p:nvSpPr>
        <p:spPr>
          <a:xfrm rot="0">
            <a:off x="685800" y="-182562"/>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4400" b="0" i="0" u="none" strike="noStrike" kern="0" cap="none" spc="0" baseline="0">
                <a:solidFill>
                  <a:srgbClr val="333399"/>
                </a:solidFill>
                <a:latin typeface="Syntax" pitchFamily="34" charset="0"/>
                <a:ea typeface="PMingLiU"/>
                <a:cs typeface="Lucida Sans"/>
              </a:rPr>
              <a:t>History</a:t>
            </a:r>
            <a:endParaRPr lang="zh-CN" altLang="en-US" sz="4400" b="0" i="0" u="none" strike="noStrike" kern="0" cap="none" spc="0" baseline="0">
              <a:solidFill>
                <a:srgbClr val="333399"/>
              </a:solidFill>
              <a:latin typeface="Syntax" pitchFamily="34" charset="0"/>
              <a:ea typeface="PMingLiU"/>
              <a:cs typeface="Lucida Sans"/>
            </a:endParaRPr>
          </a:p>
        </p:txBody>
      </p:sp>
      <p:pic>
        <p:nvPicPr>
          <p:cNvPr id="51" name="الصور" descr="ScreenHunter_011"/>
          <p:cNvPicPr>
            <a:picLocks noChangeAspect="1"/>
          </p:cNvPicPr>
          <p:nvPr/>
        </p:nvPicPr>
        <p:blipFill>
          <a:blip r:embed="rId1" cstate="print"/>
          <a:stretch>
            <a:fillRect/>
          </a:stretch>
        </p:blipFill>
        <p:spPr>
          <a:xfrm rot="0">
            <a:off x="219075" y="798512"/>
            <a:ext cx="8666163" cy="5541962"/>
          </a:xfrm>
          <a:prstGeom prst="rect"/>
          <a:noFill/>
          <a:ln w="12700" cmpd="sng" cap="flat">
            <a:noFill/>
            <a:prstDash val="solid"/>
            <a:miter/>
          </a:ln>
        </p:spPr>
      </p:pic>
    </p:spTree>
    <p:extLst>
      <p:ext uri="{BB962C8B-B14F-4D97-AF65-F5344CB8AC3E}">
        <p14:creationId xmlns:p14="http://schemas.microsoft.com/office/powerpoint/2010/main" val="170881887"/>
      </p:ext>
    </p:extLst>
  </p:cSld>
  <p:clrMapOvr>
    <a:masterClrMapping/>
  </p:clrMapOvr>
</p:sld>
</file>

<file path=ppt/slides/slide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2" name="مربع النص"/>
          <p:cNvSpPr>
            <a:spLocks noGrp="1"/>
          </p:cNvSpPr>
          <p:nvPr>
            <p:ph type="title"/>
          </p:nvPr>
        </p:nvSpPr>
        <p:spPr>
          <a:xfrm rot="0">
            <a:off x="485775" y="381000"/>
            <a:ext cx="7772400" cy="1143000"/>
          </a:xfrm>
          <a:prstGeom prst="rect"/>
          <a:noFill/>
          <a:ln w="12700" cmpd="sng" cap="flat">
            <a:noFill/>
            <a:prstDash val="solid"/>
            <a:miter/>
          </a:ln>
        </p:spPr>
        <p:txBody>
          <a:bodyPr vert="horz" wrap="square" lIns="91440" tIns="45720" rIns="91440" bIns="45720" anchor="ctr" anchorCtr="0">
            <a:prstTxWarp prst="textNoShape"/>
          </a:bodyPr>
          <a:lstStyle/>
          <a:p>
            <a:pPr marL="0" indent="0" algn="l">
              <a:lnSpc>
                <a:spcPct val="100000"/>
              </a:lnSpc>
              <a:spcBef>
                <a:spcPts val="0"/>
              </a:spcBef>
              <a:spcAft>
                <a:spcPts val="0"/>
              </a:spcAft>
              <a:buNone/>
            </a:pPr>
            <a:r>
              <a:rPr lang="en-US" altLang="zh-CN" sz="4400" b="0" i="0" u="none" strike="noStrike" kern="0" cap="none" spc="0" baseline="0">
                <a:solidFill>
                  <a:srgbClr val="FF0066"/>
                </a:solidFill>
                <a:latin typeface="Syntax" pitchFamily="34" charset="0"/>
                <a:ea typeface="宋体" pitchFamily="0" charset="0"/>
                <a:cs typeface="Lucida Sans"/>
              </a:rPr>
              <a:t>Diagnosis of BPH</a:t>
            </a:r>
            <a:endParaRPr lang="zh-CN" altLang="en-US" sz="4400" b="0" i="0" u="none" strike="noStrike" kern="0" cap="none" spc="0" baseline="0">
              <a:solidFill>
                <a:srgbClr val="FF0066"/>
              </a:solidFill>
              <a:latin typeface="Syntax" pitchFamily="34" charset="0"/>
              <a:ea typeface="宋体" pitchFamily="0" charset="0"/>
              <a:cs typeface="Lucida Sans"/>
            </a:endParaRPr>
          </a:p>
        </p:txBody>
      </p:sp>
      <p:sp>
        <p:nvSpPr>
          <p:cNvPr id="53" name="مربع النص"/>
          <p:cNvSpPr>
            <a:spLocks noGrp="1"/>
          </p:cNvSpPr>
          <p:nvPr>
            <p:ph type="body" idx="4294967295"/>
          </p:nvPr>
        </p:nvSpPr>
        <p:spPr>
          <a:xfrm rot="0">
            <a:off x="895350" y="1390650"/>
            <a:ext cx="8086725" cy="5105400"/>
          </a:xfrm>
          <a:prstGeom prst="rect"/>
          <a:noFill/>
          <a:ln w="12700" cmpd="sng" cap="flat">
            <a:noFill/>
            <a:prstDash val="solid"/>
            <a:miter/>
          </a:ln>
        </p:spPr>
        <p:txBody>
          <a:bodyPr vert="horz" wrap="square" lIns="91440" tIns="45720" rIns="91440" bIns="45720" anchor="t" anchorCtr="0">
            <a:prstTxWarp prst="textNoShape"/>
          </a:bodyPr>
          <a:lstStyle/>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Medical history</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Physical examination</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Prostate exam (cytoscopy)</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Urinalysis</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Uroflowmetry </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PSA blood test (level;3-10ng/ml)</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Transrectal ultrasound of prostate</a:t>
            </a:r>
            <a:endParaRPr lang="en-US" altLang="zh-CN" sz="2800" b="0" i="0" u="none" strike="noStrike" kern="0" cap="none" spc="0" baseline="0">
              <a:solidFill>
                <a:srgbClr val="3366CC"/>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r>
              <a:rPr lang="en-US" altLang="zh-CN" sz="2800" b="0" i="0" u="none" strike="noStrike" kern="0" cap="none" spc="0" baseline="0">
                <a:solidFill>
                  <a:srgbClr val="3366CC"/>
                </a:solidFill>
                <a:latin typeface="Syntax" pitchFamily="34" charset="0"/>
                <a:ea typeface="宋体" pitchFamily="0" charset="0"/>
                <a:cs typeface="Lucida Sans"/>
              </a:rPr>
              <a:t>Cystometry</a:t>
            </a:r>
            <a:endParaRPr lang="en-US" altLang="zh-CN" sz="2800" b="0" i="0" u="none" strike="noStrike" kern="0" cap="none" spc="0" baseline="0">
              <a:solidFill>
                <a:srgbClr val="333399"/>
              </a:solidFill>
              <a:latin typeface="Syntax" pitchFamily="34" charset="0"/>
              <a:ea typeface="宋体" pitchFamily="0" charset="0"/>
              <a:cs typeface="Lucida Sans"/>
            </a:endParaRPr>
          </a:p>
          <a:p>
            <a:pPr marL="342900" indent="-3175" algn="l">
              <a:lnSpc>
                <a:spcPct val="120000"/>
              </a:lnSpc>
              <a:spcBef>
                <a:spcPct val="20000"/>
              </a:spcBef>
              <a:spcAft>
                <a:spcPts val="0"/>
              </a:spcAft>
              <a:buNone/>
            </a:pPr>
            <a:endParaRPr lang="zh-CN" altLang="en-US" sz="3400" b="0" i="0" u="none" strike="noStrike" kern="0" cap="none" spc="0" baseline="0">
              <a:solidFill>
                <a:srgbClr val="3366CC"/>
              </a:solidFill>
              <a:latin typeface="Syntax" pitchFamily="34" charset="0"/>
              <a:ea typeface="宋体" pitchFamily="0" charset="0"/>
              <a:cs typeface="Lucida Sans"/>
            </a:endParaRPr>
          </a:p>
        </p:txBody>
      </p:sp>
      <p:sp>
        <p:nvSpPr>
          <p:cNvPr id="54" name="خط مستقيم"/>
          <p:cNvSpPr>
            <a:spLocks/>
          </p:cNvSpPr>
          <p:nvPr/>
        </p:nvSpPr>
        <p:spPr>
          <a:xfrm rot="0">
            <a:off x="603250" y="1179512"/>
            <a:ext cx="7947025" cy="0"/>
          </a:xfrm>
          <a:prstGeom prst="line"/>
          <a:noFill/>
          <a:ln w="19050" cmpd="sng" cap="flat">
            <a:solidFill>
              <a:srgbClr val="333399"/>
            </a:solidFill>
            <a:prstDash val="solid"/>
            <a:miter/>
          </a:ln>
        </p:spPr>
      </p:sp>
      <p:sp>
        <p:nvSpPr>
          <p:cNvPr id="55" name="مربع النص"/>
          <p:cNvSpPr txBox="1">
            <a:spLocks/>
          </p:cNvSpPr>
          <p:nvPr/>
        </p:nvSpPr>
        <p:spPr>
          <a:xfrm rot="0">
            <a:off x="906462" y="325437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56" name="مربع النص"/>
          <p:cNvSpPr txBox="1">
            <a:spLocks/>
          </p:cNvSpPr>
          <p:nvPr/>
        </p:nvSpPr>
        <p:spPr>
          <a:xfrm rot="0">
            <a:off x="909637" y="2697162"/>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57" name="مربع النص"/>
          <p:cNvSpPr txBox="1">
            <a:spLocks/>
          </p:cNvSpPr>
          <p:nvPr/>
        </p:nvSpPr>
        <p:spPr>
          <a:xfrm rot="0">
            <a:off x="911225" y="385127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58" name="مربع النص"/>
          <p:cNvSpPr txBox="1">
            <a:spLocks/>
          </p:cNvSpPr>
          <p:nvPr/>
        </p:nvSpPr>
        <p:spPr>
          <a:xfrm rot="0">
            <a:off x="912812" y="442753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59" name="مربع النص"/>
          <p:cNvSpPr txBox="1">
            <a:spLocks/>
          </p:cNvSpPr>
          <p:nvPr/>
        </p:nvSpPr>
        <p:spPr>
          <a:xfrm rot="0">
            <a:off x="903287" y="2078037"/>
            <a:ext cx="366712" cy="45719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60" name="مربع النص"/>
          <p:cNvSpPr txBox="1">
            <a:spLocks/>
          </p:cNvSpPr>
          <p:nvPr/>
        </p:nvSpPr>
        <p:spPr>
          <a:xfrm rot="0">
            <a:off x="917575" y="1430337"/>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61" name="مربع النص"/>
          <p:cNvSpPr txBox="1">
            <a:spLocks/>
          </p:cNvSpPr>
          <p:nvPr/>
        </p:nvSpPr>
        <p:spPr>
          <a:xfrm rot="0">
            <a:off x="909637" y="5121275"/>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
        <p:nvSpPr>
          <p:cNvPr id="62" name="مربع النص"/>
          <p:cNvSpPr txBox="1">
            <a:spLocks/>
          </p:cNvSpPr>
          <p:nvPr/>
        </p:nvSpPr>
        <p:spPr>
          <a:xfrm rot="0">
            <a:off x="925512" y="5710238"/>
            <a:ext cx="366712" cy="457200"/>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ct val="50000"/>
              </a:spcBef>
              <a:spcAft>
                <a:spcPts val="0"/>
              </a:spcAft>
              <a:buNone/>
            </a:pPr>
            <a:r>
              <a:rPr lang="en-US" altLang="zh-CN" sz="2400" b="0" i="0" u="none" strike="noStrike" kern="0" cap="none" spc="0" baseline="0">
                <a:solidFill>
                  <a:srgbClr val="009900"/>
                </a:solidFill>
                <a:latin typeface="Wingdings"/>
                <a:ea typeface="宋体" pitchFamily="0" charset="0"/>
                <a:cs typeface="Wingdings"/>
              </a:rPr>
              <a:t>n</a:t>
            </a:r>
            <a:endParaRPr lang="zh-CN" altLang="en-US" sz="2400" b="0" i="0" u="none" strike="noStrike" kern="0" cap="none" spc="0" baseline="0">
              <a:solidFill>
                <a:srgbClr val="009900"/>
              </a:solidFill>
              <a:latin typeface="Wingdings"/>
              <a:ea typeface="宋体" pitchFamily="0" charset="0"/>
              <a:cs typeface="Wingdings"/>
            </a:endParaRPr>
          </a:p>
        </p:txBody>
      </p:sp>
    </p:spTree>
    <p:extLst>
      <p:ext uri="{BB962C8B-B14F-4D97-AF65-F5344CB8AC3E}">
        <p14:creationId xmlns:p14="http://schemas.microsoft.com/office/powerpoint/2010/main" val="752087311"/>
      </p:ext>
    </p:extLst>
  </p:cSld>
  <p:clrMapOvr>
    <a:masterClrMapping/>
  </p:clrMapOvr>
</p:sld>
</file>

<file path=ppt/theme/theme1.xml><?xml version="1.0" encoding="utf-8"?>
<a:theme xmlns:a="http://schemas.openxmlformats.org/drawingml/2006/main" name="تصميم افتراضي">
  <a:themeElements>
    <a:clrScheme name="تصميم افتراضي">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تصميم افتراضي">
      <a:majorFont>
        <a:latin typeface=""/>
        <a:ea typeface=""/>
        <a:cs typeface=""/>
      </a:majorFont>
      <a:minorFont>
        <a:latin typeface=""/>
        <a:ea typeface=""/>
        <a:cs typeface=""/>
      </a:minorFont>
    </a:fontScheme>
    <a:fmtScheme name="تصميم افتراضي">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2.xml><?xml version="1.0" encoding="utf-8"?>
<a:theme xmlns:a="http://schemas.openxmlformats.org/drawingml/2006/main" name="notesMaster1">
  <a:themeElements>
    <a:clrScheme name="notesMaster1">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3.xml><?xml version="1.0" encoding="utf-8"?>
<a:theme xmlns:a="http://schemas.openxmlformats.org/drawingml/2006/main" name="handoutMaster1">
  <a:themeElements>
    <a:clrScheme name="handoutMaster1">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docProps/app.xml><?xml version="1.0" encoding="utf-8"?>
<Properties xmlns="http://schemas.openxmlformats.org/officeDocument/2006/extended-properties">
  <Template>Normal.eit</Template>
  <TotalTime>3296</TotalTime>
  <Application>Honor_Office</Application>
  <Company>Laserscope Inc.</Company>
</Properties>
</file>

<file path=docProps/core.xml><?xml version="1.0" encoding="utf-8"?>
<cp:coreProperties xmlns:cp="http://schemas.openxmlformats.org/package/2006/metadata/core-properties" xmlns:dc="http://purl.org/dc/elements/1.1/" xmlns:dcterms="http://purl.org/dc/terms/" xmlns:xsi="http://www.w3.org/2001/XMLSchema-instance">
  <dc:title>Benign Prostatic Hyperplasia (BPH)</dc:title>
  <dc:creator>Martina Rueter</dc:creator>
  <cp:lastModifiedBy>HONOR Docs</cp:lastModifiedBy>
  <cp:revision>145</cp:revision>
  <cp:lastPrinted>٢٠٠٣-٠٧-٢٤T١٤:٣٤:١٦Z</cp:lastPrinted>
  <dcterms:created xsi:type="dcterms:W3CDTF">٢٠٠٣-٠٦-٠٢T٢١:٢٥:٣٢Z</dcterms:created>
  <dcterms:modified xsi:type="dcterms:W3CDTF">٢٠٢٥-١٠-١٣T٠٤:١٥:١٦Z</dcterms:modified>
</cp:coreProperties>
</file>