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58" r:id="rId4"/>
    <p:sldId id="259" r:id="rId5"/>
    <p:sldId id="262" r:id="rId6"/>
    <p:sldId id="265" r:id="rId7"/>
    <p:sldId id="275" r:id="rId8"/>
    <p:sldId id="267" r:id="rId9"/>
    <p:sldId id="268" r:id="rId10"/>
    <p:sldId id="282" r:id="rId11"/>
    <p:sldId id="286" r:id="rId12"/>
    <p:sldId id="284" r:id="rId13"/>
    <p:sldId id="271" r:id="rId14"/>
    <p:sldId id="288" r:id="rId15"/>
    <p:sldId id="276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4" autoAdjust="0"/>
    <p:restoredTop sz="94660"/>
  </p:normalViewPr>
  <p:slideViewPr>
    <p:cSldViewPr snapToGrid="0">
      <p:cViewPr>
        <p:scale>
          <a:sx n="50" d="100"/>
          <a:sy n="50" d="100"/>
        </p:scale>
        <p:origin x="86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1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62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5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5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6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7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4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8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55A80-5640-4166-B09E-8BB13EFBF1C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EA863-E134-41DF-84F5-552C84F5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4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en-US" b="1" dirty="0" smtClean="0"/>
              <a:t>Understanding network threats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570" y="1143001"/>
            <a:ext cx="11816860" cy="5266592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smtClean="0"/>
              <a:t>Network</a:t>
            </a:r>
            <a:r>
              <a:rPr lang="en-US" dirty="0" smtClean="0"/>
              <a:t> </a:t>
            </a:r>
            <a:r>
              <a:rPr lang="en-US" sz="3200" b="1" dirty="0"/>
              <a:t>threats</a:t>
            </a:r>
            <a:r>
              <a:rPr lang="en-US" dirty="0" smtClean="0"/>
              <a:t> are dangers that target </a:t>
            </a:r>
            <a:r>
              <a:rPr lang="en-US" b="1" dirty="0" smtClean="0"/>
              <a:t>computer networks</a:t>
            </a:r>
            <a:r>
              <a:rPr lang="ar-IQ" b="1" dirty="0" smtClean="0"/>
              <a:t>.</a:t>
            </a:r>
          </a:p>
          <a:p>
            <a:r>
              <a:rPr lang="en-US" dirty="0"/>
              <a:t>Data </a:t>
            </a:r>
            <a:r>
              <a:rPr lang="en-US" dirty="0" smtClean="0"/>
              <a:t>threats There </a:t>
            </a:r>
            <a:r>
              <a:rPr lang="en-US" dirty="0"/>
              <a:t>are a number of security </a:t>
            </a:r>
            <a:r>
              <a:rPr lang="en-US" b="1" dirty="0"/>
              <a:t>risks</a:t>
            </a:r>
            <a:r>
              <a:rPr lang="en-US" dirty="0"/>
              <a:t> to </a:t>
            </a:r>
            <a:r>
              <a:rPr lang="en-US" b="1" dirty="0"/>
              <a:t>data</a:t>
            </a:r>
            <a:r>
              <a:rPr lang="en-US" dirty="0"/>
              <a:t> held on </a:t>
            </a:r>
            <a:r>
              <a:rPr lang="en-US" dirty="0" smtClean="0"/>
              <a:t>a computer/smartphone or</a:t>
            </a:r>
            <a:r>
              <a:rPr lang="ar-IQ" dirty="0"/>
              <a:t> </a:t>
            </a:r>
            <a:r>
              <a:rPr lang="en-US" b="1" dirty="0" smtClean="0"/>
              <a:t>data</a:t>
            </a:r>
            <a:r>
              <a:rPr lang="en-US" dirty="0" smtClean="0"/>
              <a:t> </a:t>
            </a:r>
            <a:r>
              <a:rPr lang="en-US" dirty="0"/>
              <a:t>being transferred around networks</a:t>
            </a:r>
            <a:r>
              <a:rPr lang="en-US" dirty="0" smtClean="0"/>
              <a:t>.</a:t>
            </a:r>
          </a:p>
          <a:p>
            <a:r>
              <a:rPr lang="en-US" dirty="0"/>
              <a:t>risks:</a:t>
            </a:r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dirty="0"/>
              <a:t>hacking</a:t>
            </a:r>
          </a:p>
          <a:p>
            <a:pPr marL="0" indent="0">
              <a:buNone/>
            </a:pPr>
            <a:r>
              <a:rPr lang="en-US" b="1" dirty="0" smtClean="0"/>
              <a:t>   » phishing</a:t>
            </a:r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dirty="0" smtClean="0"/>
              <a:t>vishing</a:t>
            </a:r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dirty="0" err="1"/>
              <a:t>smishing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b="1" dirty="0"/>
              <a:t>pharming</a:t>
            </a:r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dirty="0" smtClean="0"/>
              <a:t>viruses</a:t>
            </a:r>
            <a:r>
              <a:rPr lang="ar-IQ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dirty="0"/>
              <a:t>malware</a:t>
            </a:r>
          </a:p>
          <a:p>
            <a:pPr marL="0" indent="0">
              <a:buNone/>
            </a:pPr>
            <a:r>
              <a:rPr lang="en-US" b="1" dirty="0" smtClean="0"/>
              <a:t>   » </a:t>
            </a:r>
            <a:r>
              <a:rPr lang="en-US" dirty="0"/>
              <a:t>card fraud.</a:t>
            </a:r>
          </a:p>
        </p:txBody>
      </p:sp>
    </p:spTree>
    <p:extLst>
      <p:ext uri="{BB962C8B-B14F-4D97-AF65-F5344CB8AC3E}">
        <p14:creationId xmlns:p14="http://schemas.microsoft.com/office/powerpoint/2010/main" val="3219600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Ransomware = “malicious software that locks or encrypts files and demands payment to unlock them.”</a:t>
            </a:r>
          </a:p>
          <a:p>
            <a:endParaRPr lang="en-US" dirty="0"/>
          </a:p>
          <a:p>
            <a:r>
              <a:rPr lang="en-US" dirty="0"/>
              <a:t>Adware is software that automatically displays or downloads advertisements, often slowing down the device or tracking user behavior.</a:t>
            </a:r>
          </a:p>
        </p:txBody>
      </p:sp>
    </p:spTree>
    <p:extLst>
      <p:ext uri="{BB962C8B-B14F-4D97-AF65-F5344CB8AC3E}">
        <p14:creationId xmlns:p14="http://schemas.microsoft.com/office/powerpoint/2010/main" val="357594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960"/>
            <a:ext cx="10698480" cy="4592003"/>
          </a:xfrm>
        </p:spPr>
        <p:txBody>
          <a:bodyPr/>
          <a:lstStyle/>
          <a:p>
            <a:r>
              <a:rPr lang="en-US" b="1" dirty="0"/>
              <a:t>Card</a:t>
            </a:r>
            <a:r>
              <a:rPr lang="en-US" dirty="0" smtClean="0"/>
              <a:t> </a:t>
            </a:r>
            <a:r>
              <a:rPr lang="en-US" b="1" dirty="0"/>
              <a:t>fraud</a:t>
            </a:r>
          </a:p>
          <a:p>
            <a:r>
              <a:rPr lang="en-US" dirty="0"/>
              <a:t>Card fraud is the illegal use of a credit or debit card. This can be due to:</a:t>
            </a:r>
          </a:p>
          <a:p>
            <a:r>
              <a:rPr lang="en-US" dirty="0"/>
              <a:t>» shoulder surfing when using the card on any device that requires </a:t>
            </a:r>
            <a:r>
              <a:rPr lang="en-US" dirty="0" smtClean="0"/>
              <a:t>keyboard</a:t>
            </a:r>
            <a:r>
              <a:rPr lang="ar-IQ" dirty="0" smtClean="0"/>
              <a:t> </a:t>
            </a:r>
            <a:r>
              <a:rPr lang="en-US" dirty="0" smtClean="0"/>
              <a:t>entries </a:t>
            </a:r>
            <a:r>
              <a:rPr lang="en-US" dirty="0"/>
              <a:t>(for example, an ATM or a handheld POS terminal)</a:t>
            </a:r>
          </a:p>
          <a:p>
            <a:r>
              <a:rPr lang="en-US" dirty="0"/>
              <a:t>» card cloning</a:t>
            </a:r>
          </a:p>
          <a:p>
            <a:r>
              <a:rPr lang="en-US" dirty="0"/>
              <a:t>» key logging software.</a:t>
            </a:r>
          </a:p>
        </p:txBody>
      </p:sp>
    </p:spTree>
    <p:extLst>
      <p:ext uri="{BB962C8B-B14F-4D97-AF65-F5344CB8AC3E}">
        <p14:creationId xmlns:p14="http://schemas.microsoft.com/office/powerpoint/2010/main" val="2458171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1"/>
            <a:ext cx="11829143" cy="6647542"/>
          </a:xfrm>
        </p:spPr>
        <p:txBody>
          <a:bodyPr>
            <a:noAutofit/>
          </a:bodyPr>
          <a:lstStyle/>
          <a:p>
            <a:endParaRPr lang="en-US" sz="1600" b="1" dirty="0" smtClean="0"/>
          </a:p>
          <a:p>
            <a:pPr>
              <a:lnSpc>
                <a:spcPct val="100000"/>
              </a:lnSpc>
            </a:pPr>
            <a:r>
              <a:rPr lang="en-US" sz="1800" b="1" dirty="0" smtClean="0"/>
              <a:t>Shoulder </a:t>
            </a:r>
            <a:r>
              <a:rPr lang="en-US" sz="1800" b="1" dirty="0"/>
              <a:t>surfing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 smtClean="0"/>
              <a:t>     Shoulder </a:t>
            </a:r>
            <a:r>
              <a:rPr lang="en-US" sz="1800" b="1" dirty="0"/>
              <a:t>surfing </a:t>
            </a:r>
            <a:r>
              <a:rPr lang="en-US" sz="1800" dirty="0"/>
              <a:t>is a form of data theft where criminals steal </a:t>
            </a:r>
            <a:r>
              <a:rPr lang="en-US" sz="1800" dirty="0" smtClean="0"/>
              <a:t>personal information </a:t>
            </a:r>
            <a:r>
              <a:rPr lang="en-US" sz="1800" dirty="0"/>
              <a:t>from a victim when they are using a cash dispensing machine (</a:t>
            </a:r>
            <a:r>
              <a:rPr lang="en-US" sz="1800" dirty="0" smtClean="0"/>
              <a:t>for  example</a:t>
            </a:r>
            <a:r>
              <a:rPr lang="en-US" sz="1800" dirty="0"/>
              <a:t>, an automatic teller machine – ATM), when paying for </a:t>
            </a:r>
            <a:r>
              <a:rPr lang="en-US" sz="1800" dirty="0" smtClean="0"/>
              <a:t>goods/services using </a:t>
            </a:r>
            <a:r>
              <a:rPr lang="en-US" sz="1800" dirty="0"/>
              <a:t>a handheld point-of-sale (POS) device or even when paying using </a:t>
            </a:r>
            <a:r>
              <a:rPr lang="en-US" sz="1800" dirty="0" smtClean="0"/>
              <a:t>a  smartphone</a:t>
            </a:r>
            <a:r>
              <a:rPr lang="en-US" sz="1800" dirty="0"/>
              <a:t>. Examples of shoulder surfing includes: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 smtClean="0"/>
              <a:t>    » </a:t>
            </a:r>
            <a:r>
              <a:rPr lang="en-US" sz="1800" dirty="0"/>
              <a:t>somebody watching you key in data, such as your PIN; this can be </a:t>
            </a:r>
            <a:r>
              <a:rPr lang="en-US" sz="1800" dirty="0" smtClean="0"/>
              <a:t>something simple </a:t>
            </a:r>
            <a:r>
              <a:rPr lang="en-US" sz="1800" dirty="0"/>
              <a:t>like just looking over your shoulder or somebody watching from </a:t>
            </a:r>
            <a:r>
              <a:rPr lang="en-US" sz="1800" dirty="0" smtClean="0"/>
              <a:t>a</a:t>
            </a:r>
            <a:r>
              <a:rPr lang="ar-IQ" sz="1800" dirty="0" smtClean="0"/>
              <a:t> </a:t>
            </a:r>
            <a:r>
              <a:rPr lang="en-US" sz="1800" dirty="0" smtClean="0"/>
              <a:t>distance </a:t>
            </a:r>
            <a:r>
              <a:rPr lang="en-US" sz="1800" dirty="0"/>
              <a:t>using binoculars or using a video camera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IQ" sz="1800" b="1" dirty="0" smtClean="0"/>
              <a:t>   </a:t>
            </a:r>
            <a:r>
              <a:rPr lang="en-US" sz="1800" b="1" dirty="0" smtClean="0"/>
              <a:t>» </a:t>
            </a:r>
            <a:r>
              <a:rPr lang="en-US" sz="1800" dirty="0"/>
              <a:t>somebody listening in when you are giving credit or debit card details </a:t>
            </a:r>
            <a:r>
              <a:rPr lang="en-US" sz="1800" dirty="0" smtClean="0"/>
              <a:t>over the </a:t>
            </a:r>
            <a:r>
              <a:rPr lang="en-US" sz="1800" dirty="0"/>
              <a:t>phone; by simply listening in, a criminal will gain very important </a:t>
            </a:r>
            <a:r>
              <a:rPr lang="en-US" sz="1800" dirty="0" smtClean="0"/>
              <a:t>data</a:t>
            </a:r>
            <a:r>
              <a:rPr lang="ar-IQ" sz="1800" dirty="0" smtClean="0"/>
              <a:t> </a:t>
            </a:r>
            <a:r>
              <a:rPr lang="en-US" sz="1800" dirty="0" smtClean="0"/>
              <a:t>about </a:t>
            </a:r>
            <a:r>
              <a:rPr lang="en-US" sz="1800" dirty="0"/>
              <a:t>your card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IQ" sz="1800" b="1" dirty="0" smtClean="0"/>
              <a:t>   </a:t>
            </a:r>
            <a:r>
              <a:rPr lang="en-US" sz="1800" b="1" dirty="0" smtClean="0"/>
              <a:t>» </a:t>
            </a:r>
            <a:r>
              <a:rPr lang="en-US" sz="1800" dirty="0"/>
              <a:t>some of the more sophisticated examples of shoulder surfing include </a:t>
            </a:r>
            <a:r>
              <a:rPr lang="en-US" sz="1800" dirty="0" smtClean="0"/>
              <a:t>the use </a:t>
            </a:r>
            <a:r>
              <a:rPr lang="en-US" sz="1800" b="1" dirty="0"/>
              <a:t>of tiny digital cameras </a:t>
            </a:r>
            <a:r>
              <a:rPr lang="en-US" sz="1800" dirty="0"/>
              <a:t>(placed near to the keyboard on the ATM or </a:t>
            </a:r>
            <a:r>
              <a:rPr lang="en-US" sz="1800" dirty="0" smtClean="0"/>
              <a:t>other </a:t>
            </a:r>
            <a:r>
              <a:rPr lang="ar-IQ" sz="1800" dirty="0" smtClean="0"/>
              <a:t>  </a:t>
            </a:r>
            <a:r>
              <a:rPr lang="en-US" sz="1800" dirty="0" smtClean="0"/>
              <a:t>device</a:t>
            </a:r>
            <a:r>
              <a:rPr lang="en-US" sz="1800" dirty="0"/>
              <a:t>) which take high-quality images of the keys being pressed.</a:t>
            </a:r>
          </a:p>
          <a:p>
            <a:pPr>
              <a:lnSpc>
                <a:spcPct val="100000"/>
              </a:lnSpc>
            </a:pPr>
            <a:r>
              <a:rPr lang="en-US" sz="1800" b="1" dirty="0"/>
              <a:t>There are ways to overcome this security risk</a:t>
            </a:r>
            <a:r>
              <a:rPr lang="en-US" sz="1800" dirty="0"/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IQ" sz="1800" b="1" dirty="0" smtClean="0"/>
              <a:t>   </a:t>
            </a:r>
            <a:r>
              <a:rPr lang="en-US" sz="1800" b="1" dirty="0" smtClean="0"/>
              <a:t>» </a:t>
            </a:r>
            <a:r>
              <a:rPr lang="en-US" sz="1800" dirty="0"/>
              <a:t>When using ATMs </a:t>
            </a:r>
            <a:r>
              <a:rPr lang="en-US" sz="1800" b="1" dirty="0"/>
              <a:t>shield the keyboard with your other hand </a:t>
            </a:r>
            <a:r>
              <a:rPr lang="en-US" sz="1800" dirty="0"/>
              <a:t>so that no-one </a:t>
            </a:r>
            <a:r>
              <a:rPr lang="en-US" sz="1800" dirty="0" smtClean="0"/>
              <a:t>can see </a:t>
            </a:r>
            <a:r>
              <a:rPr lang="en-US" sz="1800" dirty="0"/>
              <a:t>which keys you are pressing (many ATMs also have a small </a:t>
            </a:r>
            <a:r>
              <a:rPr lang="en-US" sz="1800" b="1" dirty="0"/>
              <a:t>mirror</a:t>
            </a:r>
            <a:r>
              <a:rPr lang="en-US" sz="1800" dirty="0"/>
              <a:t> built </a:t>
            </a:r>
            <a:r>
              <a:rPr lang="en-US" sz="1800" dirty="0" smtClean="0"/>
              <a:t>into</a:t>
            </a:r>
            <a:r>
              <a:rPr lang="ar-IQ" sz="1800" dirty="0" smtClean="0"/>
              <a:t> </a:t>
            </a:r>
            <a:r>
              <a:rPr lang="en-US" sz="1800" dirty="0" smtClean="0"/>
              <a:t>them </a:t>
            </a:r>
            <a:r>
              <a:rPr lang="en-US" sz="1800" dirty="0"/>
              <a:t>so you can see if somebody is standing right behind you).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IQ" sz="1800" b="1" dirty="0" smtClean="0"/>
              <a:t>  </a:t>
            </a:r>
            <a:r>
              <a:rPr lang="en-US" sz="1800" b="1" dirty="0" smtClean="0"/>
              <a:t>» </a:t>
            </a:r>
            <a:r>
              <a:rPr lang="en-US" sz="1800" dirty="0"/>
              <a:t>When using a mobile device (such as a smartphone, tablet or laptop) </a:t>
            </a:r>
            <a:r>
              <a:rPr lang="en-US" sz="1800" dirty="0" smtClean="0"/>
              <a:t>never key </a:t>
            </a:r>
            <a:r>
              <a:rPr lang="en-US" sz="1800" dirty="0"/>
              <a:t>in data in a </a:t>
            </a:r>
            <a:r>
              <a:rPr lang="en-US" sz="1800" b="1" dirty="0"/>
              <a:t>public place</a:t>
            </a:r>
            <a:r>
              <a:rPr lang="en-US" sz="1800" dirty="0"/>
              <a:t>; nor should you </a:t>
            </a:r>
            <a:r>
              <a:rPr lang="en-US" sz="1800" b="1" dirty="0"/>
              <a:t>speak card details into </a:t>
            </a:r>
            <a:r>
              <a:rPr lang="en-US" sz="1800" b="1" dirty="0" smtClean="0"/>
              <a:t>your  smartphone </a:t>
            </a:r>
            <a:r>
              <a:rPr lang="en-US" sz="1800" b="1" dirty="0"/>
              <a:t>in a public place</a:t>
            </a:r>
            <a:r>
              <a:rPr lang="en-US" sz="18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IQ" sz="1800" b="1" dirty="0" smtClean="0"/>
              <a:t>   </a:t>
            </a:r>
            <a:r>
              <a:rPr lang="en-US" sz="1800" b="1" dirty="0" smtClean="0"/>
              <a:t>» </a:t>
            </a:r>
            <a:r>
              <a:rPr lang="en-US" sz="1800" dirty="0"/>
              <a:t>If you are using a public place, make sure you are </a:t>
            </a:r>
            <a:r>
              <a:rPr lang="en-US" sz="1800" b="1" dirty="0"/>
              <a:t>nowhere near </a:t>
            </a:r>
            <a:r>
              <a:rPr lang="en-US" sz="1800" b="1" dirty="0" smtClean="0"/>
              <a:t>security</a:t>
            </a:r>
            <a:r>
              <a:rPr lang="ar-IQ" sz="1800" b="1" dirty="0" smtClean="0"/>
              <a:t> </a:t>
            </a:r>
            <a:r>
              <a:rPr lang="en-US" sz="1800" b="1" dirty="0" smtClean="0"/>
              <a:t>cameras </a:t>
            </a:r>
            <a:r>
              <a:rPr lang="en-US" sz="1800" dirty="0"/>
              <a:t>which could record passwords or other data about you; it is </a:t>
            </a:r>
            <a:r>
              <a:rPr lang="en-US" sz="1800" dirty="0" smtClean="0"/>
              <a:t>also a </a:t>
            </a:r>
            <a:r>
              <a:rPr lang="en-US" sz="1800" dirty="0"/>
              <a:t>good idea to use biometrics (touch ID or face ID) on your smartphone </a:t>
            </a:r>
            <a:r>
              <a:rPr lang="en-US" sz="1800" dirty="0" smtClean="0"/>
              <a:t>or</a:t>
            </a:r>
            <a:r>
              <a:rPr lang="ar-IQ" sz="1800" dirty="0" smtClean="0"/>
              <a:t> </a:t>
            </a:r>
            <a:r>
              <a:rPr lang="en-US" sz="1800" dirty="0" smtClean="0"/>
              <a:t>tablet</a:t>
            </a:r>
            <a:r>
              <a:rPr lang="en-US" sz="1800" dirty="0"/>
              <a:t>, because these cannot be duplicated by simply watching you.</a:t>
            </a:r>
          </a:p>
        </p:txBody>
      </p:sp>
    </p:spTree>
    <p:extLst>
      <p:ext uri="{BB962C8B-B14F-4D97-AF65-F5344CB8AC3E}">
        <p14:creationId xmlns:p14="http://schemas.microsoft.com/office/powerpoint/2010/main" val="1497976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92100"/>
            <a:ext cx="10731500" cy="6299200"/>
          </a:xfrm>
        </p:spPr>
      </p:pic>
    </p:spTree>
    <p:extLst>
      <p:ext uri="{BB962C8B-B14F-4D97-AF65-F5344CB8AC3E}">
        <p14:creationId xmlns:p14="http://schemas.microsoft.com/office/powerpoint/2010/main" val="2409329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75" y="762000"/>
            <a:ext cx="10681556" cy="5537200"/>
          </a:xfrm>
        </p:spPr>
      </p:pic>
    </p:spTree>
    <p:extLst>
      <p:ext uri="{BB962C8B-B14F-4D97-AF65-F5344CB8AC3E}">
        <p14:creationId xmlns:p14="http://schemas.microsoft.com/office/powerpoint/2010/main" val="4129803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640" y="416560"/>
            <a:ext cx="11795760" cy="6360160"/>
          </a:xfrm>
        </p:spPr>
        <p:txBody>
          <a:bodyPr>
            <a:normAutofit/>
          </a:bodyPr>
          <a:lstStyle/>
          <a:p>
            <a:r>
              <a:rPr lang="en-US" sz="4000" b="1" dirty="0"/>
              <a:t>Summary of types of malware</a:t>
            </a:r>
            <a:endParaRPr lang="en-US" sz="4000" b="1" dirty="0" smtClean="0"/>
          </a:p>
          <a:p>
            <a:r>
              <a:rPr lang="en-US" sz="2000" b="1" dirty="0" smtClean="0"/>
              <a:t>Viruses </a:t>
            </a:r>
            <a:r>
              <a:rPr lang="en-US" sz="2000" dirty="0"/>
              <a:t>Programs or program code that can replicate/copy itself with the intention of deleting or </a:t>
            </a:r>
            <a:r>
              <a:rPr lang="en-US" sz="2000" dirty="0" smtClean="0"/>
              <a:t>corrupting files</a:t>
            </a:r>
            <a:r>
              <a:rPr lang="en-US" sz="2000" dirty="0"/>
              <a:t>, or cause the computer to malfunction; they need an active host program on the target </a:t>
            </a:r>
            <a:r>
              <a:rPr lang="en-US" sz="2000" dirty="0" smtClean="0"/>
              <a:t>computer or </a:t>
            </a:r>
            <a:r>
              <a:rPr lang="en-US" sz="2000" dirty="0"/>
              <a:t>an operating system that has already been infected before they can run</a:t>
            </a:r>
          </a:p>
          <a:p>
            <a:r>
              <a:rPr lang="en-US" sz="2000" b="1" dirty="0"/>
              <a:t>Worms </a:t>
            </a:r>
            <a:r>
              <a:rPr lang="en-US" sz="2000" dirty="0"/>
              <a:t>This is a type of stand-alone virus that can replicate itself with the intention of spreading to </a:t>
            </a:r>
            <a:r>
              <a:rPr lang="en-US" sz="2000" dirty="0" smtClean="0"/>
              <a:t>other computers</a:t>
            </a:r>
            <a:r>
              <a:rPr lang="en-US" sz="2000" dirty="0"/>
              <a:t>; often uses networks to search out computers with weak security which are prone to </a:t>
            </a:r>
            <a:r>
              <a:rPr lang="en-US" sz="2000" dirty="0" smtClean="0"/>
              <a:t>such attacks</a:t>
            </a:r>
            <a:endParaRPr lang="en-US" sz="2000" dirty="0"/>
          </a:p>
          <a:p>
            <a:r>
              <a:rPr lang="en-US" sz="2000" b="1" dirty="0"/>
              <a:t>Trojan horses </a:t>
            </a:r>
            <a:r>
              <a:rPr lang="en-US" sz="2000" dirty="0"/>
              <a:t>These are malicious programs often disguised as legitimate software; they replace all or part of </a:t>
            </a:r>
            <a:r>
              <a:rPr lang="en-US" sz="2000" dirty="0" smtClean="0"/>
              <a:t>the legitimate </a:t>
            </a:r>
            <a:r>
              <a:rPr lang="en-US" sz="2000" dirty="0"/>
              <a:t>software with the intent of carrying out some harm to the user’s computer system</a:t>
            </a:r>
          </a:p>
          <a:p>
            <a:r>
              <a:rPr lang="en-US" sz="2000" b="1" dirty="0"/>
              <a:t>Spyware </a:t>
            </a:r>
            <a:r>
              <a:rPr lang="en-US" sz="2000" dirty="0"/>
              <a:t>Software that gathers information by monitoring, for example, all the activity on a user’s computer; </a:t>
            </a:r>
            <a:r>
              <a:rPr lang="en-US" sz="2000" dirty="0" smtClean="0"/>
              <a:t>the gathered </a:t>
            </a:r>
            <a:r>
              <a:rPr lang="en-US" sz="2000" dirty="0"/>
              <a:t>information is then sent back to the person who sent the software (sometimes they </a:t>
            </a:r>
            <a:r>
              <a:rPr lang="en-US" sz="2000" dirty="0" smtClean="0"/>
              <a:t>monitor key </a:t>
            </a:r>
            <a:r>
              <a:rPr lang="en-US" sz="2000" dirty="0"/>
              <a:t>presses, which is referred to as key logging software)</a:t>
            </a:r>
          </a:p>
          <a:p>
            <a:r>
              <a:rPr lang="en-US" sz="2000" b="1" dirty="0"/>
              <a:t>Adware </a:t>
            </a:r>
            <a:r>
              <a:rPr lang="en-US" sz="2000" dirty="0"/>
              <a:t>Software that floods a user’s computer with unwanted advertising; usually in the form of pop-ups, </a:t>
            </a:r>
            <a:r>
              <a:rPr lang="en-US" sz="2000" dirty="0" smtClean="0"/>
              <a:t>but can </a:t>
            </a:r>
            <a:r>
              <a:rPr lang="en-US" sz="2000" dirty="0"/>
              <a:t>frequently appear in the browser address window redirecting the browser to a fake website </a:t>
            </a:r>
            <a:r>
              <a:rPr lang="en-US" sz="2000" dirty="0" smtClean="0"/>
              <a:t>which contains </a:t>
            </a:r>
            <a:r>
              <a:rPr lang="en-US" sz="2000" dirty="0"/>
              <a:t>the promotional adverts</a:t>
            </a:r>
          </a:p>
          <a:p>
            <a:r>
              <a:rPr lang="en-US" sz="2000" b="1" dirty="0"/>
              <a:t>Ransomware </a:t>
            </a:r>
            <a:r>
              <a:rPr lang="en-US" sz="2000" dirty="0"/>
              <a:t>Programs that encrypt the data on a user’s computer; a decryption key is sent back to the user </a:t>
            </a:r>
            <a:r>
              <a:rPr lang="en-US" sz="2000" dirty="0" smtClean="0"/>
              <a:t>once they </a:t>
            </a:r>
            <a:r>
              <a:rPr lang="en-US" sz="2000" dirty="0"/>
              <a:t>pay a sum of money (a ransom); they are often sent via a Trojan horse or by social engineering</a:t>
            </a:r>
          </a:p>
        </p:txBody>
      </p:sp>
    </p:spTree>
    <p:extLst>
      <p:ext uri="{BB962C8B-B14F-4D97-AF65-F5344CB8AC3E}">
        <p14:creationId xmlns:p14="http://schemas.microsoft.com/office/powerpoint/2010/main" val="2059529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4779"/>
            <a:ext cx="10515600" cy="665389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</a:pPr>
            <a:r>
              <a:rPr lang="en-US" b="1" dirty="0" smtClean="0"/>
              <a:t> </a:t>
            </a:r>
            <a:r>
              <a:rPr lang="en-US" b="1" dirty="0"/>
              <a:t>Network Troubleshooting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85" y="827314"/>
            <a:ext cx="11713029" cy="596537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ar-IQ" b="1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ar-IQ" sz="3800" b="1" dirty="0" smtClean="0"/>
              <a:t> </a:t>
            </a:r>
            <a:r>
              <a:rPr lang="en-US" sz="3800" b="1" dirty="0" smtClean="0"/>
              <a:t>Trace </a:t>
            </a:r>
            <a:r>
              <a:rPr lang="en-US" sz="3800" b="1" dirty="0"/>
              <a:t>route (</a:t>
            </a:r>
            <a:r>
              <a:rPr lang="en-US" sz="3800" b="1" dirty="0" err="1"/>
              <a:t>tracert</a:t>
            </a:r>
            <a:r>
              <a:rPr lang="en-US" sz="3800" b="1" dirty="0"/>
              <a:t>)</a:t>
            </a:r>
          </a:p>
          <a:p>
            <a:r>
              <a:rPr lang="en-US" sz="3800" dirty="0"/>
              <a:t>A command-line tool that shows the series of routers (“hops”) between sender and destination.</a:t>
            </a:r>
          </a:p>
          <a:p>
            <a:r>
              <a:rPr lang="en-US" sz="3800" dirty="0"/>
              <a:t>Useful to find where the connection fails.</a:t>
            </a:r>
          </a:p>
          <a:p>
            <a:pPr marL="0" indent="0">
              <a:buNone/>
            </a:pPr>
            <a:r>
              <a:rPr lang="ar-IQ" sz="3800" b="1" dirty="0" smtClean="0"/>
              <a:t> </a:t>
            </a:r>
            <a:r>
              <a:rPr lang="en-US" sz="3800" b="1" dirty="0" smtClean="0"/>
              <a:t>MAC </a:t>
            </a:r>
            <a:r>
              <a:rPr lang="en-US" sz="3800" b="1" dirty="0"/>
              <a:t>addresses in troubleshooting</a:t>
            </a:r>
          </a:p>
          <a:p>
            <a:r>
              <a:rPr lang="en-US" sz="3800" dirty="0"/>
              <a:t>Since MAC addresses are permanent, they help network admins locate which device sent/received a packet.</a:t>
            </a:r>
          </a:p>
          <a:p>
            <a:pPr marL="0" indent="0">
              <a:buNone/>
            </a:pPr>
            <a:r>
              <a:rPr lang="ar-IQ" sz="3800" b="1" dirty="0" smtClean="0"/>
              <a:t> </a:t>
            </a:r>
            <a:r>
              <a:rPr lang="en-US" sz="3800" b="1" dirty="0" smtClean="0"/>
              <a:t>Understanding </a:t>
            </a:r>
            <a:r>
              <a:rPr lang="en-US" sz="3800" b="1" dirty="0"/>
              <a:t>device </a:t>
            </a:r>
            <a:r>
              <a:rPr lang="en-US" sz="3800" b="1" dirty="0" err="1"/>
              <a:t>behaviour</a:t>
            </a:r>
            <a:endParaRPr lang="en-US" sz="3800" b="1" dirty="0"/>
          </a:p>
          <a:p>
            <a:r>
              <a:rPr lang="en-US" sz="3800" b="1" dirty="0"/>
              <a:t>Hub:</a:t>
            </a:r>
            <a:r>
              <a:rPr lang="en-US" sz="3800" dirty="0"/>
              <a:t> sends packets to all devices → congestion if overloaded.</a:t>
            </a:r>
          </a:p>
          <a:p>
            <a:r>
              <a:rPr lang="en-US" sz="3800" b="1" dirty="0"/>
              <a:t>Switch:</a:t>
            </a:r>
            <a:r>
              <a:rPr lang="en-US" sz="3800" dirty="0"/>
              <a:t> forwards only to correct device → easier to trace.</a:t>
            </a:r>
          </a:p>
          <a:p>
            <a:r>
              <a:rPr lang="en-US" sz="3800" b="1" dirty="0"/>
              <a:t>Router:</a:t>
            </a:r>
            <a:r>
              <a:rPr lang="en-US" sz="3800" dirty="0"/>
              <a:t> connects networks → if routing table fails, packets can’t reach destination.</a:t>
            </a:r>
          </a:p>
          <a:p>
            <a:pPr marL="0" indent="0">
              <a:buNone/>
            </a:pPr>
            <a:r>
              <a:rPr lang="ar-IQ" sz="3800" b="1" dirty="0" smtClean="0"/>
              <a:t> </a:t>
            </a:r>
            <a:r>
              <a:rPr lang="en-US" sz="3800" b="1" dirty="0" smtClean="0"/>
              <a:t>Common </a:t>
            </a:r>
            <a:r>
              <a:rPr lang="en-US" sz="3800" b="1" dirty="0"/>
              <a:t>checks</a:t>
            </a:r>
          </a:p>
          <a:p>
            <a:r>
              <a:rPr lang="en-US" sz="3800" dirty="0"/>
              <a:t>Check cables and connectors.</a:t>
            </a:r>
          </a:p>
          <a:p>
            <a:r>
              <a:rPr lang="en-US" sz="3800" dirty="0"/>
              <a:t>Verify IP settings.</a:t>
            </a:r>
          </a:p>
          <a:p>
            <a:r>
              <a:rPr lang="en-US" sz="3800" dirty="0"/>
              <a:t>Restart devices/servers.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17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8240"/>
            <a:ext cx="10515600" cy="5018723"/>
          </a:xfrm>
        </p:spPr>
        <p:txBody>
          <a:bodyPr/>
          <a:lstStyle/>
          <a:p>
            <a:r>
              <a:rPr lang="en-US" dirty="0"/>
              <a:t>Each security risk together with its description, possible effects and risk mitigation will be set out as shown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645365"/>
            <a:ext cx="6517739" cy="284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980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b="1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960" y="1690688"/>
            <a:ext cx="6695440" cy="38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65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5496243"/>
          </a:xfrm>
        </p:spPr>
        <p:txBody>
          <a:bodyPr/>
          <a:lstStyle/>
          <a:p>
            <a:r>
              <a:rPr lang="en-US" b="1" dirty="0"/>
              <a:t>Phishing, </a:t>
            </a:r>
            <a:r>
              <a:rPr lang="en-US" b="1" dirty="0" err="1"/>
              <a:t>smishing</a:t>
            </a:r>
            <a:r>
              <a:rPr lang="en-US" b="1" dirty="0"/>
              <a:t>, vishing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040" y="1438434"/>
            <a:ext cx="6543040" cy="411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88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/>
          <a:lstStyle/>
          <a:p>
            <a:r>
              <a:rPr lang="en-US" b="1" dirty="0"/>
              <a:t>Pharming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400" y="1261212"/>
            <a:ext cx="7518399" cy="436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2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391886"/>
            <a:ext cx="11945257" cy="646611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Viruses </a:t>
            </a:r>
            <a:r>
              <a:rPr lang="en-US" sz="3200" b="1" dirty="0"/>
              <a:t>and malware</a:t>
            </a:r>
          </a:p>
          <a:p>
            <a:r>
              <a:rPr lang="en-US" sz="2400" b="1" dirty="0"/>
              <a:t>Malware </a:t>
            </a:r>
            <a:r>
              <a:rPr lang="en-US" sz="2400" dirty="0"/>
              <a:t>is one of the biggest risks to the integrity and security of data on </a:t>
            </a:r>
            <a:r>
              <a:rPr lang="en-US" sz="2400" dirty="0" smtClean="0"/>
              <a:t>a computer </a:t>
            </a:r>
            <a:r>
              <a:rPr lang="en-US" sz="2400" dirty="0"/>
              <a:t>system. Many software applications, such as anti-virus, are capable </a:t>
            </a:r>
            <a:r>
              <a:rPr lang="en-US" sz="2400" dirty="0" smtClean="0"/>
              <a:t>of identifying </a:t>
            </a:r>
            <a:r>
              <a:rPr lang="en-US" sz="2400" dirty="0"/>
              <a:t>and removing most of the forms of malware. There are many forms </a:t>
            </a:r>
            <a:r>
              <a:rPr lang="en-US" sz="2400" dirty="0" smtClean="0"/>
              <a:t>of malware</a:t>
            </a:r>
            <a:r>
              <a:rPr lang="en-US" sz="2400" dirty="0"/>
              <a:t>; this section details just a selection of those forms</a:t>
            </a:r>
            <a:r>
              <a:rPr lang="en-US" sz="2400" dirty="0" smtClean="0"/>
              <a:t>.</a:t>
            </a:r>
            <a:endParaRPr lang="ar-IQ" sz="2400" dirty="0" smtClean="0"/>
          </a:p>
          <a:p>
            <a:endParaRPr lang="ar-IQ" sz="2000" dirty="0"/>
          </a:p>
          <a:p>
            <a:endParaRPr lang="ar-IQ" sz="2000" dirty="0" smtClean="0"/>
          </a:p>
          <a:p>
            <a:endParaRPr lang="ar-IQ" sz="2000" dirty="0" smtClean="0"/>
          </a:p>
          <a:p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921" y="2524242"/>
            <a:ext cx="5894746" cy="369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578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2240" y="254000"/>
            <a:ext cx="11877040" cy="63590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dirty="0"/>
              <a:t>Viruses </a:t>
            </a:r>
            <a:r>
              <a:rPr lang="en-US" sz="1600" dirty="0"/>
              <a:t>are programs or program code that replicates (copies itself) with </a:t>
            </a:r>
            <a:r>
              <a:rPr lang="en-US" sz="1600" dirty="0" smtClean="0"/>
              <a:t>the</a:t>
            </a:r>
            <a:r>
              <a:rPr lang="ar-IQ" sz="1600" dirty="0" smtClean="0"/>
              <a:t> </a:t>
            </a:r>
            <a:r>
              <a:rPr lang="en-US" sz="1600" dirty="0" smtClean="0"/>
              <a:t>intention </a:t>
            </a:r>
            <a:r>
              <a:rPr lang="en-US" sz="1600" dirty="0"/>
              <a:t>of deleting or corrupting files and causing the computer to </a:t>
            </a:r>
            <a:r>
              <a:rPr lang="en-US" sz="1600" dirty="0" smtClean="0"/>
              <a:t>malfunction (</a:t>
            </a:r>
            <a:r>
              <a:rPr lang="en-US" sz="1600" dirty="0"/>
              <a:t>for example, by deleting .exe files, filling up the hard drive with ‘useless’ data</a:t>
            </a:r>
            <a:r>
              <a:rPr lang="en-US" sz="1600" dirty="0" smtClean="0"/>
              <a:t>,  and </a:t>
            </a:r>
            <a:r>
              <a:rPr lang="en-US" sz="1600" dirty="0"/>
              <a:t>so on).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Viruses need an </a:t>
            </a:r>
            <a:r>
              <a:rPr lang="en-US" sz="1600" b="1" dirty="0"/>
              <a:t>active </a:t>
            </a:r>
            <a:r>
              <a:rPr lang="en-US" sz="1600" b="1" dirty="0" smtClean="0"/>
              <a:t>host </a:t>
            </a:r>
            <a:r>
              <a:rPr lang="en-US" sz="1600" dirty="0"/>
              <a:t>program on the target computer or an </a:t>
            </a:r>
            <a:r>
              <a:rPr lang="en-US" sz="1600" dirty="0" smtClean="0"/>
              <a:t>operating system </a:t>
            </a:r>
            <a:r>
              <a:rPr lang="en-US" sz="1600" dirty="0"/>
              <a:t>that has already been infected, before they can actually run and </a:t>
            </a:r>
            <a:r>
              <a:rPr lang="en-US" sz="1600" dirty="0" smtClean="0"/>
              <a:t>cause harm </a:t>
            </a:r>
            <a:r>
              <a:rPr lang="en-US" sz="1600" dirty="0"/>
              <a:t>(that is, they need to be executed by some trigger to start causing </a:t>
            </a:r>
            <a:r>
              <a:rPr lang="en-US" sz="1600" dirty="0" smtClean="0"/>
              <a:t>any damage</a:t>
            </a:r>
            <a:r>
              <a:rPr lang="en-US" sz="1600" dirty="0"/>
              <a:t>).</a:t>
            </a:r>
            <a:r>
              <a:rPr lang="ar-IQ" sz="1800" dirty="0"/>
              <a:t> 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726" y="1944966"/>
            <a:ext cx="5724067" cy="440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36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518160"/>
            <a:ext cx="11719560" cy="56588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Worms </a:t>
            </a:r>
            <a:r>
              <a:rPr lang="en-US" dirty="0"/>
              <a:t>are a type of stand-alone virus that can self-replicate. Their intention </a:t>
            </a:r>
            <a:r>
              <a:rPr lang="en-US" dirty="0" smtClean="0"/>
              <a:t>is</a:t>
            </a:r>
            <a:r>
              <a:rPr lang="ar-IQ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spread to other computers and corrupt whole networks; unlike viruses, they </a:t>
            </a:r>
            <a:r>
              <a:rPr lang="en-US" dirty="0" err="1" smtClean="0"/>
              <a:t>donot</a:t>
            </a:r>
            <a:r>
              <a:rPr lang="en-US" dirty="0" smtClean="0"/>
              <a:t> </a:t>
            </a:r>
            <a:r>
              <a:rPr lang="en-US" dirty="0"/>
              <a:t>need an active host program to be opened in order to do any damage – </a:t>
            </a:r>
            <a:r>
              <a:rPr lang="en-US" dirty="0" smtClean="0"/>
              <a:t>they</a:t>
            </a:r>
            <a:r>
              <a:rPr lang="ar-IQ" dirty="0" smtClean="0"/>
              <a:t> </a:t>
            </a:r>
            <a:r>
              <a:rPr lang="en-US" dirty="0" smtClean="0"/>
              <a:t>remain </a:t>
            </a:r>
            <a:r>
              <a:rPr lang="en-US" dirty="0"/>
              <a:t>inside applications, which allows them to move throughout networks.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IQ" dirty="0"/>
              <a:t> </a:t>
            </a:r>
            <a:r>
              <a:rPr lang="en-US" dirty="0" smtClean="0"/>
              <a:t>In </a:t>
            </a:r>
            <a:r>
              <a:rPr lang="en-US" dirty="0"/>
              <a:t>fact, </a:t>
            </a:r>
            <a:r>
              <a:rPr lang="en-US" b="1" dirty="0"/>
              <a:t>worms replicate without targeting and infecting specific files</a:t>
            </a:r>
            <a:r>
              <a:rPr lang="en-US" dirty="0"/>
              <a:t> on </a:t>
            </a:r>
            <a:r>
              <a:rPr lang="en-US" dirty="0" err="1" smtClean="0"/>
              <a:t>acomputer</a:t>
            </a:r>
            <a:r>
              <a:rPr lang="en-US" dirty="0"/>
              <a:t>; they rely on security failures within networks to permit them to </a:t>
            </a:r>
            <a:r>
              <a:rPr lang="en-US" dirty="0" smtClean="0"/>
              <a:t>spread</a:t>
            </a:r>
            <a:r>
              <a:rPr lang="ar-IQ" dirty="0" smtClean="0"/>
              <a:t> </a:t>
            </a:r>
            <a:r>
              <a:rPr lang="en-US" dirty="0" smtClean="0"/>
              <a:t>unhindered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43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87" y="232224"/>
            <a:ext cx="11756570" cy="667657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Trojan horse</a:t>
            </a:r>
          </a:p>
          <a:p>
            <a:pPr marL="0" indent="0">
              <a:buNone/>
            </a:pPr>
            <a:r>
              <a:rPr lang="ar-IQ" dirty="0" smtClean="0"/>
              <a:t>  </a:t>
            </a:r>
            <a:r>
              <a:rPr lang="en-US" dirty="0" smtClean="0"/>
              <a:t>A </a:t>
            </a:r>
            <a:r>
              <a:rPr lang="en-US" b="1" dirty="0"/>
              <a:t>Trojan horse </a:t>
            </a:r>
            <a:r>
              <a:rPr lang="en-US" dirty="0"/>
              <a:t>is a malicious program which is often disguised as </a:t>
            </a:r>
            <a:r>
              <a:rPr lang="en-US" b="1" dirty="0" smtClean="0"/>
              <a:t>some</a:t>
            </a:r>
            <a:r>
              <a:rPr lang="ar-IQ" b="1" dirty="0" smtClean="0"/>
              <a:t> </a:t>
            </a:r>
            <a:r>
              <a:rPr lang="en-US" b="1" dirty="0" smtClean="0"/>
              <a:t>legitimate </a:t>
            </a:r>
            <a:r>
              <a:rPr lang="en-US" b="1" dirty="0"/>
              <a:t>software</a:t>
            </a:r>
            <a:r>
              <a:rPr lang="en-US" dirty="0"/>
              <a:t>, but contains malicious instructions embedded within it. </a:t>
            </a:r>
            <a:r>
              <a:rPr lang="en-US" dirty="0" smtClean="0"/>
              <a:t>A</a:t>
            </a:r>
            <a:r>
              <a:rPr lang="ar-IQ" dirty="0" smtClean="0"/>
              <a:t> </a:t>
            </a:r>
            <a:r>
              <a:rPr lang="en-US" dirty="0" smtClean="0"/>
              <a:t>Trojan </a:t>
            </a:r>
            <a:r>
              <a:rPr lang="en-US" dirty="0"/>
              <a:t>horse replaces all or </a:t>
            </a:r>
            <a:r>
              <a:rPr lang="en-US" b="1" dirty="0"/>
              <a:t>part of the legitimate software with the intent </a:t>
            </a:r>
            <a:r>
              <a:rPr lang="en-US" b="1" dirty="0" smtClean="0"/>
              <a:t>of</a:t>
            </a:r>
            <a:r>
              <a:rPr lang="ar-IQ" b="1" dirty="0" smtClean="0"/>
              <a:t> </a:t>
            </a:r>
            <a:r>
              <a:rPr lang="en-US" b="1" dirty="0" smtClean="0"/>
              <a:t>carrying </a:t>
            </a:r>
            <a:r>
              <a:rPr lang="en-US" b="1" dirty="0"/>
              <a:t>out some harm to the user’s computer system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ar-IQ" dirty="0" smtClean="0"/>
              <a:t>   </a:t>
            </a:r>
            <a:r>
              <a:rPr lang="en-US" dirty="0" smtClean="0"/>
              <a:t>They </a:t>
            </a:r>
            <a:r>
              <a:rPr lang="en-US" dirty="0"/>
              <a:t>need to be executed by the end-user and therefore </a:t>
            </a:r>
            <a:r>
              <a:rPr lang="en-US" b="1" dirty="0"/>
              <a:t>usually arrive as </a:t>
            </a:r>
            <a:r>
              <a:rPr lang="en-US" b="1" dirty="0" smtClean="0"/>
              <a:t>an</a:t>
            </a:r>
            <a:r>
              <a:rPr lang="ar-IQ" b="1" dirty="0" smtClean="0"/>
              <a:t> </a:t>
            </a:r>
            <a:r>
              <a:rPr lang="en-US" b="1" dirty="0" smtClean="0"/>
              <a:t>email </a:t>
            </a:r>
            <a:r>
              <a:rPr lang="en-US" b="1" dirty="0"/>
              <a:t>attachment or are downloaded from an infected website</a:t>
            </a:r>
            <a:r>
              <a:rPr lang="en-US" dirty="0"/>
              <a:t>. For example, </a:t>
            </a:r>
            <a:r>
              <a:rPr lang="en-US" dirty="0" smtClean="0"/>
              <a:t>they</a:t>
            </a:r>
            <a:r>
              <a:rPr lang="ar-IQ" dirty="0" smtClean="0"/>
              <a:t> </a:t>
            </a:r>
            <a:r>
              <a:rPr lang="en-US" dirty="0" smtClean="0"/>
              <a:t>could </a:t>
            </a:r>
            <a:r>
              <a:rPr lang="en-US" dirty="0"/>
              <a:t>be transmitted via a fake anti-virus program that pops up on the </a:t>
            </a:r>
            <a:r>
              <a:rPr lang="en-US" dirty="0" smtClean="0"/>
              <a:t>user’s</a:t>
            </a:r>
            <a:r>
              <a:rPr lang="ar-IQ" dirty="0" smtClean="0"/>
              <a:t> </a:t>
            </a:r>
            <a:r>
              <a:rPr lang="en-US" dirty="0" smtClean="0"/>
              <a:t>screen </a:t>
            </a:r>
            <a:r>
              <a:rPr lang="en-US" dirty="0"/>
              <a:t>claiming their computer is infected and action needs to be taken. The </a:t>
            </a:r>
            <a:r>
              <a:rPr lang="en-US" dirty="0" smtClean="0"/>
              <a:t>user</a:t>
            </a:r>
            <a:r>
              <a:rPr lang="ar-IQ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be invited to run fake anti-virus as part of a free trial. Once the user </a:t>
            </a:r>
            <a:r>
              <a:rPr lang="en-US" dirty="0" smtClean="0"/>
              <a:t>does</a:t>
            </a:r>
            <a:r>
              <a:rPr lang="ar-IQ" dirty="0" smtClean="0"/>
              <a:t> </a:t>
            </a:r>
            <a:r>
              <a:rPr lang="en-US" dirty="0" smtClean="0"/>
              <a:t>this</a:t>
            </a:r>
            <a:r>
              <a:rPr lang="en-US" dirty="0"/>
              <a:t>, the damage is done.</a:t>
            </a:r>
          </a:p>
          <a:p>
            <a:pPr marL="0" indent="0">
              <a:buNone/>
            </a:pPr>
            <a:r>
              <a:rPr lang="ar-IQ" dirty="0" smtClean="0"/>
              <a:t>  </a:t>
            </a:r>
            <a:r>
              <a:rPr lang="en-US" dirty="0" smtClean="0"/>
              <a:t>Once </a:t>
            </a:r>
            <a:r>
              <a:rPr lang="en-US" dirty="0"/>
              <a:t>installed on the user’s computer, the Trojan horse </a:t>
            </a:r>
            <a:r>
              <a:rPr lang="en-US" b="1" dirty="0"/>
              <a:t>will give cyber criminals</a:t>
            </a:r>
          </a:p>
          <a:p>
            <a:pPr marL="0" indent="0">
              <a:buNone/>
            </a:pPr>
            <a:r>
              <a:rPr lang="ar-IQ" b="1" dirty="0" smtClean="0"/>
              <a:t>  </a:t>
            </a:r>
            <a:r>
              <a:rPr lang="en-US" b="1" dirty="0" smtClean="0"/>
              <a:t>access </a:t>
            </a:r>
            <a:r>
              <a:rPr lang="en-US" b="1" dirty="0"/>
              <a:t>to personal information on your computers, such as IP addresses</a:t>
            </a:r>
            <a:r>
              <a:rPr lang="en-US" b="1" dirty="0" smtClean="0"/>
              <a:t>,</a:t>
            </a:r>
            <a:r>
              <a:rPr lang="ar-IQ" dirty="0" smtClean="0"/>
              <a:t> </a:t>
            </a:r>
            <a:r>
              <a:rPr lang="en-US" dirty="0" smtClean="0"/>
              <a:t>passwords </a:t>
            </a:r>
            <a:r>
              <a:rPr lang="en-US" dirty="0"/>
              <a:t>and other personal data. </a:t>
            </a:r>
            <a:r>
              <a:rPr lang="en-US" b="1" dirty="0"/>
              <a:t>Spyware </a:t>
            </a:r>
            <a:r>
              <a:rPr lang="en-US" dirty="0"/>
              <a:t>(including key logging software) </a:t>
            </a:r>
            <a:r>
              <a:rPr lang="en-US" dirty="0" smtClean="0"/>
              <a:t>and</a:t>
            </a:r>
            <a:r>
              <a:rPr lang="ar-IQ" dirty="0" smtClean="0"/>
              <a:t> </a:t>
            </a:r>
            <a:r>
              <a:rPr lang="en-US" b="1" dirty="0" smtClean="0"/>
              <a:t>ransomware</a:t>
            </a:r>
            <a:r>
              <a:rPr lang="en-US" dirty="0" smtClean="0"/>
              <a:t> </a:t>
            </a:r>
            <a:r>
              <a:rPr lang="en-US" dirty="0"/>
              <a:t>are often installed on a user’s computer via Trojan horse malware.</a:t>
            </a:r>
          </a:p>
          <a:p>
            <a:pPr marL="0" indent="0">
              <a:buNone/>
            </a:pPr>
            <a:r>
              <a:rPr lang="ar-IQ" dirty="0" smtClean="0"/>
              <a:t>  </a:t>
            </a:r>
            <a:r>
              <a:rPr lang="en-US" dirty="0" smtClean="0"/>
              <a:t>Because </a:t>
            </a:r>
            <a:r>
              <a:rPr lang="en-US" dirty="0"/>
              <a:t>they rely </a:t>
            </a:r>
            <a:r>
              <a:rPr lang="en-US" b="1" dirty="0"/>
              <a:t>on tricking end-users</a:t>
            </a:r>
            <a:r>
              <a:rPr lang="en-US" dirty="0"/>
              <a:t>, firewalls and other security systems </a:t>
            </a:r>
            <a:r>
              <a:rPr lang="en-US" dirty="0" smtClean="0"/>
              <a:t>are</a:t>
            </a:r>
            <a:r>
              <a:rPr lang="ar-IQ" dirty="0" smtClean="0"/>
              <a:t> </a:t>
            </a:r>
            <a:r>
              <a:rPr lang="en-US" dirty="0" smtClean="0"/>
              <a:t>often </a:t>
            </a:r>
            <a:r>
              <a:rPr lang="en-US" dirty="0"/>
              <a:t>useless because the user can overrule them and initiate the running of </a:t>
            </a:r>
            <a:r>
              <a:rPr lang="en-US" dirty="0" smtClean="0"/>
              <a:t>the</a:t>
            </a:r>
            <a:r>
              <a:rPr lang="ar-IQ" dirty="0" smtClean="0"/>
              <a:t> </a:t>
            </a:r>
            <a:r>
              <a:rPr lang="en-US" dirty="0" smtClean="0"/>
              <a:t>malware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5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1345</Words>
  <Application>Microsoft Office PowerPoint</Application>
  <PresentationFormat>Widescreen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Understanding network threats</vt:lpstr>
      <vt:lpstr>PowerPoint Presentation</vt:lpstr>
      <vt:lpstr>Hacking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Network Troubleshooting 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35</cp:revision>
  <dcterms:created xsi:type="dcterms:W3CDTF">2025-10-04T07:41:03Z</dcterms:created>
  <dcterms:modified xsi:type="dcterms:W3CDTF">2025-10-13T05:24:49Z</dcterms:modified>
</cp:coreProperties>
</file>