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1" autoAdjust="0"/>
    <p:restoredTop sz="94660"/>
  </p:normalViewPr>
  <p:slideViewPr>
    <p:cSldViewPr snapToGrid="0">
      <p:cViewPr varScale="1">
        <p:scale>
          <a:sx n="49" d="100"/>
          <a:sy n="49" d="100"/>
        </p:scale>
        <p:origin x="86" y="81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E30F9F-0CD3-4838-A7E8-C4B630B03511}"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502333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E30F9F-0CD3-4838-A7E8-C4B630B03511}"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3649622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E30F9F-0CD3-4838-A7E8-C4B630B03511}"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65729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E30F9F-0CD3-4838-A7E8-C4B630B03511}"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4218280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4E30F9F-0CD3-4838-A7E8-C4B630B03511}"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2398279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E30F9F-0CD3-4838-A7E8-C4B630B03511}"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3239253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E30F9F-0CD3-4838-A7E8-C4B630B03511}" type="datetimeFigureOut">
              <a:rPr lang="en-US" smtClean="0"/>
              <a:t>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2989431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E30F9F-0CD3-4838-A7E8-C4B630B03511}" type="datetimeFigureOut">
              <a:rPr lang="en-US" smtClean="0"/>
              <a:t>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371065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E30F9F-0CD3-4838-A7E8-C4B630B03511}" type="datetimeFigureOut">
              <a:rPr lang="en-US" smtClean="0"/>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2992250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E30F9F-0CD3-4838-A7E8-C4B630B03511}"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3279551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E30F9F-0CD3-4838-A7E8-C4B630B03511}"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E69806-1900-4F7D-84D3-4AAF83320A15}" type="slidenum">
              <a:rPr lang="en-US" smtClean="0"/>
              <a:t>‹#›</a:t>
            </a:fld>
            <a:endParaRPr lang="en-US"/>
          </a:p>
        </p:txBody>
      </p:sp>
    </p:spTree>
    <p:extLst>
      <p:ext uri="{BB962C8B-B14F-4D97-AF65-F5344CB8AC3E}">
        <p14:creationId xmlns:p14="http://schemas.microsoft.com/office/powerpoint/2010/main" val="3367079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30F9F-0CD3-4838-A7E8-C4B630B03511}" type="datetimeFigureOut">
              <a:rPr lang="en-US" smtClean="0"/>
              <a:t>10/5/2025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E69806-1900-4F7D-84D3-4AAF83320A15}" type="slidenum">
              <a:rPr lang="en-US" smtClean="0"/>
              <a:t>‹#›</a:t>
            </a:fld>
            <a:endParaRPr lang="en-US"/>
          </a:p>
        </p:txBody>
      </p:sp>
    </p:spTree>
    <p:extLst>
      <p:ext uri="{BB962C8B-B14F-4D97-AF65-F5344CB8AC3E}">
        <p14:creationId xmlns:p14="http://schemas.microsoft.com/office/powerpoint/2010/main" val="967168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000" b="1" dirty="0" smtClean="0"/>
              <a:t/>
            </a:r>
            <a:br>
              <a:rPr lang="en-US" sz="6000" b="1" dirty="0" smtClean="0"/>
            </a:br>
            <a:r>
              <a:rPr lang="en-US" sz="6000" b="1" dirty="0" smtClean="0"/>
              <a:t>Basic network components</a:t>
            </a:r>
            <a:br>
              <a:rPr lang="en-US" sz="6000" b="1" dirty="0" smtClean="0"/>
            </a:br>
            <a:endParaRPr lang="en-US" sz="6000" b="1" dirty="0"/>
          </a:p>
        </p:txBody>
      </p:sp>
      <p:sp>
        <p:nvSpPr>
          <p:cNvPr id="3" name="Content Placeholder 2"/>
          <p:cNvSpPr>
            <a:spLocks noGrp="1"/>
          </p:cNvSpPr>
          <p:nvPr>
            <p:ph idx="1"/>
          </p:nvPr>
        </p:nvSpPr>
        <p:spPr/>
        <p:txBody>
          <a:bodyPr/>
          <a:lstStyle/>
          <a:p>
            <a:r>
              <a:rPr lang="en-US" b="1" dirty="0" smtClean="0"/>
              <a:t>NIC (Network Interface Card)</a:t>
            </a:r>
            <a:endParaRPr lang="en-US" dirty="0" smtClean="0"/>
          </a:p>
          <a:p>
            <a:pPr marL="0" lvl="0" indent="0">
              <a:buNone/>
            </a:pPr>
            <a:r>
              <a:rPr lang="ar-IQ" dirty="0" smtClean="0"/>
              <a:t> -</a:t>
            </a:r>
            <a:r>
              <a:rPr lang="en-US" dirty="0" err="1" smtClean="0"/>
              <a:t>onnects</a:t>
            </a:r>
            <a:r>
              <a:rPr lang="en-US" dirty="0" smtClean="0"/>
              <a:t> a computer to the network medium (cable or wireless).</a:t>
            </a:r>
          </a:p>
          <a:p>
            <a:pPr marL="0" lvl="0" indent="0">
              <a:buNone/>
            </a:pPr>
            <a:r>
              <a:rPr lang="en-US" dirty="0" smtClean="0"/>
              <a:t>-</a:t>
            </a:r>
            <a:r>
              <a:rPr lang="ar-IQ" dirty="0" smtClean="0"/>
              <a:t> </a:t>
            </a:r>
            <a:r>
              <a:rPr lang="en-US" dirty="0" smtClean="0"/>
              <a:t>Converts data from binary to electrical/radio signals.</a:t>
            </a:r>
          </a:p>
          <a:p>
            <a:pPr marL="0" lvl="0" indent="0">
              <a:buNone/>
            </a:pPr>
            <a:r>
              <a:rPr lang="en-US" dirty="0" smtClean="0"/>
              <a:t>-  Every NIC has a permanent </a:t>
            </a:r>
            <a:r>
              <a:rPr lang="en-US" b="1" dirty="0" smtClean="0"/>
              <a:t>MAC address</a:t>
            </a:r>
            <a:r>
              <a:rPr lang="en-US" dirty="0" smtClean="0"/>
              <a:t>.</a:t>
            </a:r>
            <a:endParaRPr lang="en-US" dirty="0"/>
          </a:p>
        </p:txBody>
      </p:sp>
    </p:spTree>
    <p:extLst>
      <p:ext uri="{BB962C8B-B14F-4D97-AF65-F5344CB8AC3E}">
        <p14:creationId xmlns:p14="http://schemas.microsoft.com/office/powerpoint/2010/main" val="2642852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3969" y="677918"/>
            <a:ext cx="10271176" cy="5302384"/>
          </a:xfrm>
        </p:spPr>
      </p:pic>
    </p:spTree>
    <p:extLst>
      <p:ext uri="{BB962C8B-B14F-4D97-AF65-F5344CB8AC3E}">
        <p14:creationId xmlns:p14="http://schemas.microsoft.com/office/powerpoint/2010/main" val="2045789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43840"/>
            <a:ext cx="11887200" cy="6385560"/>
          </a:xfrm>
        </p:spPr>
        <p:txBody>
          <a:bodyPr>
            <a:normAutofit/>
          </a:bodyPr>
          <a:lstStyle/>
          <a:p>
            <a:r>
              <a:rPr lang="en-US" sz="2000" dirty="0" smtClean="0"/>
              <a:t>Hubs</a:t>
            </a:r>
          </a:p>
          <a:p>
            <a:pPr>
              <a:lnSpc>
                <a:spcPct val="100000"/>
              </a:lnSpc>
              <a:spcBef>
                <a:spcPts val="600"/>
              </a:spcBef>
              <a:spcAft>
                <a:spcPts val="600"/>
              </a:spcAft>
            </a:pPr>
            <a:r>
              <a:rPr lang="en-US" sz="2000" b="1" dirty="0" smtClean="0"/>
              <a:t>Hubs</a:t>
            </a:r>
            <a:r>
              <a:rPr lang="en-US" sz="2000" dirty="0" smtClean="0"/>
              <a:t> are hardware devices that can have a number of other devices</a:t>
            </a:r>
            <a:r>
              <a:rPr lang="ar-IQ" sz="2000" dirty="0" smtClean="0"/>
              <a:t> </a:t>
            </a:r>
            <a:r>
              <a:rPr lang="en-US" sz="2000" dirty="0" smtClean="0"/>
              <a:t>connected to them. They are used </a:t>
            </a:r>
            <a:endParaRPr lang="ar-IQ" sz="2000" dirty="0" smtClean="0"/>
          </a:p>
          <a:p>
            <a:pPr marL="0" indent="0">
              <a:lnSpc>
                <a:spcPct val="100000"/>
              </a:lnSpc>
              <a:spcBef>
                <a:spcPts val="600"/>
              </a:spcBef>
              <a:spcAft>
                <a:spcPts val="600"/>
              </a:spcAft>
              <a:buNone/>
            </a:pPr>
            <a:r>
              <a:rPr lang="ar-IQ" sz="2000" dirty="0"/>
              <a:t> </a:t>
            </a:r>
            <a:r>
              <a:rPr lang="ar-IQ" sz="2000" dirty="0" smtClean="0"/>
              <a:t>  </a:t>
            </a:r>
            <a:r>
              <a:rPr lang="en-US" sz="2000" dirty="0" smtClean="0"/>
              <a:t>primarily to connect devices together</a:t>
            </a:r>
            <a:r>
              <a:rPr lang="ar-IQ" sz="2000" dirty="0" smtClean="0"/>
              <a:t> </a:t>
            </a:r>
            <a:r>
              <a:rPr lang="en-US" sz="2000" dirty="0" smtClean="0"/>
              <a:t>to form a local area network (LAN), often in the same building. </a:t>
            </a:r>
            <a:endParaRPr lang="ar-IQ" sz="2000" dirty="0" smtClean="0"/>
          </a:p>
          <a:p>
            <a:pPr marL="0" indent="0">
              <a:lnSpc>
                <a:spcPct val="100000"/>
              </a:lnSpc>
              <a:spcBef>
                <a:spcPts val="600"/>
              </a:spcBef>
              <a:spcAft>
                <a:spcPts val="600"/>
              </a:spcAft>
              <a:buNone/>
            </a:pPr>
            <a:r>
              <a:rPr lang="ar-IQ" sz="2000" dirty="0" smtClean="0"/>
              <a:t>   </a:t>
            </a:r>
            <a:r>
              <a:rPr lang="en-US" sz="2000" dirty="0" smtClean="0"/>
              <a:t>A hub</a:t>
            </a:r>
            <a:r>
              <a:rPr lang="ar-IQ" sz="2000" dirty="0" smtClean="0"/>
              <a:t> </a:t>
            </a:r>
            <a:r>
              <a:rPr lang="en-US" sz="2000" dirty="0" smtClean="0"/>
              <a:t>will take a data packet received at one of its ports and broadcast it to</a:t>
            </a:r>
            <a:r>
              <a:rPr lang="ar-IQ" sz="2000" dirty="0" smtClean="0"/>
              <a:t> </a:t>
            </a:r>
            <a:r>
              <a:rPr lang="en-US" sz="2000" dirty="0" smtClean="0"/>
              <a:t>every device connected to it.</a:t>
            </a:r>
            <a:endParaRPr lang="ar-IQ" sz="2000" dirty="0" smtClean="0"/>
          </a:p>
          <a:p>
            <a:pPr>
              <a:lnSpc>
                <a:spcPct val="100000"/>
              </a:lnSpc>
              <a:spcBef>
                <a:spcPts val="600"/>
              </a:spcBef>
              <a:spcAft>
                <a:spcPts val="600"/>
              </a:spcAft>
            </a:pPr>
            <a:endParaRPr lang="ar-IQ" sz="2000" dirty="0" smtClean="0"/>
          </a:p>
          <a:p>
            <a:pPr marL="0" indent="0">
              <a:lnSpc>
                <a:spcPct val="100000"/>
              </a:lnSpc>
              <a:spcBef>
                <a:spcPts val="600"/>
              </a:spcBef>
              <a:spcAft>
                <a:spcPts val="600"/>
              </a:spcAft>
              <a:buNone/>
            </a:pPr>
            <a:r>
              <a:rPr lang="en-US" sz="2000" dirty="0" smtClean="0"/>
              <a:t>Because data packets are delivered to every device on the network:</a:t>
            </a:r>
          </a:p>
          <a:p>
            <a:pPr marL="0" indent="0">
              <a:lnSpc>
                <a:spcPct val="100000"/>
              </a:lnSpc>
              <a:spcBef>
                <a:spcPts val="600"/>
              </a:spcBef>
              <a:spcAft>
                <a:spcPts val="600"/>
              </a:spcAft>
              <a:buNone/>
            </a:pPr>
            <a:r>
              <a:rPr lang="en-US" sz="2000" dirty="0" smtClean="0"/>
              <a:t>*hubs are not very secure because every device will receive every data packet</a:t>
            </a:r>
          </a:p>
          <a:p>
            <a:pPr marL="0" indent="0">
              <a:lnSpc>
                <a:spcPct val="100000"/>
              </a:lnSpc>
              <a:spcBef>
                <a:spcPts val="600"/>
              </a:spcBef>
              <a:spcAft>
                <a:spcPts val="600"/>
              </a:spcAft>
              <a:buNone/>
            </a:pPr>
            <a:r>
              <a:rPr lang="en-US" sz="2000" dirty="0" smtClean="0"/>
              <a:t>* there will be unnecessary traffic on the network, which results in reduced</a:t>
            </a:r>
            <a:r>
              <a:rPr lang="ar-IQ" sz="2000" dirty="0" smtClean="0"/>
              <a:t> </a:t>
            </a:r>
            <a:r>
              <a:rPr lang="en-US" sz="2000" dirty="0" smtClean="0"/>
              <a:t>bandwidth.</a:t>
            </a:r>
            <a:endParaRPr lang="en-US"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6361" y="3840479"/>
            <a:ext cx="4623442" cy="2530331"/>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9880" y="3962399"/>
            <a:ext cx="4709159" cy="2134571"/>
          </a:xfrm>
          <a:prstGeom prst="rect">
            <a:avLst/>
          </a:prstGeom>
        </p:spPr>
      </p:pic>
    </p:spTree>
    <p:extLst>
      <p:ext uri="{BB962C8B-B14F-4D97-AF65-F5344CB8AC3E}">
        <p14:creationId xmlns:p14="http://schemas.microsoft.com/office/powerpoint/2010/main" val="2543523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7392" y="123092"/>
            <a:ext cx="11772900" cy="6594231"/>
          </a:xfrm>
        </p:spPr>
        <p:txBody>
          <a:bodyPr>
            <a:normAutofit fontScale="92500" lnSpcReduction="20000"/>
          </a:bodyPr>
          <a:lstStyle/>
          <a:p>
            <a:pPr>
              <a:lnSpc>
                <a:spcPct val="100000"/>
              </a:lnSpc>
              <a:spcBef>
                <a:spcPts val="0"/>
              </a:spcBef>
            </a:pPr>
            <a:r>
              <a:rPr lang="en-US" sz="2000" b="1" dirty="0"/>
              <a:t>Switches </a:t>
            </a:r>
            <a:r>
              <a:rPr lang="en-US" sz="2000" dirty="0"/>
              <a:t>are ‘intelligent’ versions of hubs. As </a:t>
            </a:r>
            <a:r>
              <a:rPr lang="en-US" sz="2000" dirty="0" smtClean="0"/>
              <a:t>with hubs</a:t>
            </a:r>
            <a:r>
              <a:rPr lang="en-US" sz="2000" dirty="0"/>
              <a:t>, they </a:t>
            </a:r>
            <a:r>
              <a:rPr lang="en-US" sz="2000" dirty="0" smtClean="0"/>
              <a:t>connect</a:t>
            </a:r>
            <a:endParaRPr lang="ar-IQ" sz="2000" dirty="0" smtClean="0"/>
          </a:p>
          <a:p>
            <a:pPr marL="0" indent="0">
              <a:lnSpc>
                <a:spcPct val="100000"/>
              </a:lnSpc>
              <a:spcBef>
                <a:spcPts val="0"/>
              </a:spcBef>
              <a:buNone/>
            </a:pPr>
            <a:r>
              <a:rPr lang="en-US" sz="2000" dirty="0" smtClean="0"/>
              <a:t> </a:t>
            </a:r>
            <a:r>
              <a:rPr lang="en-US" sz="2000" dirty="0"/>
              <a:t>a number of devices together </a:t>
            </a:r>
            <a:r>
              <a:rPr lang="en-US" sz="2000" dirty="0" smtClean="0"/>
              <a:t>to form </a:t>
            </a:r>
            <a:r>
              <a:rPr lang="en-US" sz="2000" dirty="0"/>
              <a:t>a LAN. However, unlike a hub, </a:t>
            </a:r>
            <a:r>
              <a:rPr lang="en-US" sz="2000" dirty="0" smtClean="0"/>
              <a:t>a</a:t>
            </a:r>
            <a:endParaRPr lang="ar-IQ" sz="2000" dirty="0" smtClean="0"/>
          </a:p>
          <a:p>
            <a:pPr marL="0" indent="0">
              <a:lnSpc>
                <a:spcPct val="100000"/>
              </a:lnSpc>
              <a:spcBef>
                <a:spcPts val="0"/>
              </a:spcBef>
              <a:buNone/>
            </a:pPr>
            <a:r>
              <a:rPr lang="en-US" sz="2000" dirty="0" smtClean="0"/>
              <a:t> </a:t>
            </a:r>
            <a:r>
              <a:rPr lang="en-US" sz="2000" dirty="0"/>
              <a:t>switch </a:t>
            </a:r>
            <a:r>
              <a:rPr lang="en-US" sz="2000" dirty="0" smtClean="0"/>
              <a:t>stores the </a:t>
            </a:r>
            <a:r>
              <a:rPr lang="en-US" sz="2000" dirty="0"/>
              <a:t>MAC addresses of all devices on the network. </a:t>
            </a:r>
            <a:endParaRPr lang="ar-IQ" sz="2000" dirty="0" smtClean="0"/>
          </a:p>
          <a:p>
            <a:pPr marL="0" indent="0">
              <a:lnSpc>
                <a:spcPct val="100000"/>
              </a:lnSpc>
              <a:spcBef>
                <a:spcPts val="0"/>
              </a:spcBef>
              <a:buNone/>
            </a:pPr>
            <a:r>
              <a:rPr lang="en-US" sz="2000" dirty="0" smtClean="0"/>
              <a:t>Each port </a:t>
            </a:r>
            <a:r>
              <a:rPr lang="en-US" sz="2000" dirty="0"/>
              <a:t>on the switch connected to a device will </a:t>
            </a:r>
            <a:r>
              <a:rPr lang="en-US" sz="2000" dirty="0" smtClean="0"/>
              <a:t>have a matching</a:t>
            </a:r>
            <a:endParaRPr lang="ar-IQ" sz="2000" dirty="0" smtClean="0"/>
          </a:p>
          <a:p>
            <a:pPr marL="0" indent="0">
              <a:lnSpc>
                <a:spcPct val="100000"/>
              </a:lnSpc>
              <a:spcBef>
                <a:spcPts val="0"/>
              </a:spcBef>
              <a:buNone/>
            </a:pPr>
            <a:r>
              <a:rPr lang="en-US" sz="2000" dirty="0" smtClean="0"/>
              <a:t> </a:t>
            </a:r>
            <a:r>
              <a:rPr lang="en-US" sz="2000" dirty="0"/>
              <a:t>MAC address (called a look-up table) </a:t>
            </a:r>
            <a:r>
              <a:rPr lang="en-US" sz="2000" dirty="0" smtClean="0"/>
              <a:t>as</a:t>
            </a:r>
          </a:p>
          <a:p>
            <a:endParaRPr lang="en-US" sz="2000" dirty="0" smtClean="0"/>
          </a:p>
          <a:p>
            <a:r>
              <a:rPr lang="en-US" sz="2000" dirty="0" smtClean="0"/>
              <a:t>Using </a:t>
            </a:r>
            <a:r>
              <a:rPr lang="en-US" sz="2000" dirty="0"/>
              <a:t>the look-up table, a switch matches the MAC address of an incoming </a:t>
            </a:r>
            <a:r>
              <a:rPr lang="en-US" sz="2000" dirty="0" smtClean="0"/>
              <a:t>data packet </a:t>
            </a:r>
            <a:r>
              <a:rPr lang="en-US" sz="2000" dirty="0"/>
              <a:t>arriving at one of its ports, and directs it to the correct device. None </a:t>
            </a:r>
            <a:r>
              <a:rPr lang="en-US" sz="2000" dirty="0" smtClean="0"/>
              <a:t>of</a:t>
            </a:r>
            <a:r>
              <a:rPr lang="ar-IQ" sz="2000" dirty="0" smtClean="0"/>
              <a:t> </a:t>
            </a:r>
            <a:r>
              <a:rPr lang="en-US" sz="2000" dirty="0" smtClean="0"/>
              <a:t>the </a:t>
            </a:r>
            <a:r>
              <a:rPr lang="en-US" sz="2000" dirty="0"/>
              <a:t>other devices will see this data packet. Thus, if a data packet arrives at </a:t>
            </a:r>
            <a:r>
              <a:rPr lang="en-US" sz="2000" dirty="0" smtClean="0"/>
              <a:t>port</a:t>
            </a:r>
            <a:r>
              <a:rPr lang="ar-IQ" sz="2000" dirty="0" smtClean="0"/>
              <a:t> </a:t>
            </a:r>
            <a:r>
              <a:rPr lang="en-US" sz="2000" dirty="0" smtClean="0"/>
              <a:t>2</a:t>
            </a:r>
            <a:r>
              <a:rPr lang="en-US" sz="2000" dirty="0"/>
              <a:t>, and the MAC address in the data packet is a4-00-22-b2-24-11, then the </a:t>
            </a:r>
            <a:r>
              <a:rPr lang="en-US" sz="2000" dirty="0" smtClean="0"/>
              <a:t>switch</a:t>
            </a:r>
            <a:r>
              <a:rPr lang="ar-IQ" sz="2000" dirty="0" smtClean="0"/>
              <a:t> </a:t>
            </a:r>
            <a:r>
              <a:rPr lang="en-US" sz="2000" dirty="0" smtClean="0"/>
              <a:t>will connect </a:t>
            </a:r>
            <a:r>
              <a:rPr lang="en-US" sz="2000" dirty="0"/>
              <a:t>the data packet to port 4 only</a:t>
            </a:r>
            <a:r>
              <a:rPr lang="en-US" sz="2000" dirty="0" smtClean="0"/>
              <a:t>. </a:t>
            </a:r>
          </a:p>
          <a:p>
            <a:endParaRPr lang="en-US" sz="800" dirty="0"/>
          </a:p>
          <a:p>
            <a:r>
              <a:rPr lang="en-US" sz="2000" dirty="0" smtClean="0"/>
              <a:t>Consequently, switches are more secure than hubs (because only the intended device is sent the data) and do not waste bandwidth (because network traffic is reduced).</a:t>
            </a:r>
          </a:p>
          <a:p>
            <a:r>
              <a:rPr lang="en-US" sz="2000" dirty="0" smtClean="0"/>
              <a:t>In conclusion, hubs and switches are used to exchange data within their own local area networks. They are unable to exchange data with outside networks (such as the internet). To exchange data outside their own LAN, a device needs to be able to read an IP address. Therefore, we need another device to allow communication with external networks. </a:t>
            </a:r>
          </a:p>
          <a:p>
            <a:r>
              <a:rPr lang="en-US" sz="2000" dirty="0" smtClean="0"/>
              <a:t>In summary:</a:t>
            </a:r>
          </a:p>
          <a:p>
            <a:r>
              <a:rPr lang="en-US" sz="2000" dirty="0" smtClean="0"/>
              <a:t>» both a hub and a switch are used to connect devices in a LAN</a:t>
            </a:r>
          </a:p>
          <a:p>
            <a:r>
              <a:rPr lang="en-US" sz="2000" dirty="0" smtClean="0"/>
              <a:t>» hubs send data packets to every device on the network; whereas switches</a:t>
            </a:r>
          </a:p>
          <a:p>
            <a:r>
              <a:rPr lang="en-US" sz="2000" dirty="0" smtClean="0"/>
              <a:t>send data packets to a specific device only</a:t>
            </a:r>
          </a:p>
          <a:p>
            <a:r>
              <a:rPr lang="en-US" sz="2000" dirty="0"/>
              <a:t>» security is lower with hubs than with switches</a:t>
            </a:r>
          </a:p>
          <a:p>
            <a:r>
              <a:rPr lang="en-US" sz="2000" dirty="0"/>
              <a:t>» a switch uses a look-up table to determine the destination device</a:t>
            </a:r>
          </a:p>
          <a:p>
            <a:r>
              <a:rPr lang="en-US" sz="2000" dirty="0"/>
              <a:t>» switches use MAC addresses to locate the destination device.</a:t>
            </a:r>
          </a:p>
        </p:txBody>
      </p:sp>
      <p:pic>
        <p:nvPicPr>
          <p:cNvPr id="22" name="Pictur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2628" y="123092"/>
            <a:ext cx="2298096" cy="1599940"/>
          </a:xfrm>
          <a:prstGeom prst="rect">
            <a:avLst/>
          </a:prstGeom>
        </p:spPr>
      </p:pic>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4900" y="4556761"/>
            <a:ext cx="4917100" cy="1828799"/>
          </a:xfrm>
          <a:prstGeom prst="rect">
            <a:avLst/>
          </a:prstGeom>
        </p:spPr>
      </p:pic>
    </p:spTree>
    <p:extLst>
      <p:ext uri="{BB962C8B-B14F-4D97-AF65-F5344CB8AC3E}">
        <p14:creationId xmlns:p14="http://schemas.microsoft.com/office/powerpoint/2010/main" val="3835181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 y="426720"/>
            <a:ext cx="11079480" cy="5928360"/>
          </a:xfrm>
        </p:spPr>
        <p:txBody>
          <a:bodyPr>
            <a:normAutofit lnSpcReduction="10000"/>
          </a:bodyPr>
          <a:lstStyle/>
          <a:p>
            <a:endParaRPr lang="ar-IQ" b="1" dirty="0" smtClean="0"/>
          </a:p>
          <a:p>
            <a:r>
              <a:rPr lang="en-US" b="1" dirty="0" smtClean="0"/>
              <a:t>Bridges</a:t>
            </a:r>
            <a:r>
              <a:rPr lang="en-US" dirty="0" smtClean="0"/>
              <a:t> </a:t>
            </a:r>
            <a:r>
              <a:rPr lang="en-US" dirty="0"/>
              <a:t>are devices that connect one LAN to another LAN that uses the </a:t>
            </a:r>
            <a:r>
              <a:rPr lang="en-US" dirty="0" smtClean="0"/>
              <a:t>same</a:t>
            </a:r>
            <a:r>
              <a:rPr lang="ar-IQ" dirty="0" smtClean="0"/>
              <a:t> </a:t>
            </a:r>
            <a:r>
              <a:rPr lang="en-US" dirty="0" smtClean="0"/>
              <a:t>protocol </a:t>
            </a:r>
            <a:r>
              <a:rPr lang="en-US" dirty="0"/>
              <a:t>(communication rules). They are often used to connect </a:t>
            </a:r>
            <a:r>
              <a:rPr lang="en-US" dirty="0" smtClean="0"/>
              <a:t>together different </a:t>
            </a:r>
            <a:r>
              <a:rPr lang="en-US" dirty="0"/>
              <a:t>parts of a LAN so that they can function as a single LAN</a:t>
            </a:r>
            <a:r>
              <a:rPr lang="en-US" dirty="0" smtClean="0"/>
              <a:t>.</a:t>
            </a:r>
            <a:endParaRPr lang="ar-IQ" dirty="0" smtClean="0"/>
          </a:p>
          <a:p>
            <a:endParaRPr lang="ar-IQ" dirty="0"/>
          </a:p>
          <a:p>
            <a:endParaRPr lang="ar-IQ" dirty="0" smtClean="0"/>
          </a:p>
          <a:p>
            <a:endParaRPr lang="ar-IQ" dirty="0"/>
          </a:p>
          <a:p>
            <a:endParaRPr lang="ar-IQ" dirty="0" smtClean="0"/>
          </a:p>
          <a:p>
            <a:endParaRPr lang="ar-IQ" dirty="0"/>
          </a:p>
          <a:p>
            <a:endParaRPr lang="ar-IQ" dirty="0" smtClean="0"/>
          </a:p>
          <a:p>
            <a:r>
              <a:rPr lang="en-US" dirty="0"/>
              <a:t>Unlike routers, bridges cannot communicate with other external </a:t>
            </a:r>
            <a:r>
              <a:rPr lang="en-US" dirty="0" err="1" smtClean="0"/>
              <a:t>etworks</a:t>
            </a:r>
            <a:r>
              <a:rPr lang="en-US" dirty="0"/>
              <a:t>, </a:t>
            </a:r>
            <a:r>
              <a:rPr lang="en-US" dirty="0" smtClean="0"/>
              <a:t>such</a:t>
            </a:r>
            <a:r>
              <a:rPr lang="ar-IQ" dirty="0" smtClean="0"/>
              <a:t> </a:t>
            </a:r>
            <a:r>
              <a:rPr lang="en-US" dirty="0" smtClean="0"/>
              <a:t>as </a:t>
            </a:r>
            <a:r>
              <a:rPr lang="en-US" dirty="0"/>
              <a:t>the internet.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6640" y="2514557"/>
            <a:ext cx="3223319" cy="231789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79" y="2343366"/>
            <a:ext cx="5516067" cy="2689511"/>
          </a:xfrm>
          <a:prstGeom prst="rect">
            <a:avLst/>
          </a:prstGeom>
        </p:spPr>
      </p:pic>
    </p:spTree>
    <p:extLst>
      <p:ext uri="{BB962C8B-B14F-4D97-AF65-F5344CB8AC3E}">
        <p14:creationId xmlns:p14="http://schemas.microsoft.com/office/powerpoint/2010/main" val="3062463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 y="121920"/>
            <a:ext cx="12039600" cy="6598920"/>
          </a:xfrm>
        </p:spPr>
        <p:txBody>
          <a:bodyPr>
            <a:normAutofit fontScale="77500" lnSpcReduction="20000"/>
          </a:bodyPr>
          <a:lstStyle/>
          <a:p>
            <a:r>
              <a:rPr lang="en-US" b="1" dirty="0"/>
              <a:t>Routers</a:t>
            </a:r>
            <a:r>
              <a:rPr lang="en-US" dirty="0"/>
              <a:t> are used to route data packets from one network </a:t>
            </a:r>
            <a:r>
              <a:rPr lang="en-US" dirty="0" smtClean="0"/>
              <a:t>to another </a:t>
            </a:r>
            <a:r>
              <a:rPr lang="en-US" dirty="0"/>
              <a:t>network, based on IP addresses. It can do this </a:t>
            </a:r>
            <a:r>
              <a:rPr lang="en-US" dirty="0" smtClean="0"/>
              <a:t>because each </a:t>
            </a:r>
            <a:r>
              <a:rPr lang="en-US" dirty="0"/>
              <a:t>router has its own IP address. Routers are used to join </a:t>
            </a:r>
            <a:r>
              <a:rPr lang="en-US" dirty="0" smtClean="0"/>
              <a:t>a LAN </a:t>
            </a:r>
            <a:r>
              <a:rPr lang="en-US" dirty="0"/>
              <a:t>to the internet</a:t>
            </a:r>
            <a:r>
              <a:rPr lang="en-US" dirty="0" smtClean="0"/>
              <a:t>.</a:t>
            </a:r>
            <a:endParaRPr lang="ar-IQ" dirty="0" smtClean="0"/>
          </a:p>
          <a:p>
            <a:pPr marL="0" indent="0">
              <a:buNone/>
            </a:pPr>
            <a:endParaRPr lang="ar-IQ" dirty="0" smtClean="0"/>
          </a:p>
          <a:p>
            <a:r>
              <a:rPr lang="en-US" dirty="0" smtClean="0"/>
              <a:t>address </a:t>
            </a:r>
            <a:r>
              <a:rPr lang="en-US" dirty="0"/>
              <a:t>and determines whether the data packet is meant for its own network </a:t>
            </a:r>
            <a:r>
              <a:rPr lang="en-US" dirty="0" smtClean="0"/>
              <a:t>or</a:t>
            </a:r>
            <a:r>
              <a:rPr lang="ar-IQ" dirty="0" smtClean="0"/>
              <a:t> </a:t>
            </a:r>
            <a:r>
              <a:rPr lang="en-US" dirty="0" smtClean="0"/>
              <a:t>for </a:t>
            </a:r>
            <a:r>
              <a:rPr lang="en-US" dirty="0"/>
              <a:t>another, external network. If the data packet is </a:t>
            </a:r>
            <a:r>
              <a:rPr lang="en-US" b="1" dirty="0"/>
              <a:t>meant for its own network</a:t>
            </a:r>
            <a:r>
              <a:rPr lang="en-US" b="1" dirty="0" smtClean="0"/>
              <a:t>,</a:t>
            </a:r>
            <a:r>
              <a:rPr lang="ar-IQ" b="1" dirty="0" smtClean="0"/>
              <a:t> </a:t>
            </a:r>
            <a:r>
              <a:rPr lang="en-US" b="1" dirty="0" smtClean="0"/>
              <a:t>then </a:t>
            </a:r>
            <a:r>
              <a:rPr lang="en-US" b="1" dirty="0"/>
              <a:t>the data packet </a:t>
            </a:r>
            <a:r>
              <a:rPr lang="en-US" dirty="0"/>
              <a:t>is routed to the local switch or hub. Otherwise, the </a:t>
            </a:r>
            <a:r>
              <a:rPr lang="en-US" dirty="0" smtClean="0"/>
              <a:t>data</a:t>
            </a:r>
            <a:r>
              <a:rPr lang="ar-IQ" dirty="0" smtClean="0"/>
              <a:t> </a:t>
            </a:r>
            <a:r>
              <a:rPr lang="en-US" dirty="0" smtClean="0"/>
              <a:t>packet </a:t>
            </a:r>
            <a:r>
              <a:rPr lang="en-US" dirty="0"/>
              <a:t>is transmitted to a different router (and therefore to an external network</a:t>
            </a:r>
            <a:r>
              <a:rPr lang="en-US" dirty="0" smtClean="0"/>
              <a:t>).</a:t>
            </a:r>
            <a:endParaRPr lang="ar-IQ" dirty="0" smtClean="0"/>
          </a:p>
          <a:p>
            <a:endParaRPr lang="ar-IQ" dirty="0"/>
          </a:p>
          <a:p>
            <a:endParaRPr lang="ar-IQ" dirty="0" smtClean="0"/>
          </a:p>
          <a:p>
            <a:endParaRPr lang="ar-IQ" dirty="0" smtClean="0"/>
          </a:p>
          <a:p>
            <a:endParaRPr lang="ar-IQ" dirty="0"/>
          </a:p>
          <a:p>
            <a:endParaRPr lang="en-US" dirty="0"/>
          </a:p>
          <a:p>
            <a:r>
              <a:rPr lang="en-US" dirty="0"/>
              <a:t>Routers know where to send data packets by consulting a routing table (</a:t>
            </a:r>
            <a:r>
              <a:rPr lang="en-US" dirty="0" smtClean="0"/>
              <a:t>stored</a:t>
            </a:r>
            <a:r>
              <a:rPr lang="ar-IQ" dirty="0" smtClean="0"/>
              <a:t> </a:t>
            </a:r>
            <a:r>
              <a:rPr lang="en-US" dirty="0" smtClean="0"/>
              <a:t>on </a:t>
            </a:r>
            <a:r>
              <a:rPr lang="en-US" dirty="0"/>
              <a:t>the router’s RAM). The routing table will contain information about </a:t>
            </a:r>
            <a:r>
              <a:rPr lang="en-US" dirty="0" smtClean="0"/>
              <a:t>the</a:t>
            </a:r>
            <a:r>
              <a:rPr lang="ar-IQ" dirty="0" smtClean="0"/>
              <a:t> </a:t>
            </a:r>
            <a:r>
              <a:rPr lang="en-US" dirty="0"/>
              <a:t>router’s immediate network (such as computer addresses) and </a:t>
            </a:r>
            <a:r>
              <a:rPr lang="en-US" dirty="0" smtClean="0"/>
              <a:t>information</a:t>
            </a:r>
            <a:r>
              <a:rPr lang="ar-IQ" dirty="0" smtClean="0"/>
              <a:t> </a:t>
            </a:r>
            <a:r>
              <a:rPr lang="en-US" dirty="0" smtClean="0"/>
              <a:t>about </a:t>
            </a:r>
            <a:r>
              <a:rPr lang="en-US" dirty="0"/>
              <a:t>other routers in its immediate vicinity. When a data packet reaches </a:t>
            </a:r>
            <a:r>
              <a:rPr lang="en-US" dirty="0" smtClean="0"/>
              <a:t>a</a:t>
            </a:r>
            <a:r>
              <a:rPr lang="ar-IQ" dirty="0" smtClean="0"/>
              <a:t> </a:t>
            </a:r>
            <a:r>
              <a:rPr lang="en-US" dirty="0" smtClean="0"/>
              <a:t>router</a:t>
            </a:r>
            <a:r>
              <a:rPr lang="en-US" dirty="0"/>
              <a:t>, it examines the IP address. Because the routing table contains </a:t>
            </a:r>
            <a:r>
              <a:rPr lang="en-US" dirty="0" smtClean="0"/>
              <a:t>computer</a:t>
            </a:r>
            <a:r>
              <a:rPr lang="ar-IQ" dirty="0" smtClean="0"/>
              <a:t> </a:t>
            </a:r>
            <a:r>
              <a:rPr lang="en-US" dirty="0" smtClean="0"/>
              <a:t>addresses </a:t>
            </a:r>
            <a:r>
              <a:rPr lang="en-US" dirty="0"/>
              <a:t>of all the computers/devices on its network, it will be able to </a:t>
            </a:r>
            <a:r>
              <a:rPr lang="en-US" dirty="0" smtClean="0"/>
              <a:t>work</a:t>
            </a:r>
            <a:r>
              <a:rPr lang="ar-IQ" dirty="0" smtClean="0"/>
              <a:t> </a:t>
            </a:r>
            <a:r>
              <a:rPr lang="en-US" dirty="0" smtClean="0"/>
              <a:t>out </a:t>
            </a:r>
            <a:r>
              <a:rPr lang="en-US" dirty="0"/>
              <a:t>that the data packet is intended for a computer on its network</a:t>
            </a:r>
            <a:r>
              <a:rPr lang="en-US" b="1" dirty="0"/>
              <a:t>. </a:t>
            </a:r>
            <a:r>
              <a:rPr lang="en-US" b="1" dirty="0" smtClean="0"/>
              <a:t>Routers</a:t>
            </a:r>
            <a:r>
              <a:rPr lang="ar-IQ" b="1" dirty="0" smtClean="0"/>
              <a:t> </a:t>
            </a:r>
            <a:r>
              <a:rPr lang="en-US" b="1" dirty="0" smtClean="0"/>
              <a:t>however</a:t>
            </a:r>
            <a:r>
              <a:rPr lang="en-US" b="1" dirty="0"/>
              <a:t>, do not store the MAC addresses of devices </a:t>
            </a:r>
            <a:r>
              <a:rPr lang="en-US" dirty="0"/>
              <a:t>(only IP addresses of </a:t>
            </a:r>
            <a:r>
              <a:rPr lang="en-US" dirty="0" smtClean="0"/>
              <a:t>all</a:t>
            </a:r>
            <a:r>
              <a:rPr lang="ar-IQ" dirty="0" smtClean="0"/>
              <a:t> </a:t>
            </a:r>
            <a:r>
              <a:rPr lang="en-US" dirty="0" smtClean="0"/>
              <a:t>computers </a:t>
            </a:r>
            <a:r>
              <a:rPr lang="en-US" dirty="0"/>
              <a:t>and devices are stored). The router does not need the MAC </a:t>
            </a:r>
            <a:r>
              <a:rPr lang="en-US" dirty="0" smtClean="0"/>
              <a:t>address</a:t>
            </a:r>
            <a:r>
              <a:rPr lang="ar-IQ" dirty="0" smtClean="0"/>
              <a:t> </a:t>
            </a:r>
            <a:r>
              <a:rPr lang="en-US" dirty="0" smtClean="0"/>
              <a:t>because </a:t>
            </a:r>
            <a:r>
              <a:rPr lang="en-US" dirty="0"/>
              <a:t>the data packet will be sent by the router to the switch on </a:t>
            </a:r>
            <a:r>
              <a:rPr lang="en-US" dirty="0" smtClean="0"/>
              <a:t>the</a:t>
            </a:r>
            <a:r>
              <a:rPr lang="ar-IQ" dirty="0" smtClean="0"/>
              <a:t> </a:t>
            </a:r>
            <a:r>
              <a:rPr lang="en-US" dirty="0" smtClean="0"/>
              <a:t>recipient </a:t>
            </a:r>
            <a:r>
              <a:rPr lang="en-US" dirty="0"/>
              <a:t>local network. The switch can then use its look-up table to send </a:t>
            </a:r>
            <a:r>
              <a:rPr lang="en-US" dirty="0" smtClean="0"/>
              <a:t>the</a:t>
            </a:r>
            <a:r>
              <a:rPr lang="ar-IQ" dirty="0" smtClean="0"/>
              <a:t> </a:t>
            </a:r>
            <a:r>
              <a:rPr lang="en-US" dirty="0" smtClean="0"/>
              <a:t>data </a:t>
            </a:r>
            <a:r>
              <a:rPr lang="en-US" dirty="0"/>
              <a:t>packet to the correct device.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17133" y="2278120"/>
            <a:ext cx="3806333" cy="144797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703" y="2423160"/>
            <a:ext cx="6499056" cy="1661159"/>
          </a:xfrm>
          <a:prstGeom prst="rect">
            <a:avLst/>
          </a:prstGeom>
        </p:spPr>
      </p:pic>
    </p:spTree>
    <p:extLst>
      <p:ext uri="{BB962C8B-B14F-4D97-AF65-F5344CB8AC3E}">
        <p14:creationId xmlns:p14="http://schemas.microsoft.com/office/powerpoint/2010/main" val="3543702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304800"/>
            <a:ext cx="11902440" cy="6385560"/>
          </a:xfrm>
        </p:spPr>
        <p:txBody>
          <a:bodyPr>
            <a:normAutofit/>
          </a:bodyPr>
          <a:lstStyle/>
          <a:p>
            <a:endParaRPr lang="ar-IQ" dirty="0" smtClean="0"/>
          </a:p>
          <a:p>
            <a:endParaRPr lang="ar-IQ" dirty="0"/>
          </a:p>
          <a:p>
            <a:endParaRPr lang="ar-IQ" dirty="0" smtClean="0"/>
          </a:p>
          <a:p>
            <a:endParaRPr lang="ar-IQ" dirty="0"/>
          </a:p>
          <a:p>
            <a:endParaRPr lang="ar-IQ" dirty="0" smtClean="0"/>
          </a:p>
          <a:p>
            <a:endParaRPr lang="ar-IQ" dirty="0" smtClean="0"/>
          </a:p>
          <a:p>
            <a:endParaRPr lang="ar-IQ" dirty="0"/>
          </a:p>
          <a:p>
            <a:endParaRPr lang="ar-IQ" dirty="0" smtClean="0"/>
          </a:p>
          <a:p>
            <a:pPr lvl="0"/>
            <a:r>
              <a:rPr lang="en-US" dirty="0"/>
              <a:t>Connects different networks (e.g., LAN to WAN).</a:t>
            </a:r>
          </a:p>
          <a:p>
            <a:pPr lvl="0"/>
            <a:r>
              <a:rPr lang="en-US" dirty="0"/>
              <a:t>Uses </a:t>
            </a:r>
            <a:r>
              <a:rPr lang="en-US" b="1" dirty="0"/>
              <a:t>routing tables</a:t>
            </a:r>
            <a:r>
              <a:rPr lang="en-US" dirty="0"/>
              <a:t> to decide the best path for packets.</a:t>
            </a:r>
          </a:p>
          <a:p>
            <a:pPr lvl="0"/>
            <a:r>
              <a:rPr lang="en-US" dirty="0"/>
              <a:t>Reads IP addresses in packet headers to determine the route.</a:t>
            </a:r>
          </a:p>
          <a:p>
            <a:pPr lvl="0"/>
            <a:r>
              <a:rPr lang="en-US" dirty="0"/>
              <a:t>Consumer routers often combine </a:t>
            </a:r>
            <a:r>
              <a:rPr lang="en-US" b="1" dirty="0"/>
              <a:t>router + switch + wireless AP</a:t>
            </a:r>
            <a:r>
              <a:rPr lang="en-US" dirty="0"/>
              <a:t>.</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426617"/>
            <a:ext cx="9159240" cy="3580330"/>
          </a:xfrm>
          <a:prstGeom prst="rect">
            <a:avLst/>
          </a:prstGeom>
        </p:spPr>
      </p:pic>
    </p:spTree>
    <p:extLst>
      <p:ext uri="{BB962C8B-B14F-4D97-AF65-F5344CB8AC3E}">
        <p14:creationId xmlns:p14="http://schemas.microsoft.com/office/powerpoint/2010/main" val="3946282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5" y="180976"/>
            <a:ext cx="9820275" cy="571500"/>
          </a:xfrm>
        </p:spPr>
        <p:txBody>
          <a:bodyPr>
            <a:noAutofit/>
          </a:bodyPr>
          <a:lstStyle/>
          <a:p>
            <a:r>
              <a:rPr lang="en-US" sz="4800" b="1" dirty="0" smtClean="0"/>
              <a:t/>
            </a:r>
            <a:br>
              <a:rPr lang="en-US" sz="4800" b="1" dirty="0" smtClean="0"/>
            </a:br>
            <a:r>
              <a:rPr lang="en-US" sz="4800" b="1" dirty="0" smtClean="0"/>
              <a:t>Network </a:t>
            </a:r>
            <a:r>
              <a:rPr lang="en-US" sz="4800" b="1" dirty="0"/>
              <a:t>Security Basics</a:t>
            </a:r>
            <a:br>
              <a:rPr lang="en-US" sz="4800" b="1" dirty="0"/>
            </a:br>
            <a:endParaRPr lang="en-US" sz="4800" b="1" dirty="0"/>
          </a:p>
        </p:txBody>
      </p:sp>
      <p:sp>
        <p:nvSpPr>
          <p:cNvPr id="3" name="Content Placeholder 2"/>
          <p:cNvSpPr>
            <a:spLocks noGrp="1"/>
          </p:cNvSpPr>
          <p:nvPr>
            <p:ph idx="1"/>
          </p:nvPr>
        </p:nvSpPr>
        <p:spPr>
          <a:xfrm>
            <a:off x="243840" y="952499"/>
            <a:ext cx="11734800" cy="5838825"/>
          </a:xfrm>
        </p:spPr>
        <p:txBody>
          <a:bodyPr>
            <a:noAutofit/>
          </a:bodyPr>
          <a:lstStyle/>
          <a:p>
            <a:pPr>
              <a:lnSpc>
                <a:spcPct val="100000"/>
              </a:lnSpc>
              <a:spcBef>
                <a:spcPts val="300"/>
              </a:spcBef>
            </a:pPr>
            <a:r>
              <a:rPr lang="en-US" sz="1600" dirty="0"/>
              <a:t>Passwords are used in many instances when accessing the internet. For example:</a:t>
            </a:r>
          </a:p>
          <a:p>
            <a:pPr>
              <a:lnSpc>
                <a:spcPct val="100000"/>
              </a:lnSpc>
              <a:spcBef>
                <a:spcPts val="300"/>
              </a:spcBef>
            </a:pPr>
            <a:r>
              <a:rPr lang="en-US" sz="1600" dirty="0"/>
              <a:t>» when accessing your email account</a:t>
            </a:r>
          </a:p>
          <a:p>
            <a:pPr>
              <a:lnSpc>
                <a:spcPct val="100000"/>
              </a:lnSpc>
              <a:spcBef>
                <a:spcPts val="300"/>
              </a:spcBef>
            </a:pPr>
            <a:r>
              <a:rPr lang="en-US" sz="1600" dirty="0"/>
              <a:t>» when carrying out online banking</a:t>
            </a:r>
          </a:p>
          <a:p>
            <a:pPr>
              <a:lnSpc>
                <a:spcPct val="100000"/>
              </a:lnSpc>
              <a:spcBef>
                <a:spcPts val="300"/>
              </a:spcBef>
            </a:pPr>
            <a:r>
              <a:rPr lang="en-US" sz="1600" dirty="0"/>
              <a:t>» accessing social networking sites</a:t>
            </a:r>
            <a:r>
              <a:rPr lang="en-US" sz="1600" dirty="0" smtClean="0"/>
              <a:t>.</a:t>
            </a:r>
          </a:p>
          <a:p>
            <a:pPr>
              <a:lnSpc>
                <a:spcPct val="100000"/>
              </a:lnSpc>
              <a:spcBef>
                <a:spcPts val="300"/>
              </a:spcBef>
            </a:pPr>
            <a:r>
              <a:rPr lang="en-US" sz="1600" dirty="0"/>
              <a:t>There are many more instances when you might need to type in a password </a:t>
            </a:r>
            <a:r>
              <a:rPr lang="en-US" sz="1600" dirty="0" err="1" smtClean="0"/>
              <a:t>and,in</a:t>
            </a:r>
            <a:r>
              <a:rPr lang="en-US" sz="1600" dirty="0" smtClean="0"/>
              <a:t> </a:t>
            </a:r>
            <a:r>
              <a:rPr lang="en-US" sz="1600" dirty="0"/>
              <a:t>many cases, a user ID. It is important that passwords are protected. Some</a:t>
            </a:r>
          </a:p>
          <a:p>
            <a:pPr>
              <a:lnSpc>
                <a:spcPct val="100000"/>
              </a:lnSpc>
              <a:spcBef>
                <a:spcPts val="300"/>
              </a:spcBef>
            </a:pPr>
            <a:r>
              <a:rPr lang="en-US" sz="1600" dirty="0"/>
              <a:t>ways of doing this are described below:</a:t>
            </a:r>
          </a:p>
          <a:p>
            <a:pPr>
              <a:lnSpc>
                <a:spcPct val="100000"/>
              </a:lnSpc>
              <a:spcBef>
                <a:spcPts val="300"/>
              </a:spcBef>
            </a:pPr>
            <a:r>
              <a:rPr lang="en-US" sz="1600" dirty="0"/>
              <a:t>» Run anti-spyware software to make sure that your passwords are not being</a:t>
            </a:r>
          </a:p>
          <a:p>
            <a:pPr>
              <a:lnSpc>
                <a:spcPct val="100000"/>
              </a:lnSpc>
              <a:spcBef>
                <a:spcPts val="300"/>
              </a:spcBef>
            </a:pPr>
            <a:r>
              <a:rPr lang="en-US" sz="1600" dirty="0"/>
              <a:t>relayed back to whoever put the spyware on your computer</a:t>
            </a:r>
          </a:p>
          <a:p>
            <a:pPr>
              <a:lnSpc>
                <a:spcPct val="100000"/>
              </a:lnSpc>
              <a:spcBef>
                <a:spcPts val="300"/>
              </a:spcBef>
            </a:pPr>
            <a:r>
              <a:rPr lang="en-US" sz="1600" dirty="0"/>
              <a:t>» Change passwords on a regular basis in case it has come into the possession of</a:t>
            </a:r>
          </a:p>
          <a:p>
            <a:pPr>
              <a:lnSpc>
                <a:spcPct val="100000"/>
              </a:lnSpc>
              <a:spcBef>
                <a:spcPts val="300"/>
              </a:spcBef>
            </a:pPr>
            <a:r>
              <a:rPr lang="en-US" sz="1600" dirty="0"/>
              <a:t>another user illegally or accidentally.</a:t>
            </a:r>
          </a:p>
          <a:p>
            <a:pPr>
              <a:lnSpc>
                <a:spcPct val="100000"/>
              </a:lnSpc>
              <a:spcBef>
                <a:spcPts val="300"/>
              </a:spcBef>
            </a:pPr>
            <a:r>
              <a:rPr lang="en-US" sz="1600" dirty="0"/>
              <a:t>» Passwords should not be easy to crack (e.g. your </a:t>
            </a:r>
            <a:r>
              <a:rPr lang="en-US" sz="1600" dirty="0" smtClean="0"/>
              <a:t>favorite </a:t>
            </a:r>
            <a:r>
              <a:rPr lang="en-US" sz="1600" dirty="0" err="1" smtClean="0"/>
              <a:t>colour</a:t>
            </a:r>
            <a:r>
              <a:rPr lang="en-US" sz="1600" dirty="0" smtClean="0"/>
              <a:t>, </a:t>
            </a:r>
            <a:r>
              <a:rPr lang="en-US" sz="1600" dirty="0"/>
              <a:t>name of a</a:t>
            </a:r>
          </a:p>
          <a:p>
            <a:pPr>
              <a:lnSpc>
                <a:spcPct val="100000"/>
              </a:lnSpc>
              <a:spcBef>
                <a:spcPts val="300"/>
              </a:spcBef>
            </a:pPr>
            <a:r>
              <a:rPr lang="en-US" sz="1600" dirty="0"/>
              <a:t>pet or </a:t>
            </a:r>
            <a:r>
              <a:rPr lang="en-US" sz="1600" dirty="0" err="1"/>
              <a:t>favourite</a:t>
            </a:r>
            <a:r>
              <a:rPr lang="en-US" sz="1600" dirty="0"/>
              <a:t> rock group); passwords are grouped as either strong (hard to</a:t>
            </a:r>
          </a:p>
          <a:p>
            <a:pPr>
              <a:lnSpc>
                <a:spcPct val="100000"/>
              </a:lnSpc>
              <a:spcBef>
                <a:spcPts val="300"/>
              </a:spcBef>
            </a:pPr>
            <a:r>
              <a:rPr lang="en-US" sz="1600" dirty="0"/>
              <a:t>crack or guess) or weak (relatively easy to crack or guess).</a:t>
            </a:r>
          </a:p>
          <a:p>
            <a:pPr>
              <a:lnSpc>
                <a:spcPct val="100000"/>
              </a:lnSpc>
              <a:spcBef>
                <a:spcPts val="300"/>
              </a:spcBef>
            </a:pPr>
            <a:r>
              <a:rPr lang="en-US" sz="1600" dirty="0"/>
              <a:t>» Strong passwords should contain:</a:t>
            </a:r>
          </a:p>
          <a:p>
            <a:pPr>
              <a:lnSpc>
                <a:spcPct val="100000"/>
              </a:lnSpc>
              <a:spcBef>
                <a:spcPts val="300"/>
              </a:spcBef>
            </a:pPr>
            <a:r>
              <a:rPr lang="en-US" sz="1600" dirty="0"/>
              <a:t>– at least one capital letter</a:t>
            </a:r>
          </a:p>
          <a:p>
            <a:pPr>
              <a:lnSpc>
                <a:spcPct val="100000"/>
              </a:lnSpc>
              <a:spcBef>
                <a:spcPts val="300"/>
              </a:spcBef>
            </a:pPr>
            <a:r>
              <a:rPr lang="en-US" sz="1600" dirty="0"/>
              <a:t>– at least one numerical value</a:t>
            </a:r>
          </a:p>
          <a:p>
            <a:pPr>
              <a:lnSpc>
                <a:spcPct val="100000"/>
              </a:lnSpc>
              <a:spcBef>
                <a:spcPts val="300"/>
              </a:spcBef>
            </a:pPr>
            <a:r>
              <a:rPr lang="en-US" sz="1600" dirty="0"/>
              <a:t>– at least one other keyboard character (such as @, *, &amp; etc.).</a:t>
            </a:r>
          </a:p>
          <a:p>
            <a:pPr>
              <a:lnSpc>
                <a:spcPct val="100000"/>
              </a:lnSpc>
              <a:spcBef>
                <a:spcPts val="300"/>
              </a:spcBef>
            </a:pPr>
            <a:r>
              <a:rPr lang="en-US" sz="1600" dirty="0"/>
              <a:t>An example of a strong password is: Sy12@#TT90kj=0</a:t>
            </a:r>
          </a:p>
          <a:p>
            <a:pPr>
              <a:lnSpc>
                <a:spcPct val="100000"/>
              </a:lnSpc>
              <a:spcBef>
                <a:spcPts val="300"/>
              </a:spcBef>
            </a:pPr>
            <a:r>
              <a:rPr lang="en-US" sz="1600" dirty="0"/>
              <a:t>An example of a weak password is: GREEN1</a:t>
            </a:r>
          </a:p>
        </p:txBody>
      </p:sp>
    </p:spTree>
    <p:extLst>
      <p:ext uri="{BB962C8B-B14F-4D97-AF65-F5344CB8AC3E}">
        <p14:creationId xmlns:p14="http://schemas.microsoft.com/office/powerpoint/2010/main" val="3068508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7685" y="606669"/>
            <a:ext cx="10536115" cy="5570294"/>
          </a:xfrm>
        </p:spPr>
        <p:txBody>
          <a:bodyPr>
            <a:normAutofit/>
          </a:bodyPr>
          <a:lstStyle/>
          <a:p>
            <a:r>
              <a:rPr lang="en-US" b="1" dirty="0"/>
              <a:t>Password Authentication Methods (Summary)</a:t>
            </a:r>
          </a:p>
          <a:p>
            <a:r>
              <a:rPr lang="en-US" b="1" dirty="0"/>
              <a:t>Single-Factor Authentication (SFA)</a:t>
            </a:r>
            <a:endParaRPr lang="en-US" dirty="0"/>
          </a:p>
          <a:p>
            <a:pPr lvl="1"/>
            <a:r>
              <a:rPr lang="en-US" dirty="0"/>
              <a:t>Uses only a </a:t>
            </a:r>
            <a:r>
              <a:rPr lang="en-US" b="1" dirty="0"/>
              <a:t>password or PIN</a:t>
            </a:r>
            <a:r>
              <a:rPr lang="en-US" dirty="0"/>
              <a:t>.</a:t>
            </a:r>
          </a:p>
          <a:p>
            <a:pPr lvl="1"/>
            <a:r>
              <a:rPr lang="en-US" dirty="0"/>
              <a:t>Easiest to implement, but least secure.</a:t>
            </a:r>
          </a:p>
          <a:p>
            <a:r>
              <a:rPr lang="en-US" b="1" dirty="0"/>
              <a:t>Two-Factor Authentication (2FA)</a:t>
            </a:r>
            <a:endParaRPr lang="en-US" dirty="0"/>
          </a:p>
          <a:p>
            <a:pPr lvl="1"/>
            <a:r>
              <a:rPr lang="en-US" b="1" dirty="0"/>
              <a:t>Password + one additional factor</a:t>
            </a:r>
            <a:r>
              <a:rPr lang="en-US" dirty="0"/>
              <a:t> (e.g., a code sent to a phone or an authenticator app).</a:t>
            </a:r>
          </a:p>
          <a:p>
            <a:pPr lvl="1"/>
            <a:r>
              <a:rPr lang="en-US" dirty="0"/>
              <a:t>Stronger security since it combines </a:t>
            </a:r>
            <a:r>
              <a:rPr lang="en-US" i="1" dirty="0"/>
              <a:t>something you know</a:t>
            </a:r>
            <a:r>
              <a:rPr lang="en-US" dirty="0"/>
              <a:t> with </a:t>
            </a:r>
            <a:r>
              <a:rPr lang="en-US" i="1" dirty="0"/>
              <a:t>something you have</a:t>
            </a:r>
            <a:r>
              <a:rPr lang="en-US" dirty="0"/>
              <a:t>.</a:t>
            </a:r>
          </a:p>
          <a:p>
            <a:r>
              <a:rPr lang="en-US" b="1" dirty="0"/>
              <a:t>Multi-Factor Authentication (MFA)</a:t>
            </a:r>
            <a:endParaRPr lang="en-US" dirty="0"/>
          </a:p>
          <a:p>
            <a:pPr lvl="1"/>
            <a:r>
              <a:rPr lang="en-US" b="1" dirty="0"/>
              <a:t>Password + two or more additional factors</a:t>
            </a:r>
            <a:r>
              <a:rPr lang="en-US" dirty="0"/>
              <a:t> (e.g., password + phone code + fingerprint).</a:t>
            </a:r>
          </a:p>
          <a:p>
            <a:pPr lvl="1"/>
            <a:r>
              <a:rPr lang="en-US" dirty="0"/>
              <a:t>Provides the highest security level.</a:t>
            </a:r>
          </a:p>
          <a:p>
            <a:endParaRPr lang="en-US" dirty="0"/>
          </a:p>
        </p:txBody>
      </p:sp>
    </p:spTree>
    <p:extLst>
      <p:ext uri="{BB962C8B-B14F-4D97-AF65-F5344CB8AC3E}">
        <p14:creationId xmlns:p14="http://schemas.microsoft.com/office/powerpoint/2010/main" val="3289771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7393" y="0"/>
            <a:ext cx="11702562" cy="6717323"/>
          </a:xfrm>
        </p:spPr>
        <p:txBody>
          <a:bodyPr>
            <a:noAutofit/>
          </a:bodyPr>
          <a:lstStyle/>
          <a:p>
            <a:pPr marL="0">
              <a:lnSpc>
                <a:spcPct val="120000"/>
              </a:lnSpc>
              <a:spcBef>
                <a:spcPts val="0"/>
              </a:spcBef>
            </a:pPr>
            <a:r>
              <a:rPr lang="en-US" sz="2000" dirty="0"/>
              <a:t>What is a </a:t>
            </a:r>
            <a:r>
              <a:rPr lang="en-US" sz="2000" b="1" dirty="0"/>
              <a:t>firewall</a:t>
            </a:r>
            <a:r>
              <a:rPr lang="en-US" sz="2000" dirty="0"/>
              <a:t>?</a:t>
            </a:r>
          </a:p>
          <a:p>
            <a:pPr marL="0">
              <a:lnSpc>
                <a:spcPct val="120000"/>
              </a:lnSpc>
              <a:spcBef>
                <a:spcPts val="0"/>
              </a:spcBef>
            </a:pPr>
            <a:r>
              <a:rPr lang="en-US" sz="2000" dirty="0" smtClean="0"/>
              <a:t>A </a:t>
            </a:r>
            <a:r>
              <a:rPr lang="en-US" sz="2000" dirty="0"/>
              <a:t>firewall is either </a:t>
            </a:r>
            <a:r>
              <a:rPr lang="en-US" sz="2000" b="1" dirty="0"/>
              <a:t>hardware</a:t>
            </a:r>
            <a:r>
              <a:rPr lang="en-US" sz="2000" dirty="0"/>
              <a:t> or </a:t>
            </a:r>
            <a:r>
              <a:rPr lang="en-US" sz="2000" b="1" dirty="0"/>
              <a:t>software</a:t>
            </a:r>
            <a:r>
              <a:rPr lang="en-US" sz="2000" dirty="0"/>
              <a:t> placed between a user’s computer (or private network) and an external network (such as the Internet).</a:t>
            </a:r>
          </a:p>
          <a:p>
            <a:pPr marL="0">
              <a:lnSpc>
                <a:spcPct val="120000"/>
              </a:lnSpc>
              <a:spcBef>
                <a:spcPts val="0"/>
              </a:spcBef>
            </a:pPr>
            <a:r>
              <a:rPr lang="en-US" sz="2000" dirty="0" smtClean="0"/>
              <a:t>It </a:t>
            </a:r>
            <a:r>
              <a:rPr lang="en-US" sz="2000" dirty="0"/>
              <a:t>acts as a barrier that checks data entering or leaving the system.</a:t>
            </a:r>
          </a:p>
          <a:p>
            <a:pPr marL="0">
              <a:lnSpc>
                <a:spcPct val="120000"/>
              </a:lnSpc>
              <a:spcBef>
                <a:spcPts val="0"/>
              </a:spcBef>
            </a:pPr>
            <a:r>
              <a:rPr lang="en-US" sz="2000" dirty="0" smtClean="0"/>
              <a:t>- </a:t>
            </a:r>
            <a:r>
              <a:rPr lang="en-US" sz="2000" b="1" dirty="0"/>
              <a:t>Functions of a firewall </a:t>
            </a:r>
            <a:r>
              <a:rPr lang="en-US" sz="2000" dirty="0" smtClean="0"/>
              <a:t>:</a:t>
            </a:r>
            <a:endParaRPr lang="en-US" sz="2000" dirty="0"/>
          </a:p>
          <a:p>
            <a:pPr marL="0">
              <a:lnSpc>
                <a:spcPct val="120000"/>
              </a:lnSpc>
              <a:spcBef>
                <a:spcPts val="0"/>
              </a:spcBef>
            </a:pPr>
            <a:r>
              <a:rPr lang="en-US" sz="2000" dirty="0"/>
              <a:t>Examines traffic entering and leaving the computer/network.</a:t>
            </a:r>
          </a:p>
          <a:p>
            <a:pPr marL="0">
              <a:lnSpc>
                <a:spcPct val="120000"/>
              </a:lnSpc>
              <a:spcBef>
                <a:spcPts val="0"/>
              </a:spcBef>
            </a:pPr>
            <a:r>
              <a:rPr lang="en-US" sz="2000" dirty="0" smtClean="0"/>
              <a:t>Checks </a:t>
            </a:r>
            <a:r>
              <a:rPr lang="en-US" sz="2000" dirty="0"/>
              <a:t>data against a set of security rules.</a:t>
            </a:r>
          </a:p>
          <a:p>
            <a:pPr marL="0" indent="0">
              <a:lnSpc>
                <a:spcPct val="120000"/>
              </a:lnSpc>
              <a:spcBef>
                <a:spcPts val="0"/>
              </a:spcBef>
              <a:buNone/>
            </a:pPr>
            <a:r>
              <a:rPr lang="en-US" sz="2000" dirty="0" smtClean="0"/>
              <a:t>     For </a:t>
            </a:r>
            <a:r>
              <a:rPr lang="en-US" sz="2000" dirty="0"/>
              <a:t>example: block data from a specific IP address, or prevent access to certain websites.</a:t>
            </a:r>
          </a:p>
          <a:p>
            <a:pPr marL="0">
              <a:lnSpc>
                <a:spcPct val="120000"/>
              </a:lnSpc>
              <a:spcBef>
                <a:spcPts val="0"/>
              </a:spcBef>
            </a:pPr>
            <a:r>
              <a:rPr lang="en-US" sz="2000" dirty="0" smtClean="0"/>
              <a:t>Blocks </a:t>
            </a:r>
            <a:r>
              <a:rPr lang="en-US" sz="2000" dirty="0"/>
              <a:t>traffic that does not meet the criteria.</a:t>
            </a:r>
          </a:p>
          <a:p>
            <a:pPr marL="0">
              <a:lnSpc>
                <a:spcPct val="120000"/>
              </a:lnSpc>
              <a:spcBef>
                <a:spcPts val="0"/>
              </a:spcBef>
            </a:pPr>
            <a:r>
              <a:rPr lang="en-US" sz="2000" dirty="0" smtClean="0"/>
              <a:t>Keeps </a:t>
            </a:r>
            <a:r>
              <a:rPr lang="en-US" sz="2000" dirty="0"/>
              <a:t>a log of traffic to allow later inspection (useful to detect hacking attempts).</a:t>
            </a:r>
          </a:p>
          <a:p>
            <a:pPr marL="0">
              <a:lnSpc>
                <a:spcPct val="120000"/>
              </a:lnSpc>
              <a:spcBef>
                <a:spcPts val="0"/>
              </a:spcBef>
            </a:pPr>
            <a:r>
              <a:rPr lang="en-US" sz="2000" dirty="0" smtClean="0"/>
              <a:t>Warns </a:t>
            </a:r>
            <a:r>
              <a:rPr lang="en-US" sz="2000" dirty="0"/>
              <a:t>the user if traffic is suspicious.</a:t>
            </a:r>
          </a:p>
          <a:p>
            <a:pPr marL="0">
              <a:lnSpc>
                <a:spcPct val="120000"/>
              </a:lnSpc>
              <a:spcBef>
                <a:spcPts val="0"/>
              </a:spcBef>
            </a:pPr>
            <a:r>
              <a:rPr lang="en-US" sz="2000" b="1" dirty="0" smtClean="0"/>
              <a:t>- </a:t>
            </a:r>
            <a:r>
              <a:rPr lang="en-US" sz="2000" b="1" dirty="0"/>
              <a:t>Benefits of a firewall:</a:t>
            </a:r>
          </a:p>
          <a:p>
            <a:pPr marL="0">
              <a:lnSpc>
                <a:spcPct val="120000"/>
              </a:lnSpc>
              <a:spcBef>
                <a:spcPts val="0"/>
              </a:spcBef>
            </a:pPr>
            <a:r>
              <a:rPr lang="en-US" sz="2000" dirty="0" smtClean="0"/>
              <a:t>Helps </a:t>
            </a:r>
            <a:r>
              <a:rPr lang="en-US" sz="2000" dirty="0"/>
              <a:t>to prevent hackers gaining access to a computer or network.</a:t>
            </a:r>
          </a:p>
          <a:p>
            <a:pPr marL="0">
              <a:lnSpc>
                <a:spcPct val="120000"/>
              </a:lnSpc>
              <a:spcBef>
                <a:spcPts val="0"/>
              </a:spcBef>
            </a:pPr>
            <a:r>
              <a:rPr lang="en-US" sz="2000" dirty="0" smtClean="0"/>
              <a:t>Can </a:t>
            </a:r>
            <a:r>
              <a:rPr lang="en-US" sz="2000" dirty="0"/>
              <a:t>stop viruses or worms from entering through network connections.</a:t>
            </a:r>
          </a:p>
          <a:p>
            <a:pPr marL="0">
              <a:lnSpc>
                <a:spcPct val="120000"/>
              </a:lnSpc>
              <a:spcBef>
                <a:spcPts val="0"/>
              </a:spcBef>
            </a:pPr>
            <a:r>
              <a:rPr lang="en-US" sz="2000" dirty="0" smtClean="0"/>
              <a:t>Gives </a:t>
            </a:r>
            <a:r>
              <a:rPr lang="en-US" sz="2000" dirty="0"/>
              <a:t>the user or administrator control over which applications can access the internet.</a:t>
            </a:r>
          </a:p>
          <a:p>
            <a:pPr marL="0">
              <a:lnSpc>
                <a:spcPct val="120000"/>
              </a:lnSpc>
              <a:spcBef>
                <a:spcPts val="0"/>
              </a:spcBef>
            </a:pPr>
            <a:r>
              <a:rPr lang="en-US" sz="2000" dirty="0" smtClean="0"/>
              <a:t>📌 </a:t>
            </a:r>
            <a:r>
              <a:rPr lang="en-US" sz="2000" dirty="0"/>
              <a:t>Limitations (also noted):</a:t>
            </a:r>
          </a:p>
          <a:p>
            <a:pPr marL="0">
              <a:lnSpc>
                <a:spcPct val="120000"/>
              </a:lnSpc>
              <a:spcBef>
                <a:spcPts val="0"/>
              </a:spcBef>
            </a:pPr>
            <a:r>
              <a:rPr lang="en-US" sz="2000" dirty="0" smtClean="0"/>
              <a:t>Cannot </a:t>
            </a:r>
            <a:r>
              <a:rPr lang="en-US" sz="2000" dirty="0"/>
              <a:t>stop individuals using USB devices or infected files already on the computer</a:t>
            </a:r>
            <a:r>
              <a:rPr lang="en-US" sz="2000" dirty="0" smtClean="0"/>
              <a:t>.</a:t>
            </a:r>
            <a:endParaRPr lang="en-US" sz="2000" dirty="0"/>
          </a:p>
          <a:p>
            <a:pPr marL="0">
              <a:lnSpc>
                <a:spcPct val="120000"/>
              </a:lnSpc>
              <a:spcBef>
                <a:spcPts val="0"/>
              </a:spcBef>
            </a:pPr>
            <a:r>
              <a:rPr lang="en-US" sz="2000" dirty="0"/>
              <a:t>Needs to be regularly updated to stay effective.</a:t>
            </a:r>
          </a:p>
        </p:txBody>
      </p:sp>
    </p:spTree>
    <p:extLst>
      <p:ext uri="{BB962C8B-B14F-4D97-AF65-F5344CB8AC3E}">
        <p14:creationId xmlns:p14="http://schemas.microsoft.com/office/powerpoint/2010/main" val="1009504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TotalTime>
  <Words>1339</Words>
  <Application>Microsoft Office PowerPoint</Application>
  <PresentationFormat>Widescreen</PresentationFormat>
  <Paragraphs>107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 Basic network components </vt:lpstr>
      <vt:lpstr>PowerPoint Presentation</vt:lpstr>
      <vt:lpstr>PowerPoint Presentation</vt:lpstr>
      <vt:lpstr>PowerPoint Presentation</vt:lpstr>
      <vt:lpstr>PowerPoint Presentation</vt:lpstr>
      <vt:lpstr>PowerPoint Presentation</vt:lpstr>
      <vt:lpstr> Network Security Basics </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23</cp:revision>
  <dcterms:created xsi:type="dcterms:W3CDTF">2025-09-30T16:48:17Z</dcterms:created>
  <dcterms:modified xsi:type="dcterms:W3CDTF">2025-10-05T20:46:05Z</dcterms:modified>
</cp:coreProperties>
</file>