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3" r:id="rId4"/>
    <p:sldId id="265" r:id="rId5"/>
    <p:sldId id="266" r:id="rId6"/>
    <p:sldId id="269" r:id="rId7"/>
    <p:sldId id="270" r:id="rId8"/>
    <p:sldId id="277" r:id="rId9"/>
    <p:sldId id="272" r:id="rId10"/>
    <p:sldId id="27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277" autoAdjust="0"/>
    <p:restoredTop sz="94660"/>
  </p:normalViewPr>
  <p:slideViewPr>
    <p:cSldViewPr snapToGrid="0">
      <p:cViewPr varScale="1">
        <p:scale>
          <a:sx n="57" d="100"/>
          <a:sy n="57" d="100"/>
        </p:scale>
        <p:origin x="77" y="6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6E141D-836D-47AD-928B-0DD6BFA324C3}"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1442720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6E141D-836D-47AD-928B-0DD6BFA324C3}"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1495265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6E141D-836D-47AD-928B-0DD6BFA324C3}"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1917316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6E141D-836D-47AD-928B-0DD6BFA324C3}"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2767198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D6E141D-836D-47AD-928B-0DD6BFA324C3}"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866999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6E141D-836D-47AD-928B-0DD6BFA324C3}"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519019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6E141D-836D-47AD-928B-0DD6BFA324C3}"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1844919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6E141D-836D-47AD-928B-0DD6BFA324C3}"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793638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6E141D-836D-47AD-928B-0DD6BFA324C3}"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3553311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6E141D-836D-47AD-928B-0DD6BFA324C3}"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2233753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6E141D-836D-47AD-928B-0DD6BFA324C3}"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402AF-6059-473C-BBE9-BAFE955F7ED1}" type="slidenum">
              <a:rPr lang="en-US" smtClean="0"/>
              <a:t>‹#›</a:t>
            </a:fld>
            <a:endParaRPr lang="en-US"/>
          </a:p>
        </p:txBody>
      </p:sp>
    </p:spTree>
    <p:extLst>
      <p:ext uri="{BB962C8B-B14F-4D97-AF65-F5344CB8AC3E}">
        <p14:creationId xmlns:p14="http://schemas.microsoft.com/office/powerpoint/2010/main" val="2188075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6E141D-836D-47AD-928B-0DD6BFA324C3}" type="datetimeFigureOut">
              <a:rPr lang="en-US" smtClean="0"/>
              <a:t>9/30/2025</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402AF-6059-473C-BBE9-BAFE955F7ED1}" type="slidenum">
              <a:rPr lang="en-US" smtClean="0"/>
              <a:t>‹#›</a:t>
            </a:fld>
            <a:endParaRPr lang="en-US"/>
          </a:p>
        </p:txBody>
      </p:sp>
    </p:spTree>
    <p:extLst>
      <p:ext uri="{BB962C8B-B14F-4D97-AF65-F5344CB8AC3E}">
        <p14:creationId xmlns:p14="http://schemas.microsoft.com/office/powerpoint/2010/main" val="4073980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4.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b="1" dirty="0">
                <a:latin typeface="Arial" panose="020B0604020202020204" pitchFamily="34" charset="0"/>
              </a:rPr>
              <a:t>What is a network?</a:t>
            </a:r>
            <a:br>
              <a:rPr lang="en-US" altLang="en-US" b="1" dirty="0">
                <a:latin typeface="Arial" panose="020B0604020202020204" pitchFamily="34" charset="0"/>
              </a:rPr>
            </a:br>
            <a:endParaRPr lang="en-US" dirty="0"/>
          </a:p>
        </p:txBody>
      </p:sp>
      <p:sp>
        <p:nvSpPr>
          <p:cNvPr id="4" name="Rectangle 1"/>
          <p:cNvSpPr>
            <a:spLocks noGrp="1" noChangeArrowheads="1"/>
          </p:cNvSpPr>
          <p:nvPr>
            <p:ph idx="1"/>
          </p:nvPr>
        </p:nvSpPr>
        <p:spPr bwMode="auto">
          <a:xfrm>
            <a:off x="838201" y="1323638"/>
            <a:ext cx="10524933"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spAutoFit/>
          </a:bodyPr>
          <a:lstStyle/>
          <a:p>
            <a:pPr marL="0" indent="0" eaLnBrk="0" fontAlgn="base" hangingPunct="0">
              <a:lnSpc>
                <a:spcPct val="100000"/>
              </a:lnSpc>
              <a:spcBef>
                <a:spcPts val="600"/>
              </a:spcBef>
              <a:buNone/>
            </a:pPr>
            <a:r>
              <a:rPr lang="en-US" altLang="en-US" sz="1400" b="1" u="sng" dirty="0">
                <a:latin typeface="Arial" panose="020B0604020202020204" pitchFamily="34" charset="0"/>
              </a:rPr>
              <a:t>Definition</a:t>
            </a:r>
            <a:r>
              <a:rPr lang="en-US" altLang="en-US" sz="800" b="1" dirty="0">
                <a:latin typeface="Arial" panose="020B0604020202020204" pitchFamily="34" charset="0"/>
              </a:rPr>
              <a:t>:</a:t>
            </a:r>
            <a:r>
              <a:rPr lang="en-US" altLang="en-US" sz="1800" dirty="0">
                <a:latin typeface="Arial" panose="020B0604020202020204" pitchFamily="34" charset="0"/>
              </a:rPr>
              <a:t/>
            </a:r>
            <a:br>
              <a:rPr lang="en-US" altLang="en-US" sz="1800" dirty="0">
                <a:latin typeface="Arial" panose="020B0604020202020204" pitchFamily="34" charset="0"/>
              </a:rPr>
            </a:br>
            <a:r>
              <a:rPr lang="en-US" altLang="en-US" sz="1600" dirty="0">
                <a:latin typeface="Arial" panose="020B0604020202020204" pitchFamily="34" charset="0"/>
              </a:rPr>
              <a:t>A network is two or more devices connected so they can </a:t>
            </a:r>
            <a:r>
              <a:rPr lang="en-US" altLang="en-US" sz="1600" b="1" dirty="0">
                <a:latin typeface="Arial" panose="020B0604020202020204" pitchFamily="34" charset="0"/>
              </a:rPr>
              <a:t>exchange data</a:t>
            </a:r>
            <a:r>
              <a:rPr lang="en-US" altLang="en-US" sz="1600" dirty="0">
                <a:latin typeface="Arial" panose="020B0604020202020204" pitchFamily="34" charset="0"/>
              </a:rPr>
              <a:t> and </a:t>
            </a:r>
            <a:r>
              <a:rPr lang="en-US" altLang="en-US" sz="1600" b="1" dirty="0">
                <a:latin typeface="Arial" panose="020B0604020202020204" pitchFamily="34" charset="0"/>
              </a:rPr>
              <a:t>share resources</a:t>
            </a:r>
          </a:p>
          <a:p>
            <a:pPr marL="0" indent="0" eaLnBrk="0" fontAlgn="base" hangingPunct="0">
              <a:lnSpc>
                <a:spcPct val="100000"/>
              </a:lnSpc>
              <a:spcBef>
                <a:spcPts val="600"/>
              </a:spcBef>
              <a:buNone/>
            </a:pPr>
            <a:r>
              <a:rPr lang="en-US" altLang="en-US" sz="1600" dirty="0">
                <a:latin typeface="Arial" panose="020B0604020202020204" pitchFamily="34" charset="0"/>
              </a:rPr>
              <a:t> (files, printers, internet access, services). Networks range from a simple home setup (router + a few devices)</a:t>
            </a:r>
          </a:p>
          <a:p>
            <a:pPr marL="0" indent="0" eaLnBrk="0" fontAlgn="base" hangingPunct="0">
              <a:lnSpc>
                <a:spcPct val="100000"/>
              </a:lnSpc>
              <a:spcBef>
                <a:spcPts val="600"/>
              </a:spcBef>
              <a:buNone/>
            </a:pPr>
            <a:r>
              <a:rPr lang="en-US" altLang="en-US" sz="1600" dirty="0">
                <a:latin typeface="Arial" panose="020B0604020202020204" pitchFamily="34" charset="0"/>
              </a:rPr>
              <a:t> to global systems (the Internet).</a:t>
            </a:r>
          </a:p>
          <a:p>
            <a:pPr marL="0" indent="0" eaLnBrk="0" fontAlgn="base" hangingPunct="0">
              <a:lnSpc>
                <a:spcPct val="100000"/>
              </a:lnSpc>
              <a:spcBef>
                <a:spcPts val="600"/>
              </a:spcBef>
              <a:buNone/>
            </a:pPr>
            <a:r>
              <a:rPr lang="en-US" altLang="en-US" sz="1600" b="1" dirty="0">
                <a:latin typeface="Arial" panose="020B0604020202020204" pitchFamily="34" charset="0"/>
              </a:rPr>
              <a:t>Why use networks?</a:t>
            </a:r>
            <a:endParaRPr lang="en-US" altLang="en-US" sz="1600" dirty="0">
              <a:latin typeface="Arial" panose="020B0604020202020204" pitchFamily="34" charset="0"/>
            </a:endParaRPr>
          </a:p>
          <a:p>
            <a:pPr marL="0" indent="0" eaLnBrk="0" fontAlgn="base" hangingPunct="0">
              <a:lnSpc>
                <a:spcPct val="100000"/>
              </a:lnSpc>
              <a:spcBef>
                <a:spcPts val="600"/>
              </a:spcBef>
              <a:buFontTx/>
              <a:buChar char="•"/>
            </a:pPr>
            <a:r>
              <a:rPr lang="en-US" altLang="en-US" sz="1600" dirty="0">
                <a:latin typeface="Arial" panose="020B0604020202020204" pitchFamily="34" charset="0"/>
              </a:rPr>
              <a:t>Resource sharing (printers, storage, software).</a:t>
            </a:r>
          </a:p>
          <a:p>
            <a:pPr marL="0" indent="0" eaLnBrk="0" fontAlgn="base" hangingPunct="0">
              <a:lnSpc>
                <a:spcPct val="100000"/>
              </a:lnSpc>
              <a:spcBef>
                <a:spcPts val="600"/>
              </a:spcBef>
              <a:buFontTx/>
              <a:buChar char="•"/>
            </a:pPr>
            <a:r>
              <a:rPr lang="en-US" altLang="en-US" sz="1600" dirty="0">
                <a:latin typeface="Arial" panose="020B0604020202020204" pitchFamily="34" charset="0"/>
              </a:rPr>
              <a:t>Communication (email, messaging, VoIP).</a:t>
            </a:r>
          </a:p>
          <a:p>
            <a:pPr marL="0" indent="0" eaLnBrk="0" fontAlgn="base" hangingPunct="0">
              <a:lnSpc>
                <a:spcPct val="100000"/>
              </a:lnSpc>
              <a:spcBef>
                <a:spcPts val="600"/>
              </a:spcBef>
              <a:buFontTx/>
              <a:buChar char="•"/>
            </a:pPr>
            <a:r>
              <a:rPr lang="en-US" altLang="en-US" sz="1600" dirty="0" err="1">
                <a:latin typeface="Arial" panose="020B0604020202020204" pitchFamily="34" charset="0"/>
              </a:rPr>
              <a:t>Centralised</a:t>
            </a:r>
            <a:r>
              <a:rPr lang="en-US" altLang="en-US" sz="1600" dirty="0">
                <a:latin typeface="Arial" panose="020B0604020202020204" pitchFamily="34" charset="0"/>
              </a:rPr>
              <a:t> storage and backups.</a:t>
            </a:r>
          </a:p>
          <a:p>
            <a:pPr marL="0" indent="0" eaLnBrk="0" fontAlgn="base" hangingPunct="0">
              <a:lnSpc>
                <a:spcPct val="100000"/>
              </a:lnSpc>
              <a:spcBef>
                <a:spcPts val="600"/>
              </a:spcBef>
              <a:buFontTx/>
              <a:buChar char="•"/>
            </a:pPr>
            <a:r>
              <a:rPr lang="en-US" altLang="en-US" sz="1600" dirty="0">
                <a:latin typeface="Arial" panose="020B0604020202020204" pitchFamily="34" charset="0"/>
              </a:rPr>
              <a:t>Remote services (web, cloud apps).</a:t>
            </a:r>
          </a:p>
          <a:p>
            <a:pPr marL="0" indent="0" eaLnBrk="0" fontAlgn="base" hangingPunct="0">
              <a:lnSpc>
                <a:spcPct val="100000"/>
              </a:lnSpc>
              <a:spcBef>
                <a:spcPts val="600"/>
              </a:spcBef>
              <a:buFontTx/>
              <a:buChar char="•"/>
            </a:pPr>
            <a:r>
              <a:rPr lang="en-US" altLang="en-US" sz="1600" dirty="0">
                <a:latin typeface="Arial" panose="020B0604020202020204" pitchFamily="34" charset="0"/>
              </a:rPr>
              <a:t>Scalability and management (one admin can manage many devices).</a:t>
            </a:r>
          </a:p>
          <a:p>
            <a:pPr marL="0" indent="0" eaLnBrk="0" fontAlgn="base" hangingPunct="0">
              <a:lnSpc>
                <a:spcPct val="100000"/>
              </a:lnSpc>
              <a:spcBef>
                <a:spcPts val="600"/>
              </a:spcBef>
              <a:buNone/>
            </a:pPr>
            <a:r>
              <a:rPr lang="en-US" altLang="en-US" sz="1600" b="1" dirty="0" smtClean="0">
                <a:latin typeface="Arial" panose="020B0604020202020204" pitchFamily="34" charset="0"/>
              </a:rPr>
              <a:t> Key </a:t>
            </a:r>
            <a:r>
              <a:rPr lang="en-US" altLang="en-US" sz="1600" b="1" dirty="0">
                <a:latin typeface="Arial" panose="020B0604020202020204" pitchFamily="34" charset="0"/>
              </a:rPr>
              <a:t>terms</a:t>
            </a:r>
            <a:endParaRPr lang="en-US" altLang="en-US" sz="1600" dirty="0">
              <a:latin typeface="Arial" panose="020B0604020202020204" pitchFamily="34" charset="0"/>
            </a:endParaRPr>
          </a:p>
          <a:p>
            <a:pPr marL="0" indent="0" eaLnBrk="0" fontAlgn="base" hangingPunct="0">
              <a:lnSpc>
                <a:spcPct val="100000"/>
              </a:lnSpc>
              <a:spcBef>
                <a:spcPts val="600"/>
              </a:spcBef>
              <a:buFontTx/>
              <a:buChar char="•"/>
            </a:pPr>
            <a:r>
              <a:rPr lang="en-US" altLang="en-US" sz="1600" b="1" dirty="0">
                <a:latin typeface="Arial" panose="020B0604020202020204" pitchFamily="34" charset="0"/>
              </a:rPr>
              <a:t>NIC (Network Interface Card):</a:t>
            </a:r>
            <a:r>
              <a:rPr lang="en-US" altLang="en-US" sz="1600" dirty="0">
                <a:latin typeface="Arial" panose="020B0604020202020204" pitchFamily="34" charset="0"/>
              </a:rPr>
              <a:t> hardware that connects a device to a network (wired or wireless).</a:t>
            </a:r>
          </a:p>
          <a:p>
            <a:pPr marL="0" indent="0" eaLnBrk="0" fontAlgn="base" hangingPunct="0">
              <a:lnSpc>
                <a:spcPct val="100000"/>
              </a:lnSpc>
              <a:spcBef>
                <a:spcPts val="600"/>
              </a:spcBef>
              <a:buFontTx/>
              <a:buChar char="•"/>
            </a:pPr>
            <a:r>
              <a:rPr lang="en-US" altLang="en-US" sz="1600" b="1" dirty="0">
                <a:latin typeface="Arial" panose="020B0604020202020204" pitchFamily="34" charset="0"/>
              </a:rPr>
              <a:t>MAC address:</a:t>
            </a:r>
            <a:r>
              <a:rPr lang="en-US" altLang="en-US" sz="1600" dirty="0">
                <a:latin typeface="Arial" panose="020B0604020202020204" pitchFamily="34" charset="0"/>
              </a:rPr>
              <a:t> physical hardware address assigned to NIC (e.g. </a:t>
            </a:r>
            <a:r>
              <a:rPr lang="en-US" altLang="en-US" sz="1600" dirty="0">
                <a:latin typeface="Arial Unicode MS"/>
              </a:rPr>
              <a:t>00:1C:B3:4F:25:FF</a:t>
            </a:r>
            <a:r>
              <a:rPr lang="en-US" altLang="en-US" sz="1600" dirty="0"/>
              <a:t>). It’s unique per interface.</a:t>
            </a:r>
            <a:endParaRPr lang="en-US" altLang="en-US" sz="1600" dirty="0">
              <a:latin typeface="Arial" panose="020B0604020202020204" pitchFamily="34" charset="0"/>
            </a:endParaRPr>
          </a:p>
          <a:p>
            <a:pPr marL="0" indent="0" eaLnBrk="0" fontAlgn="base" hangingPunct="0">
              <a:lnSpc>
                <a:spcPct val="100000"/>
              </a:lnSpc>
              <a:spcBef>
                <a:spcPts val="600"/>
              </a:spcBef>
              <a:buFontTx/>
              <a:buChar char="•"/>
            </a:pPr>
            <a:r>
              <a:rPr lang="en-US" altLang="en-US" sz="1600" b="1" dirty="0">
                <a:latin typeface="Arial" panose="020B0604020202020204" pitchFamily="34" charset="0"/>
              </a:rPr>
              <a:t>IP address:</a:t>
            </a:r>
            <a:r>
              <a:rPr lang="en-US" altLang="en-US" sz="1600" dirty="0">
                <a:latin typeface="Arial" panose="020B0604020202020204" pitchFamily="34" charset="0"/>
              </a:rPr>
              <a:t> logical address used to route packets across networks (IPv4 like </a:t>
            </a:r>
            <a:r>
              <a:rPr lang="en-US" altLang="en-US" sz="1600" dirty="0">
                <a:latin typeface="Arial Unicode MS"/>
              </a:rPr>
              <a:t>192.168.1.10</a:t>
            </a:r>
            <a:r>
              <a:rPr lang="en-US" altLang="en-US" sz="1600" dirty="0"/>
              <a:t>, IPv6 like </a:t>
            </a:r>
            <a:r>
              <a:rPr lang="en-US" altLang="en-US" sz="1600" dirty="0">
                <a:latin typeface="Arial Unicode MS"/>
              </a:rPr>
              <a:t>2001:db8::1</a:t>
            </a:r>
            <a:r>
              <a:rPr lang="en-US" altLang="en-US" sz="1600" dirty="0"/>
              <a:t>).</a:t>
            </a:r>
            <a:endParaRPr lang="en-US" altLang="en-US" sz="1600" dirty="0">
              <a:latin typeface="Arial" panose="020B0604020202020204" pitchFamily="34" charset="0"/>
            </a:endParaRPr>
          </a:p>
          <a:p>
            <a:pPr marL="0" indent="0" eaLnBrk="0" fontAlgn="base" hangingPunct="0">
              <a:lnSpc>
                <a:spcPct val="100000"/>
              </a:lnSpc>
              <a:spcBef>
                <a:spcPts val="600"/>
              </a:spcBef>
              <a:buFontTx/>
              <a:buChar char="•"/>
            </a:pPr>
            <a:r>
              <a:rPr lang="en-US" altLang="en-US" sz="1600" b="1" dirty="0">
                <a:latin typeface="Arial" panose="020B0604020202020204" pitchFamily="34" charset="0"/>
              </a:rPr>
              <a:t>Packet:</a:t>
            </a:r>
            <a:r>
              <a:rPr lang="en-US" altLang="en-US" sz="1600" dirty="0">
                <a:latin typeface="Arial" panose="020B0604020202020204" pitchFamily="34" charset="0"/>
              </a:rPr>
              <a:t> the unit of data sent across networks. A packet has a header</a:t>
            </a:r>
          </a:p>
          <a:p>
            <a:pPr marL="0" indent="0" eaLnBrk="0" fontAlgn="base" hangingPunct="0">
              <a:lnSpc>
                <a:spcPct val="100000"/>
              </a:lnSpc>
              <a:spcBef>
                <a:spcPts val="600"/>
              </a:spcBef>
              <a:buNone/>
            </a:pPr>
            <a:r>
              <a:rPr lang="en-US" altLang="en-US" sz="1600" dirty="0">
                <a:latin typeface="Arial" panose="020B0604020202020204" pitchFamily="34" charset="0"/>
              </a:rPr>
              <a:t> (source/destination IP, protocol, seq. number, checksum) and payload (data).</a:t>
            </a:r>
          </a:p>
          <a:p>
            <a:pPr marL="0" indent="0" eaLnBrk="0" fontAlgn="base" hangingPunct="0">
              <a:lnSpc>
                <a:spcPct val="100000"/>
              </a:lnSpc>
              <a:spcBef>
                <a:spcPct val="0"/>
              </a:spcBef>
              <a:spcAft>
                <a:spcPct val="0"/>
              </a:spcAft>
              <a:buNone/>
            </a:pPr>
            <a:endParaRPr lang="en-US" altLang="en-US" sz="1800" dirty="0">
              <a:latin typeface="Arial" panose="020B0604020202020204" pitchFamily="34" charset="0"/>
            </a:endParaRPr>
          </a:p>
        </p:txBody>
      </p:sp>
    </p:spTree>
    <p:extLst>
      <p:ext uri="{BB962C8B-B14F-4D97-AF65-F5344CB8AC3E}">
        <p14:creationId xmlns:p14="http://schemas.microsoft.com/office/powerpoint/2010/main" val="4201347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95654"/>
            <a:ext cx="10515600" cy="5781309"/>
          </a:xfrm>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r>
              <a:rPr lang="en-US" sz="2400" dirty="0" smtClean="0"/>
              <a:t>A </a:t>
            </a:r>
            <a:r>
              <a:rPr lang="en-US" sz="2400" dirty="0"/>
              <a:t>typical WAN will consist of </a:t>
            </a:r>
            <a:r>
              <a:rPr lang="en-US" sz="2400" b="1" dirty="0"/>
              <a:t>end systems </a:t>
            </a:r>
            <a:r>
              <a:rPr lang="en-US" sz="2400" dirty="0"/>
              <a:t>and </a:t>
            </a:r>
            <a:r>
              <a:rPr lang="en-US" sz="2400" b="1" dirty="0"/>
              <a:t>intermediate systems </a:t>
            </a:r>
            <a:r>
              <a:rPr lang="en-US" sz="2400" dirty="0"/>
              <a:t>(as shown in Figure).</a:t>
            </a:r>
          </a:p>
          <a:p>
            <a:pPr marL="0" indent="0">
              <a:buNone/>
            </a:pPr>
            <a:r>
              <a:rPr lang="en-US" sz="2400" dirty="0"/>
              <a:t>In Figure  1, 3, 7 and 10 are known as end systems and the remainder are known as intermediate systems. The distance between each system can be considerable, especially if the WAN is run by a multinational company</a:t>
            </a:r>
            <a:r>
              <a:rPr lang="en-US" sz="2400" dirty="0" smtClean="0"/>
              <a:t>.</a:t>
            </a:r>
          </a:p>
          <a:p>
            <a:pPr marL="0" indent="0">
              <a:buNone/>
            </a:pPr>
            <a:endParaRPr lang="en-US" dirty="0"/>
          </a:p>
        </p:txBody>
      </p:sp>
      <p:grpSp>
        <p:nvGrpSpPr>
          <p:cNvPr id="4" name="Group 3"/>
          <p:cNvGrpSpPr>
            <a:grpSpLocks/>
          </p:cNvGrpSpPr>
          <p:nvPr/>
        </p:nvGrpSpPr>
        <p:grpSpPr>
          <a:xfrm>
            <a:off x="1002323" y="1222134"/>
            <a:ext cx="6856816" cy="1603419"/>
            <a:chOff x="0" y="0"/>
            <a:chExt cx="3526534" cy="1008888"/>
          </a:xfrm>
        </p:grpSpPr>
        <p:sp>
          <p:nvSpPr>
            <p:cNvPr id="5" name="Graphic 378"/>
            <p:cNvSpPr/>
            <p:nvPr/>
          </p:nvSpPr>
          <p:spPr>
            <a:xfrm>
              <a:off x="482345" y="118110"/>
              <a:ext cx="2810510" cy="772795"/>
            </a:xfrm>
            <a:custGeom>
              <a:avLst/>
              <a:gdLst/>
              <a:ahLst/>
              <a:cxnLst/>
              <a:rect l="l" t="t" r="r" b="b"/>
              <a:pathLst>
                <a:path w="2810510" h="772795">
                  <a:moveTo>
                    <a:pt x="0" y="0"/>
                  </a:moveTo>
                  <a:lnTo>
                    <a:pt x="944879" y="0"/>
                  </a:lnTo>
                </a:path>
                <a:path w="2810510" h="772795">
                  <a:moveTo>
                    <a:pt x="1170431" y="0"/>
                  </a:moveTo>
                  <a:lnTo>
                    <a:pt x="2042159" y="0"/>
                  </a:lnTo>
                </a:path>
                <a:path w="2810510" h="772795">
                  <a:moveTo>
                    <a:pt x="1630679" y="344424"/>
                  </a:moveTo>
                  <a:lnTo>
                    <a:pt x="2502407" y="344424"/>
                  </a:lnTo>
                </a:path>
                <a:path w="2810510" h="772795">
                  <a:moveTo>
                    <a:pt x="1938527" y="772668"/>
                  </a:moveTo>
                  <a:lnTo>
                    <a:pt x="2810255" y="772668"/>
                  </a:lnTo>
                </a:path>
                <a:path w="2810510" h="772795">
                  <a:moveTo>
                    <a:pt x="842772" y="772668"/>
                  </a:moveTo>
                  <a:lnTo>
                    <a:pt x="1714500" y="772668"/>
                  </a:lnTo>
                </a:path>
              </a:pathLst>
            </a:custGeom>
            <a:ln w="7620">
              <a:solidFill>
                <a:srgbClr val="D81F28"/>
              </a:solidFill>
              <a:prstDash val="solid"/>
            </a:ln>
          </p:spPr>
          <p:txBody>
            <a:bodyPr wrap="square" lIns="0" tIns="0" rIns="0" bIns="0" rtlCol="0">
              <a:prstTxWarp prst="textNoShape">
                <a:avLst/>
              </a:prstTxWarp>
              <a:noAutofit/>
            </a:bodyPr>
            <a:lstStyle/>
            <a:p>
              <a:endParaRPr lang="en-US"/>
            </a:p>
          </p:txBody>
        </p:sp>
        <p:pic>
          <p:nvPicPr>
            <p:cNvPr id="6" name="Image 379"/>
            <p:cNvPicPr/>
            <p:nvPr/>
          </p:nvPicPr>
          <p:blipFill>
            <a:blip r:embed="rId2" cstate="print"/>
            <a:stretch>
              <a:fillRect/>
            </a:stretch>
          </p:blipFill>
          <p:spPr>
            <a:xfrm>
              <a:off x="0" y="771144"/>
              <a:ext cx="237744" cy="237744"/>
            </a:xfrm>
            <a:prstGeom prst="rect">
              <a:avLst/>
            </a:prstGeom>
          </p:spPr>
        </p:pic>
        <p:pic>
          <p:nvPicPr>
            <p:cNvPr id="7" name="Image 380"/>
            <p:cNvPicPr/>
            <p:nvPr/>
          </p:nvPicPr>
          <p:blipFill>
            <a:blip r:embed="rId3" cstate="print"/>
            <a:stretch>
              <a:fillRect/>
            </a:stretch>
          </p:blipFill>
          <p:spPr>
            <a:xfrm>
              <a:off x="1095755" y="771144"/>
              <a:ext cx="237744" cy="237744"/>
            </a:xfrm>
            <a:prstGeom prst="rect">
              <a:avLst/>
            </a:prstGeom>
          </p:spPr>
        </p:pic>
        <p:pic>
          <p:nvPicPr>
            <p:cNvPr id="8" name="Image 381"/>
            <p:cNvPicPr/>
            <p:nvPr/>
          </p:nvPicPr>
          <p:blipFill>
            <a:blip r:embed="rId4" cstate="print"/>
            <a:stretch>
              <a:fillRect/>
            </a:stretch>
          </p:blipFill>
          <p:spPr>
            <a:xfrm>
              <a:off x="2193035" y="771144"/>
              <a:ext cx="237744" cy="237744"/>
            </a:xfrm>
            <a:prstGeom prst="rect">
              <a:avLst/>
            </a:prstGeom>
          </p:spPr>
        </p:pic>
        <p:pic>
          <p:nvPicPr>
            <p:cNvPr id="9" name="Image 382"/>
            <p:cNvPicPr/>
            <p:nvPr/>
          </p:nvPicPr>
          <p:blipFill>
            <a:blip r:embed="rId5" cstate="print"/>
            <a:stretch>
              <a:fillRect/>
            </a:stretch>
          </p:blipFill>
          <p:spPr>
            <a:xfrm>
              <a:off x="3288791" y="771144"/>
              <a:ext cx="237743" cy="237744"/>
            </a:xfrm>
            <a:prstGeom prst="rect">
              <a:avLst/>
            </a:prstGeom>
          </p:spPr>
        </p:pic>
        <p:pic>
          <p:nvPicPr>
            <p:cNvPr id="10" name="Image 383"/>
            <p:cNvPicPr/>
            <p:nvPr/>
          </p:nvPicPr>
          <p:blipFill>
            <a:blip r:embed="rId6" cstate="print"/>
            <a:stretch>
              <a:fillRect/>
            </a:stretch>
          </p:blipFill>
          <p:spPr>
            <a:xfrm>
              <a:off x="251459" y="0"/>
              <a:ext cx="237744" cy="237744"/>
            </a:xfrm>
            <a:prstGeom prst="rect">
              <a:avLst/>
            </a:prstGeom>
          </p:spPr>
        </p:pic>
        <p:pic>
          <p:nvPicPr>
            <p:cNvPr id="11" name="Image 384"/>
            <p:cNvPicPr/>
            <p:nvPr/>
          </p:nvPicPr>
          <p:blipFill>
            <a:blip r:embed="rId7" cstate="print"/>
            <a:stretch>
              <a:fillRect/>
            </a:stretch>
          </p:blipFill>
          <p:spPr>
            <a:xfrm>
              <a:off x="1420367" y="0"/>
              <a:ext cx="239268" cy="237744"/>
            </a:xfrm>
            <a:prstGeom prst="rect">
              <a:avLst/>
            </a:prstGeom>
          </p:spPr>
        </p:pic>
        <p:pic>
          <p:nvPicPr>
            <p:cNvPr id="12" name="Image 385"/>
            <p:cNvPicPr/>
            <p:nvPr/>
          </p:nvPicPr>
          <p:blipFill>
            <a:blip r:embed="rId8" cstate="print"/>
            <a:stretch>
              <a:fillRect/>
            </a:stretch>
          </p:blipFill>
          <p:spPr>
            <a:xfrm>
              <a:off x="2517648" y="0"/>
              <a:ext cx="237744" cy="237744"/>
            </a:xfrm>
            <a:prstGeom prst="rect">
              <a:avLst/>
            </a:prstGeom>
          </p:spPr>
        </p:pic>
        <p:pic>
          <p:nvPicPr>
            <p:cNvPr id="13" name="Image 386"/>
            <p:cNvPicPr/>
            <p:nvPr/>
          </p:nvPicPr>
          <p:blipFill>
            <a:blip r:embed="rId9" cstate="print"/>
            <a:stretch>
              <a:fillRect/>
            </a:stretch>
          </p:blipFill>
          <p:spPr>
            <a:xfrm>
              <a:off x="784859" y="342900"/>
              <a:ext cx="237744" cy="239268"/>
            </a:xfrm>
            <a:prstGeom prst="rect">
              <a:avLst/>
            </a:prstGeom>
          </p:spPr>
        </p:pic>
        <p:pic>
          <p:nvPicPr>
            <p:cNvPr id="14" name="Image 387"/>
            <p:cNvPicPr/>
            <p:nvPr/>
          </p:nvPicPr>
          <p:blipFill>
            <a:blip r:embed="rId10" cstate="print"/>
            <a:stretch>
              <a:fillRect/>
            </a:stretch>
          </p:blipFill>
          <p:spPr>
            <a:xfrm>
              <a:off x="1880616" y="342900"/>
              <a:ext cx="239268" cy="239268"/>
            </a:xfrm>
            <a:prstGeom prst="rect">
              <a:avLst/>
            </a:prstGeom>
          </p:spPr>
        </p:pic>
        <p:pic>
          <p:nvPicPr>
            <p:cNvPr id="15" name="Image 388"/>
            <p:cNvPicPr/>
            <p:nvPr/>
          </p:nvPicPr>
          <p:blipFill>
            <a:blip r:embed="rId11" cstate="print"/>
            <a:stretch>
              <a:fillRect/>
            </a:stretch>
          </p:blipFill>
          <p:spPr>
            <a:xfrm>
              <a:off x="2977895" y="342900"/>
              <a:ext cx="237743" cy="239268"/>
            </a:xfrm>
            <a:prstGeom prst="rect">
              <a:avLst/>
            </a:prstGeom>
          </p:spPr>
        </p:pic>
        <p:sp>
          <p:nvSpPr>
            <p:cNvPr id="16" name="Graphic 389"/>
            <p:cNvSpPr/>
            <p:nvPr/>
          </p:nvSpPr>
          <p:spPr>
            <a:xfrm>
              <a:off x="217170" y="169926"/>
              <a:ext cx="3127375" cy="666115"/>
            </a:xfrm>
            <a:custGeom>
              <a:avLst/>
              <a:gdLst/>
              <a:ahLst/>
              <a:cxnLst/>
              <a:rect l="l" t="t" r="r" b="b"/>
              <a:pathLst>
                <a:path w="3127375" h="666115">
                  <a:moveTo>
                    <a:pt x="0" y="665988"/>
                  </a:moveTo>
                  <a:lnTo>
                    <a:pt x="588264" y="345948"/>
                  </a:lnTo>
                </a:path>
                <a:path w="3127375" h="666115">
                  <a:moveTo>
                    <a:pt x="786384" y="237744"/>
                  </a:moveTo>
                  <a:lnTo>
                    <a:pt x="1223772" y="0"/>
                  </a:lnTo>
                </a:path>
                <a:path w="3127375" h="666115">
                  <a:moveTo>
                    <a:pt x="246887" y="9144"/>
                  </a:moveTo>
                  <a:lnTo>
                    <a:pt x="592836" y="231648"/>
                  </a:lnTo>
                </a:path>
                <a:path w="3127375" h="666115">
                  <a:moveTo>
                    <a:pt x="1412748" y="15240"/>
                  </a:moveTo>
                  <a:lnTo>
                    <a:pt x="1693164" y="225552"/>
                  </a:lnTo>
                </a:path>
                <a:path w="3127375" h="666115">
                  <a:moveTo>
                    <a:pt x="1848612" y="384048"/>
                  </a:moveTo>
                  <a:lnTo>
                    <a:pt x="2028444" y="629412"/>
                  </a:lnTo>
                </a:path>
                <a:path w="3127375" h="666115">
                  <a:moveTo>
                    <a:pt x="2947416" y="384048"/>
                  </a:moveTo>
                  <a:lnTo>
                    <a:pt x="3127248" y="629412"/>
                  </a:lnTo>
                </a:path>
                <a:path w="3127375" h="666115">
                  <a:moveTo>
                    <a:pt x="754380" y="384048"/>
                  </a:moveTo>
                  <a:lnTo>
                    <a:pt x="934212" y="629412"/>
                  </a:lnTo>
                </a:path>
                <a:path w="3127375" h="666115">
                  <a:moveTo>
                    <a:pt x="1684020" y="345948"/>
                  </a:moveTo>
                  <a:lnTo>
                    <a:pt x="1095756" y="665988"/>
                  </a:lnTo>
                </a:path>
                <a:path w="3127375" h="666115">
                  <a:moveTo>
                    <a:pt x="1882139" y="239268"/>
                  </a:moveTo>
                  <a:lnTo>
                    <a:pt x="2324100" y="0"/>
                  </a:lnTo>
                </a:path>
              </a:pathLst>
            </a:custGeom>
            <a:ln w="7620">
              <a:solidFill>
                <a:srgbClr val="D81F28"/>
              </a:solidFill>
              <a:prstDash val="solid"/>
            </a:ln>
          </p:spPr>
          <p:txBody>
            <a:bodyPr wrap="square" lIns="0" tIns="0" rIns="0" bIns="0" rtlCol="0">
              <a:prstTxWarp prst="textNoShape">
                <a:avLst/>
              </a:prstTxWarp>
              <a:noAutofit/>
            </a:bodyPr>
            <a:lstStyle/>
            <a:p>
              <a:endParaRPr lang="en-US"/>
            </a:p>
          </p:txBody>
        </p:sp>
        <p:sp>
          <p:nvSpPr>
            <p:cNvPr id="17" name="Textbox 390"/>
            <p:cNvSpPr txBox="1"/>
            <p:nvPr/>
          </p:nvSpPr>
          <p:spPr>
            <a:xfrm>
              <a:off x="872858" y="405765"/>
              <a:ext cx="73025" cy="114300"/>
            </a:xfrm>
            <a:prstGeom prst="rect">
              <a:avLst/>
            </a:prstGeom>
          </p:spPr>
          <p:txBody>
            <a:bodyPr wrap="square" lIns="0" tIns="0" rIns="0" bIns="0" rtlCol="0">
              <a:noAutofit/>
            </a:bodyPr>
            <a:lstStyle/>
            <a:p>
              <a:pPr marL="0" marR="0">
                <a:lnSpc>
                  <a:spcPts val="900"/>
                </a:lnSpc>
                <a:spcBef>
                  <a:spcPts val="0"/>
                </a:spcBef>
                <a:spcAft>
                  <a:spcPts val="0"/>
                </a:spcAft>
              </a:pPr>
              <a:r>
                <a:rPr lang="en-US" sz="900" spc="-50">
                  <a:solidFill>
                    <a:srgbClr val="1F1F1F"/>
                  </a:solidFill>
                  <a:effectLst/>
                  <a:latin typeface="Calibri" panose="020F0502020204030204" pitchFamily="34" charset="0"/>
                  <a:ea typeface="Arial" panose="020B0604020202020204" pitchFamily="34" charset="0"/>
                  <a:cs typeface="Arial" panose="020B0604020202020204" pitchFamily="34" charset="0"/>
                </a:rPr>
                <a:t>4</a:t>
              </a:r>
              <a:endParaRPr lang="en-US" sz="1100">
                <a:effectLst/>
                <a:latin typeface="Arial" panose="020B0604020202020204" pitchFamily="34" charset="0"/>
                <a:ea typeface="Arial" panose="020B0604020202020204" pitchFamily="34" charset="0"/>
              </a:endParaRPr>
            </a:p>
          </p:txBody>
        </p:sp>
        <p:sp>
          <p:nvSpPr>
            <p:cNvPr id="18" name="Textbox 391"/>
            <p:cNvSpPr txBox="1"/>
            <p:nvPr/>
          </p:nvSpPr>
          <p:spPr>
            <a:xfrm>
              <a:off x="1972964" y="404050"/>
              <a:ext cx="69850" cy="120650"/>
            </a:xfrm>
            <a:prstGeom prst="rect">
              <a:avLst/>
            </a:prstGeom>
          </p:spPr>
          <p:txBody>
            <a:bodyPr wrap="square" lIns="0" tIns="0" rIns="0" bIns="0" rtlCol="0">
              <a:noAutofit/>
            </a:bodyPr>
            <a:lstStyle/>
            <a:p>
              <a:pPr marL="0" marR="0">
                <a:lnSpc>
                  <a:spcPts val="950"/>
                </a:lnSpc>
                <a:spcBef>
                  <a:spcPts val="0"/>
                </a:spcBef>
                <a:spcAft>
                  <a:spcPts val="0"/>
                </a:spcAft>
              </a:pPr>
              <a:r>
                <a:rPr lang="en-US" sz="950" spc="-50">
                  <a:solidFill>
                    <a:srgbClr val="1F1F1F"/>
                  </a:solidFill>
                  <a:effectLst/>
                  <a:latin typeface="Calibri" panose="020F0502020204030204" pitchFamily="34" charset="0"/>
                  <a:ea typeface="Arial" panose="020B0604020202020204" pitchFamily="34" charset="0"/>
                  <a:cs typeface="Arial" panose="020B0604020202020204" pitchFamily="34" charset="0"/>
                </a:rPr>
                <a:t>5</a:t>
              </a:r>
              <a:endParaRPr lang="en-US" sz="1100">
                <a:effectLst/>
                <a:latin typeface="Arial" panose="020B0604020202020204" pitchFamily="34" charset="0"/>
                <a:ea typeface="Arial" panose="020B0604020202020204" pitchFamily="34" charset="0"/>
              </a:endParaRPr>
            </a:p>
          </p:txBody>
        </p:sp>
      </p:grpSp>
    </p:spTree>
    <p:extLst>
      <p:ext uri="{BB962C8B-B14F-4D97-AF65-F5344CB8AC3E}">
        <p14:creationId xmlns:p14="http://schemas.microsoft.com/office/powerpoint/2010/main" val="3257132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2" rtl="0"/>
            <a:r>
              <a:rPr lang="en-US" sz="2800" b="1" dirty="0" smtClean="0"/>
              <a:t>Common </a:t>
            </a:r>
            <a:r>
              <a:rPr lang="en-US" sz="2800" b="1" dirty="0"/>
              <a:t>network devices and terms</a:t>
            </a:r>
            <a:br>
              <a:rPr lang="en-US" sz="2800" b="1" dirty="0"/>
            </a:br>
            <a:r>
              <a:rPr lang="en-US" sz="2200" dirty="0"/>
              <a:t>We will begin this section by defining four important terms you will often come across in this chapter:</a:t>
            </a:r>
            <a:br>
              <a:rPr lang="en-US" sz="2200" dirty="0"/>
            </a:br>
            <a:endParaRPr lang="en-US" sz="2200" dirty="0"/>
          </a:p>
        </p:txBody>
      </p:sp>
      <p:sp>
        <p:nvSpPr>
          <p:cNvPr id="3" name="Content Placeholder 2"/>
          <p:cNvSpPr>
            <a:spLocks noGrp="1"/>
          </p:cNvSpPr>
          <p:nvPr>
            <p:ph idx="1"/>
          </p:nvPr>
        </p:nvSpPr>
        <p:spPr>
          <a:xfrm>
            <a:off x="838199" y="1514475"/>
            <a:ext cx="7858125" cy="3919538"/>
          </a:xfrm>
        </p:spPr>
        <p:txBody>
          <a:bodyPr/>
          <a:lstStyle/>
          <a:p>
            <a:pPr marL="0" indent="0">
              <a:buNone/>
            </a:pPr>
            <a:r>
              <a:rPr lang="ar-IQ" sz="3600" dirty="0" smtClean="0"/>
              <a:t> </a:t>
            </a:r>
          </a:p>
          <a:p>
            <a:r>
              <a:rPr lang="ar-IQ" sz="3600" dirty="0" smtClean="0"/>
              <a:t> </a:t>
            </a:r>
            <a:r>
              <a:rPr lang="en-US" sz="3600" dirty="0" smtClean="0"/>
              <a:t>network interface card (NIC)</a:t>
            </a:r>
          </a:p>
          <a:p>
            <a:r>
              <a:rPr lang="en-US" sz="3600" dirty="0" smtClean="0"/>
              <a:t> </a:t>
            </a:r>
            <a:r>
              <a:rPr lang="en-US" sz="3600" dirty="0"/>
              <a:t>media access control (MAC) address </a:t>
            </a:r>
            <a:endParaRPr lang="en-US" sz="3600" dirty="0" smtClean="0"/>
          </a:p>
          <a:p>
            <a:r>
              <a:rPr lang="en-US" sz="3600" dirty="0" smtClean="0"/>
              <a:t> </a:t>
            </a:r>
            <a:r>
              <a:rPr lang="en-US" sz="3600" dirty="0"/>
              <a:t>internet protocol (IP) address</a:t>
            </a:r>
          </a:p>
          <a:p>
            <a:r>
              <a:rPr lang="en-US" sz="3600" dirty="0" smtClean="0"/>
              <a:t> </a:t>
            </a:r>
            <a:r>
              <a:rPr lang="en-US" sz="3600" dirty="0"/>
              <a:t>data packet.</a:t>
            </a:r>
          </a:p>
          <a:p>
            <a:endParaRPr lang="en-US" dirty="0"/>
          </a:p>
        </p:txBody>
      </p:sp>
    </p:spTree>
    <p:extLst>
      <p:ext uri="{BB962C8B-B14F-4D97-AF65-F5344CB8AC3E}">
        <p14:creationId xmlns:p14="http://schemas.microsoft.com/office/powerpoint/2010/main" val="2017041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9954"/>
            <a:ext cx="10515600" cy="5757496"/>
          </a:xfrm>
        </p:spPr>
        <p:txBody>
          <a:bodyPr>
            <a:normAutofit fontScale="92500" lnSpcReduction="20000"/>
          </a:bodyPr>
          <a:lstStyle/>
          <a:p>
            <a:r>
              <a:rPr lang="en-US" b="1" dirty="0"/>
              <a:t>Network interface card (NIC)</a:t>
            </a:r>
          </a:p>
          <a:p>
            <a:r>
              <a:rPr lang="en-US" dirty="0" smtClean="0"/>
              <a:t>-A </a:t>
            </a:r>
            <a:r>
              <a:rPr lang="en-US" dirty="0"/>
              <a:t>network interface card (NIC) is needed to allow a device to connect to a network. An NIC turns </a:t>
            </a:r>
            <a:r>
              <a:rPr lang="en-US" b="1" dirty="0"/>
              <a:t>binary data </a:t>
            </a:r>
            <a:r>
              <a:rPr lang="en-US" dirty="0"/>
              <a:t>into an </a:t>
            </a:r>
            <a:r>
              <a:rPr lang="en-US" b="1" dirty="0"/>
              <a:t>electrical signal </a:t>
            </a:r>
            <a:r>
              <a:rPr lang="en-US" dirty="0"/>
              <a:t>that allows access to a network. The NIC is usually integrated into the motherboard on most modern computers.</a:t>
            </a:r>
          </a:p>
          <a:p>
            <a:r>
              <a:rPr lang="en-US" dirty="0" smtClean="0"/>
              <a:t>-Each </a:t>
            </a:r>
            <a:r>
              <a:rPr lang="en-US" dirty="0"/>
              <a:t>NIC is given a unique hardwired (or hard-coded) media access control (MAC) address at the manufacturing stage. When installed in a device, this uniquely identifies that device.</a:t>
            </a:r>
          </a:p>
          <a:p>
            <a:r>
              <a:rPr lang="en-US" dirty="0" smtClean="0"/>
              <a:t>-</a:t>
            </a:r>
            <a:r>
              <a:rPr lang="en-US" b="1" dirty="0" smtClean="0"/>
              <a:t>Wireless </a:t>
            </a:r>
            <a:r>
              <a:rPr lang="en-US" b="1" dirty="0"/>
              <a:t>network interface cards (WNICs) </a:t>
            </a:r>
            <a:r>
              <a:rPr lang="en-US" dirty="0"/>
              <a:t>are the same as NICs in that they are used to connect devices to the internet or other networks. However, they use wireless connectivity, </a:t>
            </a:r>
          </a:p>
          <a:p>
            <a:r>
              <a:rPr lang="en-US" dirty="0" smtClean="0"/>
              <a:t>-</a:t>
            </a:r>
            <a:r>
              <a:rPr lang="en-US" b="1" dirty="0" smtClean="0"/>
              <a:t>media </a:t>
            </a:r>
            <a:r>
              <a:rPr lang="en-US" b="1" dirty="0"/>
              <a:t>access control (MAC) address</a:t>
            </a:r>
          </a:p>
          <a:p>
            <a:r>
              <a:rPr lang="en-US" dirty="0" smtClean="0"/>
              <a:t>-The </a:t>
            </a:r>
            <a:r>
              <a:rPr lang="en-US" dirty="0"/>
              <a:t>media access control (MAC) address is a number which uniquely identifies a device when it </a:t>
            </a:r>
            <a:r>
              <a:rPr lang="en-US" dirty="0" smtClean="0"/>
              <a:t>is </a:t>
            </a:r>
            <a:r>
              <a:rPr lang="en-US" dirty="0"/>
              <a:t>connected to a network. The MAC address is made up of 48 </a:t>
            </a:r>
            <a:r>
              <a:rPr lang="en-US" dirty="0" err="1" smtClean="0"/>
              <a:t>bitS</a:t>
            </a:r>
            <a:r>
              <a:rPr lang="en-US" dirty="0" smtClean="0"/>
              <a:t> </a:t>
            </a:r>
            <a:r>
              <a:rPr lang="en-US" dirty="0"/>
              <a:t>which are shown as six groups of </a:t>
            </a:r>
            <a:r>
              <a:rPr lang="en-US" b="1" dirty="0"/>
              <a:t>hexadecimal digits</a:t>
            </a:r>
            <a:r>
              <a:rPr lang="en-US" dirty="0"/>
              <a:t> with the general format</a:t>
            </a:r>
            <a:r>
              <a:rPr lang="en-US" dirty="0" smtClean="0"/>
              <a:t>:</a:t>
            </a:r>
          </a:p>
          <a:p>
            <a:endParaRPr lang="en-US" dirty="0"/>
          </a:p>
          <a:p>
            <a:pPr marL="0" indent="0">
              <a:buNone/>
            </a:pPr>
            <a:endParaRPr lang="en-US" dirty="0"/>
          </a:p>
        </p:txBody>
      </p:sp>
      <p:sp>
        <p:nvSpPr>
          <p:cNvPr id="4" name="Textbox 22"/>
          <p:cNvSpPr txBox="1">
            <a:spLocks/>
          </p:cNvSpPr>
          <p:nvPr/>
        </p:nvSpPr>
        <p:spPr>
          <a:xfrm>
            <a:off x="4824094" y="5532679"/>
            <a:ext cx="4944159" cy="644284"/>
          </a:xfrm>
          <a:prstGeom prst="rect">
            <a:avLst/>
          </a:prstGeom>
          <a:ln w="12192">
            <a:solidFill>
              <a:srgbClr val="00ACED"/>
            </a:solidFill>
            <a:prstDash val="solid"/>
          </a:ln>
        </p:spPr>
        <p:txBody>
          <a:bodyPr wrap="square" lIns="0" tIns="0" rIns="0" bIns="0" rtlCol="0">
            <a:noAutofit/>
          </a:bodyPr>
          <a:lstStyle/>
          <a:p>
            <a:pPr marL="27940" marR="28575" algn="ctr">
              <a:spcBef>
                <a:spcPts val="285"/>
              </a:spcBef>
              <a:spcAft>
                <a:spcPts val="0"/>
              </a:spcAft>
            </a:pPr>
            <a:r>
              <a:rPr lang="en-US" sz="1600" b="1" spc="-30" dirty="0">
                <a:solidFill>
                  <a:srgbClr val="00ACED"/>
                </a:solidFill>
                <a:effectLst/>
                <a:latin typeface="Consolas" panose="020B0609020204030204" pitchFamily="49" charset="0"/>
                <a:ea typeface="Arial" panose="020B0604020202020204" pitchFamily="34" charset="0"/>
              </a:rPr>
              <a:t>NN</a:t>
            </a:r>
            <a:r>
              <a:rPr lang="en-US" sz="1600" b="1" spc="-320" dirty="0">
                <a:solidFill>
                  <a:srgbClr val="00ACED"/>
                </a:solidFill>
                <a:effectLst/>
                <a:latin typeface="Consolas" panose="020B0609020204030204" pitchFamily="49" charset="0"/>
                <a:ea typeface="Arial" panose="020B0604020202020204" pitchFamily="34" charset="0"/>
              </a:rPr>
              <a:t> </a:t>
            </a:r>
            <a:r>
              <a:rPr lang="en-US" sz="1600" b="1" spc="-30" dirty="0">
                <a:solidFill>
                  <a:srgbClr val="48C3F2"/>
                </a:solidFill>
                <a:effectLst/>
                <a:latin typeface="Consolas" panose="020B0609020204030204" pitchFamily="49" charset="0"/>
                <a:ea typeface="Arial" panose="020B0604020202020204" pitchFamily="34" charset="0"/>
              </a:rPr>
              <a:t>-</a:t>
            </a:r>
            <a:r>
              <a:rPr lang="en-US" sz="1600" b="1" spc="-180" dirty="0">
                <a:solidFill>
                  <a:srgbClr val="48C3F2"/>
                </a:solidFill>
                <a:effectLst/>
                <a:latin typeface="Consolas" panose="020B0609020204030204" pitchFamily="49" charset="0"/>
                <a:ea typeface="Arial" panose="020B0604020202020204" pitchFamily="34" charset="0"/>
              </a:rPr>
              <a:t> </a:t>
            </a:r>
            <a:r>
              <a:rPr lang="en-US" sz="1600" b="1" spc="-30" dirty="0">
                <a:solidFill>
                  <a:srgbClr val="00ACED"/>
                </a:solidFill>
                <a:effectLst/>
                <a:latin typeface="Consolas" panose="020B0609020204030204" pitchFamily="49" charset="0"/>
                <a:ea typeface="Arial" panose="020B0604020202020204" pitchFamily="34" charset="0"/>
              </a:rPr>
              <a:t>NN</a:t>
            </a:r>
            <a:r>
              <a:rPr lang="en-US" sz="1600" b="1" spc="-315" dirty="0">
                <a:solidFill>
                  <a:srgbClr val="00ACED"/>
                </a:solidFill>
                <a:effectLst/>
                <a:latin typeface="Consolas" panose="020B0609020204030204" pitchFamily="49" charset="0"/>
                <a:ea typeface="Arial" panose="020B0604020202020204" pitchFamily="34" charset="0"/>
              </a:rPr>
              <a:t> </a:t>
            </a:r>
            <a:r>
              <a:rPr lang="en-US" sz="1600" b="1" spc="-30" dirty="0">
                <a:solidFill>
                  <a:srgbClr val="48C3F2"/>
                </a:solidFill>
                <a:effectLst/>
                <a:latin typeface="Consolas" panose="020B0609020204030204" pitchFamily="49" charset="0"/>
                <a:ea typeface="Arial" panose="020B0604020202020204" pitchFamily="34" charset="0"/>
              </a:rPr>
              <a:t>-</a:t>
            </a:r>
            <a:r>
              <a:rPr lang="en-US" sz="1600" b="1" spc="-200" dirty="0">
                <a:solidFill>
                  <a:srgbClr val="48C3F2"/>
                </a:solidFill>
                <a:effectLst/>
                <a:latin typeface="Consolas" panose="020B0609020204030204" pitchFamily="49" charset="0"/>
                <a:ea typeface="Arial" panose="020B0604020202020204" pitchFamily="34" charset="0"/>
              </a:rPr>
              <a:t> </a:t>
            </a:r>
            <a:r>
              <a:rPr lang="en-US" sz="1600" b="1" spc="-30" dirty="0">
                <a:solidFill>
                  <a:srgbClr val="00ACED"/>
                </a:solidFill>
                <a:effectLst/>
                <a:latin typeface="Consolas" panose="020B0609020204030204" pitchFamily="49" charset="0"/>
                <a:ea typeface="Arial" panose="020B0604020202020204" pitchFamily="34" charset="0"/>
              </a:rPr>
              <a:t>NN</a:t>
            </a:r>
            <a:r>
              <a:rPr lang="en-US" sz="1600" b="1" spc="-290" dirty="0">
                <a:solidFill>
                  <a:srgbClr val="00ACED"/>
                </a:solidFill>
                <a:effectLst/>
                <a:latin typeface="Consolas" panose="020B0609020204030204" pitchFamily="49" charset="0"/>
                <a:ea typeface="Arial" panose="020B0604020202020204" pitchFamily="34" charset="0"/>
              </a:rPr>
              <a:t> </a:t>
            </a:r>
            <a:r>
              <a:rPr lang="en-US" sz="1600" b="1" spc="-30" dirty="0">
                <a:solidFill>
                  <a:srgbClr val="1F1F1F"/>
                </a:solidFill>
                <a:effectLst/>
                <a:latin typeface="Consolas" panose="020B0609020204030204" pitchFamily="49" charset="0"/>
                <a:ea typeface="Arial" panose="020B0604020202020204" pitchFamily="34" charset="0"/>
              </a:rPr>
              <a:t>-</a:t>
            </a:r>
            <a:r>
              <a:rPr lang="en-US" sz="1600" b="1" spc="-150" dirty="0">
                <a:solidFill>
                  <a:srgbClr val="1F1F1F"/>
                </a:solidFill>
                <a:effectLst/>
                <a:latin typeface="Consolas" panose="020B0609020204030204" pitchFamily="49" charset="0"/>
                <a:ea typeface="Arial" panose="020B0604020202020204" pitchFamily="34" charset="0"/>
              </a:rPr>
              <a:t> </a:t>
            </a:r>
            <a:r>
              <a:rPr lang="en-US" sz="1600" b="1" spc="-30" dirty="0">
                <a:solidFill>
                  <a:srgbClr val="F6931C"/>
                </a:solidFill>
                <a:effectLst/>
                <a:latin typeface="Consolas" panose="020B0609020204030204" pitchFamily="49" charset="0"/>
                <a:ea typeface="Arial" panose="020B0604020202020204" pitchFamily="34" charset="0"/>
              </a:rPr>
              <a:t>DD</a:t>
            </a:r>
            <a:r>
              <a:rPr lang="en-US" sz="1600" b="1" spc="-315" dirty="0">
                <a:solidFill>
                  <a:srgbClr val="F6931C"/>
                </a:solidFill>
                <a:effectLst/>
                <a:latin typeface="Consolas" panose="020B0609020204030204" pitchFamily="49" charset="0"/>
                <a:ea typeface="Arial" panose="020B0604020202020204" pitchFamily="34" charset="0"/>
              </a:rPr>
              <a:t> </a:t>
            </a:r>
            <a:r>
              <a:rPr lang="en-US" sz="1600" b="1" spc="-30" dirty="0">
                <a:solidFill>
                  <a:srgbClr val="F7B15B"/>
                </a:solidFill>
                <a:effectLst/>
                <a:latin typeface="Consolas" panose="020B0609020204030204" pitchFamily="49" charset="0"/>
                <a:ea typeface="Arial" panose="020B0604020202020204" pitchFamily="34" charset="0"/>
              </a:rPr>
              <a:t>-</a:t>
            </a:r>
            <a:r>
              <a:rPr lang="en-US" sz="1600" b="1" spc="-130" dirty="0">
                <a:solidFill>
                  <a:srgbClr val="F7B15B"/>
                </a:solidFill>
                <a:effectLst/>
                <a:latin typeface="Consolas" panose="020B0609020204030204" pitchFamily="49" charset="0"/>
                <a:ea typeface="Arial" panose="020B0604020202020204" pitchFamily="34" charset="0"/>
              </a:rPr>
              <a:t> </a:t>
            </a:r>
            <a:r>
              <a:rPr lang="en-US" sz="1600" b="1" spc="-30" dirty="0">
                <a:solidFill>
                  <a:srgbClr val="F6931C"/>
                </a:solidFill>
                <a:effectLst/>
                <a:latin typeface="Consolas" panose="020B0609020204030204" pitchFamily="49" charset="0"/>
                <a:ea typeface="Arial" panose="020B0604020202020204" pitchFamily="34" charset="0"/>
              </a:rPr>
              <a:t>DD</a:t>
            </a:r>
            <a:r>
              <a:rPr lang="en-US" sz="1600" b="1" spc="-290" dirty="0">
                <a:solidFill>
                  <a:srgbClr val="F6931C"/>
                </a:solidFill>
                <a:effectLst/>
                <a:latin typeface="Consolas" panose="020B0609020204030204" pitchFamily="49" charset="0"/>
                <a:ea typeface="Arial" panose="020B0604020202020204" pitchFamily="34" charset="0"/>
              </a:rPr>
              <a:t> </a:t>
            </a:r>
            <a:r>
              <a:rPr lang="en-US" sz="1600" b="1" spc="-30" dirty="0">
                <a:solidFill>
                  <a:srgbClr val="F7B15B"/>
                </a:solidFill>
                <a:effectLst/>
                <a:latin typeface="Consolas" panose="020B0609020204030204" pitchFamily="49" charset="0"/>
                <a:ea typeface="Arial" panose="020B0604020202020204" pitchFamily="34" charset="0"/>
              </a:rPr>
              <a:t>-</a:t>
            </a:r>
            <a:r>
              <a:rPr lang="en-US" sz="1600" b="1" spc="-170" dirty="0">
                <a:solidFill>
                  <a:srgbClr val="F7B15B"/>
                </a:solidFill>
                <a:effectLst/>
                <a:latin typeface="Consolas" panose="020B0609020204030204" pitchFamily="49" charset="0"/>
                <a:ea typeface="Arial" panose="020B0604020202020204" pitchFamily="34" charset="0"/>
              </a:rPr>
              <a:t> </a:t>
            </a:r>
            <a:r>
              <a:rPr lang="en-US" sz="1600" b="1" spc="-30" dirty="0">
                <a:solidFill>
                  <a:srgbClr val="F6931C"/>
                </a:solidFill>
                <a:effectLst/>
                <a:latin typeface="Consolas" panose="020B0609020204030204" pitchFamily="49" charset="0"/>
                <a:ea typeface="Arial" panose="020B0604020202020204" pitchFamily="34" charset="0"/>
              </a:rPr>
              <a:t>DD</a:t>
            </a:r>
            <a:endParaRPr lang="en-US" sz="1600" b="1" dirty="0">
              <a:effectLst/>
              <a:latin typeface="Arial" panose="020B0604020202020204" pitchFamily="34" charset="0"/>
              <a:ea typeface="Arial" panose="020B0604020202020204" pitchFamily="34" charset="0"/>
            </a:endParaRPr>
          </a:p>
          <a:p>
            <a:pPr marL="27940" marR="0" algn="ctr">
              <a:spcBef>
                <a:spcPts val="20"/>
              </a:spcBef>
              <a:spcAft>
                <a:spcPts val="0"/>
              </a:spcAft>
              <a:tabLst>
                <a:tab pos="1260475" algn="l"/>
              </a:tabLst>
            </a:pPr>
            <a:r>
              <a:rPr lang="en-US" sz="1600" b="1" dirty="0">
                <a:solidFill>
                  <a:srgbClr val="00ACED"/>
                </a:solidFill>
                <a:effectLst/>
                <a:latin typeface="Arial" panose="020B0604020202020204" pitchFamily="34" charset="0"/>
                <a:ea typeface="Arial" panose="020B0604020202020204" pitchFamily="34" charset="0"/>
              </a:rPr>
              <a:t>manufacturer's</a:t>
            </a:r>
            <a:r>
              <a:rPr lang="en-US" sz="1600" b="1" spc="135" dirty="0">
                <a:solidFill>
                  <a:srgbClr val="00ACED"/>
                </a:solidFill>
                <a:effectLst/>
                <a:latin typeface="Arial" panose="020B0604020202020204" pitchFamily="34" charset="0"/>
                <a:ea typeface="Arial" panose="020B0604020202020204" pitchFamily="34" charset="0"/>
              </a:rPr>
              <a:t> </a:t>
            </a:r>
            <a:r>
              <a:rPr lang="en-US" sz="1600" b="1" spc="-20" dirty="0">
                <a:solidFill>
                  <a:srgbClr val="00ACED"/>
                </a:solidFill>
                <a:effectLst/>
                <a:latin typeface="Arial" panose="020B0604020202020204" pitchFamily="34" charset="0"/>
                <a:ea typeface="Arial" panose="020B0604020202020204" pitchFamily="34" charset="0"/>
              </a:rPr>
              <a:t>code</a:t>
            </a:r>
            <a:r>
              <a:rPr lang="en-US" sz="1600" b="1" dirty="0">
                <a:solidFill>
                  <a:srgbClr val="00ACED"/>
                </a:solidFill>
                <a:effectLst/>
                <a:latin typeface="Arial" panose="020B0604020202020204" pitchFamily="34" charset="0"/>
                <a:ea typeface="Arial" panose="020B0604020202020204" pitchFamily="34" charset="0"/>
              </a:rPr>
              <a:t>	</a:t>
            </a:r>
            <a:r>
              <a:rPr lang="en-US" sz="1600" b="1" dirty="0" err="1">
                <a:solidFill>
                  <a:srgbClr val="F6931C"/>
                </a:solidFill>
                <a:effectLst/>
                <a:latin typeface="Arial" panose="020B0604020202020204" pitchFamily="34" charset="0"/>
                <a:ea typeface="Arial" panose="020B0604020202020204" pitchFamily="34" charset="0"/>
              </a:rPr>
              <a:t>devlce</a:t>
            </a:r>
            <a:r>
              <a:rPr lang="en-US" sz="1600" b="1" spc="75" dirty="0">
                <a:solidFill>
                  <a:srgbClr val="F6931C"/>
                </a:solidFill>
                <a:effectLst/>
                <a:latin typeface="Arial" panose="020B0604020202020204" pitchFamily="34" charset="0"/>
                <a:ea typeface="Arial" panose="020B0604020202020204" pitchFamily="34" charset="0"/>
              </a:rPr>
              <a:t> </a:t>
            </a:r>
            <a:r>
              <a:rPr lang="en-US" sz="1600" b="1" dirty="0">
                <a:solidFill>
                  <a:srgbClr val="F6931C"/>
                </a:solidFill>
                <a:effectLst/>
                <a:latin typeface="Arial" panose="020B0604020202020204" pitchFamily="34" charset="0"/>
                <a:ea typeface="Arial" panose="020B0604020202020204" pitchFamily="34" charset="0"/>
              </a:rPr>
              <a:t>serial</a:t>
            </a:r>
            <a:r>
              <a:rPr lang="en-US" sz="1600" b="1" spc="-5" dirty="0">
                <a:solidFill>
                  <a:srgbClr val="F6931C"/>
                </a:solidFill>
                <a:effectLst/>
                <a:latin typeface="Arial" panose="020B0604020202020204" pitchFamily="34" charset="0"/>
                <a:ea typeface="Arial" panose="020B0604020202020204" pitchFamily="34" charset="0"/>
              </a:rPr>
              <a:t> </a:t>
            </a:r>
            <a:r>
              <a:rPr lang="en-US" sz="1600" b="1" spc="-10" dirty="0">
                <a:solidFill>
                  <a:srgbClr val="F6931C"/>
                </a:solidFill>
                <a:effectLst/>
                <a:latin typeface="Arial" panose="020B0604020202020204" pitchFamily="34" charset="0"/>
                <a:ea typeface="Arial" panose="020B0604020202020204" pitchFamily="34" charset="0"/>
              </a:rPr>
              <a:t>number</a:t>
            </a:r>
            <a:endParaRPr lang="en-US" sz="1600" b="1"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37402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42925"/>
            <a:ext cx="10515600" cy="5590078"/>
          </a:xfrm>
        </p:spPr>
        <p:txBody>
          <a:bodyPr>
            <a:normAutofit fontScale="70000" lnSpcReduction="20000"/>
          </a:bodyPr>
          <a:lstStyle/>
          <a:p>
            <a:r>
              <a:rPr lang="en-US" b="1" dirty="0"/>
              <a:t>Internet protocol (IP) addresses</a:t>
            </a:r>
          </a:p>
          <a:p>
            <a:r>
              <a:rPr lang="en-US" dirty="0"/>
              <a:t>Whenever a computer connects to the internet it is given an internet protocol (IP) address. This is usually assigned to the computer by the internet service provider (</a:t>
            </a:r>
            <a:r>
              <a:rPr lang="en-US" b="1" dirty="0"/>
              <a:t>ISP</a:t>
            </a:r>
            <a:r>
              <a:rPr lang="en-US" dirty="0"/>
              <a:t>). Because the operation of the internet is based on a </a:t>
            </a:r>
            <a:r>
              <a:rPr lang="en-US" b="1" dirty="0"/>
              <a:t>set of protocols (rules), it is necessary to supply an IP address</a:t>
            </a:r>
            <a:r>
              <a:rPr lang="en-US" dirty="0"/>
              <a:t>. Internet protocols define the rules that must be agreed by senders and receivers of data communicating through the internet. An IP address essentially identifies the location of a device on a network.</a:t>
            </a:r>
          </a:p>
          <a:p>
            <a:r>
              <a:rPr lang="en-US" dirty="0"/>
              <a:t>This means that if you are using your laptop at home, it </a:t>
            </a:r>
            <a:r>
              <a:rPr lang="en-US" dirty="0" smtClean="0"/>
              <a:t>Will </a:t>
            </a:r>
            <a:r>
              <a:rPr lang="en-US" dirty="0"/>
              <a:t>have been given an IP address when it connected to the internet. If you now take your laptop to a coffee shop, and log into the internet again, it will be assigned a new IP address.</a:t>
            </a:r>
          </a:p>
          <a:p>
            <a:r>
              <a:rPr lang="en-US" dirty="0"/>
              <a:t>Unlike the MAC address which remains </a:t>
            </a:r>
            <a:r>
              <a:rPr lang="en-US" b="1" dirty="0"/>
              <a:t>constant</a:t>
            </a:r>
            <a:r>
              <a:rPr lang="en-US" dirty="0"/>
              <a:t>, the IP address </a:t>
            </a:r>
            <a:r>
              <a:rPr lang="en-US" b="1" dirty="0"/>
              <a:t>changes</a:t>
            </a:r>
            <a:r>
              <a:rPr lang="en-US" dirty="0"/>
              <a:t> each time you log in at different locations.</a:t>
            </a:r>
          </a:p>
          <a:p>
            <a:r>
              <a:rPr lang="en-US" dirty="0"/>
              <a:t>There are two versions of IP</a:t>
            </a:r>
            <a:r>
              <a:rPr lang="en-US" b="1" dirty="0"/>
              <a:t>: IPv4 and IPv6</a:t>
            </a:r>
            <a:r>
              <a:rPr lang="en-US" dirty="0"/>
              <a:t>. IPv4 is based on 32 bits and the address is written as </a:t>
            </a:r>
            <a:r>
              <a:rPr lang="en-US" b="1" dirty="0"/>
              <a:t>four groups </a:t>
            </a:r>
            <a:r>
              <a:rPr lang="en-US" dirty="0"/>
              <a:t>of eight bits (shown in decimal format); for example:</a:t>
            </a:r>
          </a:p>
          <a:p>
            <a:endParaRPr lang="en-US" dirty="0"/>
          </a:p>
          <a:p>
            <a:pPr marL="0" indent="0">
              <a:buNone/>
            </a:pPr>
            <a:endParaRPr lang="en-US" dirty="0" smtClean="0"/>
          </a:p>
          <a:p>
            <a:r>
              <a:rPr lang="en-US" dirty="0" smtClean="0"/>
              <a:t>Because </a:t>
            </a:r>
            <a:r>
              <a:rPr lang="en-US" dirty="0"/>
              <a:t>there are now so many devices connected to the internet, and this number is growing, in the future 32 bits will no longer be enough to give each of them a unique address. Therefore, </a:t>
            </a:r>
            <a:r>
              <a:rPr lang="en-US" b="1" dirty="0"/>
              <a:t>a newer version called IPv6 is now being used</a:t>
            </a:r>
            <a:r>
              <a:rPr lang="en-US" dirty="0"/>
              <a:t>. This uses a 128-bit address, </a:t>
            </a:r>
            <a:r>
              <a:rPr lang="en-US" dirty="0" err="1"/>
              <a:t>whiCh</a:t>
            </a:r>
            <a:r>
              <a:rPr lang="en-US" dirty="0"/>
              <a:t> take the form of </a:t>
            </a:r>
            <a:r>
              <a:rPr lang="en-US" b="1" dirty="0"/>
              <a:t>eight groups </a:t>
            </a:r>
            <a:r>
              <a:rPr lang="en-US" dirty="0"/>
              <a:t>of </a:t>
            </a:r>
            <a:r>
              <a:rPr lang="en-US" b="1" dirty="0"/>
              <a:t>hex digits</a:t>
            </a:r>
            <a:r>
              <a:rPr lang="en-US" dirty="0"/>
              <a:t>; for example:</a:t>
            </a:r>
          </a:p>
          <a:p>
            <a:pPr marL="0" indent="0">
              <a:buNone/>
            </a:pPr>
            <a:endParaRPr lang="en-US" dirty="0"/>
          </a:p>
          <a:p>
            <a:endParaRPr lang="en-US" dirty="0"/>
          </a:p>
        </p:txBody>
      </p:sp>
      <p:sp>
        <p:nvSpPr>
          <p:cNvPr id="4" name="Textbox 24"/>
          <p:cNvSpPr txBox="1">
            <a:spLocks/>
          </p:cNvSpPr>
          <p:nvPr/>
        </p:nvSpPr>
        <p:spPr>
          <a:xfrm>
            <a:off x="3892965" y="3957333"/>
            <a:ext cx="2412585" cy="433691"/>
          </a:xfrm>
          <a:prstGeom prst="rect">
            <a:avLst/>
          </a:prstGeom>
          <a:ln w="12192">
            <a:solidFill>
              <a:srgbClr val="00ACED"/>
            </a:solidFill>
            <a:prstDash val="solid"/>
          </a:ln>
        </p:spPr>
        <p:txBody>
          <a:bodyPr wrap="square" lIns="0" tIns="0" rIns="0" bIns="0" rtlCol="0">
            <a:noAutofit/>
          </a:bodyPr>
          <a:lstStyle/>
          <a:p>
            <a:pPr marL="111125" marR="0" algn="ctr">
              <a:spcBef>
                <a:spcPts val="465"/>
              </a:spcBef>
              <a:spcAft>
                <a:spcPts val="0"/>
              </a:spcAft>
            </a:pPr>
            <a:r>
              <a:rPr lang="en-US" sz="2400" spc="-10" dirty="0">
                <a:solidFill>
                  <a:srgbClr val="00B0F0"/>
                </a:solidFill>
                <a:effectLst/>
                <a:latin typeface="Arial" panose="020B0604020202020204" pitchFamily="34" charset="0"/>
                <a:ea typeface="Arial" panose="020B0604020202020204" pitchFamily="34" charset="0"/>
              </a:rPr>
              <a:t>254.25.28.77</a:t>
            </a:r>
            <a:endParaRPr lang="en-US" sz="2400" dirty="0">
              <a:solidFill>
                <a:srgbClr val="00B0F0"/>
              </a:solidFill>
              <a:effectLst/>
              <a:latin typeface="Arial" panose="020B0604020202020204" pitchFamily="34" charset="0"/>
              <a:ea typeface="Arial" panose="020B0604020202020204" pitchFamily="34" charset="0"/>
            </a:endParaRPr>
          </a:p>
        </p:txBody>
      </p:sp>
      <p:sp>
        <p:nvSpPr>
          <p:cNvPr id="5" name="Textbox 25"/>
          <p:cNvSpPr txBox="1">
            <a:spLocks/>
          </p:cNvSpPr>
          <p:nvPr/>
        </p:nvSpPr>
        <p:spPr>
          <a:xfrm>
            <a:off x="2778370" y="5636624"/>
            <a:ext cx="7209692" cy="411751"/>
          </a:xfrm>
          <a:prstGeom prst="rect">
            <a:avLst/>
          </a:prstGeom>
          <a:ln w="12192">
            <a:solidFill>
              <a:srgbClr val="00ACED"/>
            </a:solidFill>
            <a:prstDash val="solid"/>
          </a:ln>
        </p:spPr>
        <p:txBody>
          <a:bodyPr wrap="square" lIns="0" tIns="0" rIns="0" bIns="0" rtlCol="0">
            <a:noAutofit/>
          </a:bodyPr>
          <a:lstStyle>
            <a:defPPr>
              <a:defRPr lang="en-US"/>
            </a:defPPr>
            <a:lvl1pPr marL="111125" marR="0">
              <a:spcBef>
                <a:spcPts val="465"/>
              </a:spcBef>
              <a:spcAft>
                <a:spcPts val="0"/>
              </a:spcAft>
              <a:defRPr sz="2400" spc="-10">
                <a:solidFill>
                  <a:srgbClr val="1F1F1F"/>
                </a:solidFill>
                <a:effectLst/>
                <a:latin typeface="Arial" panose="020B0604020202020204" pitchFamily="34" charset="0"/>
                <a:ea typeface="Arial" panose="020B0604020202020204" pitchFamily="34" charset="0"/>
              </a:defRPr>
            </a:lvl1pPr>
          </a:lstStyle>
          <a:p>
            <a:pPr algn="ctr"/>
            <a:r>
              <a:rPr lang="en-US" dirty="0" smtClean="0">
                <a:solidFill>
                  <a:srgbClr val="00B0F0"/>
                </a:solidFill>
              </a:rPr>
              <a:t>A8FB:7A88:FFF0:0FFF:3D21:2085:66FB:FOFA</a:t>
            </a:r>
            <a:endParaRPr lang="en-US" dirty="0">
              <a:solidFill>
                <a:srgbClr val="00B0F0"/>
              </a:solidFill>
            </a:endParaRPr>
          </a:p>
        </p:txBody>
      </p:sp>
    </p:spTree>
    <p:extLst>
      <p:ext uri="{BB962C8B-B14F-4D97-AF65-F5344CB8AC3E}">
        <p14:creationId xmlns:p14="http://schemas.microsoft.com/office/powerpoint/2010/main" val="1032179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2708"/>
            <a:ext cx="10515600" cy="5614255"/>
          </a:xfrm>
        </p:spPr>
        <p:txBody>
          <a:bodyPr>
            <a:normAutofit fontScale="85000" lnSpcReduction="10000"/>
          </a:bodyPr>
          <a:lstStyle/>
          <a:p>
            <a:r>
              <a:rPr lang="en-US" b="1" dirty="0"/>
              <a:t>Data packets</a:t>
            </a:r>
          </a:p>
          <a:p>
            <a:r>
              <a:rPr lang="en-US" dirty="0"/>
              <a:t>Data is moved around networks </a:t>
            </a:r>
            <a:r>
              <a:rPr lang="en-US" b="1" dirty="0"/>
              <a:t>in the form of data pack</a:t>
            </a:r>
            <a:r>
              <a:rPr lang="en-US" dirty="0"/>
              <a:t>ets. Whenever a user sends some data, it is split up into a number of packets and each packet is transmitted separately. Packets of data will usually have a </a:t>
            </a:r>
            <a:r>
              <a:rPr lang="en-US" b="1" dirty="0"/>
              <a:t>header</a:t>
            </a:r>
            <a:r>
              <a:rPr lang="en-US" dirty="0"/>
              <a:t> which contains:  "the sender's IP address" &amp;  "the receiver's IP </a:t>
            </a:r>
            <a:r>
              <a:rPr lang="en-US" dirty="0" err="1"/>
              <a:t>addres</a:t>
            </a:r>
            <a:r>
              <a:rPr lang="en-US" dirty="0"/>
              <a:t>"</a:t>
            </a:r>
          </a:p>
          <a:p>
            <a:r>
              <a:rPr lang="en-US" dirty="0"/>
              <a:t> the sequence/identity number of the packet (this is to ensure that all the packets can be reassembled into the correct order once they reach the destination)</a:t>
            </a:r>
          </a:p>
          <a:p>
            <a:r>
              <a:rPr lang="en-US" dirty="0"/>
              <a:t> the packet size (this is to ensure the receiving station can check if all of the packets have arrived intact)</a:t>
            </a:r>
          </a:p>
          <a:p>
            <a:r>
              <a:rPr lang="en-US" dirty="0"/>
              <a:t> number </a:t>
            </a:r>
            <a:r>
              <a:rPr lang="en-US" dirty="0" smtClean="0"/>
              <a:t>of data </a:t>
            </a:r>
            <a:r>
              <a:rPr lang="en-US" dirty="0"/>
              <a:t>packets make up the </a:t>
            </a:r>
            <a:r>
              <a:rPr lang="en-US" b="1" dirty="0"/>
              <a:t>whole message</a:t>
            </a:r>
            <a:r>
              <a:rPr lang="en-US" dirty="0"/>
              <a:t>.</a:t>
            </a:r>
          </a:p>
          <a:p>
            <a:r>
              <a:rPr lang="en-US" dirty="0"/>
              <a:t>When a router (see later) receives a packet of data, it checks the destination IP address against the stored routing table, which allows the router to determine the packet's next step in the path. A data packet will pass through a number of routers before it reaches its final destination. All the information in the data packet headers allows the data packets to be reassembled in their correct order, according to the sequence/identity number, by the receiving station.</a:t>
            </a:r>
          </a:p>
        </p:txBody>
      </p:sp>
    </p:spTree>
    <p:extLst>
      <p:ext uri="{BB962C8B-B14F-4D97-AF65-F5344CB8AC3E}">
        <p14:creationId xmlns:p14="http://schemas.microsoft.com/office/powerpoint/2010/main" val="1988588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0" y="1148719"/>
            <a:ext cx="5609492" cy="3003447"/>
          </a:xfrm>
        </p:spPr>
      </p:pic>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861539" y="1148719"/>
            <a:ext cx="5814646" cy="2508946"/>
          </a:xfr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0291" y="4267420"/>
            <a:ext cx="4079631" cy="1739268"/>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54969" y="3657665"/>
            <a:ext cx="5427785" cy="2349023"/>
          </a:xfrm>
          <a:prstGeom prst="rect">
            <a:avLst/>
          </a:prstGeom>
        </p:spPr>
      </p:pic>
    </p:spTree>
    <p:extLst>
      <p:ext uri="{BB962C8B-B14F-4D97-AF65-F5344CB8AC3E}">
        <p14:creationId xmlns:p14="http://schemas.microsoft.com/office/powerpoint/2010/main" val="4224680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Networks </a:t>
            </a:r>
            <a:r>
              <a:rPr lang="en-US" b="1" dirty="0" smtClean="0"/>
              <a:t>- </a:t>
            </a:r>
            <a:r>
              <a:rPr lang="en-US" b="1" dirty="0"/>
              <a:t>LAN ,</a:t>
            </a:r>
            <a:r>
              <a:rPr lang="en-US" b="1" dirty="0" smtClean="0"/>
              <a:t> WLAN &amp; WAN</a:t>
            </a:r>
            <a:r>
              <a:rPr lang="en-US" b="1" dirty="0"/>
              <a:t/>
            </a:r>
            <a:br>
              <a:rPr lang="en-US" b="1" dirty="0"/>
            </a:br>
            <a:endParaRPr lang="en-US" dirty="0"/>
          </a:p>
        </p:txBody>
      </p:sp>
      <p:sp>
        <p:nvSpPr>
          <p:cNvPr id="3" name="Content Placeholder 2"/>
          <p:cNvSpPr>
            <a:spLocks noGrp="1"/>
          </p:cNvSpPr>
          <p:nvPr>
            <p:ph sz="half" idx="1"/>
          </p:nvPr>
        </p:nvSpPr>
        <p:spPr>
          <a:xfrm>
            <a:off x="202223" y="1088571"/>
            <a:ext cx="11772900" cy="5628752"/>
          </a:xfrm>
        </p:spPr>
        <p:txBody>
          <a:bodyPr>
            <a:normAutofit fontScale="55000" lnSpcReduction="20000"/>
          </a:bodyPr>
          <a:lstStyle/>
          <a:p>
            <a:r>
              <a:rPr lang="en-US" sz="3600" dirty="0"/>
              <a:t>This section will cover the following types of network:</a:t>
            </a:r>
          </a:p>
          <a:p>
            <a:r>
              <a:rPr lang="en-US" sz="3600" dirty="0"/>
              <a:t> local area network (LAN)</a:t>
            </a:r>
          </a:p>
          <a:p>
            <a:r>
              <a:rPr lang="en-US" sz="3600" dirty="0"/>
              <a:t> wireless local area network (WLAN) </a:t>
            </a:r>
          </a:p>
          <a:p>
            <a:r>
              <a:rPr lang="en-US" sz="3600" dirty="0"/>
              <a:t>wide area network (WAN).</a:t>
            </a:r>
          </a:p>
          <a:p>
            <a:endParaRPr lang="en-US" sz="3600" dirty="0"/>
          </a:p>
          <a:p>
            <a:pPr marL="0" indent="0">
              <a:buNone/>
            </a:pPr>
            <a:r>
              <a:rPr lang="en-US" sz="3600" dirty="0" smtClean="0"/>
              <a:t>1. </a:t>
            </a:r>
            <a:r>
              <a:rPr lang="en-US" sz="3600" b="1" dirty="0" err="1" smtClean="0"/>
              <a:t>Locaí</a:t>
            </a:r>
            <a:r>
              <a:rPr lang="en-US" sz="3600" b="1" dirty="0" smtClean="0"/>
              <a:t> </a:t>
            </a:r>
            <a:r>
              <a:rPr lang="en-US" sz="3600" b="1" dirty="0"/>
              <a:t>area network (</a:t>
            </a:r>
            <a:r>
              <a:rPr lang="en-US" sz="3600" b="1" dirty="0" smtClean="0"/>
              <a:t>LAN)</a:t>
            </a:r>
          </a:p>
          <a:p>
            <a:r>
              <a:rPr lang="en-US" sz="3600" dirty="0" smtClean="0"/>
              <a:t>Local area networks (LANs) are usually within one building or geographically near each other. A typical LAN will consist of a number of computers and devices (for example, printers) which will be connected to </a:t>
            </a:r>
            <a:r>
              <a:rPr lang="en-US" sz="3600" b="1" dirty="0" smtClean="0"/>
              <a:t>hubs or switches</a:t>
            </a:r>
            <a:r>
              <a:rPr lang="en-US" sz="3600" dirty="0" smtClean="0"/>
              <a:t>. One of </a:t>
            </a:r>
            <a:r>
              <a:rPr lang="en-US" sz="3600" b="1" dirty="0" smtClean="0"/>
              <a:t>the </a:t>
            </a:r>
            <a:r>
              <a:rPr lang="en-US" sz="3600" b="1" dirty="0"/>
              <a:t>hubs </a:t>
            </a:r>
            <a:r>
              <a:rPr lang="en-US" sz="3600" b="1" dirty="0" smtClean="0"/>
              <a:t>Or </a:t>
            </a:r>
            <a:r>
              <a:rPr lang="en-US" sz="3600" b="1" dirty="0" err="1"/>
              <a:t>SWitches</a:t>
            </a:r>
            <a:r>
              <a:rPr lang="en-US" sz="3600" b="1" dirty="0"/>
              <a:t> </a:t>
            </a:r>
            <a:r>
              <a:rPr lang="en-US" sz="3600" dirty="0"/>
              <a:t>will usually be connected to a router to allow the LAN to connect to external networks, such as the internet.</a:t>
            </a:r>
          </a:p>
          <a:p>
            <a:endParaRPr lang="en-US" sz="3600" dirty="0"/>
          </a:p>
          <a:p>
            <a:pPr marL="0" indent="0">
              <a:buNone/>
            </a:pPr>
            <a:r>
              <a:rPr lang="en-US" sz="3600" b="1" dirty="0" smtClean="0"/>
              <a:t>2. Wireless </a:t>
            </a:r>
            <a:r>
              <a:rPr lang="en-US" sz="3600" b="1" dirty="0"/>
              <a:t>local area network (WLAN) </a:t>
            </a:r>
          </a:p>
          <a:p>
            <a:r>
              <a:rPr lang="en-US" sz="3600" dirty="0"/>
              <a:t>Wireless LANs (WLANS) are similar to LANs, but there are no wires or cables. In other words, they provide wireless network communications over fairly short distances using </a:t>
            </a:r>
            <a:r>
              <a:rPr lang="en-US" sz="3600" b="1" dirty="0"/>
              <a:t>radio or infrared signals </a:t>
            </a:r>
            <a:r>
              <a:rPr lang="en-US" sz="3600" dirty="0"/>
              <a:t>instead of using cables.</a:t>
            </a:r>
          </a:p>
          <a:p>
            <a:r>
              <a:rPr lang="en-US" sz="3600" dirty="0"/>
              <a:t>Devices, known as access points (APs), are connected into a wired network at fixed locations. Because of the limited range, most commercial LANs (for example, a college campus or an airport) need several APs to permit uninterrupted wireless communications.</a:t>
            </a:r>
          </a:p>
          <a:p>
            <a:pPr marL="0" indent="0">
              <a:buNone/>
            </a:pPr>
            <a:endParaRPr lang="en-US" dirty="0"/>
          </a:p>
          <a:p>
            <a:endParaRPr lang="en-US" dirty="0"/>
          </a:p>
        </p:txBody>
      </p:sp>
    </p:spTree>
    <p:extLst>
      <p:ext uri="{BB962C8B-B14F-4D97-AF65-F5344CB8AC3E}">
        <p14:creationId xmlns:p14="http://schemas.microsoft.com/office/powerpoint/2010/main" val="1956849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10 Wireless LAN set- up </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94713" y="1895475"/>
            <a:ext cx="7613860" cy="3981450"/>
          </a:xfrm>
        </p:spPr>
      </p:pic>
      <p:pic>
        <p:nvPicPr>
          <p:cNvPr id="6" name="Content Placeholder 5"/>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8579826" y="1895475"/>
            <a:ext cx="3057525" cy="2415323"/>
          </a:xfrm>
        </p:spPr>
      </p:pic>
    </p:spTree>
    <p:extLst>
      <p:ext uri="{BB962C8B-B14F-4D97-AF65-F5344CB8AC3E}">
        <p14:creationId xmlns:p14="http://schemas.microsoft.com/office/powerpoint/2010/main" val="3194090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3425"/>
            <a:ext cx="10515600" cy="5414963"/>
          </a:xfrm>
        </p:spPr>
        <p:txBody>
          <a:bodyPr>
            <a:normAutofit/>
          </a:bodyPr>
          <a:lstStyle/>
          <a:p>
            <a:pPr marL="0" indent="0">
              <a:buNone/>
            </a:pPr>
            <a:r>
              <a:rPr lang="en-US" dirty="0" smtClean="0"/>
              <a:t>3. </a:t>
            </a:r>
            <a:r>
              <a:rPr lang="en-US" b="1" dirty="0" smtClean="0"/>
              <a:t>Wide </a:t>
            </a:r>
            <a:r>
              <a:rPr lang="en-US" b="1" dirty="0"/>
              <a:t>area </a:t>
            </a:r>
            <a:r>
              <a:rPr lang="en-US" b="1" dirty="0" smtClean="0"/>
              <a:t>network </a:t>
            </a:r>
            <a:r>
              <a:rPr lang="en-US" b="1" dirty="0"/>
              <a:t>(</a:t>
            </a:r>
            <a:r>
              <a:rPr lang="en-US" b="1" dirty="0" smtClean="0"/>
              <a:t>WAN)</a:t>
            </a:r>
            <a:endParaRPr lang="en-US" b="1" dirty="0"/>
          </a:p>
          <a:p>
            <a:r>
              <a:rPr lang="en-US" dirty="0"/>
              <a:t>Wide area networks (WANs) are used where computers or networks are situated a long distance from each other geographically (for example, in a different city or country). As mentioned earlier, if a number of LANs are joined together using a router, then they can form a WAN. The network of </a:t>
            </a:r>
            <a:r>
              <a:rPr lang="en-US" b="1" dirty="0"/>
              <a:t>ATMs</a:t>
            </a:r>
            <a:r>
              <a:rPr lang="en-US" dirty="0" smtClean="0"/>
              <a:t> </a:t>
            </a:r>
            <a:r>
              <a:rPr lang="en-US" dirty="0"/>
              <a:t>(automated teller machines) used by banks is one of the most common examples of the use of a WAN.</a:t>
            </a:r>
          </a:p>
          <a:p>
            <a:r>
              <a:rPr lang="en-US" dirty="0"/>
              <a:t>Because of the long distances between devices, WANs usually make use of some  public </a:t>
            </a:r>
            <a:r>
              <a:rPr lang="en-US" dirty="0" smtClean="0"/>
              <a:t>communications network </a:t>
            </a:r>
            <a:r>
              <a:rPr lang="en-US" dirty="0"/>
              <a:t>(such as telephone lines or satellites), but they can use dedicated or leased communication lines, which can be less expensive and also more secure (less risk of hacking, for example).</a:t>
            </a:r>
          </a:p>
        </p:txBody>
      </p:sp>
    </p:spTree>
    <p:extLst>
      <p:ext uri="{BB962C8B-B14F-4D97-AF65-F5344CB8AC3E}">
        <p14:creationId xmlns:p14="http://schemas.microsoft.com/office/powerpoint/2010/main" val="3340736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693</TotalTime>
  <Words>1371</Words>
  <Application>Microsoft Office PowerPoint</Application>
  <PresentationFormat>Widescreen</PresentationFormat>
  <Paragraphs>72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Unicode MS</vt:lpstr>
      <vt:lpstr>Calibri</vt:lpstr>
      <vt:lpstr>Calibri Light</vt:lpstr>
      <vt:lpstr>Consolas</vt:lpstr>
      <vt:lpstr>Office Theme</vt:lpstr>
      <vt:lpstr>What is a network? </vt:lpstr>
      <vt:lpstr>Common network devices and terms We will begin this section by defining four important terms you will often come across in this chapter: </vt:lpstr>
      <vt:lpstr>PowerPoint Presentation</vt:lpstr>
      <vt:lpstr>PowerPoint Presentation</vt:lpstr>
      <vt:lpstr>PowerPoint Presentation</vt:lpstr>
      <vt:lpstr>PowerPoint Presentation</vt:lpstr>
      <vt:lpstr>Types of Networks - LAN , WLAN &amp; WAN </vt:lpstr>
      <vt:lpstr>10 Wireless LAN set- up </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 network?</dc:title>
  <dc:creator>Maher</dc:creator>
  <cp:lastModifiedBy>Maher</cp:lastModifiedBy>
  <cp:revision>44</cp:revision>
  <dcterms:created xsi:type="dcterms:W3CDTF">2025-09-24T19:39:20Z</dcterms:created>
  <dcterms:modified xsi:type="dcterms:W3CDTF">2025-09-30T20:02:45Z</dcterms:modified>
</cp:coreProperties>
</file>