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0F8"/>
          </a:solidFill>
        </a:fill>
      </a:tcStyle>
    </a:wholeTbl>
    <a:band2H>
      <a:tcTxStyle/>
      <a:tcStyle>
        <a:tcBdr/>
        <a:fill>
          <a:solidFill>
            <a:srgbClr val="E7F0F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28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9" name="Shape 1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98"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99"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00"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01"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09"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10"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11"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12"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20"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21"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22"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23"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31"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32"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33" name="“"/>
          <p:cNvSpPr txBox="1"/>
          <p:nvPr/>
        </p:nvSpPr>
        <p:spPr>
          <a:xfrm>
            <a:off x="783907" y="582136"/>
            <a:ext cx="454661" cy="1196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914400">
              <a:defRPr sz="8000"/>
            </a:lvl1pPr>
          </a:lstStyle>
          <a:p>
            <a:r>
              <a:t>“</a:t>
            </a:r>
          </a:p>
        </p:txBody>
      </p:sp>
      <p:sp>
        <p:nvSpPr>
          <p:cNvPr id="134" name="”"/>
          <p:cNvSpPr txBox="1"/>
          <p:nvPr/>
        </p:nvSpPr>
        <p:spPr>
          <a:xfrm>
            <a:off x="7895907" y="2814161"/>
            <a:ext cx="462598" cy="1196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8000"/>
            </a:lvl1pPr>
          </a:lstStyle>
          <a:p>
            <a:r>
              <a:t>”</a:t>
            </a:r>
          </a:p>
        </p:txBody>
      </p:sp>
      <p:sp>
        <p:nvSpPr>
          <p:cNvPr id="135"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36"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44"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45"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46"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47"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55"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56"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57"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58"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66"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67"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68"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69"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77"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78"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79"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80"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88"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89"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0"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191"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9" name="Droplets-SD-Title-R1d.png" descr="Droplets-SD-Title-R1d.png"/>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7"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28"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6"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37"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8"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39"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47"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48"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49"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50"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58"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59"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0"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61"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69"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70"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78"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79"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87" name="\\DROBO-FS\QuickDrops\JB\PPTX NG\Droplets\LightingOverlay.png" descr="\\DROBO-FS\QuickDrops\JB\PPTX NG\Droplets\LightingOverlay.png"/>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88" name="Droplets-SD-Content-R1d.png" descr="Droplets-SD-Content-R1d.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89" name="Title Text"/>
          <p:cNvSpPr txBox="1">
            <a:spLocks noGrp="1"/>
          </p:cNvSpPr>
          <p:nvPr>
            <p:ph type="title"/>
          </p:nvPr>
        </p:nvSpPr>
        <p:spPr>
          <a:xfrm>
            <a:off x="685800" y="619125"/>
            <a:ext cx="7772400" cy="1595438"/>
          </a:xfrm>
          <a:prstGeom prst="rect">
            <a:avLst/>
          </a:prstGeom>
        </p:spPr>
        <p:txBody>
          <a:bodyPr>
            <a:normAutofit/>
          </a:bodyPr>
          <a:lstStyle/>
          <a:p>
            <a:r>
              <a:t>Title Text</a:t>
            </a:r>
          </a:p>
        </p:txBody>
      </p:sp>
      <p:sp>
        <p:nvSpPr>
          <p:cNvPr id="90" name="Body Level One…"/>
          <p:cNvSpPr txBox="1">
            <a:spLocks noGrp="1"/>
          </p:cNvSpPr>
          <p:nvPr>
            <p:ph type="body" idx="1"/>
          </p:nvPr>
        </p:nvSpPr>
        <p:spPr>
          <a:xfrm>
            <a:off x="685800" y="2366962"/>
            <a:ext cx="77724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8B8B8"/>
            </a:gs>
            <a:gs pos="100000">
              <a:srgbClr val="FFFFFF"/>
            </a:gs>
          </a:gsLst>
          <a:lin ang="16200000" scaled="0"/>
        </a:gradFill>
        <a:effectLst/>
      </p:bgPr>
    </p:bg>
    <p:spTree>
      <p:nvGrpSpPr>
        <p:cNvPr id="1" name=""/>
        <p:cNvGrpSpPr/>
        <p:nvPr/>
      </p:nvGrpSpPr>
      <p:grpSpPr>
        <a:xfrm>
          <a:off x="0" y="0"/>
          <a:ext cx="0" cy="0"/>
          <a:chOff x="0" y="0"/>
          <a:chExt cx="0" cy="0"/>
        </a:xfrm>
      </p:grpSpPr>
      <p:pic>
        <p:nvPicPr>
          <p:cNvPr id="2" name="\\DROBO-FS\QuickDrops\JB\PPTX NG\Droplets\LightingOverlay.png" descr="\\DROBO-FS\QuickDrops\JB\PPTX NG\Droplets\LightingOverlay.png"/>
          <p:cNvPicPr>
            <a:picLocks noChangeAspect="1"/>
          </p:cNvPicPr>
          <p:nvPr/>
        </p:nvPicPr>
        <p:blipFill>
          <a:blip r:embed="rId20"/>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213913" y="5950267"/>
            <a:ext cx="244287" cy="231141"/>
          </a:xfrm>
          <a:prstGeom prst="rect">
            <a:avLst/>
          </a:prstGeom>
          <a:ln w="12700">
            <a:miter lim="400000"/>
          </a:ln>
        </p:spPr>
        <p:txBody>
          <a:bodyPr wrap="none" lIns="45719" rIns="45719" anchor="ctr">
            <a:spAutoFit/>
          </a:bodyPr>
          <a:lstStyle>
            <a:lvl1pPr algn="r" defTabSz="914400">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1pPr>
      <a:lvl2pPr marL="0" marR="0" indent="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2pPr>
      <a:lvl3pPr marL="0" marR="0" indent="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3pPr>
      <a:lvl4pPr marL="0" marR="0" indent="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4pPr>
      <a:lvl5pPr marL="0" marR="0" indent="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5pPr>
      <a:lvl6pPr marL="0" marR="0" indent="45720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6pPr>
      <a:lvl7pPr marL="0" marR="0" indent="91440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7pPr>
      <a:lvl8pPr marL="0" marR="0" indent="137160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8pPr>
      <a:lvl9pPr marL="0" marR="0" indent="1828800" algn="ctr" defTabSz="914400"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Tw Cen MT"/>
          <a:ea typeface="Tw Cen MT"/>
          <a:cs typeface="Tw Cen MT"/>
          <a:sym typeface="Tw Cen MT"/>
        </a:defRPr>
      </a:lvl9pPr>
    </p:titleStyle>
    <p:bodyStyle>
      <a:lvl1pPr marL="228600" marR="0" indent="-2286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1pPr>
      <a:lvl2pPr marL="7112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2pPr>
      <a:lvl3pPr marL="1200150" marR="0" indent="-28575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3pPr>
      <a:lvl4pPr marL="16981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4pPr>
      <a:lvl5pPr marL="20828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5pPr>
      <a:lvl6pPr marL="25400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6pPr>
      <a:lvl7pPr marL="29972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7pPr>
      <a:lvl8pPr marL="34544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8pPr>
      <a:lvl9pPr marL="39116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solidFill>
            <a:srgbClr val="000000"/>
          </a:solidFill>
          <a:uFillTx/>
          <a:latin typeface="Tw Cen MT"/>
          <a:ea typeface="Tw Cen MT"/>
          <a:cs typeface="Tw Cen MT"/>
          <a:sym typeface="Tw Cen MT"/>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BIOPHARMACEUTICS"/>
          <p:cNvSpPr txBox="1">
            <a:spLocks noGrp="1"/>
          </p:cNvSpPr>
          <p:nvPr>
            <p:ph type="title" idx="4294967295"/>
          </p:nvPr>
        </p:nvSpPr>
        <p:spPr>
          <a:xfrm>
            <a:off x="1524000" y="1524000"/>
            <a:ext cx="6096000" cy="1701800"/>
          </a:xfrm>
          <a:prstGeom prst="rect">
            <a:avLst/>
          </a:prstGeom>
          <a:solidFill>
            <a:srgbClr val="EEF2F7"/>
          </a:solidFill>
        </p:spPr>
        <p:txBody>
          <a:bodyPr>
            <a:normAutofit/>
          </a:bodyPr>
          <a:lstStyle>
            <a:lvl1pPr>
              <a:defRPr sz="4000" b="1">
                <a:solidFill>
                  <a:srgbClr val="262626"/>
                </a:solidFill>
              </a:defRPr>
            </a:lvl1pPr>
          </a:lstStyle>
          <a:p>
            <a:r>
              <a:t>BIOPHARMACEUTICS</a:t>
            </a:r>
          </a:p>
        </p:txBody>
      </p:sp>
      <p:sp>
        <p:nvSpPr>
          <p:cNvPr id="202" name="PRESENTED BY:…"/>
          <p:cNvSpPr txBox="1">
            <a:spLocks noGrp="1"/>
          </p:cNvSpPr>
          <p:nvPr>
            <p:ph type="body" sz="quarter" idx="4294967295"/>
          </p:nvPr>
        </p:nvSpPr>
        <p:spPr>
          <a:xfrm>
            <a:off x="1600200" y="3225800"/>
            <a:ext cx="5943600" cy="1981200"/>
          </a:xfrm>
          <a:prstGeom prst="rect">
            <a:avLst/>
          </a:prstGeom>
          <a:solidFill>
            <a:srgbClr val="F7EBD9"/>
          </a:solidFill>
        </p:spPr>
        <p:txBody>
          <a:bodyPr anchor="ctr">
            <a:normAutofit fontScale="92500" lnSpcReduction="20000"/>
          </a:bodyPr>
          <a:lstStyle/>
          <a:p>
            <a:pPr marL="0" indent="0" algn="ctr">
              <a:lnSpc>
                <a:spcPct val="110000"/>
              </a:lnSpc>
              <a:buSzTx/>
              <a:buNone/>
              <a:defRPr b="1">
                <a:solidFill>
                  <a:srgbClr val="7F7F7F"/>
                </a:solidFill>
              </a:defRPr>
            </a:pPr>
            <a:r>
              <a:rPr dirty="0"/>
              <a:t>PRESENTED BY:</a:t>
            </a:r>
            <a:endParaRPr lang="en-US" dirty="0"/>
          </a:p>
          <a:p>
            <a:pPr marL="0" indent="0" algn="ctr">
              <a:lnSpc>
                <a:spcPct val="110000"/>
              </a:lnSpc>
              <a:buSzTx/>
              <a:buNone/>
              <a:defRPr b="1">
                <a:solidFill>
                  <a:srgbClr val="7F7F7F"/>
                </a:solidFill>
              </a:defRPr>
            </a:pPr>
            <a:r>
              <a:rPr lang="en-US"/>
              <a:t>ASSISTANT PROF. </a:t>
            </a:r>
            <a:r>
              <a:rPr lang="en-US" dirty="0"/>
              <a:t>ANAS TARIK NAFEI</a:t>
            </a:r>
            <a:endParaRPr dirty="0"/>
          </a:p>
          <a:p>
            <a:pPr marL="0" indent="0" algn="ctr">
              <a:lnSpc>
                <a:spcPct val="110000"/>
              </a:lnSpc>
              <a:buSzTx/>
              <a:buNone/>
              <a:defRPr sz="2200" b="1">
                <a:solidFill>
                  <a:srgbClr val="7F7F7F"/>
                </a:solidFill>
              </a:defRPr>
            </a:pPr>
            <a:r>
              <a:rPr dirty="0"/>
              <a:t>LECTURER ZEINA DAWOOD</a:t>
            </a:r>
          </a:p>
          <a:p>
            <a:pPr marL="0" indent="0" algn="ctr">
              <a:lnSpc>
                <a:spcPct val="110000"/>
              </a:lnSpc>
              <a:buSzTx/>
              <a:buNone/>
              <a:defRPr sz="2200" b="1">
                <a:solidFill>
                  <a:srgbClr val="7F7F7F"/>
                </a:solidFill>
              </a:defRPr>
            </a:pPr>
            <a:r>
              <a:rPr dirty="0"/>
              <a:t>LECTURER NORA ZAWAR</a:t>
            </a:r>
          </a:p>
          <a:p>
            <a:pPr marL="0" indent="0" algn="ctr">
              <a:lnSpc>
                <a:spcPct val="110000"/>
              </a:lnSpc>
              <a:buSzTx/>
              <a:buNone/>
              <a:defRPr sz="2200" b="1">
                <a:solidFill>
                  <a:srgbClr val="7F7F7F"/>
                </a:solidFill>
              </a:defRPr>
            </a:pPr>
            <a:r>
              <a:rPr dirty="0"/>
              <a:t> LECTURER SURA ZUHAIR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201"/>
                                        </p:tgtEl>
                                        <p:attrNameLst>
                                          <p:attrName>style.visibility</p:attrName>
                                        </p:attrNameLst>
                                      </p:cBhvr>
                                      <p:to>
                                        <p:strVal val="visible"/>
                                      </p:to>
                                    </p:set>
                                    <p:animEffect transition="in" filter="box(in)">
                                      <p:cBhvr>
                                        <p:cTn id="7" dur="2000"/>
                                        <p:tgtEl>
                                          <p:spTgt spid="201"/>
                                        </p:tgtEl>
                                      </p:cBhvr>
                                    </p:animEffect>
                                  </p:childTnLst>
                                </p:cTn>
                              </p:par>
                            </p:childTnLst>
                          </p:cTn>
                        </p:par>
                        <p:par>
                          <p:cTn id="8" fill="hold">
                            <p:stCondLst>
                              <p:cond delay="2000"/>
                            </p:stCondLst>
                            <p:childTnLst>
                              <p:par>
                                <p:cTn id="9" presetID="10" presetClass="entr" fill="hold" grpId="2" nodeType="afterEffect">
                                  <p:stCondLst>
                                    <p:cond delay="0"/>
                                  </p:stCondLst>
                                  <p:iterate>
                                    <p:tmAbs val="0"/>
                                  </p:iterate>
                                  <p:childTnLst>
                                    <p:set>
                                      <p:cBhvr>
                                        <p:cTn id="10" fill="hold"/>
                                        <p:tgtEl>
                                          <p:spTgt spid="202"/>
                                        </p:tgtEl>
                                        <p:attrNameLst>
                                          <p:attrName>style.visibility</p:attrName>
                                        </p:attrNameLst>
                                      </p:cBhvr>
                                      <p:to>
                                        <p:strVal val="visible"/>
                                      </p:to>
                                    </p:set>
                                    <p:animEffect transition="in" filter="fade">
                                      <p:cBhvr>
                                        <p:cTn id="11"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P spid="202"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PECTROPHOTOMETRY"/>
          <p:cNvSpPr txBox="1">
            <a:spLocks noGrp="1"/>
          </p:cNvSpPr>
          <p:nvPr>
            <p:ph type="title" idx="4294967295"/>
          </p:nvPr>
        </p:nvSpPr>
        <p:spPr>
          <a:xfrm>
            <a:off x="685800" y="619125"/>
            <a:ext cx="7772400" cy="1595438"/>
          </a:xfrm>
          <a:prstGeom prst="rect">
            <a:avLst/>
          </a:prstGeom>
        </p:spPr>
        <p:txBody>
          <a:bodyPr>
            <a:normAutofit/>
          </a:bodyPr>
          <a:lstStyle/>
          <a:p>
            <a:r>
              <a:t>SPECTROPHOTOMETRY</a:t>
            </a:r>
          </a:p>
        </p:txBody>
      </p:sp>
      <p:sp>
        <p:nvSpPr>
          <p:cNvPr id="228" name="Depending on the range of wavelength of light source, it can be classified into two different types:…"/>
          <p:cNvSpPr txBox="1"/>
          <p:nvPr/>
        </p:nvSpPr>
        <p:spPr>
          <a:xfrm>
            <a:off x="960119" y="1725612"/>
            <a:ext cx="7299961" cy="440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r>
              <a:rPr dirty="0"/>
              <a:t>Depending on the range of wavelength of light source, it can be classified into two different types:</a:t>
            </a:r>
          </a:p>
          <a:p>
            <a:pPr>
              <a:defRPr sz="2800" b="1">
                <a:solidFill>
                  <a:srgbClr val="FF0000"/>
                </a:solidFill>
              </a:defRPr>
            </a:pPr>
            <a:r>
              <a:rPr dirty="0"/>
              <a:t>1.</a:t>
            </a:r>
            <a:r>
              <a:rPr lang="en-US" dirty="0"/>
              <a:t> </a:t>
            </a:r>
            <a:r>
              <a:rPr dirty="0"/>
              <a:t>UV-visible spectrophotometer:</a:t>
            </a:r>
          </a:p>
          <a:p>
            <a:pPr algn="just">
              <a:defRPr sz="2800"/>
            </a:pPr>
            <a:r>
              <a:rPr dirty="0"/>
              <a:t>• uses light over the ultraviolet range (185 - 400 nm) and </a:t>
            </a:r>
          </a:p>
          <a:p>
            <a:pPr algn="just">
              <a:defRPr sz="2800"/>
            </a:pPr>
            <a:r>
              <a:rPr dirty="0"/>
              <a:t>Visible range (400 - 700 nm) of electromagnetic radiation spectrum.</a:t>
            </a:r>
          </a:p>
          <a:p>
            <a:pPr algn="just">
              <a:defRPr sz="2800" b="1">
                <a:solidFill>
                  <a:srgbClr val="FF0000"/>
                </a:solidFill>
              </a:defRPr>
            </a:pPr>
            <a:r>
              <a:rPr dirty="0"/>
              <a:t>2.</a:t>
            </a:r>
            <a:r>
              <a:rPr lang="en-US" dirty="0"/>
              <a:t> </a:t>
            </a:r>
            <a:r>
              <a:rPr dirty="0"/>
              <a:t>IR spectrophotometer:</a:t>
            </a:r>
          </a:p>
          <a:p>
            <a:pPr algn="just">
              <a:defRPr sz="2800"/>
            </a:pPr>
            <a:r>
              <a:rPr dirty="0"/>
              <a:t>uses light over the infrared range (700 - 15000 nm) of electromagnetic radiation spectrum</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METHODS TO OBTAIN THE UNKNOWN CONC."/>
          <p:cNvSpPr txBox="1">
            <a:spLocks noGrp="1"/>
          </p:cNvSpPr>
          <p:nvPr>
            <p:ph type="title" idx="4294967295"/>
          </p:nvPr>
        </p:nvSpPr>
        <p:spPr>
          <a:xfrm>
            <a:off x="685800" y="619125"/>
            <a:ext cx="7772400" cy="1595438"/>
          </a:xfrm>
          <a:prstGeom prst="rect">
            <a:avLst/>
          </a:prstGeom>
        </p:spPr>
        <p:txBody>
          <a:bodyPr>
            <a:normAutofit/>
          </a:bodyPr>
          <a:lstStyle/>
          <a:p>
            <a:r>
              <a:t>METHODS TO OBTAIN THE UNKNOWN CONC.</a:t>
            </a:r>
          </a:p>
        </p:txBody>
      </p:sp>
      <p:sp>
        <p:nvSpPr>
          <p:cNvPr id="231" name="1. Curve fitting method:…"/>
          <p:cNvSpPr txBox="1"/>
          <p:nvPr/>
        </p:nvSpPr>
        <p:spPr>
          <a:xfrm>
            <a:off x="579119" y="2214562"/>
            <a:ext cx="4709161"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pPr>
            <a:r>
              <a:rPr dirty="0"/>
              <a:t>1. Curve fitting method:</a:t>
            </a:r>
          </a:p>
          <a:p>
            <a:pPr marL="457200" indent="-457200">
              <a:buFont typeface="Arial" panose="020B0604020202020204" pitchFamily="34" charset="0"/>
              <a:buChar char="•"/>
              <a:defRPr sz="2800"/>
            </a:pPr>
            <a:r>
              <a:rPr dirty="0"/>
              <a:t>To fit a straight line among</a:t>
            </a:r>
          </a:p>
          <a:p>
            <a:pPr>
              <a:defRPr sz="2800"/>
            </a:pPr>
            <a:r>
              <a:rPr dirty="0"/>
              <a:t>scattered points</a:t>
            </a:r>
          </a:p>
          <a:p>
            <a:pPr marL="457200" indent="-457200">
              <a:buFont typeface="Arial" panose="020B0604020202020204" pitchFamily="34" charset="0"/>
              <a:buChar char="•"/>
              <a:defRPr sz="2800"/>
            </a:pPr>
            <a:r>
              <a:rPr dirty="0"/>
              <a:t>Not reliable</a:t>
            </a:r>
          </a:p>
        </p:txBody>
      </p:sp>
      <p:pic>
        <p:nvPicPr>
          <p:cNvPr id="232" name="image.png" descr="image.png"/>
          <p:cNvPicPr>
            <a:picLocks noChangeAspect="1"/>
          </p:cNvPicPr>
          <p:nvPr/>
        </p:nvPicPr>
        <p:blipFill>
          <a:blip r:embed="rId2"/>
          <a:stretch>
            <a:fillRect/>
          </a:stretch>
        </p:blipFill>
        <p:spPr>
          <a:xfrm>
            <a:off x="4419600" y="3429000"/>
            <a:ext cx="3867150" cy="299085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image.png" descr="image.png"/>
          <p:cNvPicPr>
            <a:picLocks noChangeAspect="1"/>
          </p:cNvPicPr>
          <p:nvPr/>
        </p:nvPicPr>
        <p:blipFill>
          <a:blip r:embed="rId2"/>
          <a:stretch>
            <a:fillRect/>
          </a:stretch>
        </p:blipFill>
        <p:spPr>
          <a:xfrm>
            <a:off x="244387" y="990621"/>
            <a:ext cx="5559425" cy="3968750"/>
          </a:xfrm>
          <a:prstGeom prst="rect">
            <a:avLst/>
          </a:prstGeom>
          <a:ln w="12700">
            <a:miter lim="400000"/>
          </a:ln>
        </p:spPr>
      </p:pic>
      <p:pic>
        <p:nvPicPr>
          <p:cNvPr id="235" name="image.png" descr="image.png"/>
          <p:cNvPicPr>
            <a:picLocks noChangeAspect="1"/>
          </p:cNvPicPr>
          <p:nvPr/>
        </p:nvPicPr>
        <p:blipFill>
          <a:blip r:embed="rId3"/>
          <a:stretch>
            <a:fillRect/>
          </a:stretch>
        </p:blipFill>
        <p:spPr>
          <a:xfrm>
            <a:off x="3423219" y="2854130"/>
            <a:ext cx="5638800" cy="3429000"/>
          </a:xfrm>
          <a:prstGeom prst="rect">
            <a:avLst/>
          </a:prstGeom>
          <a:ln w="12700">
            <a:miter lim="400000"/>
          </a:ln>
        </p:spPr>
      </p:pic>
      <p:sp>
        <p:nvSpPr>
          <p:cNvPr id="2" name="TextBox 1">
            <a:extLst>
              <a:ext uri="{FF2B5EF4-FFF2-40B4-BE49-F238E27FC236}">
                <a16:creationId xmlns:a16="http://schemas.microsoft.com/office/drawing/2014/main" id="{C2BCD8C5-54D5-9964-A43C-F940623E6C41}"/>
              </a:ext>
            </a:extLst>
          </p:cNvPr>
          <p:cNvSpPr txBox="1"/>
          <p:nvPr/>
        </p:nvSpPr>
        <p:spPr>
          <a:xfrm>
            <a:off x="126124" y="5051272"/>
            <a:ext cx="3247697"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tabLst/>
            </a:pPr>
            <a:r>
              <a:rPr lang="en-US" b="1" dirty="0"/>
              <a:t>Ý: Represents error (either positive or negative) or residual</a:t>
            </a:r>
          </a:p>
          <a:p>
            <a:pPr marL="0" marR="0" indent="0" algn="just" defTabSz="4572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Tw Cen MT"/>
              <a:ea typeface="Tw Cen MT"/>
              <a:cs typeface="Tw Cen MT"/>
              <a:sym typeface="Tw Cen MT"/>
            </a:endParaRPr>
          </a:p>
          <a:p>
            <a:pPr marL="0" marR="0" indent="0" algn="just" defTabSz="457200" rtl="0" fontAlgn="auto" latinLnBrk="0" hangingPunct="0">
              <a:lnSpc>
                <a:spcPct val="100000"/>
              </a:lnSpc>
              <a:spcBef>
                <a:spcPts val="0"/>
              </a:spcBef>
              <a:spcAft>
                <a:spcPts val="0"/>
              </a:spcAft>
              <a:buClrTx/>
              <a:buSzTx/>
              <a:buFontTx/>
              <a:buNone/>
              <a:tabLst/>
            </a:pPr>
            <a:r>
              <a:rPr lang="en-US" b="1" dirty="0"/>
              <a:t>∑: sum squared errors</a:t>
            </a:r>
            <a:endParaRPr kumimoji="0" lang="en-US" sz="1800" b="1" i="0" u="none" strike="noStrike" cap="none" spc="0" normalizeH="0" baseline="0" dirty="0">
              <a:ln>
                <a:noFill/>
              </a:ln>
              <a:solidFill>
                <a:srgbClr val="000000"/>
              </a:solidFill>
              <a:effectLst/>
              <a:uFillTx/>
              <a:latin typeface="Tw Cen MT"/>
              <a:ea typeface="Tw Cen MT"/>
              <a:cs typeface="Tw Cen MT"/>
              <a:sym typeface="Tw Cen M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Methods to obtain the unknown conc.…"/>
          <p:cNvSpPr txBox="1"/>
          <p:nvPr/>
        </p:nvSpPr>
        <p:spPr>
          <a:xfrm>
            <a:off x="883919" y="609600"/>
            <a:ext cx="7147561" cy="955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pPr>
            <a:r>
              <a:t>Methods to obtain the unknown conc.</a:t>
            </a:r>
          </a:p>
          <a:p>
            <a:pPr>
              <a:defRPr sz="3200" b="1"/>
            </a:pPr>
            <a:r>
              <a:t>2. Least square fitting method:</a:t>
            </a:r>
          </a:p>
        </p:txBody>
      </p:sp>
      <p:pic>
        <p:nvPicPr>
          <p:cNvPr id="238" name="image.png" descr="image.png"/>
          <p:cNvPicPr>
            <a:picLocks noChangeAspect="1"/>
          </p:cNvPicPr>
          <p:nvPr/>
        </p:nvPicPr>
        <p:blipFill>
          <a:blip r:embed="rId2"/>
          <a:stretch>
            <a:fillRect/>
          </a:stretch>
        </p:blipFill>
        <p:spPr>
          <a:xfrm>
            <a:off x="1957387" y="1625600"/>
            <a:ext cx="5000626" cy="360521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image.png" descr="image.png"/>
          <p:cNvPicPr>
            <a:picLocks noChangeAspect="1"/>
          </p:cNvPicPr>
          <p:nvPr/>
        </p:nvPicPr>
        <p:blipFill>
          <a:blip r:embed="rId2"/>
          <a:stretch>
            <a:fillRect/>
          </a:stretch>
        </p:blipFill>
        <p:spPr>
          <a:xfrm>
            <a:off x="20637" y="1143000"/>
            <a:ext cx="8763001" cy="2638425"/>
          </a:xfrm>
          <a:prstGeom prst="rect">
            <a:avLst/>
          </a:prstGeom>
          <a:ln w="12700">
            <a:miter lim="400000"/>
          </a:ln>
        </p:spPr>
      </p:pic>
      <p:sp>
        <p:nvSpPr>
          <p:cNvPr id="241" name="From these variables using the above equations we can obtain c &amp; b, then by substitute each X value we can get ȳ ( calculated value)…"/>
          <p:cNvSpPr txBox="1"/>
          <p:nvPr/>
        </p:nvSpPr>
        <p:spPr>
          <a:xfrm>
            <a:off x="731519" y="3898900"/>
            <a:ext cx="8006399" cy="2492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pPr>
            <a:r>
              <a:t>From these variables using the above equations we can obtain c &amp; b, then by substitute each X value we can get ȳ ( calculated value)</a:t>
            </a:r>
          </a:p>
          <a:p>
            <a:pPr>
              <a:defRPr sz="2800" b="1"/>
            </a:pPr>
            <a:r>
              <a:t>c= intercept of the least square line with the ordinate.</a:t>
            </a:r>
          </a:p>
          <a:p>
            <a:pPr>
              <a:defRPr sz="2800" b="1"/>
            </a:pPr>
            <a:r>
              <a:t>b= slope of the least square line.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ALIBRATION CURVE OF SALICYLIC ACID"/>
          <p:cNvSpPr txBox="1">
            <a:spLocks noGrp="1"/>
          </p:cNvSpPr>
          <p:nvPr>
            <p:ph type="title" idx="4294967295"/>
          </p:nvPr>
        </p:nvSpPr>
        <p:spPr>
          <a:xfrm>
            <a:off x="685800" y="619125"/>
            <a:ext cx="7772400" cy="1595438"/>
          </a:xfrm>
          <a:prstGeom prst="rect">
            <a:avLst/>
          </a:prstGeom>
        </p:spPr>
        <p:txBody>
          <a:bodyPr>
            <a:normAutofit/>
          </a:bodyPr>
          <a:lstStyle/>
          <a:p>
            <a:r>
              <a:t>CALIBRATION CURVE OF SALICYLIC ACID</a:t>
            </a:r>
          </a:p>
        </p:txBody>
      </p:sp>
      <p:pic>
        <p:nvPicPr>
          <p:cNvPr id="244" name="image.png" descr="image.png"/>
          <p:cNvPicPr>
            <a:picLocks noChangeAspect="1"/>
          </p:cNvPicPr>
          <p:nvPr/>
        </p:nvPicPr>
        <p:blipFill>
          <a:blip r:embed="rId2"/>
          <a:stretch>
            <a:fillRect/>
          </a:stretch>
        </p:blipFill>
        <p:spPr>
          <a:xfrm>
            <a:off x="3500437" y="2667000"/>
            <a:ext cx="2143126" cy="2143125"/>
          </a:xfrm>
          <a:prstGeom prst="rect">
            <a:avLst/>
          </a:prstGeom>
          <a:ln w="12700">
            <a:miter lim="400000"/>
          </a:ln>
        </p:spPr>
      </p:pic>
      <p:pic>
        <p:nvPicPr>
          <p:cNvPr id="245" name="image.png" descr="image.png"/>
          <p:cNvPicPr>
            <a:picLocks noChangeAspect="1"/>
          </p:cNvPicPr>
          <p:nvPr/>
        </p:nvPicPr>
        <p:blipFill>
          <a:blip r:embed="rId3"/>
          <a:stretch>
            <a:fillRect/>
          </a:stretch>
        </p:blipFill>
        <p:spPr>
          <a:xfrm>
            <a:off x="6096000" y="2057400"/>
            <a:ext cx="2800350" cy="4548188"/>
          </a:xfrm>
          <a:prstGeom prst="rect">
            <a:avLst/>
          </a:prstGeom>
          <a:ln w="12700">
            <a:miter lim="400000"/>
          </a:ln>
        </p:spPr>
      </p:pic>
      <p:pic>
        <p:nvPicPr>
          <p:cNvPr id="246" name="image.png" descr="image.png"/>
          <p:cNvPicPr>
            <a:picLocks noChangeAspect="1"/>
          </p:cNvPicPr>
          <p:nvPr/>
        </p:nvPicPr>
        <p:blipFill>
          <a:blip r:embed="rId4"/>
          <a:stretch>
            <a:fillRect/>
          </a:stretch>
        </p:blipFill>
        <p:spPr>
          <a:xfrm>
            <a:off x="501650" y="2103437"/>
            <a:ext cx="2560638" cy="454818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ALICYLIC ACID ACTIVITY AND SOLUBILITY"/>
          <p:cNvSpPr txBox="1">
            <a:spLocks noGrp="1"/>
          </p:cNvSpPr>
          <p:nvPr>
            <p:ph type="title" idx="4294967295"/>
          </p:nvPr>
        </p:nvSpPr>
        <p:spPr>
          <a:xfrm>
            <a:off x="685800" y="619125"/>
            <a:ext cx="7772400" cy="1595438"/>
          </a:xfrm>
          <a:prstGeom prst="rect">
            <a:avLst/>
          </a:prstGeom>
        </p:spPr>
        <p:txBody>
          <a:bodyPr>
            <a:normAutofit/>
          </a:bodyPr>
          <a:lstStyle/>
          <a:p>
            <a:r>
              <a:t>SALICYLIC ACID ACTIVITY AND SOLUBILITY </a:t>
            </a:r>
          </a:p>
        </p:txBody>
      </p:sp>
      <p:sp>
        <p:nvSpPr>
          <p:cNvPr id="249" name="* Activity: Salicylic acid topical is used to treat many skin disorders, such as acne, dandruff, psoriasis, corns, common warts, and plantar warts, depending on the dosage form and strength of the preparation.…"/>
          <p:cNvSpPr txBox="1"/>
          <p:nvPr/>
        </p:nvSpPr>
        <p:spPr>
          <a:xfrm>
            <a:off x="541019" y="2044700"/>
            <a:ext cx="8061961" cy="2834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pPr>
            <a:r>
              <a:t>* Activity: Salicylic acid topical is used to treat many skin disorders, such as acne, dandruff, psoriasis, corns, common warts, and plantar warts, depending on the dosage form and strength of the preparation.</a:t>
            </a:r>
          </a:p>
          <a:p>
            <a:pPr>
              <a:defRPr sz="2400"/>
            </a:pPr>
            <a:r>
              <a:t>* Solubility: Due to its lipophilic nature, its solubility in water is very poor i.e., 1.8 g/L at room temp.</a:t>
            </a:r>
          </a:p>
          <a:p>
            <a:pPr>
              <a:defRPr sz="2400"/>
            </a:pPr>
            <a:r>
              <a:t>Salicylic acid is soluble in organic solvents like carbon tetrachloride, benzene, propanol, ethanol and acetone.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he fundamental relationship Used in spectrophotometry is Beer and  lambert laws in combination:"/>
          <p:cNvSpPr txBox="1"/>
          <p:nvPr/>
        </p:nvSpPr>
        <p:spPr>
          <a:xfrm>
            <a:off x="883919" y="1066800"/>
            <a:ext cx="7376161"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lvl1pPr>
          </a:lstStyle>
          <a:p>
            <a:pPr algn="just"/>
            <a:r>
              <a:rPr dirty="0"/>
              <a:t>The fundamental relationship Used in spectrophotometry is Beer and lambert laws in combination:</a:t>
            </a:r>
          </a:p>
        </p:txBody>
      </p:sp>
      <p:pic>
        <p:nvPicPr>
          <p:cNvPr id="252" name="image.png" descr="image.png"/>
          <p:cNvPicPr>
            <a:picLocks noChangeAspect="1"/>
          </p:cNvPicPr>
          <p:nvPr/>
        </p:nvPicPr>
        <p:blipFill>
          <a:blip r:embed="rId2"/>
          <a:stretch>
            <a:fillRect/>
          </a:stretch>
        </p:blipFill>
        <p:spPr>
          <a:xfrm>
            <a:off x="1658937" y="2451100"/>
            <a:ext cx="5824538" cy="44069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age.png" descr="image.png"/>
          <p:cNvPicPr>
            <a:picLocks noChangeAspect="1"/>
          </p:cNvPicPr>
          <p:nvPr/>
        </p:nvPicPr>
        <p:blipFill>
          <a:blip r:embed="rId2"/>
          <a:stretch>
            <a:fillRect/>
          </a:stretch>
        </p:blipFill>
        <p:spPr>
          <a:xfrm>
            <a:off x="981075" y="881062"/>
            <a:ext cx="7181850" cy="509587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WHAT IS THE AIM OF EXPERIMENT"/>
          <p:cNvSpPr txBox="1">
            <a:spLocks noGrp="1"/>
          </p:cNvSpPr>
          <p:nvPr>
            <p:ph type="title" idx="4294967295"/>
          </p:nvPr>
        </p:nvSpPr>
        <p:spPr>
          <a:xfrm>
            <a:off x="685800" y="619125"/>
            <a:ext cx="7772400" cy="1595438"/>
          </a:xfrm>
          <a:prstGeom prst="rect">
            <a:avLst/>
          </a:prstGeom>
        </p:spPr>
        <p:txBody>
          <a:bodyPr>
            <a:normAutofit/>
          </a:bodyPr>
          <a:lstStyle/>
          <a:p>
            <a:r>
              <a:t>WHAT IS THE AIM OF EXPERIMENT </a:t>
            </a:r>
          </a:p>
        </p:txBody>
      </p:sp>
      <p:sp>
        <p:nvSpPr>
          <p:cNvPr id="257" name="The aim is to prepare a calibration curve of salicylic acid from a series of standard solutions why?…"/>
          <p:cNvSpPr txBox="1"/>
          <p:nvPr/>
        </p:nvSpPr>
        <p:spPr>
          <a:xfrm>
            <a:off x="426719" y="2362200"/>
            <a:ext cx="7985761" cy="166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pPr>
            <a:r>
              <a:t>The aim is to prepare a calibration curve of salicylic acid from a series of standard solutions why?</a:t>
            </a:r>
          </a:p>
          <a:p>
            <a:pPr>
              <a:defRPr sz="2800" b="1"/>
            </a:pPr>
            <a:r>
              <a:t> to use it as a reference curve to obtain the concentration of unknown sample of the same drug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HE PRACTICAL COURSE WILL COVER THE FOLLOWING EXPERIMENTS…."/>
          <p:cNvSpPr txBox="1">
            <a:spLocks noGrp="1"/>
          </p:cNvSpPr>
          <p:nvPr>
            <p:ph type="title" idx="4294967295"/>
          </p:nvPr>
        </p:nvSpPr>
        <p:spPr>
          <a:xfrm>
            <a:off x="838200" y="609599"/>
            <a:ext cx="7024688" cy="1143002"/>
          </a:xfrm>
          <a:prstGeom prst="rect">
            <a:avLst/>
          </a:prstGeom>
        </p:spPr>
        <p:txBody>
          <a:bodyPr>
            <a:normAutofit/>
          </a:bodyPr>
          <a:lstStyle>
            <a:lvl1pPr>
              <a:defRPr sz="2800" b="1"/>
            </a:lvl1pPr>
          </a:lstStyle>
          <a:p>
            <a:r>
              <a:t>THE PRACTICAL COURSE WILL COVER THE FOLLOWING EXPERIMENTS…. </a:t>
            </a:r>
          </a:p>
        </p:txBody>
      </p:sp>
      <p:sp>
        <p:nvSpPr>
          <p:cNvPr id="205" name="Exp .1 Construction Of Calibration Curve Of Salicylic Acid With The Application Of Statistics…"/>
          <p:cNvSpPr txBox="1">
            <a:spLocks noGrp="1"/>
          </p:cNvSpPr>
          <p:nvPr>
            <p:ph type="body" idx="4294967295"/>
          </p:nvPr>
        </p:nvSpPr>
        <p:spPr>
          <a:xfrm>
            <a:off x="1042987" y="1752600"/>
            <a:ext cx="7034213" cy="4267200"/>
          </a:xfrm>
          <a:prstGeom prst="rect">
            <a:avLst/>
          </a:prstGeom>
          <a:solidFill>
            <a:srgbClr val="EEF2F7"/>
          </a:solidFill>
        </p:spPr>
        <p:txBody>
          <a:bodyPr>
            <a:normAutofit/>
          </a:bodyPr>
          <a:lstStyle/>
          <a:p>
            <a:pPr indent="-273050">
              <a:defRPr b="1">
                <a:solidFill>
                  <a:srgbClr val="262626"/>
                </a:solidFill>
              </a:defRPr>
            </a:pPr>
            <a:r>
              <a:t>Exp .1 Construction Of Calibration Curve Of Salicylic Acid With The Application Of Statistics </a:t>
            </a:r>
          </a:p>
          <a:p>
            <a:pPr indent="-273050">
              <a:defRPr b="1">
                <a:solidFill>
                  <a:srgbClr val="262626"/>
                </a:solidFill>
              </a:defRPr>
            </a:pPr>
            <a:r>
              <a:t>Exp .2 </a:t>
            </a:r>
            <a:r>
              <a:rPr i="1"/>
              <a:t>In Vitro </a:t>
            </a:r>
            <a:r>
              <a:t>Evaluation Of Antacid </a:t>
            </a:r>
          </a:p>
          <a:p>
            <a:pPr indent="-273050">
              <a:defRPr b="1">
                <a:solidFill>
                  <a:srgbClr val="262626"/>
                </a:solidFill>
              </a:defRPr>
            </a:pPr>
            <a:r>
              <a:t>Exp .3 </a:t>
            </a:r>
            <a:r>
              <a:rPr i="1"/>
              <a:t>In Vitro </a:t>
            </a:r>
            <a:r>
              <a:t>Evaluation Of Bulk Forming Laxatives </a:t>
            </a:r>
          </a:p>
          <a:p>
            <a:pPr indent="-273050">
              <a:defRPr b="1">
                <a:solidFill>
                  <a:srgbClr val="262626"/>
                </a:solidFill>
              </a:defRPr>
            </a:pPr>
            <a:r>
              <a:t>Exp .4 Hydrolysis Of Acetyl Salicylic Acid Solution In Sorensen Phosphate Buffer At pH 8</a:t>
            </a:r>
          </a:p>
          <a:p>
            <a:pPr indent="-273050">
              <a:defRPr b="1">
                <a:solidFill>
                  <a:srgbClr val="262626"/>
                </a:solidFill>
              </a:defRPr>
            </a:pPr>
            <a:r>
              <a:t>Exp.5 pH And Solvent Effect On Drug Solubility </a:t>
            </a:r>
          </a:p>
          <a:p>
            <a:pPr indent="-273050">
              <a:defRPr b="1">
                <a:solidFill>
                  <a:srgbClr val="262626"/>
                </a:solidFill>
              </a:defRPr>
            </a:pPr>
            <a:r>
              <a:t>Exp.6 </a:t>
            </a:r>
            <a:r>
              <a:rPr i="1"/>
              <a:t>In Vitro </a:t>
            </a:r>
            <a:r>
              <a:t>Dissolution Of Per-oral Tablet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04"/>
                                        </p:tgtEl>
                                        <p:attrNameLst>
                                          <p:attrName>style.visibility</p:attrName>
                                        </p:attrNameLst>
                                      </p:cBhvr>
                                      <p:to>
                                        <p:strVal val="visible"/>
                                      </p:to>
                                    </p:set>
                                    <p:animEffect transition="in" filter="wipe(down)">
                                      <p:cBhvr>
                                        <p:cTn id="7" dur="500"/>
                                        <p:tgtEl>
                                          <p:spTgt spid="204"/>
                                        </p:tgtEl>
                                      </p:cBhvr>
                                    </p:animEffect>
                                  </p:childTnLst>
                                </p:cTn>
                              </p:par>
                            </p:childTnLst>
                          </p:cTn>
                        </p:par>
                        <p:par>
                          <p:cTn id="8" fill="hold">
                            <p:stCondLst>
                              <p:cond delay="500"/>
                            </p:stCondLst>
                            <p:childTnLst>
                              <p:par>
                                <p:cTn id="9" presetID="4" presetClass="entr" presetSubtype="16" fill="hold" grpId="2" nodeType="afterEffect">
                                  <p:stCondLst>
                                    <p:cond delay="0"/>
                                  </p:stCondLst>
                                  <p:iterate>
                                    <p:tmAbs val="0"/>
                                  </p:iterate>
                                  <p:childTnLst>
                                    <p:set>
                                      <p:cBhvr>
                                        <p:cTn id="10" fill="hold"/>
                                        <p:tgtEl>
                                          <p:spTgt spid="205"/>
                                        </p:tgtEl>
                                        <p:attrNameLst>
                                          <p:attrName>style.visibility</p:attrName>
                                        </p:attrNameLst>
                                      </p:cBhvr>
                                      <p:to>
                                        <p:strVal val="visible"/>
                                      </p:to>
                                    </p:set>
                                    <p:animEffect transition="in" filter="box(in)">
                                      <p:cBhvr>
                                        <p:cTn id="11" dur="2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P spid="20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ROCEDURE AND CALCULATIONS:"/>
          <p:cNvSpPr txBox="1">
            <a:spLocks noGrp="1"/>
          </p:cNvSpPr>
          <p:nvPr>
            <p:ph type="title" idx="4294967295"/>
          </p:nvPr>
        </p:nvSpPr>
        <p:spPr>
          <a:xfrm>
            <a:off x="685800" y="619125"/>
            <a:ext cx="7772400" cy="1595438"/>
          </a:xfrm>
          <a:prstGeom prst="rect">
            <a:avLst/>
          </a:prstGeom>
        </p:spPr>
        <p:txBody>
          <a:bodyPr>
            <a:normAutofit/>
          </a:bodyPr>
          <a:lstStyle/>
          <a:p>
            <a:r>
              <a:t>PROCEDURE AND CALCULATIONS:</a:t>
            </a:r>
          </a:p>
        </p:txBody>
      </p:sp>
      <p:sp>
        <p:nvSpPr>
          <p:cNvPr id="260" name=" 1. prepare 250 ml of stock solution of sodium…"/>
          <p:cNvSpPr txBox="1"/>
          <p:nvPr/>
        </p:nvSpPr>
        <p:spPr>
          <a:xfrm>
            <a:off x="502919" y="1905000"/>
            <a:ext cx="7680961" cy="166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r>
              <a:t> 1. prepare 250 ml of stock solution of sodium </a:t>
            </a:r>
          </a:p>
          <a:p>
            <a:pPr>
              <a:defRPr sz="2800"/>
            </a:pPr>
            <a:r>
              <a:t>salicylate containing equivalent of 200 mg </a:t>
            </a:r>
          </a:p>
          <a:p>
            <a:pPr>
              <a:defRPr sz="2800"/>
            </a:pPr>
            <a:r>
              <a:t>salicylic acid /100 ml</a:t>
            </a:r>
          </a:p>
          <a:p>
            <a:pPr>
              <a:defRPr sz="2800"/>
            </a:pPr>
            <a:r>
              <a:t> Why sodium salicylate ?</a:t>
            </a:r>
          </a:p>
        </p:txBody>
      </p:sp>
      <p:sp>
        <p:nvSpPr>
          <p:cNvPr id="261" name="Note : sodium salicylate is readily soluble in cold water , so it is used to prepare the stock solution of sodium salicylate after calculating its equivalent content of the acid .…"/>
          <p:cNvSpPr txBox="1"/>
          <p:nvPr/>
        </p:nvSpPr>
        <p:spPr>
          <a:xfrm>
            <a:off x="350520" y="3721100"/>
            <a:ext cx="8290560" cy="2491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b="1"/>
            </a:pPr>
            <a:r>
              <a:t>Note : sodium salicylate is readily soluble in cold water , so it is used to prepare the stock solution of sodium salicylate after calculating its equivalent content of the acid .</a:t>
            </a:r>
          </a:p>
          <a:p>
            <a:pPr>
              <a:defRPr sz="2400" b="1"/>
            </a:pPr>
            <a:r>
              <a:t> while salicylic acid is sparingly soluble in cold water </a:t>
            </a:r>
          </a:p>
          <a:p>
            <a:pPr>
              <a:defRPr sz="2400" b="1"/>
            </a:pPr>
            <a:r>
              <a:t>(1 part in 550 parts of water ), but more soluble in hot </a:t>
            </a:r>
          </a:p>
          <a:p>
            <a:pPr>
              <a:defRPr sz="2400" b="1"/>
            </a:pPr>
            <a:r>
              <a:t>water (1part acid in 15 parts of boiling water ), from </a:t>
            </a:r>
          </a:p>
          <a:p>
            <a:pPr>
              <a:defRPr sz="2400" b="1"/>
            </a:pPr>
            <a:r>
              <a:t>which it can be recrystallized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png" descr="image.png"/>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 579.7 mg of sodium salicylate needed to prepare 200 mg of salicylic acid /100mL…"/>
          <p:cNvSpPr txBox="1"/>
          <p:nvPr/>
        </p:nvSpPr>
        <p:spPr>
          <a:xfrm>
            <a:off x="655319" y="617537"/>
            <a:ext cx="7757161" cy="5209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r>
              <a:t> 579.7 mg of sodium salicylate needed to prepare 200 mg of salicylic acid /100mL</a:t>
            </a:r>
          </a:p>
          <a:p>
            <a:pPr>
              <a:defRPr sz="2800"/>
            </a:pPr>
            <a:r>
              <a:t> 2- dissolve 579.7 mg of sod. Salicylate in 180</a:t>
            </a:r>
          </a:p>
          <a:p>
            <a:pPr>
              <a:defRPr sz="2800"/>
            </a:pPr>
            <a:r>
              <a:t>mL of water then complete the volume to 250 mL by using volumetric flask (PRIMARY STOCK)</a:t>
            </a:r>
          </a:p>
          <a:p>
            <a:pPr>
              <a:defRPr sz="2800"/>
            </a:pPr>
            <a:r>
              <a:t> 3- the PRIMARY stock solution of sodium salicylate </a:t>
            </a:r>
          </a:p>
          <a:p>
            <a:pPr>
              <a:defRPr sz="2800"/>
            </a:pPr>
            <a:r>
              <a:t>containing equivalent of 200 mg\100 mL of salicylic acid , From this primary stock prepare other stock solution 100 mg \100 mL by using </a:t>
            </a:r>
          </a:p>
          <a:p>
            <a:pPr>
              <a:defRPr sz="2800"/>
            </a:pPr>
            <a:r>
              <a:t> CIVI=C2V2</a:t>
            </a:r>
          </a:p>
          <a:p>
            <a:pPr>
              <a:defRPr sz="2800"/>
            </a:pPr>
            <a:r>
              <a:t> 200%X V1= 100%X100</a:t>
            </a:r>
          </a:p>
          <a:p>
            <a:pPr>
              <a:defRPr sz="2800"/>
            </a:pPr>
            <a:r>
              <a:t> V1=50 mL of primary stock and complete the volume up to 100 mL with D.W (SECONDARY STOCK)</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 from this secondary stock Prepare serial dilutions (use volumetric procedures )…"/>
          <p:cNvSpPr txBox="1"/>
          <p:nvPr/>
        </p:nvSpPr>
        <p:spPr>
          <a:xfrm>
            <a:off x="807719" y="1228725"/>
            <a:ext cx="8442961" cy="4028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r>
              <a:t> from this secondary stock Prepare serial dilutions (use volumetric procedures ) </a:t>
            </a:r>
          </a:p>
          <a:p>
            <a:pPr>
              <a:defRPr sz="2800"/>
            </a:pPr>
            <a:r>
              <a:t>accurately prepare solutions containing equivalent of 50, 40 ,30 , 20 , 10mg/ 10 mL</a:t>
            </a:r>
          </a:p>
          <a:p>
            <a:pPr>
              <a:defRPr sz="2800"/>
            </a:pPr>
            <a:r>
              <a:t> For example to prepare 50 mg\10 mL </a:t>
            </a:r>
          </a:p>
          <a:p>
            <a:pPr>
              <a:defRPr sz="2800"/>
            </a:pPr>
            <a:r>
              <a:t> C1V1=C2 V2</a:t>
            </a:r>
          </a:p>
          <a:p>
            <a:pPr>
              <a:defRPr sz="2800"/>
            </a:pPr>
            <a:r>
              <a:t> 100 mg x V1= 50 mgx10 mL</a:t>
            </a:r>
          </a:p>
          <a:p>
            <a:pPr>
              <a:defRPr sz="2800"/>
            </a:pPr>
            <a:r>
              <a:t> V1 =5 mL of stock solution to be taken and </a:t>
            </a:r>
          </a:p>
          <a:p>
            <a:pPr>
              <a:defRPr sz="2800"/>
            </a:pPr>
            <a:r>
              <a:t>complete the volume by DW up to 10 mL </a:t>
            </a:r>
          </a:p>
          <a:p>
            <a:pPr>
              <a:defRPr sz="2800"/>
            </a:pPr>
            <a:r>
              <a:t> Same procedure for other dilutions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 For 40 mg       4 mL of stock complete up to 10…"/>
          <p:cNvSpPr txBox="1"/>
          <p:nvPr/>
        </p:nvSpPr>
        <p:spPr>
          <a:xfrm>
            <a:off x="1112519" y="1371600"/>
            <a:ext cx="8138161" cy="5209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r>
              <a:t> For 40 mg       4 mL of stock complete up to 10 </a:t>
            </a:r>
          </a:p>
          <a:p>
            <a:pPr>
              <a:defRPr sz="2800"/>
            </a:pPr>
            <a:r>
              <a:t>mL by DW</a:t>
            </a:r>
          </a:p>
          <a:p>
            <a:pPr>
              <a:defRPr sz="2800"/>
            </a:pPr>
            <a:r>
              <a:t> For 30 mg       3 mL of stock complete up to 10 </a:t>
            </a:r>
          </a:p>
          <a:p>
            <a:pPr>
              <a:defRPr sz="2800"/>
            </a:pPr>
            <a:r>
              <a:t>mL by DW and so on for other dilution</a:t>
            </a:r>
          </a:p>
          <a:p>
            <a:pPr>
              <a:defRPr sz="2800"/>
            </a:pPr>
            <a:r>
              <a:t>4- set the spectrophotometer wave length </a:t>
            </a:r>
          </a:p>
          <a:p>
            <a:pPr>
              <a:defRPr sz="2800"/>
            </a:pPr>
            <a:r>
              <a:t>at 265 nm( lambda max for salicylic acid )</a:t>
            </a:r>
          </a:p>
          <a:p>
            <a:pPr>
              <a:defRPr sz="2800"/>
            </a:pPr>
            <a:r>
              <a:t>5- the blank in this experiment is DW</a:t>
            </a:r>
          </a:p>
          <a:p>
            <a:pPr>
              <a:defRPr sz="2800"/>
            </a:pPr>
            <a:r>
              <a:t>6- auto zero the spectrophotometer by </a:t>
            </a:r>
          </a:p>
          <a:p>
            <a:pPr>
              <a:defRPr sz="2800"/>
            </a:pPr>
            <a:r>
              <a:t>using blank </a:t>
            </a:r>
          </a:p>
          <a:p>
            <a:pPr>
              <a:defRPr sz="2800"/>
            </a:pPr>
            <a:r>
              <a:t>7-put the sample in the cuvette and read </a:t>
            </a:r>
          </a:p>
          <a:p>
            <a:pPr>
              <a:defRPr sz="2800"/>
            </a:pPr>
            <a:r>
              <a:t>absorbance </a:t>
            </a:r>
          </a:p>
          <a:p>
            <a:endParaRPr sz="280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image.png" descr="image.png"/>
          <p:cNvPicPr>
            <a:picLocks noChangeAspect="1"/>
          </p:cNvPicPr>
          <p:nvPr/>
        </p:nvPicPr>
        <p:blipFill>
          <a:blip r:embed="rId2"/>
          <a:stretch>
            <a:fillRect/>
          </a:stretch>
        </p:blipFill>
        <p:spPr>
          <a:xfrm>
            <a:off x="914400" y="1028700"/>
            <a:ext cx="4267200" cy="3848100"/>
          </a:xfrm>
          <a:prstGeom prst="rect">
            <a:avLst/>
          </a:prstGeom>
          <a:ln w="12700">
            <a:miter lim="400000"/>
          </a:ln>
        </p:spPr>
      </p:pic>
      <p:pic>
        <p:nvPicPr>
          <p:cNvPr id="272" name="image.png" descr="image.png"/>
          <p:cNvPicPr>
            <a:picLocks noChangeAspect="1"/>
          </p:cNvPicPr>
          <p:nvPr/>
        </p:nvPicPr>
        <p:blipFill>
          <a:blip r:embed="rId3"/>
          <a:stretch>
            <a:fillRect/>
          </a:stretch>
        </p:blipFill>
        <p:spPr>
          <a:xfrm>
            <a:off x="5562600" y="3429000"/>
            <a:ext cx="2524125" cy="2524125"/>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8 –record your results concentration versus absorbance…"/>
          <p:cNvSpPr txBox="1"/>
          <p:nvPr/>
        </p:nvSpPr>
        <p:spPr>
          <a:xfrm>
            <a:off x="883919" y="1012825"/>
            <a:ext cx="8214361" cy="3634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r>
              <a:t>8 –record your results concentration versus absorbance </a:t>
            </a:r>
          </a:p>
          <a:p>
            <a:pPr>
              <a:defRPr sz="2800"/>
            </a:pPr>
            <a:r>
              <a:t>9- draw your results by using graph paper </a:t>
            </a:r>
          </a:p>
          <a:p>
            <a:pPr>
              <a:defRPr sz="2800"/>
            </a:pPr>
            <a:r>
              <a:t>(make calculation using excel program)</a:t>
            </a:r>
          </a:p>
          <a:p>
            <a:pPr>
              <a:defRPr sz="2800"/>
            </a:pPr>
            <a:r>
              <a:t>10 – obtain straight line equation by using least square method </a:t>
            </a:r>
          </a:p>
          <a:p>
            <a:pPr>
              <a:defRPr sz="2800"/>
            </a:pPr>
            <a:r>
              <a:t>11- calculate y prime for each concentration </a:t>
            </a:r>
          </a:p>
          <a:p>
            <a:pPr>
              <a:defRPr sz="2800"/>
            </a:pPr>
            <a:r>
              <a:t>12 – draw y prime versus concentration by using excel Microsoft program</a:t>
            </a:r>
          </a:p>
          <a:p>
            <a:pPr>
              <a:defRPr sz="2800"/>
            </a:pPr>
            <a:r>
              <a:t>13- add trend line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png" descr="image.png"/>
          <p:cNvPicPr>
            <a:picLocks noChangeAspect="1"/>
          </p:cNvPicPr>
          <p:nvPr/>
        </p:nvPicPr>
        <p:blipFill>
          <a:blip r:embed="rId2"/>
          <a:stretch>
            <a:fillRect/>
          </a:stretch>
        </p:blipFill>
        <p:spPr>
          <a:xfrm>
            <a:off x="609600" y="1181100"/>
            <a:ext cx="7924800" cy="44958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image.png" descr="image.png"/>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Introduction For Biopharmaceutics And Pharmacokinetics"/>
          <p:cNvSpPr txBox="1">
            <a:spLocks noGrp="1"/>
          </p:cNvSpPr>
          <p:nvPr>
            <p:ph type="title" idx="4294967295"/>
          </p:nvPr>
        </p:nvSpPr>
        <p:spPr>
          <a:xfrm>
            <a:off x="457200" y="533399"/>
            <a:ext cx="7772400" cy="1143002"/>
          </a:xfrm>
          <a:prstGeom prst="rect">
            <a:avLst/>
          </a:prstGeom>
        </p:spPr>
        <p:txBody>
          <a:bodyPr>
            <a:normAutofit/>
          </a:bodyPr>
          <a:lstStyle>
            <a:lvl1pPr>
              <a:defRPr sz="3200" b="1"/>
            </a:lvl1pPr>
          </a:lstStyle>
          <a:p>
            <a:r>
              <a:t>Introduction For Biopharmaceutics And Pharmacokinetics </a:t>
            </a:r>
          </a:p>
        </p:txBody>
      </p:sp>
      <p:sp>
        <p:nvSpPr>
          <p:cNvPr id="208" name="Biopharmaceutics : The Study Of Influence Of Formulation On The Therapeutic Activity Of Drug Products…"/>
          <p:cNvSpPr txBox="1">
            <a:spLocks noGrp="1"/>
          </p:cNvSpPr>
          <p:nvPr>
            <p:ph type="body" idx="4294967295"/>
          </p:nvPr>
        </p:nvSpPr>
        <p:spPr>
          <a:xfrm>
            <a:off x="609600" y="1905000"/>
            <a:ext cx="8229600" cy="4419600"/>
          </a:xfrm>
          <a:prstGeom prst="rect">
            <a:avLst/>
          </a:prstGeom>
          <a:solidFill>
            <a:srgbClr val="DBF4EF"/>
          </a:solidFill>
        </p:spPr>
        <p:txBody>
          <a:bodyPr>
            <a:normAutofit/>
          </a:bodyPr>
          <a:lstStyle/>
          <a:p>
            <a:pPr indent="-273050">
              <a:defRPr sz="2400" b="1">
                <a:solidFill>
                  <a:srgbClr val="262626"/>
                </a:solidFill>
              </a:defRPr>
            </a:pPr>
            <a:r>
              <a:rPr dirty="0"/>
              <a:t>Biopharmaceutics </a:t>
            </a:r>
            <a:r>
              <a:rPr b="0" dirty="0"/>
              <a:t>: The </a:t>
            </a:r>
            <a:r>
              <a:rPr lang="en-US" dirty="0"/>
              <a:t>s</a:t>
            </a:r>
            <a:r>
              <a:rPr b="0" dirty="0"/>
              <a:t>tudy</a:t>
            </a:r>
            <a:r>
              <a:rPr lang="en-US" b="0" dirty="0"/>
              <a:t> o</a:t>
            </a:r>
            <a:r>
              <a:rPr b="0" dirty="0"/>
              <a:t>f </a:t>
            </a:r>
            <a:r>
              <a:rPr dirty="0">
                <a:solidFill>
                  <a:srgbClr val="FF0000"/>
                </a:solidFill>
                <a:effectLst>
                  <a:outerShdw blurRad="12700" dist="25400" dir="2700000" rotWithShape="0">
                    <a:srgbClr val="000000"/>
                  </a:outerShdw>
                </a:effectLst>
              </a:rPr>
              <a:t>Formulation</a:t>
            </a:r>
            <a:r>
              <a:rPr b="0" dirty="0"/>
              <a:t> </a:t>
            </a:r>
            <a:r>
              <a:rPr lang="en-US" b="0" dirty="0"/>
              <a:t>influence o</a:t>
            </a:r>
            <a:r>
              <a:rPr b="0" dirty="0"/>
              <a:t>n </a:t>
            </a:r>
            <a:r>
              <a:rPr dirty="0">
                <a:solidFill>
                  <a:srgbClr val="00B050"/>
                </a:solidFill>
                <a:effectLst>
                  <a:outerShdw blurRad="12700" dist="25400" dir="2700000" rotWithShape="0">
                    <a:srgbClr val="000000"/>
                  </a:outerShdw>
                </a:effectLst>
              </a:rPr>
              <a:t>The Therapeutic Activity </a:t>
            </a:r>
            <a:r>
              <a:rPr lang="en-US" b="0" dirty="0"/>
              <a:t>o</a:t>
            </a:r>
            <a:r>
              <a:rPr b="0" dirty="0"/>
              <a:t>f Drug </a:t>
            </a:r>
            <a:r>
              <a:rPr lang="en-US" b="0" dirty="0"/>
              <a:t>p</a:t>
            </a:r>
            <a:r>
              <a:rPr b="0" dirty="0"/>
              <a:t>roducts </a:t>
            </a:r>
          </a:p>
          <a:p>
            <a:pPr indent="-273050" algn="just">
              <a:defRPr sz="2400" b="1">
                <a:solidFill>
                  <a:srgbClr val="262626"/>
                </a:solidFill>
              </a:defRPr>
            </a:pPr>
            <a:r>
              <a:rPr dirty="0"/>
              <a:t>Pharmacokinetics </a:t>
            </a:r>
            <a:r>
              <a:rPr b="0" dirty="0"/>
              <a:t>: Deal With The Mathematical Description </a:t>
            </a:r>
            <a:r>
              <a:rPr lang="en-US" b="0" dirty="0"/>
              <a:t>o</a:t>
            </a:r>
            <a:r>
              <a:rPr b="0" dirty="0"/>
              <a:t>f Biological Processes </a:t>
            </a:r>
            <a:r>
              <a:rPr lang="en-US" b="0" dirty="0"/>
              <a:t>w</a:t>
            </a:r>
            <a:r>
              <a:rPr b="0" dirty="0"/>
              <a:t>hich </a:t>
            </a:r>
            <a:r>
              <a:rPr dirty="0">
                <a:solidFill>
                  <a:srgbClr val="FFC000"/>
                </a:solidFill>
                <a:effectLst>
                  <a:outerShdw blurRad="12700" dist="25400" dir="2700000" rotWithShape="0">
                    <a:srgbClr val="000000"/>
                  </a:outerShdw>
                </a:effectLst>
              </a:rPr>
              <a:t>Affect The Time Course </a:t>
            </a:r>
            <a:r>
              <a:rPr lang="en-US" dirty="0">
                <a:solidFill>
                  <a:srgbClr val="262626"/>
                </a:solidFill>
              </a:rPr>
              <a:t>o</a:t>
            </a:r>
            <a:r>
              <a:rPr b="0" dirty="0"/>
              <a:t>f Absorption  </a:t>
            </a:r>
            <a:r>
              <a:rPr lang="en-US" b="0" dirty="0"/>
              <a:t>a</a:t>
            </a:r>
            <a:r>
              <a:rPr b="0" dirty="0"/>
              <a:t>nd Fate </a:t>
            </a:r>
            <a:r>
              <a:rPr lang="en-US" b="0" dirty="0"/>
              <a:t>o</a:t>
            </a:r>
            <a:r>
              <a:rPr b="0" dirty="0"/>
              <a:t>f Drug In The Body </a:t>
            </a:r>
            <a:r>
              <a:rPr lang="en-US" b="0" dirty="0"/>
              <a:t>(Effect of drug on body) </a:t>
            </a:r>
            <a:r>
              <a:rPr lang="en-US" dirty="0"/>
              <a:t>a</a:t>
            </a:r>
            <a:r>
              <a:rPr b="0" dirty="0"/>
              <a:t>nd </a:t>
            </a:r>
            <a:r>
              <a:rPr lang="en-US" dirty="0"/>
              <a:t>w</a:t>
            </a:r>
            <a:r>
              <a:rPr b="0" dirty="0"/>
              <a:t>hich </a:t>
            </a:r>
            <a:r>
              <a:rPr lang="en-US" dirty="0"/>
              <a:t>a</a:t>
            </a:r>
            <a:r>
              <a:rPr b="0" dirty="0"/>
              <a:t>re </a:t>
            </a:r>
            <a:r>
              <a:rPr lang="en-US" dirty="0"/>
              <a:t>t</a:t>
            </a:r>
            <a:r>
              <a:rPr b="0" dirty="0"/>
              <a:t>hemselves </a:t>
            </a:r>
            <a:r>
              <a:rPr dirty="0">
                <a:solidFill>
                  <a:srgbClr val="7030A0"/>
                </a:solidFill>
                <a:effectLst>
                  <a:outerShdw blurRad="12700" dist="25400" dir="2700000" rotWithShape="0">
                    <a:srgbClr val="000000"/>
                  </a:outerShdw>
                </a:effectLst>
              </a:rPr>
              <a:t>Affected By Drugs</a:t>
            </a:r>
            <a:r>
              <a:rPr lang="en-US" dirty="0">
                <a:solidFill>
                  <a:srgbClr val="7030A0"/>
                </a:solidFill>
                <a:effectLst>
                  <a:outerShdw blurRad="12700" dist="25400" dir="2700000" rotWithShape="0">
                    <a:srgbClr val="000000"/>
                  </a:outerShdw>
                </a:effectLst>
              </a:rPr>
              <a:t> (pharmacodynamics)</a:t>
            </a:r>
            <a:r>
              <a:rPr sz="2000" b="0"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07"/>
                                        </p:tgtEl>
                                        <p:attrNameLst>
                                          <p:attrName>style.visibility</p:attrName>
                                        </p:attrNameLst>
                                      </p:cBhvr>
                                      <p:to>
                                        <p:strVal val="visible"/>
                                      </p:to>
                                    </p:set>
                                    <p:anim calcmode="lin" valueType="num">
                                      <p:cBhvr>
                                        <p:cTn id="7" dur="1000" fill="hold"/>
                                        <p:tgtEl>
                                          <p:spTgt spid="207"/>
                                        </p:tgtEl>
                                        <p:attrNameLst>
                                          <p:attrName>ppt_x</p:attrName>
                                        </p:attrNameLst>
                                      </p:cBhvr>
                                      <p:tavLst>
                                        <p:tav tm="0">
                                          <p:val>
                                            <p:strVal val="#ppt_x"/>
                                          </p:val>
                                        </p:tav>
                                        <p:tav tm="100000">
                                          <p:val>
                                            <p:strVal val="#ppt_x"/>
                                          </p:val>
                                        </p:tav>
                                      </p:tavLst>
                                    </p:anim>
                                    <p:anim calcmode="lin" valueType="num">
                                      <p:cBhvr>
                                        <p:cTn id="8" dur="1000" fill="hold"/>
                                        <p:tgtEl>
                                          <p:spTgt spid="20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208"/>
                                        </p:tgtEl>
                                        <p:attrNameLst>
                                          <p:attrName>style.visibility</p:attrName>
                                        </p:attrNameLst>
                                      </p:cBhvr>
                                      <p:to>
                                        <p:strVal val="visible"/>
                                      </p:to>
                                    </p:set>
                                    <p:anim calcmode="lin" valueType="num">
                                      <p:cBhvr>
                                        <p:cTn id="12" dur="1000" fill="hold"/>
                                        <p:tgtEl>
                                          <p:spTgt spid="208"/>
                                        </p:tgtEl>
                                        <p:attrNameLst>
                                          <p:attrName>ppt_x</p:attrName>
                                        </p:attrNameLst>
                                      </p:cBhvr>
                                      <p:tavLst>
                                        <p:tav tm="0">
                                          <p:val>
                                            <p:strVal val="#ppt_x"/>
                                          </p:val>
                                        </p:tav>
                                        <p:tav tm="100000">
                                          <p:val>
                                            <p:strVal val="#ppt_x"/>
                                          </p:val>
                                        </p:tav>
                                      </p:tavLst>
                                    </p:anim>
                                    <p:anim calcmode="lin" valueType="num">
                                      <p:cBhvr>
                                        <p:cTn id="13" dur="10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animBg="1" advAuto="0"/>
      <p:bldP spid="208"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BY KINETIC WE LEARN ABOUT :"/>
          <p:cNvSpPr txBox="1">
            <a:spLocks noGrp="1"/>
          </p:cNvSpPr>
          <p:nvPr>
            <p:ph type="title" idx="4294967295"/>
          </p:nvPr>
        </p:nvSpPr>
        <p:spPr>
          <a:xfrm>
            <a:off x="838200" y="533400"/>
            <a:ext cx="6589713" cy="1281113"/>
          </a:xfrm>
          <a:prstGeom prst="rect">
            <a:avLst/>
          </a:prstGeom>
          <a:solidFill>
            <a:srgbClr val="BEDAF9"/>
          </a:solidFill>
          <a:ln w="9525">
            <a:solidFill>
              <a:srgbClr val="2381BE"/>
            </a:solidFill>
            <a:round/>
          </a:ln>
        </p:spPr>
        <p:txBody>
          <a:bodyPr>
            <a:normAutofit/>
          </a:bodyPr>
          <a:lstStyle/>
          <a:p>
            <a:pPr>
              <a:defRPr b="1"/>
            </a:pPr>
            <a:r>
              <a:t>BY KINETIC WE LEARN ABOUT :</a:t>
            </a:r>
            <a:br/>
            <a:endParaRPr/>
          </a:p>
        </p:txBody>
      </p:sp>
      <p:sp>
        <p:nvSpPr>
          <p:cNvPr id="211" name="Rate Of Absorption…"/>
          <p:cNvSpPr txBox="1">
            <a:spLocks noGrp="1"/>
          </p:cNvSpPr>
          <p:nvPr>
            <p:ph type="body" sz="half" idx="4294967295"/>
          </p:nvPr>
        </p:nvSpPr>
        <p:spPr>
          <a:xfrm>
            <a:off x="889000" y="2286000"/>
            <a:ext cx="6592888" cy="3778250"/>
          </a:xfrm>
          <a:prstGeom prst="rect">
            <a:avLst/>
          </a:prstGeom>
          <a:solidFill>
            <a:srgbClr val="E7F3DD"/>
          </a:solidFill>
        </p:spPr>
        <p:txBody>
          <a:bodyPr>
            <a:normAutofit/>
          </a:bodyPr>
          <a:lstStyle/>
          <a:p>
            <a:pPr indent="-273050" algn="just">
              <a:lnSpc>
                <a:spcPct val="110000"/>
              </a:lnSpc>
              <a:defRPr sz="2800" b="1">
                <a:solidFill>
                  <a:srgbClr val="262626"/>
                </a:solidFill>
              </a:defRPr>
            </a:pPr>
            <a:r>
              <a:rPr dirty="0"/>
              <a:t>Rate Of Absorption </a:t>
            </a:r>
          </a:p>
          <a:p>
            <a:pPr indent="-273050" algn="just">
              <a:lnSpc>
                <a:spcPct val="110000"/>
              </a:lnSpc>
              <a:defRPr sz="2800" b="1">
                <a:solidFill>
                  <a:srgbClr val="262626"/>
                </a:solidFill>
              </a:defRPr>
            </a:pPr>
            <a:r>
              <a:rPr dirty="0"/>
              <a:t>Rate Of Elimination Of A Drug</a:t>
            </a:r>
          </a:p>
          <a:p>
            <a:pPr indent="-273050" algn="just">
              <a:lnSpc>
                <a:spcPct val="110000"/>
              </a:lnSpc>
              <a:defRPr sz="2800" b="1">
                <a:solidFill>
                  <a:srgbClr val="262626"/>
                </a:solidFill>
              </a:defRPr>
            </a:pPr>
            <a:r>
              <a:rPr dirty="0"/>
              <a:t>Calculate The </a:t>
            </a:r>
            <a:r>
              <a:rPr dirty="0">
                <a:solidFill>
                  <a:srgbClr val="7030A0"/>
                </a:solidFill>
                <a:effectLst>
                  <a:outerShdw blurRad="12700" dist="25400" dir="2700000" rotWithShape="0">
                    <a:srgbClr val="000000"/>
                  </a:outerShdw>
                </a:effectLst>
              </a:rPr>
              <a:t>Half Life </a:t>
            </a:r>
            <a:r>
              <a:rPr dirty="0"/>
              <a:t>Of A Drug In The Body </a:t>
            </a:r>
          </a:p>
          <a:p>
            <a:pPr marL="273050" indent="-317500" algn="just">
              <a:lnSpc>
                <a:spcPct val="110000"/>
              </a:lnSpc>
              <a:buSzTx/>
              <a:buNone/>
              <a:defRPr sz="2800" b="1">
                <a:solidFill>
                  <a:srgbClr val="262626"/>
                </a:solidFill>
              </a:defRPr>
            </a:pPr>
            <a:r>
              <a:rPr dirty="0"/>
              <a:t>So We Can Predict What Will Be The Duration Of Correct Dosage Regimen For Maintaining A Therapeutic Level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211"/>
                                        </p:tgtEl>
                                        <p:attrNameLst>
                                          <p:attrName>style.visibility</p:attrName>
                                        </p:attrNameLst>
                                      </p:cBhvr>
                                      <p:to>
                                        <p:strVal val="visible"/>
                                      </p:to>
                                    </p:set>
                                    <p:anim calcmode="lin" valueType="num">
                                      <p:cBhvr>
                                        <p:cTn id="11" dur="500" fill="hold"/>
                                        <p:tgtEl>
                                          <p:spTgt spid="211"/>
                                        </p:tgtEl>
                                        <p:attrNameLst>
                                          <p:attrName>ppt_x</p:attrName>
                                        </p:attrNameLst>
                                      </p:cBhvr>
                                      <p:tavLst>
                                        <p:tav tm="0">
                                          <p:val>
                                            <p:strVal val="#ppt_x"/>
                                          </p:val>
                                        </p:tav>
                                        <p:tav tm="100000">
                                          <p:val>
                                            <p:strVal val="#ppt_x"/>
                                          </p:val>
                                        </p:tav>
                                      </p:tavLst>
                                    </p:anim>
                                    <p:anim calcmode="lin" valueType="num">
                                      <p:cBhvr>
                                        <p:cTn id="12"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advAuto="0"/>
      <p:bldP spid="211"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During The Practical Course Certain Dosage Form Will Be Evaluated In Vitro (Means Outside The Body In The Lab )…"/>
          <p:cNvSpPr txBox="1">
            <a:spLocks noGrp="1"/>
          </p:cNvSpPr>
          <p:nvPr>
            <p:ph type="body" sz="half" idx="4294967295"/>
          </p:nvPr>
        </p:nvSpPr>
        <p:spPr>
          <a:xfrm>
            <a:off x="914400" y="2209800"/>
            <a:ext cx="7696200" cy="2971800"/>
          </a:xfrm>
          <a:prstGeom prst="rect">
            <a:avLst/>
          </a:prstGeom>
          <a:solidFill>
            <a:srgbClr val="F7EBD9"/>
          </a:solidFill>
        </p:spPr>
        <p:txBody>
          <a:bodyPr>
            <a:normAutofit/>
          </a:bodyPr>
          <a:lstStyle/>
          <a:p>
            <a:pPr algn="just">
              <a:defRPr sz="2800">
                <a:solidFill>
                  <a:srgbClr val="262626"/>
                </a:solidFill>
              </a:defRPr>
            </a:pPr>
            <a:r>
              <a:rPr dirty="0"/>
              <a:t>During The Practical Course Certain Dosage Form Will Be Evaluated </a:t>
            </a:r>
            <a:r>
              <a:rPr i="1" dirty="0">
                <a:solidFill>
                  <a:srgbClr val="FF0000"/>
                </a:solidFill>
              </a:rPr>
              <a:t>In Vitro </a:t>
            </a:r>
            <a:r>
              <a:rPr dirty="0"/>
              <a:t>(Means Outside The Body In The Lab )</a:t>
            </a:r>
          </a:p>
          <a:p>
            <a:pPr algn="just">
              <a:defRPr sz="2800" i="1">
                <a:solidFill>
                  <a:srgbClr val="FF0000"/>
                </a:solidFill>
              </a:defRPr>
            </a:pPr>
            <a:r>
              <a:rPr dirty="0"/>
              <a:t>In Vivo </a:t>
            </a:r>
            <a:r>
              <a:rPr i="0" dirty="0">
                <a:solidFill>
                  <a:srgbClr val="262626"/>
                </a:solidFill>
              </a:rPr>
              <a:t>(Means Inside The Body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alibration curve:…"/>
          <p:cNvSpPr txBox="1"/>
          <p:nvPr/>
        </p:nvSpPr>
        <p:spPr>
          <a:xfrm>
            <a:off x="350520" y="1228725"/>
            <a:ext cx="4709160" cy="3970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b="1"/>
            </a:pPr>
            <a:r>
              <a:rPr dirty="0"/>
              <a:t>Calibration curve:</a:t>
            </a:r>
          </a:p>
          <a:p>
            <a:pPr>
              <a:defRPr sz="2800" b="1"/>
            </a:pPr>
            <a:r>
              <a:rPr dirty="0"/>
              <a:t>• It is the curve prepared from </a:t>
            </a:r>
          </a:p>
          <a:p>
            <a:pPr>
              <a:defRPr sz="2800" b="1"/>
            </a:pPr>
            <a:r>
              <a:rPr dirty="0"/>
              <a:t>a series of standard solution</a:t>
            </a:r>
          </a:p>
          <a:p>
            <a:pPr>
              <a:defRPr sz="2800" b="1"/>
            </a:pPr>
            <a:r>
              <a:rPr dirty="0"/>
              <a:t>• It used as a reference curve to </a:t>
            </a:r>
            <a:r>
              <a:rPr lang="en-US" dirty="0"/>
              <a:t>o</a:t>
            </a:r>
            <a:r>
              <a:rPr dirty="0"/>
              <a:t>btain the concentration of </a:t>
            </a:r>
          </a:p>
          <a:p>
            <a:pPr>
              <a:defRPr sz="2800" b="1"/>
            </a:pPr>
            <a:r>
              <a:rPr dirty="0"/>
              <a:t>unknown sample of the same drug</a:t>
            </a:r>
          </a:p>
          <a:p>
            <a:pPr>
              <a:defRPr sz="2800" b="1"/>
            </a:pPr>
            <a:r>
              <a:rPr dirty="0"/>
              <a:t>• X axis s the conc. of sample</a:t>
            </a:r>
          </a:p>
          <a:p>
            <a:pPr>
              <a:defRPr sz="2800" b="1"/>
            </a:pPr>
            <a:r>
              <a:rPr dirty="0"/>
              <a:t>• Y axis is the absorbance</a:t>
            </a:r>
          </a:p>
        </p:txBody>
      </p:sp>
      <p:pic>
        <p:nvPicPr>
          <p:cNvPr id="216" name="image.png" descr="image.png"/>
          <p:cNvPicPr>
            <a:picLocks noChangeAspect="1"/>
          </p:cNvPicPr>
          <p:nvPr/>
        </p:nvPicPr>
        <p:blipFill>
          <a:blip r:embed="rId2"/>
          <a:stretch>
            <a:fillRect/>
          </a:stretch>
        </p:blipFill>
        <p:spPr>
          <a:xfrm>
            <a:off x="5105400" y="1947862"/>
            <a:ext cx="3724275" cy="296227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tock solution:…"/>
          <p:cNvSpPr txBox="1"/>
          <p:nvPr/>
        </p:nvSpPr>
        <p:spPr>
          <a:xfrm>
            <a:off x="1188719" y="533400"/>
            <a:ext cx="7376161" cy="3108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914400">
              <a:defRPr sz="2800" b="1"/>
            </a:pPr>
            <a:r>
              <a:rPr dirty="0"/>
              <a:t>Stock solution:</a:t>
            </a:r>
          </a:p>
          <a:p>
            <a:pPr defTabSz="914400">
              <a:buSzPct val="100000"/>
              <a:defRPr sz="2800" b="1"/>
            </a:pPr>
            <a:r>
              <a:rPr dirty="0"/>
              <a:t>Solution of known and high conc. from which we prepare standard solution</a:t>
            </a:r>
            <a:r>
              <a:rPr lang="en-US" dirty="0"/>
              <a:t>.</a:t>
            </a:r>
          </a:p>
          <a:p>
            <a:pPr defTabSz="914400">
              <a:buSzPct val="100000"/>
              <a:defRPr sz="2800" b="1"/>
            </a:pPr>
            <a:endParaRPr dirty="0"/>
          </a:p>
          <a:p>
            <a:pPr defTabSz="914400">
              <a:buSzPct val="100000"/>
              <a:buFont typeface="Arial"/>
              <a:buChar char="•"/>
              <a:defRPr sz="2800"/>
            </a:pPr>
            <a:r>
              <a:rPr dirty="0"/>
              <a:t>Solution of known conc. Prepared from stock solution using dilution equation: </a:t>
            </a:r>
          </a:p>
          <a:p>
            <a:pPr algn="ctr" defTabSz="914400">
              <a:buSzPct val="100000"/>
              <a:defRPr sz="2800" b="1"/>
            </a:pPr>
            <a:r>
              <a:rPr dirty="0"/>
              <a:t>C1*V1=C2*V2</a:t>
            </a:r>
          </a:p>
        </p:txBody>
      </p:sp>
      <p:pic>
        <p:nvPicPr>
          <p:cNvPr id="219" name="image.png" descr="image.png"/>
          <p:cNvPicPr>
            <a:picLocks noChangeAspect="1"/>
          </p:cNvPicPr>
          <p:nvPr/>
        </p:nvPicPr>
        <p:blipFill>
          <a:blip r:embed="rId2"/>
          <a:stretch>
            <a:fillRect/>
          </a:stretch>
        </p:blipFill>
        <p:spPr>
          <a:xfrm>
            <a:off x="2209800" y="3675062"/>
            <a:ext cx="4724400" cy="303847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Blank solution:…"/>
          <p:cNvSpPr txBox="1"/>
          <p:nvPr/>
        </p:nvSpPr>
        <p:spPr>
          <a:xfrm>
            <a:off x="769619" y="1828800"/>
            <a:ext cx="7604761"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pPr>
            <a:r>
              <a:rPr dirty="0"/>
              <a:t>Blank solution:</a:t>
            </a:r>
          </a:p>
          <a:p>
            <a:pPr algn="just">
              <a:defRPr sz="2800" b="1"/>
            </a:pPr>
            <a:r>
              <a:rPr dirty="0"/>
              <a:t>Its the solution which contain all the constituents of the sample except the active ingredient which is required to be measured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PECTROPHOTOMETRY"/>
          <p:cNvSpPr txBox="1">
            <a:spLocks noGrp="1"/>
          </p:cNvSpPr>
          <p:nvPr>
            <p:ph type="title" idx="4294967295"/>
          </p:nvPr>
        </p:nvSpPr>
        <p:spPr>
          <a:xfrm>
            <a:off x="685800" y="619125"/>
            <a:ext cx="7772400" cy="1595438"/>
          </a:xfrm>
          <a:prstGeom prst="rect">
            <a:avLst/>
          </a:prstGeom>
        </p:spPr>
        <p:txBody>
          <a:bodyPr>
            <a:normAutofit/>
          </a:bodyPr>
          <a:lstStyle/>
          <a:p>
            <a:r>
              <a:t>SPECTROPHOTOMETRY</a:t>
            </a:r>
          </a:p>
        </p:txBody>
      </p:sp>
      <p:sp>
        <p:nvSpPr>
          <p:cNvPr id="224" name="It is a method to measure how much a chemical substance absorbs light…"/>
          <p:cNvSpPr txBox="1"/>
          <p:nvPr/>
        </p:nvSpPr>
        <p:spPr>
          <a:xfrm>
            <a:off x="426719" y="1835150"/>
            <a:ext cx="8366761"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400"/>
            </a:pPr>
            <a:r>
              <a:rPr dirty="0"/>
              <a:t>It is a method to measure how much a chemical substance absorbs light</a:t>
            </a:r>
          </a:p>
          <a:p>
            <a:pPr algn="just">
              <a:defRPr sz="2400"/>
            </a:pPr>
            <a:r>
              <a:rPr dirty="0"/>
              <a:t>• The basic principle is that each compound absorbs or transmits light over a certain range of wavelength.</a:t>
            </a:r>
          </a:p>
          <a:p>
            <a:pPr algn="just">
              <a:defRPr sz="2400"/>
            </a:pPr>
            <a:r>
              <a:rPr dirty="0"/>
              <a:t>• In our work usually</a:t>
            </a:r>
            <a:r>
              <a:rPr lang="en-US" dirty="0"/>
              <a:t>,</a:t>
            </a:r>
            <a:r>
              <a:rPr dirty="0"/>
              <a:t> the analysis concerned with the </a:t>
            </a:r>
            <a:r>
              <a:rPr b="1" dirty="0"/>
              <a:t>absorbed</a:t>
            </a:r>
            <a:r>
              <a:rPr lang="en-US" b="1" dirty="0"/>
              <a:t> </a:t>
            </a:r>
            <a:r>
              <a:rPr b="1" dirty="0"/>
              <a:t>amount of light</a:t>
            </a:r>
          </a:p>
        </p:txBody>
      </p:sp>
      <p:pic>
        <p:nvPicPr>
          <p:cNvPr id="225" name="image.png" descr="image.png"/>
          <p:cNvPicPr>
            <a:picLocks noChangeAspect="1"/>
          </p:cNvPicPr>
          <p:nvPr/>
        </p:nvPicPr>
        <p:blipFill>
          <a:blip r:embed="rId2"/>
          <a:stretch>
            <a:fillRect/>
          </a:stretch>
        </p:blipFill>
        <p:spPr>
          <a:xfrm>
            <a:off x="2019300" y="4143375"/>
            <a:ext cx="5181600" cy="271462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roplet">
  <a:themeElements>
    <a:clrScheme name="Droplet">
      <a:dk1>
        <a:srgbClr val="000000"/>
      </a:dk1>
      <a:lt1>
        <a:srgbClr val="FFFFFF"/>
      </a:lt1>
      <a:dk2>
        <a:srgbClr val="A7A7A7"/>
      </a:dk2>
      <a:lt2>
        <a:srgbClr val="535353"/>
      </a:lt2>
      <a:accent1>
        <a:srgbClr val="2FA3EE"/>
      </a:accent1>
      <a:accent2>
        <a:srgbClr val="4BCAAD"/>
      </a:accent2>
      <a:accent3>
        <a:srgbClr val="9BBB59"/>
      </a:accent3>
      <a:accent4>
        <a:srgbClr val="8064A2"/>
      </a:accent4>
      <a:accent5>
        <a:srgbClr val="4BACC6"/>
      </a:accent5>
      <a:accent6>
        <a:srgbClr val="F79646"/>
      </a:accent6>
      <a:hlink>
        <a:srgbClr val="0000FF"/>
      </a:hlink>
      <a:folHlink>
        <a:srgbClr val="FF00FF"/>
      </a:folHlink>
    </a:clrScheme>
    <a:fontScheme name="Droplet">
      <a:majorFont>
        <a:latin typeface="Calibri"/>
        <a:ea typeface="Calibri"/>
        <a:cs typeface="Calibri"/>
      </a:majorFont>
      <a:minorFont>
        <a:latin typeface="Helvetica"/>
        <a:ea typeface="Helvetica"/>
        <a:cs typeface="Helvetica"/>
      </a:minorFont>
    </a:fontScheme>
    <a:fmtScheme name="Dropl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roplet">
  <a:themeElements>
    <a:clrScheme name="Droplet">
      <a:dk1>
        <a:srgbClr val="000000"/>
      </a:dk1>
      <a:lt1>
        <a:srgbClr val="FFFFFF"/>
      </a:lt1>
      <a:dk2>
        <a:srgbClr val="A7A7A7"/>
      </a:dk2>
      <a:lt2>
        <a:srgbClr val="535353"/>
      </a:lt2>
      <a:accent1>
        <a:srgbClr val="2FA3EE"/>
      </a:accent1>
      <a:accent2>
        <a:srgbClr val="4BCAAD"/>
      </a:accent2>
      <a:accent3>
        <a:srgbClr val="9BBB59"/>
      </a:accent3>
      <a:accent4>
        <a:srgbClr val="8064A2"/>
      </a:accent4>
      <a:accent5>
        <a:srgbClr val="4BACC6"/>
      </a:accent5>
      <a:accent6>
        <a:srgbClr val="F79646"/>
      </a:accent6>
      <a:hlink>
        <a:srgbClr val="0000FF"/>
      </a:hlink>
      <a:folHlink>
        <a:srgbClr val="FF00FF"/>
      </a:folHlink>
    </a:clrScheme>
    <a:fontScheme name="Droplet">
      <a:majorFont>
        <a:latin typeface="Calibri"/>
        <a:ea typeface="Calibri"/>
        <a:cs typeface="Calibri"/>
      </a:majorFont>
      <a:minorFont>
        <a:latin typeface="Helvetica"/>
        <a:ea typeface="Helvetica"/>
        <a:cs typeface="Helvetica"/>
      </a:minorFont>
    </a:fontScheme>
    <a:fmtScheme name="Dropl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1178</Words>
  <Application>Microsoft Office PowerPoint</Application>
  <PresentationFormat>On-screen Show (4:3)</PresentationFormat>
  <Paragraphs>114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Tw Cen MT</vt:lpstr>
      <vt:lpstr>Droplet</vt:lpstr>
      <vt:lpstr>BIOPHARMACEUTICS</vt:lpstr>
      <vt:lpstr>THE PRACTICAL COURSE WILL COVER THE FOLLOWING EXPERIMENTS…. </vt:lpstr>
      <vt:lpstr>Introduction For Biopharmaceutics And Pharmacokinetics </vt:lpstr>
      <vt:lpstr>BY KINETIC WE LEARN ABOUT : </vt:lpstr>
      <vt:lpstr>PowerPoint Presentation</vt:lpstr>
      <vt:lpstr>PowerPoint Presentation</vt:lpstr>
      <vt:lpstr>PowerPoint Presentation</vt:lpstr>
      <vt:lpstr>PowerPoint Presentation</vt:lpstr>
      <vt:lpstr>SPECTROPHOTOMETRY</vt:lpstr>
      <vt:lpstr>SPECTROPHOTOMETRY</vt:lpstr>
      <vt:lpstr>METHODS TO OBTAIN THE UNKNOWN CONC.</vt:lpstr>
      <vt:lpstr>PowerPoint Presentation</vt:lpstr>
      <vt:lpstr>PowerPoint Presentation</vt:lpstr>
      <vt:lpstr>PowerPoint Presentation</vt:lpstr>
      <vt:lpstr>CALIBRATION CURVE OF SALICYLIC ACID</vt:lpstr>
      <vt:lpstr>SALICYLIC ACID ACTIVITY AND SOLUBILITY </vt:lpstr>
      <vt:lpstr>PowerPoint Presentation</vt:lpstr>
      <vt:lpstr>PowerPoint Presentation</vt:lpstr>
      <vt:lpstr>WHAT IS THE AIM OF EXPERIMENT </vt:lpstr>
      <vt:lpstr>PROCEDURE AND CALCULATIONS: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anas alhamdany</cp:lastModifiedBy>
  <cp:revision>4</cp:revision>
  <dcterms:modified xsi:type="dcterms:W3CDTF">2025-09-30T04:25:52Z</dcterms:modified>
</cp:coreProperties>
</file>