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57" r:id="rId3"/>
    <p:sldId id="275" r:id="rId4"/>
    <p:sldId id="272" r:id="rId5"/>
    <p:sldId id="258" r:id="rId6"/>
    <p:sldId id="319" r:id="rId7"/>
    <p:sldId id="290" r:id="rId8"/>
    <p:sldId id="320" r:id="rId9"/>
    <p:sldId id="260" r:id="rId10"/>
    <p:sldId id="321" r:id="rId11"/>
    <p:sldId id="276" r:id="rId12"/>
    <p:sldId id="322" r:id="rId13"/>
    <p:sldId id="323" r:id="rId14"/>
    <p:sldId id="261" r:id="rId15"/>
    <p:sldId id="324" r:id="rId16"/>
    <p:sldId id="291" r:id="rId17"/>
    <p:sldId id="286" r:id="rId18"/>
    <p:sldId id="325" r:id="rId19"/>
    <p:sldId id="292" r:id="rId20"/>
    <p:sldId id="293" r:id="rId21"/>
    <p:sldId id="294" r:id="rId22"/>
    <p:sldId id="326" r:id="rId23"/>
    <p:sldId id="295" r:id="rId24"/>
    <p:sldId id="327" r:id="rId25"/>
    <p:sldId id="296" r:id="rId26"/>
    <p:sldId id="297" r:id="rId27"/>
    <p:sldId id="298" r:id="rId28"/>
    <p:sldId id="299" r:id="rId29"/>
    <p:sldId id="300" r:id="rId30"/>
    <p:sldId id="301" r:id="rId31"/>
    <p:sldId id="302" r:id="rId32"/>
    <p:sldId id="303" r:id="rId33"/>
    <p:sldId id="304" r:id="rId34"/>
    <p:sldId id="305" r:id="rId35"/>
    <p:sldId id="328" r:id="rId36"/>
    <p:sldId id="306" r:id="rId37"/>
    <p:sldId id="307" r:id="rId38"/>
    <p:sldId id="329" r:id="rId39"/>
    <p:sldId id="308" r:id="rId40"/>
    <p:sldId id="330" r:id="rId41"/>
    <p:sldId id="309" r:id="rId42"/>
    <p:sldId id="310" r:id="rId43"/>
    <p:sldId id="331" r:id="rId44"/>
    <p:sldId id="311"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836889-2683-4B8E-B4C1-61B21F35D449}" type="datetimeFigureOut">
              <a:rPr lang="en-US" smtClean="0"/>
              <a:t>2/21/25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30A487-9911-461B-9909-4B41B8F48571}" type="slidenum">
              <a:rPr lang="en-US" smtClean="0"/>
              <a:t>‹#›</a:t>
            </a:fld>
            <a:endParaRPr lang="en-US"/>
          </a:p>
        </p:txBody>
      </p:sp>
    </p:spTree>
    <p:extLst>
      <p:ext uri="{BB962C8B-B14F-4D97-AF65-F5344CB8AC3E}">
        <p14:creationId xmlns:p14="http://schemas.microsoft.com/office/powerpoint/2010/main" val="1259262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14</a:t>
            </a:fld>
            <a:endParaRPr lang="en-US"/>
          </a:p>
        </p:txBody>
      </p:sp>
    </p:spTree>
    <p:extLst>
      <p:ext uri="{BB962C8B-B14F-4D97-AF65-F5344CB8AC3E}">
        <p14:creationId xmlns:p14="http://schemas.microsoft.com/office/powerpoint/2010/main" val="19509705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31</a:t>
            </a:fld>
            <a:endParaRPr lang="en-US"/>
          </a:p>
        </p:txBody>
      </p:sp>
    </p:spTree>
    <p:extLst>
      <p:ext uri="{BB962C8B-B14F-4D97-AF65-F5344CB8AC3E}">
        <p14:creationId xmlns:p14="http://schemas.microsoft.com/office/powerpoint/2010/main" val="3070760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32</a:t>
            </a:fld>
            <a:endParaRPr lang="en-US"/>
          </a:p>
        </p:txBody>
      </p:sp>
    </p:spTree>
    <p:extLst>
      <p:ext uri="{BB962C8B-B14F-4D97-AF65-F5344CB8AC3E}">
        <p14:creationId xmlns:p14="http://schemas.microsoft.com/office/powerpoint/2010/main" val="13473180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33</a:t>
            </a:fld>
            <a:endParaRPr lang="en-US"/>
          </a:p>
        </p:txBody>
      </p:sp>
    </p:spTree>
    <p:extLst>
      <p:ext uri="{BB962C8B-B14F-4D97-AF65-F5344CB8AC3E}">
        <p14:creationId xmlns:p14="http://schemas.microsoft.com/office/powerpoint/2010/main" val="39403820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34</a:t>
            </a:fld>
            <a:endParaRPr lang="en-US"/>
          </a:p>
        </p:txBody>
      </p:sp>
    </p:spTree>
    <p:extLst>
      <p:ext uri="{BB962C8B-B14F-4D97-AF65-F5344CB8AC3E}">
        <p14:creationId xmlns:p14="http://schemas.microsoft.com/office/powerpoint/2010/main" val="430734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36</a:t>
            </a:fld>
            <a:endParaRPr lang="en-US"/>
          </a:p>
        </p:txBody>
      </p:sp>
    </p:spTree>
    <p:extLst>
      <p:ext uri="{BB962C8B-B14F-4D97-AF65-F5344CB8AC3E}">
        <p14:creationId xmlns:p14="http://schemas.microsoft.com/office/powerpoint/2010/main" val="11672883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37</a:t>
            </a:fld>
            <a:endParaRPr lang="en-US"/>
          </a:p>
        </p:txBody>
      </p:sp>
    </p:spTree>
    <p:extLst>
      <p:ext uri="{BB962C8B-B14F-4D97-AF65-F5344CB8AC3E}">
        <p14:creationId xmlns:p14="http://schemas.microsoft.com/office/powerpoint/2010/main" val="21783358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39</a:t>
            </a:fld>
            <a:endParaRPr lang="en-US"/>
          </a:p>
        </p:txBody>
      </p:sp>
    </p:spTree>
    <p:extLst>
      <p:ext uri="{BB962C8B-B14F-4D97-AF65-F5344CB8AC3E}">
        <p14:creationId xmlns:p14="http://schemas.microsoft.com/office/powerpoint/2010/main" val="20233373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41</a:t>
            </a:fld>
            <a:endParaRPr lang="en-US"/>
          </a:p>
        </p:txBody>
      </p:sp>
    </p:spTree>
    <p:extLst>
      <p:ext uri="{BB962C8B-B14F-4D97-AF65-F5344CB8AC3E}">
        <p14:creationId xmlns:p14="http://schemas.microsoft.com/office/powerpoint/2010/main" val="3681710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44</a:t>
            </a:fld>
            <a:endParaRPr lang="en-US"/>
          </a:p>
        </p:txBody>
      </p:sp>
    </p:spTree>
    <p:extLst>
      <p:ext uri="{BB962C8B-B14F-4D97-AF65-F5344CB8AC3E}">
        <p14:creationId xmlns:p14="http://schemas.microsoft.com/office/powerpoint/2010/main" val="1248418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16</a:t>
            </a:fld>
            <a:endParaRPr lang="en-US"/>
          </a:p>
        </p:txBody>
      </p:sp>
    </p:spTree>
    <p:extLst>
      <p:ext uri="{BB962C8B-B14F-4D97-AF65-F5344CB8AC3E}">
        <p14:creationId xmlns:p14="http://schemas.microsoft.com/office/powerpoint/2010/main" val="1236333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19</a:t>
            </a:fld>
            <a:endParaRPr lang="en-US"/>
          </a:p>
        </p:txBody>
      </p:sp>
    </p:spTree>
    <p:extLst>
      <p:ext uri="{BB962C8B-B14F-4D97-AF65-F5344CB8AC3E}">
        <p14:creationId xmlns:p14="http://schemas.microsoft.com/office/powerpoint/2010/main" val="2925319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20</a:t>
            </a:fld>
            <a:endParaRPr lang="en-US"/>
          </a:p>
        </p:txBody>
      </p:sp>
    </p:spTree>
    <p:extLst>
      <p:ext uri="{BB962C8B-B14F-4D97-AF65-F5344CB8AC3E}">
        <p14:creationId xmlns:p14="http://schemas.microsoft.com/office/powerpoint/2010/main" val="1346766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26</a:t>
            </a:fld>
            <a:endParaRPr lang="en-US"/>
          </a:p>
        </p:txBody>
      </p:sp>
    </p:spTree>
    <p:extLst>
      <p:ext uri="{BB962C8B-B14F-4D97-AF65-F5344CB8AC3E}">
        <p14:creationId xmlns:p14="http://schemas.microsoft.com/office/powerpoint/2010/main" val="3511231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27</a:t>
            </a:fld>
            <a:endParaRPr lang="en-US"/>
          </a:p>
        </p:txBody>
      </p:sp>
    </p:spTree>
    <p:extLst>
      <p:ext uri="{BB962C8B-B14F-4D97-AF65-F5344CB8AC3E}">
        <p14:creationId xmlns:p14="http://schemas.microsoft.com/office/powerpoint/2010/main" val="3404845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28</a:t>
            </a:fld>
            <a:endParaRPr lang="en-US"/>
          </a:p>
        </p:txBody>
      </p:sp>
    </p:spTree>
    <p:extLst>
      <p:ext uri="{BB962C8B-B14F-4D97-AF65-F5344CB8AC3E}">
        <p14:creationId xmlns:p14="http://schemas.microsoft.com/office/powerpoint/2010/main" val="2591699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29</a:t>
            </a:fld>
            <a:endParaRPr lang="en-US"/>
          </a:p>
        </p:txBody>
      </p:sp>
    </p:spTree>
    <p:extLst>
      <p:ext uri="{BB962C8B-B14F-4D97-AF65-F5344CB8AC3E}">
        <p14:creationId xmlns:p14="http://schemas.microsoft.com/office/powerpoint/2010/main" val="26545354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0A487-9911-461B-9909-4B41B8F48571}" type="slidenum">
              <a:rPr lang="en-US" smtClean="0"/>
              <a:t>30</a:t>
            </a:fld>
            <a:endParaRPr lang="en-US"/>
          </a:p>
        </p:txBody>
      </p:sp>
    </p:spTree>
    <p:extLst>
      <p:ext uri="{BB962C8B-B14F-4D97-AF65-F5344CB8AC3E}">
        <p14:creationId xmlns:p14="http://schemas.microsoft.com/office/powerpoint/2010/main" val="3137586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2/21/25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2/21/25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2/21/25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2/21/25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E33DDF-3414-441D-B509-84D543FD947B}"/>
              </a:ext>
            </a:extLst>
          </p:cNvPr>
          <p:cNvSpPr>
            <a:spLocks noGrp="1"/>
          </p:cNvSpPr>
          <p:nvPr>
            <p:ph type="ctrTitle"/>
          </p:nvPr>
        </p:nvSpPr>
        <p:spPr>
          <a:xfrm>
            <a:off x="728181" y="1220919"/>
            <a:ext cx="4069335" cy="2891162"/>
          </a:xfrm>
        </p:spPr>
        <p:txBody>
          <a:bodyPr>
            <a:normAutofit/>
          </a:bodyPr>
          <a:lstStyle/>
          <a:p>
            <a:pPr algn="l">
              <a:lnSpc>
                <a:spcPct val="90000"/>
              </a:lnSpc>
            </a:pPr>
            <a:r>
              <a:rPr lang="en-US" sz="3600" b="1" dirty="0">
                <a:ln w="0"/>
                <a:effectLst>
                  <a:reflection blurRad="6350" stA="53000" endA="300" endPos="35500" dir="5400000" sy="-90000" algn="bl" rotWithShape="0"/>
                </a:effectLst>
                <a:latin typeface="Algerian" panose="04020705040A02060702" pitchFamily="82" charset="0"/>
                <a:cs typeface="Times New Roman" panose="02020603050405020304" pitchFamily="18" charset="0"/>
              </a:rPr>
              <a:t>Cost Analysis</a:t>
            </a:r>
            <a:br>
              <a:rPr lang="en-US" sz="3600" b="1" dirty="0">
                <a:ln w="0"/>
                <a:effectLst>
                  <a:reflection blurRad="6350" stA="53000" endA="300" endPos="35500" dir="5400000" sy="-90000" algn="bl" rotWithShape="0"/>
                </a:effectLst>
                <a:latin typeface="Algerian" panose="04020705040A02060702" pitchFamily="82" charset="0"/>
                <a:cs typeface="Times New Roman" panose="02020603050405020304" pitchFamily="18" charset="0"/>
              </a:rPr>
            </a:br>
            <a:r>
              <a:rPr lang="en-US" sz="3600" b="1" dirty="0">
                <a:ln w="0"/>
                <a:effectLst>
                  <a:reflection blurRad="6350" stA="53000" endA="300" endPos="35500" dir="5400000" sy="-90000" algn="bl" rotWithShape="0"/>
                </a:effectLst>
                <a:latin typeface="Algerian" panose="04020705040A02060702" pitchFamily="82" charset="0"/>
                <a:cs typeface="Times New Roman" panose="02020603050405020304" pitchFamily="18" charset="0"/>
              </a:rPr>
              <a:t> </a:t>
            </a:r>
            <a:endParaRPr lang="ar-SA" sz="3600" dirty="0"/>
          </a:p>
        </p:txBody>
      </p:sp>
      <p:sp>
        <p:nvSpPr>
          <p:cNvPr id="3" name="Subtitle 2">
            <a:extLst>
              <a:ext uri="{FF2B5EF4-FFF2-40B4-BE49-F238E27FC236}">
                <a16:creationId xmlns:a16="http://schemas.microsoft.com/office/drawing/2014/main" id="{B8540D26-9893-4A4D-88B8-25E10843E59A}"/>
              </a:ext>
            </a:extLst>
          </p:cNvPr>
          <p:cNvSpPr>
            <a:spLocks noGrp="1"/>
          </p:cNvSpPr>
          <p:nvPr>
            <p:ph type="subTitle" idx="1"/>
          </p:nvPr>
        </p:nvSpPr>
        <p:spPr>
          <a:xfrm>
            <a:off x="728181" y="4267200"/>
            <a:ext cx="4069335" cy="1089155"/>
          </a:xfrm>
        </p:spPr>
        <p:txBody>
          <a:bodyPr>
            <a:normAutofit/>
          </a:bodyPr>
          <a:lstStyle/>
          <a:p>
            <a:pPr algn="l"/>
            <a:r>
              <a:rPr lang="en-US" sz="2800" b="1" dirty="0">
                <a:latin typeface="Arial Rounded MT Bold" panose="020F0704030504030204" pitchFamily="34" charset="0"/>
              </a:rPr>
              <a:t>Dr. Haider Raheem Mohammad</a:t>
            </a:r>
            <a:endParaRPr lang="ar-SA" sz="2800" dirty="0"/>
          </a:p>
        </p:txBody>
      </p:sp>
      <p:sp>
        <p:nvSpPr>
          <p:cNvPr id="19" name="Freeform: Shape 18">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Oval 20">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2624479"/>
            <a:ext cx="609320"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Block Arc 22">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85863" y="1500844"/>
            <a:ext cx="2387600" cy="17907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Freeform: Shape 24">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0"/>
            <a:ext cx="1736438"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27" name="Straight Connector 26">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9347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9" name="Freeform: Shape 28">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4162" y="4112081"/>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1" name="Arc 30">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4565205" y="4145122"/>
            <a:ext cx="3062574"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4962670"/>
            <a:ext cx="1982514"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7384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31EB34-7F9D-4B37-F9DE-948DD31537A4}"/>
              </a:ext>
            </a:extLst>
          </p:cNvPr>
          <p:cNvSpPr>
            <a:spLocks noGrp="1"/>
          </p:cNvSpPr>
          <p:nvPr>
            <p:ph idx="1"/>
          </p:nvPr>
        </p:nvSpPr>
        <p:spPr>
          <a:xfrm>
            <a:off x="457200" y="1166018"/>
            <a:ext cx="8229600" cy="4525963"/>
          </a:xfrm>
        </p:spPr>
        <p:txBody>
          <a:bodyPr>
            <a:normAutofit fontScale="92500" lnSpcReduction="10000"/>
          </a:bodyPr>
          <a:lstStyle/>
          <a:p>
            <a:pPr algn="just">
              <a:lnSpc>
                <a:spcPct val="115000"/>
              </a:lnSpc>
              <a:buFont typeface="Wingdings" panose="05000000000000000000" pitchFamily="2" charset="2"/>
              <a:buChar char="q"/>
            </a:pPr>
            <a:r>
              <a:rPr lang="en-US" sz="3200" dirty="0">
                <a:latin typeface="Times New Roman" panose="02020603050405020304" pitchFamily="18" charset="0"/>
                <a:ea typeface="Calibri" panose="020F0502020204030204" pitchFamily="34" charset="0"/>
                <a:cs typeface="Arial" panose="020B0604020202020204" pitchFamily="34" charset="0"/>
              </a:rPr>
              <a:t>•</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How</a:t>
            </a:r>
            <a:r>
              <a:rPr lang="en-US" sz="3200" dirty="0">
                <a:latin typeface="Times New Roman" panose="02020603050405020304" pitchFamily="18" charset="0"/>
                <a:ea typeface="Calibri" panose="020F0502020204030204" pitchFamily="34" charset="0"/>
                <a:cs typeface="Arial" panose="020B0604020202020204" pitchFamily="34" charset="0"/>
              </a:rPr>
              <a:t> is the program implemented? Define the delivery mechanism, such as a health system, specific type of facility, or community. Researchers may also want to define the phase of the program, such as a pilot program or scale-up.</a:t>
            </a:r>
          </a:p>
          <a:p>
            <a:pPr algn="just">
              <a:lnSpc>
                <a:spcPct val="115000"/>
              </a:lnSpc>
              <a:buFont typeface="Wingdings" panose="05000000000000000000" pitchFamily="2" charset="2"/>
              <a:buChar char="q"/>
            </a:pPr>
            <a:r>
              <a:rPr lang="en-US" sz="3200" dirty="0">
                <a:latin typeface="Times New Roman" panose="02020603050405020304" pitchFamily="18" charset="0"/>
                <a:ea typeface="Calibri" panose="020F0502020204030204" pitchFamily="34" charset="0"/>
                <a:cs typeface="Arial" panose="020B0604020202020204" pitchFamily="34" charset="0"/>
              </a:rPr>
              <a:t>•</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Why</a:t>
            </a:r>
            <a:r>
              <a:rPr lang="en-US" sz="3200" dirty="0">
                <a:latin typeface="Times New Roman" panose="02020603050405020304" pitchFamily="18" charset="0"/>
                <a:ea typeface="Calibri" panose="020F0502020204030204" pitchFamily="34" charset="0"/>
                <a:cs typeface="Arial" panose="020B0604020202020204" pitchFamily="34" charset="0"/>
              </a:rPr>
              <a:t> is the program important? Identify the epidemiological indicators, such as incidence or prevalence of the illness being addressed and that the program seeks to influence.</a:t>
            </a:r>
            <a:endParaRPr lang="en-IQ" dirty="0"/>
          </a:p>
        </p:txBody>
      </p:sp>
    </p:spTree>
    <p:extLst>
      <p:ext uri="{BB962C8B-B14F-4D97-AF65-F5344CB8AC3E}">
        <p14:creationId xmlns:p14="http://schemas.microsoft.com/office/powerpoint/2010/main" val="3434255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569720"/>
            <a:ext cx="8229600" cy="1020746"/>
          </a:xfrm>
        </p:spPr>
        <p:txBody>
          <a:bodyPr>
            <a:norm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Costing frameworks</a:t>
            </a:r>
            <a:endParaRPr lang="en-US" sz="2000"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927551"/>
            <a:ext cx="8229600" cy="3002898"/>
          </a:xfrm>
        </p:spPr>
        <p:txBody>
          <a:bodyPr>
            <a:normAutofit/>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Once the costing study has been defined by addressing the decision problems, researchers decide what broad categories of costs to include in the analysis.</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marL="0" indent="0" algn="just">
              <a:lnSpc>
                <a:spcPct val="115000"/>
              </a:lnSpc>
              <a:buNone/>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8140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73462-1563-5A1A-FBA5-C561A0022464}"/>
              </a:ext>
            </a:extLst>
          </p:cNvPr>
          <p:cNvSpPr>
            <a:spLocks noGrp="1"/>
          </p:cNvSpPr>
          <p:nvPr>
            <p:ph type="title"/>
          </p:nvPr>
        </p:nvSpPr>
        <p:spPr/>
        <p:txBody>
          <a:bodyPr/>
          <a:lstStyle/>
          <a:p>
            <a:r>
              <a:rPr lang="en-US" sz="4400" b="1">
                <a:solidFill>
                  <a:srgbClr val="0070C0"/>
                </a:solidFill>
                <a:latin typeface="Times New Roman" panose="02020603050405020304" pitchFamily="18" charset="0"/>
                <a:ea typeface="Calibri" panose="020F0502020204030204" pitchFamily="34" charset="0"/>
                <a:cs typeface="Arial" panose="020B0604020202020204" pitchFamily="34" charset="0"/>
              </a:rPr>
              <a:t>Financial and economic costs</a:t>
            </a:r>
            <a:endParaRPr lang="en-IQ"/>
          </a:p>
        </p:txBody>
      </p:sp>
      <p:sp>
        <p:nvSpPr>
          <p:cNvPr id="3" name="Content Placeholder 2">
            <a:extLst>
              <a:ext uri="{FF2B5EF4-FFF2-40B4-BE49-F238E27FC236}">
                <a16:creationId xmlns:a16="http://schemas.microsoft.com/office/drawing/2014/main" id="{D6B689E1-78D3-4CF0-3EFA-2DBAA93808B0}"/>
              </a:ext>
            </a:extLst>
          </p:cNvPr>
          <p:cNvSpPr>
            <a:spLocks noGrp="1"/>
          </p:cNvSpPr>
          <p:nvPr>
            <p:ph idx="1"/>
          </p:nvPr>
        </p:nvSpPr>
        <p:spPr>
          <a:xfrm>
            <a:off x="457200" y="1163178"/>
            <a:ext cx="8229600" cy="3133458"/>
          </a:xfrm>
        </p:spPr>
        <p:txBody>
          <a:bodyPr>
            <a:normAutofit fontScale="92500" lnSpcReduction="20000"/>
          </a:bodyPr>
          <a:lstStyle/>
          <a:p>
            <a:pPr marL="0" indent="0" algn="just">
              <a:lnSpc>
                <a:spcPct val="115000"/>
              </a:lnSpc>
              <a:buNone/>
            </a:pPr>
            <a:endPar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3200" dirty="0">
                <a:latin typeface="Times New Roman" panose="02020603050405020304" pitchFamily="18" charset="0"/>
                <a:ea typeface="Calibri" panose="020F0502020204030204" pitchFamily="34" charset="0"/>
                <a:cs typeface="Arial" panose="020B0604020202020204" pitchFamily="34" charset="0"/>
              </a:rPr>
              <a:t>The difference between economic and financial costs is a foundational component of the cost analysis method. A study will collect and present either the financial or economic costs, and the approach used should be clearly stated.</a:t>
            </a:r>
            <a:endParaRPr lang="en-IQ" dirty="0"/>
          </a:p>
        </p:txBody>
      </p:sp>
    </p:spTree>
    <p:extLst>
      <p:ext uri="{BB962C8B-B14F-4D97-AF65-F5344CB8AC3E}">
        <p14:creationId xmlns:p14="http://schemas.microsoft.com/office/powerpoint/2010/main" val="149320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EE2B2F-9B0F-1ADE-9C92-A62E0EBFB6AE}"/>
              </a:ext>
            </a:extLst>
          </p:cNvPr>
          <p:cNvSpPr>
            <a:spLocks noGrp="1"/>
          </p:cNvSpPr>
          <p:nvPr>
            <p:ph idx="1"/>
          </p:nvPr>
        </p:nvSpPr>
        <p:spPr>
          <a:xfrm>
            <a:off x="457200" y="935527"/>
            <a:ext cx="8229600" cy="4525963"/>
          </a:xfrm>
        </p:spPr>
        <p:txBody>
          <a:bodyPr>
            <a:normAutofit/>
          </a:bodyPr>
          <a:lstStyle/>
          <a:p>
            <a:r>
              <a:rPr lang="en-US" sz="2800" b="1" dirty="0">
                <a:latin typeface="Times New Roman" panose="02020603050405020304" pitchFamily="18" charset="0"/>
                <a:ea typeface="Calibri" panose="020F0502020204030204" pitchFamily="34" charset="0"/>
                <a:cs typeface="Arial" panose="020B0604020202020204" pitchFamily="34" charset="0"/>
              </a:rPr>
              <a:t>Financial costs </a:t>
            </a:r>
            <a:r>
              <a:rPr lang="en-US" sz="2800" dirty="0">
                <a:latin typeface="Times New Roman" panose="02020603050405020304" pitchFamily="18" charset="0"/>
                <a:ea typeface="Calibri" panose="020F0502020204030204" pitchFamily="34" charset="0"/>
                <a:cs typeface="Arial" panose="020B0604020202020204" pitchFamily="34" charset="0"/>
              </a:rPr>
              <a:t>are direct expenditures on resources. When a payment is made for a good, service, or labor, it is considered a financial cost. </a:t>
            </a:r>
            <a:endParaRPr lang="en-GB" sz="2800" dirty="0">
              <a:latin typeface="Times New Roman" panose="02020603050405020304" pitchFamily="18" charset="0"/>
              <a:ea typeface="Calibri" panose="020F0502020204030204" pitchFamily="34" charset="0"/>
              <a:cs typeface="Arial" panose="020B0604020202020204" pitchFamily="34" charset="0"/>
            </a:endParaRPr>
          </a:p>
          <a:p>
            <a:r>
              <a:rPr lang="en-US" sz="2800" dirty="0">
                <a:latin typeface="Times New Roman" panose="02020603050405020304" pitchFamily="18" charset="0"/>
                <a:ea typeface="Calibri" panose="020F0502020204030204" pitchFamily="34" charset="0"/>
                <a:cs typeface="Arial" panose="020B0604020202020204" pitchFamily="34" charset="0"/>
              </a:rPr>
              <a:t>The estimation of financial costs relies on knowing the price of that resource and the quantity—information most likely obtained from program financial records (electronic and paper).</a:t>
            </a:r>
            <a:endParaRPr lang="en-GB" sz="2800" dirty="0">
              <a:latin typeface="Times New Roman" panose="02020603050405020304" pitchFamily="18" charset="0"/>
              <a:ea typeface="Calibri" panose="020F0502020204030204" pitchFamily="34" charset="0"/>
              <a:cs typeface="Arial" panose="020B0604020202020204" pitchFamily="34" charset="0"/>
            </a:endParaRPr>
          </a:p>
          <a:p>
            <a:r>
              <a:rPr lang="en-US" sz="2800" dirty="0">
                <a:latin typeface="Times New Roman" panose="02020603050405020304" pitchFamily="18" charset="0"/>
                <a:ea typeface="Calibri" panose="020F0502020204030204" pitchFamily="34" charset="0"/>
                <a:cs typeface="Arial" panose="020B0604020202020204" pitchFamily="34" charset="0"/>
              </a:rPr>
              <a:t> It also requires an understanding of who paid for the resource.</a:t>
            </a:r>
            <a:endParaRPr lang="en-IQ" sz="2800" dirty="0"/>
          </a:p>
        </p:txBody>
      </p:sp>
    </p:spTree>
    <p:extLst>
      <p:ext uri="{BB962C8B-B14F-4D97-AF65-F5344CB8AC3E}">
        <p14:creationId xmlns:p14="http://schemas.microsoft.com/office/powerpoint/2010/main" val="735814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304800"/>
            <a:ext cx="8229600" cy="1143000"/>
          </a:xfrm>
        </p:spPr>
        <p:txBody>
          <a:bodyPr>
            <a:norm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Financial and economic costs</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637944"/>
            <a:ext cx="8229600" cy="4357406"/>
          </a:xfrm>
        </p:spPr>
        <p:txBody>
          <a:bodyPr>
            <a:normAutofit/>
          </a:bodyPr>
          <a:lstStyle/>
          <a:p>
            <a:pPr algn="just"/>
            <a:r>
              <a:rPr lang="en-US" sz="2400" b="1" dirty="0">
                <a:latin typeface="Times New Roman" panose="02020603050405020304" pitchFamily="18" charset="0"/>
                <a:ea typeface="Calibri" panose="020F0502020204030204" pitchFamily="34" charset="0"/>
                <a:cs typeface="Arial" panose="020B0604020202020204" pitchFamily="34" charset="0"/>
              </a:rPr>
              <a:t>Economic costs </a:t>
            </a:r>
            <a:r>
              <a:rPr lang="en-US" sz="2400" dirty="0">
                <a:latin typeface="Times New Roman" panose="02020603050405020304" pitchFamily="18" charset="0"/>
                <a:ea typeface="Calibri" panose="020F0502020204030204" pitchFamily="34" charset="0"/>
                <a:cs typeface="Arial" panose="020B0604020202020204" pitchFamily="34" charset="0"/>
              </a:rPr>
              <a:t>represent the costs “in terms of the alternative uses that have been foregone by using a resource in a particular way”. </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cs typeface="Arial" panose="020B0604020202020204" pitchFamily="34" charset="0"/>
              </a:rPr>
              <a:t>Economic costs are a broader category of costs and include financial costs and opportunity costs. </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b="1" dirty="0">
                <a:latin typeface="Times New Roman" panose="02020603050405020304" pitchFamily="18" charset="0"/>
                <a:ea typeface="Calibri" panose="020F0502020204030204" pitchFamily="34" charset="0"/>
                <a:cs typeface="Arial" panose="020B0604020202020204" pitchFamily="34" charset="0"/>
              </a:rPr>
              <a:t>Opportunity costs </a:t>
            </a:r>
            <a:r>
              <a:rPr lang="en-US" sz="2400" dirty="0">
                <a:latin typeface="Times New Roman" panose="02020603050405020304" pitchFamily="18" charset="0"/>
                <a:ea typeface="Calibri" panose="020F0502020204030204" pitchFamily="34" charset="0"/>
                <a:cs typeface="Arial" panose="020B0604020202020204" pitchFamily="34" charset="0"/>
              </a:rPr>
              <a:t>include the value of donated supplies, labor, or space. Sometimes called implicit costs, these costs are often more difficult to measure. Example is free HIV test kits used at a clinic.</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37708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36727C-98E2-4419-D88E-B42DFF4C6676}"/>
              </a:ext>
            </a:extLst>
          </p:cNvPr>
          <p:cNvSpPr>
            <a:spLocks noGrp="1"/>
          </p:cNvSpPr>
          <p:nvPr>
            <p:ph idx="1"/>
          </p:nvPr>
        </p:nvSpPr>
        <p:spPr/>
        <p:txBody>
          <a:bodyPr/>
          <a:lstStyle/>
          <a:p>
            <a:r>
              <a:rPr lang="en-US" sz="3200" dirty="0">
                <a:latin typeface="Times New Roman" panose="02020603050405020304" pitchFamily="18" charset="0"/>
                <a:ea typeface="Calibri" panose="020F0502020204030204" pitchFamily="34" charset="0"/>
                <a:cs typeface="Arial" panose="020B0604020202020204" pitchFamily="34" charset="0"/>
              </a:rPr>
              <a:t>Economic costing also includes </a:t>
            </a:r>
            <a:r>
              <a:rPr lang="en-US" sz="3200" b="1" dirty="0">
                <a:latin typeface="Times New Roman" panose="02020603050405020304" pitchFamily="18" charset="0"/>
                <a:ea typeface="Calibri" panose="020F0502020204030204" pitchFamily="34" charset="0"/>
                <a:cs typeface="Arial" panose="020B0604020202020204" pitchFamily="34" charset="0"/>
              </a:rPr>
              <a:t>productivity costs </a:t>
            </a:r>
            <a:r>
              <a:rPr lang="en-US" sz="3200" dirty="0">
                <a:latin typeface="Times New Roman" panose="02020603050405020304" pitchFamily="18" charset="0"/>
                <a:ea typeface="Calibri" panose="020F0502020204030204" pitchFamily="34" charset="0"/>
                <a:cs typeface="Arial" panose="020B0604020202020204" pitchFamily="34" charset="0"/>
              </a:rPr>
              <a:t>(sometimes called indirect costs), which are the costs of lost productivity time due to death or disability. </a:t>
            </a:r>
            <a:endParaRPr lang="en-GB" sz="3200" dirty="0">
              <a:latin typeface="Times New Roman" panose="02020603050405020304" pitchFamily="18" charset="0"/>
              <a:ea typeface="Calibri" panose="020F0502020204030204" pitchFamily="34" charset="0"/>
              <a:cs typeface="Arial" panose="020B0604020202020204" pitchFamily="34" charset="0"/>
            </a:endParaRPr>
          </a:p>
          <a:p>
            <a:r>
              <a:rPr lang="en-US" sz="3200" b="1" dirty="0">
                <a:latin typeface="Times New Roman" panose="02020603050405020304" pitchFamily="18" charset="0"/>
                <a:ea typeface="Calibri" panose="020F0502020204030204" pitchFamily="34" charset="0"/>
                <a:cs typeface="Arial" panose="020B0604020202020204" pitchFamily="34" charset="0"/>
              </a:rPr>
              <a:t>Out-of-pocket</a:t>
            </a:r>
            <a:r>
              <a:rPr lang="en-US" sz="3200" dirty="0">
                <a:latin typeface="Times New Roman" panose="02020603050405020304" pitchFamily="18" charset="0"/>
                <a:ea typeface="Calibri" panose="020F0502020204030204" pitchFamily="34" charset="0"/>
                <a:cs typeface="Arial" panose="020B0604020202020204" pitchFamily="34" charset="0"/>
              </a:rPr>
              <a:t> expenses incurred by patients for transportation or child care when seeking a service or program are likewise considered and included in an economic cost analysis.</a:t>
            </a:r>
            <a:endParaRPr lang="en-IQ" dirty="0"/>
          </a:p>
        </p:txBody>
      </p:sp>
    </p:spTree>
    <p:extLst>
      <p:ext uri="{BB962C8B-B14F-4D97-AF65-F5344CB8AC3E}">
        <p14:creationId xmlns:p14="http://schemas.microsoft.com/office/powerpoint/2010/main" val="1583831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990600"/>
            <a:ext cx="8229600" cy="1295400"/>
          </a:xfrm>
        </p:spPr>
        <p:txBody>
          <a:bodyPr>
            <a:norm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Full and incremental costs</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2286000"/>
            <a:ext cx="8229600" cy="3429000"/>
          </a:xfrm>
        </p:spPr>
        <p:txBody>
          <a:bodyPr>
            <a:normAutofit fontScale="92500"/>
          </a:bodyPr>
          <a:lstStyle/>
          <a:p>
            <a:pPr algn="just"/>
            <a:r>
              <a:rPr lang="en-US" sz="2400" dirty="0">
                <a:latin typeface="Times New Roman" panose="02020603050405020304" pitchFamily="18" charset="0"/>
                <a:ea typeface="Calibri" panose="020F0502020204030204" pitchFamily="34" charset="0"/>
                <a:cs typeface="Arial" panose="020B0604020202020204" pitchFamily="34" charset="0"/>
              </a:rPr>
              <a:t>A </a:t>
            </a:r>
            <a:r>
              <a:rPr lang="en-US" sz="2400" b="1" dirty="0">
                <a:latin typeface="Times New Roman" panose="02020603050405020304" pitchFamily="18" charset="0"/>
                <a:ea typeface="Calibri" panose="020F0502020204030204" pitchFamily="34" charset="0"/>
                <a:cs typeface="Arial" panose="020B0604020202020204" pitchFamily="34" charset="0"/>
              </a:rPr>
              <a:t>full cost analysis </a:t>
            </a:r>
            <a:r>
              <a:rPr lang="en-US" sz="2400" dirty="0">
                <a:latin typeface="Times New Roman" panose="02020603050405020304" pitchFamily="18" charset="0"/>
                <a:ea typeface="Calibri" panose="020F0502020204030204" pitchFamily="34" charset="0"/>
                <a:cs typeface="Arial" panose="020B0604020202020204" pitchFamily="34" charset="0"/>
              </a:rPr>
              <a:t>is when researchers estimate the cost of all inputs to a program or service. An </a:t>
            </a:r>
            <a:r>
              <a:rPr lang="en-US" sz="2400" b="1" dirty="0">
                <a:latin typeface="Times New Roman" panose="02020603050405020304" pitchFamily="18" charset="0"/>
                <a:ea typeface="Calibri" panose="020F0502020204030204" pitchFamily="34" charset="0"/>
                <a:cs typeface="Arial" panose="020B0604020202020204" pitchFamily="34" charset="0"/>
              </a:rPr>
              <a:t>incremental cost analysis </a:t>
            </a:r>
            <a:r>
              <a:rPr lang="en-US" sz="2400" dirty="0">
                <a:latin typeface="Times New Roman" panose="02020603050405020304" pitchFamily="18" charset="0"/>
                <a:ea typeface="Calibri" panose="020F0502020204030204" pitchFamily="34" charset="0"/>
                <a:cs typeface="Arial" panose="020B0604020202020204" pitchFamily="34" charset="0"/>
              </a:rPr>
              <a:t>considers the cost of adding or expanding to an existing program or services, not considering the cost of existing programming.</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cs typeface="Arial" panose="020B0604020202020204" pitchFamily="34" charset="0"/>
              </a:rPr>
              <a:t>Incremental cost analysis is useful when there is a major new input or program component being added to an existing program. It is less time and resource intensive than a full cost analysis.</a:t>
            </a:r>
          </a:p>
        </p:txBody>
      </p:sp>
    </p:spTree>
    <p:extLst>
      <p:ext uri="{BB962C8B-B14F-4D97-AF65-F5344CB8AC3E}">
        <p14:creationId xmlns:p14="http://schemas.microsoft.com/office/powerpoint/2010/main" val="3735595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545981"/>
            <a:ext cx="8229600" cy="913925"/>
          </a:xfrm>
        </p:spPr>
        <p:txBody>
          <a:bodyPr>
            <a:norm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Other costs to consider</a:t>
            </a:r>
            <a:endParaRPr lang="en-US" sz="2000" i="1"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578598"/>
            <a:ext cx="8229600" cy="5279402"/>
          </a:xfrm>
        </p:spPr>
        <p:txBody>
          <a:bodyPr>
            <a:normAutofit/>
          </a:bodyPr>
          <a:lstStyle/>
          <a:p>
            <a:pPr algn="just"/>
            <a:r>
              <a:rPr lang="en-US" sz="2400" dirty="0">
                <a:latin typeface="Times New Roman" panose="02020603050405020304" pitchFamily="18" charset="0"/>
                <a:ea typeface="Calibri" panose="020F0502020204030204" pitchFamily="34" charset="0"/>
                <a:cs typeface="Arial" panose="020B0604020202020204" pitchFamily="34" charset="0"/>
              </a:rPr>
              <a:t>There are several major categories of cost inputs that should be reviewed for applicability in cost analysis:</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b="1" dirty="0">
                <a:latin typeface="Times New Roman" panose="02020603050405020304" pitchFamily="18" charset="0"/>
                <a:ea typeface="Calibri" panose="020F0502020204030204" pitchFamily="34" charset="0"/>
                <a:cs typeface="Arial" panose="020B0604020202020204" pitchFamily="34" charset="0"/>
              </a:rPr>
              <a:t>Above-site costs</a:t>
            </a:r>
            <a:r>
              <a:rPr lang="en-US" sz="2400" dirty="0">
                <a:latin typeface="Times New Roman" panose="02020603050405020304" pitchFamily="18" charset="0"/>
                <a:ea typeface="Calibri" panose="020F0502020204030204" pitchFamily="34" charset="0"/>
                <a:cs typeface="Arial" panose="020B0604020202020204" pitchFamily="34" charset="0"/>
              </a:rPr>
              <a:t>, also called upstream costs, “include various support services or activities provided by central administration” and may include office and administrative costs of head offices, training or outreach, demand generation, or centralized laboratory services. These costs are commonly excluded even though they constitute a large proportion of intervention costs.</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30876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10D79C-35AA-E1E0-B675-3FEAE88BA71F}"/>
              </a:ext>
            </a:extLst>
          </p:cNvPr>
          <p:cNvSpPr>
            <a:spLocks noGrp="1"/>
          </p:cNvSpPr>
          <p:nvPr>
            <p:ph idx="1"/>
          </p:nvPr>
        </p:nvSpPr>
        <p:spPr>
          <a:xfrm>
            <a:off x="457200" y="1054219"/>
            <a:ext cx="8229600" cy="4525963"/>
          </a:xfrm>
        </p:spPr>
        <p:txBody>
          <a:bodyPr>
            <a:normAutofit fontScale="92500" lnSpcReduction="20000"/>
          </a:bodyPr>
          <a:lstStyle/>
          <a:p>
            <a:pPr algn="just"/>
            <a:r>
              <a:rPr lang="en-US" sz="3200" b="1">
                <a:latin typeface="Times New Roman" panose="02020603050405020304" pitchFamily="18" charset="0"/>
                <a:ea typeface="Calibri" panose="020F0502020204030204" pitchFamily="34" charset="0"/>
                <a:cs typeface="Arial" panose="020B0604020202020204" pitchFamily="34" charset="0"/>
              </a:rPr>
              <a:t>Research expenses </a:t>
            </a:r>
            <a:r>
              <a:rPr lang="en-US" sz="3200">
                <a:latin typeface="Times New Roman" panose="02020603050405020304" pitchFamily="18" charset="0"/>
                <a:ea typeface="Calibri" panose="020F0502020204030204" pitchFamily="34" charset="0"/>
                <a:cs typeface="Arial" panose="020B0604020202020204" pitchFamily="34" charset="0"/>
              </a:rPr>
              <a:t>and </a:t>
            </a:r>
            <a:r>
              <a:rPr lang="en-US" sz="3200" b="1">
                <a:latin typeface="Times New Roman" panose="02020603050405020304" pitchFamily="18" charset="0"/>
                <a:ea typeface="Calibri" panose="020F0502020204030204" pitchFamily="34" charset="0"/>
                <a:cs typeface="Arial" panose="020B0604020202020204" pitchFamily="34" charset="0"/>
              </a:rPr>
              <a:t>“costs of supporting change” </a:t>
            </a:r>
            <a:r>
              <a:rPr lang="en-US" sz="3200">
                <a:latin typeface="Times New Roman" panose="02020603050405020304" pitchFamily="18" charset="0"/>
                <a:ea typeface="Calibri" panose="020F0502020204030204" pitchFamily="34" charset="0"/>
                <a:cs typeface="Arial" panose="020B0604020202020204" pitchFamily="34" charset="0"/>
              </a:rPr>
              <a:t>(costs of changes due to updated guidance, reorganization of services, etc.) are two additional inputs that are often overlooked or excluded but whose contributions and costs should be closely assessed for inclusion.</a:t>
            </a:r>
          </a:p>
          <a:p>
            <a:pPr algn="just"/>
            <a:endParaRPr lang="en-US" sz="3200">
              <a:latin typeface="Times New Roman" panose="02020603050405020304" pitchFamily="18" charset="0"/>
              <a:ea typeface="Calibri" panose="020F0502020204030204" pitchFamily="34" charset="0"/>
              <a:cs typeface="Arial" panose="020B0604020202020204" pitchFamily="34" charset="0"/>
            </a:endParaRPr>
          </a:p>
          <a:p>
            <a:pPr algn="just"/>
            <a:r>
              <a:rPr lang="en-US" sz="3200" b="1">
                <a:latin typeface="Times New Roman" panose="02020603050405020304" pitchFamily="18" charset="0"/>
                <a:ea typeface="Calibri" panose="020F0502020204030204" pitchFamily="34" charset="0"/>
                <a:cs typeface="Arial" panose="020B0604020202020204" pitchFamily="34" charset="0"/>
              </a:rPr>
              <a:t>Societal costs </a:t>
            </a:r>
            <a:r>
              <a:rPr lang="en-US" sz="3200">
                <a:latin typeface="Times New Roman" panose="02020603050405020304" pitchFamily="18" charset="0"/>
                <a:ea typeface="Calibri" panose="020F0502020204030204" pitchFamily="34" charset="0"/>
                <a:cs typeface="Arial" panose="020B0604020202020204" pitchFamily="34" charset="0"/>
              </a:rPr>
              <a:t>are linked to costing that takes a societal perspective. They involve a wider range of possible costs, such as loss of production from work absenteeism.</a:t>
            </a:r>
            <a:endParaRPr lang="en-IQ"/>
          </a:p>
        </p:txBody>
      </p:sp>
    </p:spTree>
    <p:extLst>
      <p:ext uri="{BB962C8B-B14F-4D97-AF65-F5344CB8AC3E}">
        <p14:creationId xmlns:p14="http://schemas.microsoft.com/office/powerpoint/2010/main" val="479521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990600"/>
            <a:ext cx="8229600" cy="1295400"/>
          </a:xfrm>
        </p:spPr>
        <p:txBody>
          <a:bodyPr>
            <a:norm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Determining the unit of analysis</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2286000"/>
            <a:ext cx="8229600" cy="3429000"/>
          </a:xfrm>
        </p:spPr>
        <p:txBody>
          <a:bodyPr>
            <a:normAutofit fontScale="92500" lnSpcReduction="10000"/>
          </a:bodyPr>
          <a:lstStyle/>
          <a:p>
            <a:pPr algn="just"/>
            <a:r>
              <a:rPr lang="en-US" sz="2400" dirty="0">
                <a:latin typeface="Times New Roman" panose="02020603050405020304" pitchFamily="18" charset="0"/>
                <a:ea typeface="Calibri" panose="020F0502020204030204" pitchFamily="34" charset="0"/>
                <a:cs typeface="Arial" panose="020B0604020202020204" pitchFamily="34" charset="0"/>
              </a:rPr>
              <a:t>The unit of analysis generally refers to the unit cost that the study is designed to estimate. The following cost definitions should be considered as units of analysis on their own and are also helpful for defining the </a:t>
            </a:r>
            <a:r>
              <a:rPr lang="en-US" sz="2400" b="1" dirty="0">
                <a:latin typeface="Times New Roman" panose="02020603050405020304" pitchFamily="18" charset="0"/>
                <a:ea typeface="Calibri" panose="020F0502020204030204" pitchFamily="34" charset="0"/>
                <a:cs typeface="Arial" panose="020B0604020202020204" pitchFamily="34" charset="0"/>
              </a:rPr>
              <a:t>unit cost</a:t>
            </a:r>
            <a:r>
              <a:rPr lang="en-US" sz="2400" dirty="0">
                <a:latin typeface="Times New Roman" panose="02020603050405020304" pitchFamily="18" charset="0"/>
                <a:ea typeface="Calibri" panose="020F0502020204030204" pitchFamily="34" charset="0"/>
                <a:cs typeface="Arial" panose="020B0604020202020204" pitchFamily="34" charset="0"/>
              </a:rPr>
              <a:t>.</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cs typeface="Arial" panose="020B0604020202020204" pitchFamily="34" charset="0"/>
              </a:rPr>
              <a:t>The </a:t>
            </a:r>
            <a:r>
              <a:rPr lang="en-US" sz="2400" b="1" dirty="0">
                <a:latin typeface="Times New Roman" panose="02020603050405020304" pitchFamily="18" charset="0"/>
                <a:ea typeface="Calibri" panose="020F0502020204030204" pitchFamily="34" charset="0"/>
                <a:cs typeface="Arial" panose="020B0604020202020204" pitchFamily="34" charset="0"/>
              </a:rPr>
              <a:t>total cost </a:t>
            </a:r>
            <a:r>
              <a:rPr lang="en-US" sz="2400" dirty="0">
                <a:latin typeface="Times New Roman" panose="02020603050405020304" pitchFamily="18" charset="0"/>
                <a:ea typeface="Calibri" panose="020F0502020204030204" pitchFamily="34" charset="0"/>
                <a:cs typeface="Arial" panose="020B0604020202020204" pitchFamily="34" charset="0"/>
              </a:rPr>
              <a:t>is the entire cost of producing a quantity of services or an output for a particular project or program. Total costs are the result of either a full or incremental cost analysis. An example of total cost is the entire cost of delivering HIV testing services at a public health center (PHC) in Nigeria. </a:t>
            </a:r>
          </a:p>
        </p:txBody>
      </p:sp>
    </p:spTree>
    <p:extLst>
      <p:ext uri="{BB962C8B-B14F-4D97-AF65-F5344CB8AC3E}">
        <p14:creationId xmlns:p14="http://schemas.microsoft.com/office/powerpoint/2010/main" val="770076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1143000"/>
            <a:ext cx="8229600" cy="1752600"/>
          </a:xfrm>
        </p:spPr>
        <p:txBody>
          <a:bodyPr>
            <a:normAutofit/>
          </a:bodyPr>
          <a:lstStyle/>
          <a:p>
            <a:pPr marL="342900" lvl="0" indent="-342900" algn="l">
              <a:lnSpc>
                <a:spcPct val="115000"/>
              </a:lnSpc>
              <a:spcBef>
                <a:spcPct val="20000"/>
              </a:spcBef>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Introduction</a:t>
            </a:r>
            <a:endParaRPr lang="ar-SA" sz="5400" dirty="0">
              <a:solidFill>
                <a:srgbClr val="0070C0"/>
              </a:solidFill>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2667000"/>
            <a:ext cx="8229600" cy="3886200"/>
          </a:xfrm>
        </p:spPr>
        <p:txBody>
          <a:bodyPr>
            <a:normAutofit/>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Costs are broadly defined as “the value of resources used to produce a good or service”. </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In the context of a health program, </a:t>
            </a:r>
            <a:r>
              <a:rPr lang="en-US" sz="24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resources</a:t>
            </a:r>
            <a:r>
              <a:rPr lang="en-US" sz="2400" dirty="0">
                <a:latin typeface="Times New Roman" panose="02020603050405020304" pitchFamily="18" charset="0"/>
                <a:ea typeface="Calibri" panose="020F0502020204030204" pitchFamily="34" charset="0"/>
                <a:cs typeface="Arial" panose="020B0604020202020204" pitchFamily="34" charset="0"/>
              </a:rPr>
              <a:t> include </a:t>
            </a:r>
            <a:r>
              <a:rPr lang="en-US" sz="2400" dirty="0">
                <a:highlight>
                  <a:srgbClr val="FFFF00"/>
                </a:highlight>
                <a:latin typeface="Times New Roman" panose="02020603050405020304" pitchFamily="18" charset="0"/>
                <a:ea typeface="Calibri" panose="020F0502020204030204" pitchFamily="34" charset="0"/>
                <a:cs typeface="Arial" panose="020B0604020202020204" pitchFamily="34" charset="0"/>
              </a:rPr>
              <a:t>people, facilities, equipment, and supplies.</a:t>
            </a: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The costs associated with these resources are the focus of the programmatic cost analysis.</a:t>
            </a:r>
          </a:p>
        </p:txBody>
      </p:sp>
    </p:spTree>
    <p:extLst>
      <p:ext uri="{BB962C8B-B14F-4D97-AF65-F5344CB8AC3E}">
        <p14:creationId xmlns:p14="http://schemas.microsoft.com/office/powerpoint/2010/main" val="3556963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762000"/>
            <a:ext cx="8229600" cy="1219200"/>
          </a:xfrm>
        </p:spPr>
        <p:txBody>
          <a:bodyPr>
            <a:norm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Determining the unit of analysis</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981200"/>
            <a:ext cx="8229600" cy="4114800"/>
          </a:xfrm>
        </p:spPr>
        <p:txBody>
          <a:bodyPr>
            <a:normAutofit fontScale="92500" lnSpcReduction="10000"/>
          </a:bodyPr>
          <a:lstStyle/>
          <a:p>
            <a:pPr algn="just"/>
            <a:r>
              <a:rPr lang="en-US" sz="2400" b="1" dirty="0">
                <a:latin typeface="Times New Roman" panose="02020603050405020304" pitchFamily="18" charset="0"/>
                <a:ea typeface="Calibri" panose="020F0502020204030204" pitchFamily="34" charset="0"/>
                <a:cs typeface="Arial" panose="020B0604020202020204" pitchFamily="34" charset="0"/>
              </a:rPr>
              <a:t>Average cost </a:t>
            </a:r>
            <a:r>
              <a:rPr lang="en-US" sz="2400" dirty="0">
                <a:latin typeface="Times New Roman" panose="02020603050405020304" pitchFamily="18" charset="0"/>
                <a:ea typeface="Calibri" panose="020F0502020204030204" pitchFamily="34" charset="0"/>
                <a:cs typeface="Arial" panose="020B0604020202020204" pitchFamily="34" charset="0"/>
              </a:rPr>
              <a:t>is the total cost of producing a quantity of services or an output, divided by the total units of the output produced. An example is taking the total cost of delivering HIV testing services at the selected PHC in Kano, Nigeria and dividing it by the total number of HIV tests delivered during the same period.</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b="1" dirty="0">
                <a:latin typeface="Times New Roman" panose="02020603050405020304" pitchFamily="18" charset="0"/>
                <a:ea typeface="Calibri" panose="020F0502020204030204" pitchFamily="34" charset="0"/>
                <a:cs typeface="Arial" panose="020B0604020202020204" pitchFamily="34" charset="0"/>
              </a:rPr>
              <a:t>Marginal cost </a:t>
            </a:r>
            <a:r>
              <a:rPr lang="en-US" sz="2400" dirty="0">
                <a:latin typeface="Times New Roman" panose="02020603050405020304" pitchFamily="18" charset="0"/>
                <a:ea typeface="Calibri" panose="020F0502020204030204" pitchFamily="34" charset="0"/>
                <a:cs typeface="Arial" panose="020B0604020202020204" pitchFamily="34" charset="0"/>
              </a:rPr>
              <a:t>is the cost of producing one </a:t>
            </a:r>
            <a:r>
              <a:rPr lang="en-US" sz="2400" i="1" dirty="0">
                <a:latin typeface="Times New Roman" panose="02020603050405020304" pitchFamily="18" charset="0"/>
                <a:ea typeface="Calibri" panose="020F0502020204030204" pitchFamily="34" charset="0"/>
                <a:cs typeface="Arial" panose="020B0604020202020204" pitchFamily="34" charset="0"/>
              </a:rPr>
              <a:t>additional </a:t>
            </a:r>
            <a:r>
              <a:rPr lang="en-US" sz="2400" dirty="0">
                <a:latin typeface="Times New Roman" panose="02020603050405020304" pitchFamily="18" charset="0"/>
                <a:ea typeface="Calibri" panose="020F0502020204030204" pitchFamily="34" charset="0"/>
                <a:cs typeface="Arial" panose="020B0604020202020204" pitchFamily="34" charset="0"/>
              </a:rPr>
              <a:t>unit of an output. An example is the cost of delivering one additional HIV test at a specific testing site. As a program expands, the marginal cost may increase, for example, if the program expands to target populations that are more difficult (expensive) to reach. When marginal costs increase, average costs also increase.</a:t>
            </a:r>
          </a:p>
        </p:txBody>
      </p:sp>
    </p:spTree>
    <p:extLst>
      <p:ext uri="{BB962C8B-B14F-4D97-AF65-F5344CB8AC3E}">
        <p14:creationId xmlns:p14="http://schemas.microsoft.com/office/powerpoint/2010/main" val="1581890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228600"/>
            <a:ext cx="8229600" cy="990600"/>
          </a:xfrm>
        </p:spPr>
        <p:txBody>
          <a:bodyPr>
            <a:norm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Time horizon</a:t>
            </a:r>
            <a:endParaRPr lang="en-US" sz="2000" i="1"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780374"/>
            <a:ext cx="8229600" cy="4617103"/>
          </a:xfrm>
        </p:spPr>
        <p:txBody>
          <a:bodyPr>
            <a:normAutofit/>
          </a:bodyPr>
          <a:lstStyle/>
          <a:p>
            <a:pPr algn="just"/>
            <a:r>
              <a:rPr lang="en-US" sz="2400" dirty="0">
                <a:latin typeface="Times New Roman" panose="02020603050405020304" pitchFamily="18" charset="0"/>
                <a:ea typeface="Calibri" panose="020F0502020204030204" pitchFamily="34" charset="0"/>
                <a:cs typeface="Arial" panose="020B0604020202020204" pitchFamily="34" charset="0"/>
              </a:rPr>
              <a:t>The last step in designing a costing study is to determine the “when” or the period that the study covers. The </a:t>
            </a:r>
            <a:r>
              <a:rPr lang="en-US" sz="2400" b="1" dirty="0">
                <a:latin typeface="Times New Roman" panose="02020603050405020304" pitchFamily="18" charset="0"/>
                <a:ea typeface="Calibri" panose="020F0502020204030204" pitchFamily="34" charset="0"/>
                <a:cs typeface="Arial" panose="020B0604020202020204" pitchFamily="34" charset="0"/>
              </a:rPr>
              <a:t>time horizon </a:t>
            </a:r>
            <a:r>
              <a:rPr lang="en-US" sz="2400" dirty="0">
                <a:latin typeface="Times New Roman" panose="02020603050405020304" pitchFamily="18" charset="0"/>
                <a:ea typeface="Calibri" panose="020F0502020204030204" pitchFamily="34" charset="0"/>
                <a:cs typeface="Arial" panose="020B0604020202020204" pitchFamily="34" charset="0"/>
              </a:rPr>
              <a:t>is the period during which costs are measured. Researchers should present a clear description of the period(s) chosen and why.</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cs typeface="Arial" panose="020B0604020202020204" pitchFamily="34" charset="0"/>
              </a:rPr>
              <a:t>A typical cost analysis may look at a one-year or six-month period of an ongoing program. Other interventions may have a duration of a few months to several years, allowing the researcher to collect costs for the entire duration of the intervention or planning cycle. </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37125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669FFA-4B85-B29E-F4DF-C06B10D14DEB}"/>
              </a:ext>
            </a:extLst>
          </p:cNvPr>
          <p:cNvSpPr>
            <a:spLocks noGrp="1"/>
          </p:cNvSpPr>
          <p:nvPr>
            <p:ph idx="1"/>
          </p:nvPr>
        </p:nvSpPr>
        <p:spPr/>
        <p:txBody>
          <a:bodyPr/>
          <a:lstStyle/>
          <a:p>
            <a:r>
              <a:rPr lang="en-US" sz="3200" dirty="0">
                <a:latin typeface="Times New Roman" panose="02020603050405020304" pitchFamily="18" charset="0"/>
                <a:ea typeface="Calibri" panose="020F0502020204030204" pitchFamily="34" charset="0"/>
                <a:cs typeface="Arial" panose="020B0604020202020204" pitchFamily="34" charset="0"/>
              </a:rPr>
              <a:t>It may make sense to disaggregate costs into different periods to reflect the phases of an intervention and related variations in average cost. </a:t>
            </a:r>
            <a:endParaRPr lang="en-GB" sz="3200" dirty="0">
              <a:latin typeface="Times New Roman" panose="02020603050405020304" pitchFamily="18" charset="0"/>
              <a:ea typeface="Calibri" panose="020F0502020204030204" pitchFamily="34" charset="0"/>
              <a:cs typeface="Arial" panose="020B0604020202020204" pitchFamily="34" charset="0"/>
            </a:endParaRPr>
          </a:p>
          <a:p>
            <a:r>
              <a:rPr lang="en-US" sz="3200" dirty="0">
                <a:latin typeface="Times New Roman" panose="02020603050405020304" pitchFamily="18" charset="0"/>
                <a:ea typeface="Calibri" panose="020F0502020204030204" pitchFamily="34" charset="0"/>
                <a:cs typeface="Arial" panose="020B0604020202020204" pitchFamily="34" charset="0"/>
              </a:rPr>
              <a:t>An example is to distinguish </a:t>
            </a:r>
            <a:r>
              <a:rPr lang="en-US" sz="3200" b="1" dirty="0">
                <a:latin typeface="Times New Roman" panose="02020603050405020304" pitchFamily="18" charset="0"/>
                <a:ea typeface="Calibri" panose="020F0502020204030204" pitchFamily="34" charset="0"/>
                <a:cs typeface="Arial" panose="020B0604020202020204" pitchFamily="34" charset="0"/>
              </a:rPr>
              <a:t>start-up costs </a:t>
            </a:r>
            <a:r>
              <a:rPr lang="en-US" sz="3200" dirty="0">
                <a:latin typeface="Times New Roman" panose="02020603050405020304" pitchFamily="18" charset="0"/>
                <a:ea typeface="Calibri" panose="020F0502020204030204" pitchFamily="34" charset="0"/>
                <a:cs typeface="Arial" panose="020B0604020202020204" pitchFamily="34" charset="0"/>
              </a:rPr>
              <a:t>(defined as all costs incurred before the start of service delivery) from implementation costs.</a:t>
            </a:r>
            <a:endParaRPr lang="en-IQ" dirty="0"/>
          </a:p>
        </p:txBody>
      </p:sp>
    </p:spTree>
    <p:extLst>
      <p:ext uri="{BB962C8B-B14F-4D97-AF65-F5344CB8AC3E}">
        <p14:creationId xmlns:p14="http://schemas.microsoft.com/office/powerpoint/2010/main" val="16999103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381000"/>
            <a:ext cx="8229600" cy="1371600"/>
          </a:xfrm>
        </p:spPr>
        <p:txBody>
          <a:bodyPr>
            <a:norm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Data Collection Method </a:t>
            </a:r>
            <a:endParaRPr lang="en-US" sz="2000" i="1"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2338224"/>
            <a:ext cx="8229600" cy="4519776"/>
          </a:xfrm>
        </p:spPr>
        <p:txBody>
          <a:bodyPr>
            <a:normAutofit/>
          </a:bodyPr>
          <a:lstStyle/>
          <a:p>
            <a:pPr algn="just"/>
            <a:r>
              <a:rPr lang="en-US" sz="2400" dirty="0">
                <a:latin typeface="Times New Roman" panose="02020603050405020304" pitchFamily="18" charset="0"/>
                <a:ea typeface="Calibri" panose="020F0502020204030204" pitchFamily="34" charset="0"/>
                <a:cs typeface="Arial" panose="020B0604020202020204" pitchFamily="34" charset="0"/>
              </a:rPr>
              <a:t>After establishing the major components of the study, the next decisions concern methods for the collection of the cost data. </a:t>
            </a:r>
          </a:p>
          <a:p>
            <a:pPr algn="just">
              <a:buFont typeface="Wingdings" panose="05000000000000000000" pitchFamily="2" charset="2"/>
              <a:buChar char="q"/>
            </a:pPr>
            <a:r>
              <a:rPr lang="en-US" sz="2400" dirty="0">
                <a:latin typeface="Times New Roman" panose="02020603050405020304" pitchFamily="18" charset="0"/>
                <a:ea typeface="Calibri" panose="020F0502020204030204" pitchFamily="34" charset="0"/>
                <a:cs typeface="Arial" panose="020B0604020202020204" pitchFamily="34" charset="0"/>
              </a:rPr>
              <a:t>•	First, decide on the </a:t>
            </a:r>
            <a:r>
              <a:rPr lang="en-US" sz="2400" i="1" dirty="0">
                <a:latin typeface="Times New Roman" panose="02020603050405020304" pitchFamily="18" charset="0"/>
                <a:ea typeface="Calibri" panose="020F0502020204030204" pitchFamily="34" charset="0"/>
                <a:cs typeface="Arial" panose="020B0604020202020204" pitchFamily="34" charset="0"/>
              </a:rPr>
              <a:t>timing</a:t>
            </a:r>
            <a:r>
              <a:rPr lang="en-US" sz="2400" dirty="0">
                <a:latin typeface="Times New Roman" panose="02020603050405020304" pitchFamily="18" charset="0"/>
                <a:ea typeface="Calibri" panose="020F0502020204030204" pitchFamily="34" charset="0"/>
                <a:cs typeface="Arial" panose="020B0604020202020204" pitchFamily="34" charset="0"/>
              </a:rPr>
              <a:t> for data collection as it aligns to program implementation. </a:t>
            </a:r>
          </a:p>
          <a:p>
            <a:pPr algn="just">
              <a:buFont typeface="Wingdings" panose="05000000000000000000" pitchFamily="2" charset="2"/>
              <a:buChar char="q"/>
            </a:pPr>
            <a:r>
              <a:rPr lang="en-US" sz="2400" dirty="0">
                <a:latin typeface="Times New Roman" panose="02020603050405020304" pitchFamily="18" charset="0"/>
                <a:ea typeface="Calibri" panose="020F0502020204030204" pitchFamily="34" charset="0"/>
                <a:cs typeface="Arial" panose="020B0604020202020204" pitchFamily="34" charset="0"/>
              </a:rPr>
              <a:t>•	Second, identify the </a:t>
            </a:r>
            <a:r>
              <a:rPr lang="en-US" sz="2400" i="1" dirty="0">
                <a:latin typeface="Times New Roman" panose="02020603050405020304" pitchFamily="18" charset="0"/>
                <a:ea typeface="Calibri" panose="020F0502020204030204" pitchFamily="34" charset="0"/>
                <a:cs typeface="Arial" panose="020B0604020202020204" pitchFamily="34" charset="0"/>
              </a:rPr>
              <a:t>types of costs </a:t>
            </a:r>
            <a:r>
              <a:rPr lang="en-US" sz="2400" dirty="0">
                <a:latin typeface="Times New Roman" panose="02020603050405020304" pitchFamily="18" charset="0"/>
                <a:ea typeface="Calibri" panose="020F0502020204030204" pitchFamily="34" charset="0"/>
                <a:cs typeface="Arial" panose="020B0604020202020204" pitchFamily="34" charset="0"/>
              </a:rPr>
              <a:t>that will be collected. </a:t>
            </a:r>
          </a:p>
          <a:p>
            <a:pPr algn="just">
              <a:buFont typeface="Wingdings" panose="05000000000000000000" pitchFamily="2" charset="2"/>
              <a:buChar char="q"/>
            </a:pPr>
            <a:r>
              <a:rPr lang="en-US" sz="2400" dirty="0">
                <a:latin typeface="Times New Roman" panose="02020603050405020304" pitchFamily="18" charset="0"/>
                <a:ea typeface="Calibri" panose="020F0502020204030204" pitchFamily="34" charset="0"/>
                <a:cs typeface="Arial" panose="020B0604020202020204" pitchFamily="34" charset="0"/>
              </a:rPr>
              <a:t>•	Third, decide from </a:t>
            </a:r>
            <a:r>
              <a:rPr lang="en-US" sz="2400" i="1" dirty="0">
                <a:latin typeface="Times New Roman" panose="02020603050405020304" pitchFamily="18" charset="0"/>
                <a:ea typeface="Calibri" panose="020F0502020204030204" pitchFamily="34" charset="0"/>
                <a:cs typeface="Arial" panose="020B0604020202020204" pitchFamily="34" charset="0"/>
              </a:rPr>
              <a:t>what levels </a:t>
            </a:r>
            <a:r>
              <a:rPr lang="en-US" sz="2400" dirty="0">
                <a:latin typeface="Times New Roman" panose="02020603050405020304" pitchFamily="18" charset="0"/>
                <a:ea typeface="Calibri" panose="020F0502020204030204" pitchFamily="34" charset="0"/>
                <a:cs typeface="Arial" panose="020B0604020202020204" pitchFamily="34" charset="0"/>
              </a:rPr>
              <a:t>the costs will be collected. </a:t>
            </a:r>
          </a:p>
        </p:txBody>
      </p:sp>
    </p:spTree>
    <p:extLst>
      <p:ext uri="{BB962C8B-B14F-4D97-AF65-F5344CB8AC3E}">
        <p14:creationId xmlns:p14="http://schemas.microsoft.com/office/powerpoint/2010/main" val="29513584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0E4CC6-A45A-94EE-1D16-E89CE4AC7CC6}"/>
              </a:ext>
            </a:extLst>
          </p:cNvPr>
          <p:cNvSpPr>
            <a:spLocks noGrp="1"/>
          </p:cNvSpPr>
          <p:nvPr>
            <p:ph idx="1"/>
          </p:nvPr>
        </p:nvSpPr>
        <p:spPr/>
        <p:txBody>
          <a:bodyPr/>
          <a:lstStyle/>
          <a:p>
            <a:pPr algn="just">
              <a:buFont typeface="Wingdings" panose="05000000000000000000" pitchFamily="2" charset="2"/>
              <a:buChar char="q"/>
            </a:pPr>
            <a:r>
              <a:rPr lang="en-US" sz="3200">
                <a:latin typeface="Times New Roman" panose="02020603050405020304" pitchFamily="18" charset="0"/>
                <a:ea typeface="Calibri" panose="020F0502020204030204" pitchFamily="34" charset="0"/>
                <a:cs typeface="Arial" panose="020B0604020202020204" pitchFamily="34" charset="0"/>
              </a:rPr>
              <a:t>•	Fourth, choose the </a:t>
            </a:r>
            <a:r>
              <a:rPr lang="en-US" sz="3200" i="1">
                <a:latin typeface="Times New Roman" panose="02020603050405020304" pitchFamily="18" charset="0"/>
                <a:ea typeface="Calibri" panose="020F0502020204030204" pitchFamily="34" charset="0"/>
                <a:cs typeface="Arial" panose="020B0604020202020204" pitchFamily="34" charset="0"/>
              </a:rPr>
              <a:t>valuation method </a:t>
            </a:r>
            <a:r>
              <a:rPr lang="en-US" sz="3200">
                <a:latin typeface="Times New Roman" panose="02020603050405020304" pitchFamily="18" charset="0"/>
                <a:ea typeface="Calibri" panose="020F0502020204030204" pitchFamily="34" charset="0"/>
                <a:cs typeface="Arial" panose="020B0604020202020204" pitchFamily="34" charset="0"/>
              </a:rPr>
              <a:t>and </a:t>
            </a:r>
            <a:r>
              <a:rPr lang="en-US" sz="3200" i="1">
                <a:latin typeface="Times New Roman" panose="02020603050405020304" pitchFamily="18" charset="0"/>
                <a:ea typeface="Calibri" panose="020F0502020204030204" pitchFamily="34" charset="0"/>
                <a:cs typeface="Arial" panose="020B0604020202020204" pitchFamily="34" charset="0"/>
              </a:rPr>
              <a:t>analytical approach</a:t>
            </a:r>
            <a:r>
              <a:rPr lang="en-US" sz="3200">
                <a:latin typeface="Times New Roman" panose="02020603050405020304" pitchFamily="18" charset="0"/>
                <a:ea typeface="Calibri" panose="020F0502020204030204" pitchFamily="34" charset="0"/>
                <a:cs typeface="Arial" panose="020B0604020202020204" pitchFamily="34" charset="0"/>
              </a:rPr>
              <a:t> that will be used to measure the costs. </a:t>
            </a:r>
          </a:p>
          <a:p>
            <a:pPr algn="just">
              <a:buFont typeface="Wingdings" panose="05000000000000000000" pitchFamily="2" charset="2"/>
              <a:buChar char="q"/>
            </a:pPr>
            <a:r>
              <a:rPr lang="en-US" sz="3200">
                <a:latin typeface="Times New Roman" panose="02020603050405020304" pitchFamily="18" charset="0"/>
                <a:ea typeface="Calibri" panose="020F0502020204030204" pitchFamily="34" charset="0"/>
                <a:cs typeface="Arial" panose="020B0604020202020204" pitchFamily="34" charset="0"/>
              </a:rPr>
              <a:t>•	Fifth, outline the </a:t>
            </a:r>
            <a:r>
              <a:rPr lang="en-US" sz="3200" i="1">
                <a:latin typeface="Times New Roman" panose="02020603050405020304" pitchFamily="18" charset="0"/>
                <a:ea typeface="Calibri" panose="020F0502020204030204" pitchFamily="34" charset="0"/>
                <a:cs typeface="Arial" panose="020B0604020202020204" pitchFamily="34" charset="0"/>
              </a:rPr>
              <a:t>sources</a:t>
            </a:r>
            <a:r>
              <a:rPr lang="en-US" sz="3200">
                <a:latin typeface="Times New Roman" panose="02020603050405020304" pitchFamily="18" charset="0"/>
                <a:ea typeface="Calibri" panose="020F0502020204030204" pitchFamily="34" charset="0"/>
                <a:cs typeface="Arial" panose="020B0604020202020204" pitchFamily="34" charset="0"/>
              </a:rPr>
              <a:t> and </a:t>
            </a:r>
            <a:r>
              <a:rPr lang="en-US" sz="3200" i="1">
                <a:latin typeface="Times New Roman" panose="02020603050405020304" pitchFamily="18" charset="0"/>
                <a:ea typeface="Calibri" panose="020F0502020204030204" pitchFamily="34" charset="0"/>
                <a:cs typeface="Arial" panose="020B0604020202020204" pitchFamily="34" charset="0"/>
              </a:rPr>
              <a:t>data collection tools </a:t>
            </a:r>
            <a:r>
              <a:rPr lang="en-US" sz="3200">
                <a:latin typeface="Times New Roman" panose="02020603050405020304" pitchFamily="18" charset="0"/>
                <a:ea typeface="Calibri" panose="020F0502020204030204" pitchFamily="34" charset="0"/>
                <a:cs typeface="Arial" panose="020B0604020202020204" pitchFamily="34" charset="0"/>
              </a:rPr>
              <a:t>that will be used. </a:t>
            </a:r>
          </a:p>
          <a:p>
            <a:pPr algn="just">
              <a:buFont typeface="Wingdings" panose="05000000000000000000" pitchFamily="2" charset="2"/>
              <a:buChar char="q"/>
            </a:pPr>
            <a:r>
              <a:rPr lang="en-US" sz="3200">
                <a:latin typeface="Times New Roman" panose="02020603050405020304" pitchFamily="18" charset="0"/>
                <a:ea typeface="Calibri" panose="020F0502020204030204" pitchFamily="34" charset="0"/>
                <a:cs typeface="Arial" panose="020B0604020202020204" pitchFamily="34" charset="0"/>
              </a:rPr>
              <a:t>•	Sixth, consider </a:t>
            </a:r>
            <a:r>
              <a:rPr lang="en-US" sz="3200" i="1">
                <a:latin typeface="Times New Roman" panose="02020603050405020304" pitchFamily="18" charset="0"/>
                <a:ea typeface="Calibri" panose="020F0502020204030204" pitchFamily="34" charset="0"/>
                <a:cs typeface="Arial" panose="020B0604020202020204" pitchFamily="34" charset="0"/>
              </a:rPr>
              <a:t>sampling</a:t>
            </a:r>
            <a:r>
              <a:rPr lang="en-US" sz="3200">
                <a:latin typeface="Times New Roman" panose="02020603050405020304" pitchFamily="18" charset="0"/>
                <a:ea typeface="Calibri" panose="020F0502020204030204" pitchFamily="34" charset="0"/>
                <a:cs typeface="Arial" panose="020B0604020202020204" pitchFamily="34" charset="0"/>
              </a:rPr>
              <a:t> and </a:t>
            </a:r>
            <a:r>
              <a:rPr lang="en-US" sz="3200" i="1">
                <a:latin typeface="Times New Roman" panose="02020603050405020304" pitchFamily="18" charset="0"/>
                <a:ea typeface="Calibri" panose="020F0502020204030204" pitchFamily="34" charset="0"/>
                <a:cs typeface="Arial" panose="020B0604020202020204" pitchFamily="34" charset="0"/>
              </a:rPr>
              <a:t>data quality</a:t>
            </a:r>
            <a:r>
              <a:rPr lang="en-US" sz="3200">
                <a:latin typeface="Times New Roman" panose="02020603050405020304" pitchFamily="18" charset="0"/>
                <a:ea typeface="Calibri" panose="020F0502020204030204" pitchFamily="34" charset="0"/>
                <a:cs typeface="Arial" panose="020B0604020202020204" pitchFamily="34" charset="0"/>
              </a:rPr>
              <a:t>. </a:t>
            </a:r>
            <a:endParaRPr lang="en-IQ"/>
          </a:p>
        </p:txBody>
      </p:sp>
    </p:spTree>
    <p:extLst>
      <p:ext uri="{BB962C8B-B14F-4D97-AF65-F5344CB8AC3E}">
        <p14:creationId xmlns:p14="http://schemas.microsoft.com/office/powerpoint/2010/main" val="10564163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533400"/>
            <a:ext cx="8229600" cy="1143000"/>
          </a:xfrm>
        </p:spPr>
        <p:txBody>
          <a:bodyPr>
            <a:norm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Data collection timing </a:t>
            </a:r>
            <a:endParaRPr lang="en-US" sz="2000" i="1"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676400"/>
            <a:ext cx="8229600" cy="4495800"/>
          </a:xfrm>
        </p:spPr>
        <p:txBody>
          <a:bodyPr>
            <a:normAutofit fontScale="92500"/>
          </a:bodyPr>
          <a:lstStyle/>
          <a:p>
            <a:pPr algn="just"/>
            <a:r>
              <a:rPr lang="en-US" sz="2400" dirty="0">
                <a:latin typeface="Times New Roman" panose="02020603050405020304" pitchFamily="18" charset="0"/>
                <a:ea typeface="Calibri" panose="020F0502020204030204" pitchFamily="34" charset="0"/>
                <a:cs typeface="Arial" panose="020B0604020202020204" pitchFamily="34" charset="0"/>
              </a:rPr>
              <a:t>The method for collecting cost data over time is determined by whether the cost study is prospective or retrospective. </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b="1" dirty="0">
                <a:latin typeface="Times New Roman" panose="02020603050405020304" pitchFamily="18" charset="0"/>
                <a:ea typeface="Calibri" panose="020F0502020204030204" pitchFamily="34" charset="0"/>
                <a:cs typeface="Arial" panose="020B0604020202020204" pitchFamily="34" charset="0"/>
              </a:rPr>
              <a:t>Prospective </a:t>
            </a:r>
            <a:r>
              <a:rPr lang="en-US" sz="2400" dirty="0">
                <a:latin typeface="Times New Roman" panose="02020603050405020304" pitchFamily="18" charset="0"/>
                <a:ea typeface="Calibri" panose="020F0502020204030204" pitchFamily="34" charset="0"/>
                <a:cs typeface="Arial" panose="020B0604020202020204" pitchFamily="34" charset="0"/>
              </a:rPr>
              <a:t>data collection is used when it is possible to collect data during the implementation of the health service activity. </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b="1" dirty="0">
                <a:latin typeface="Times New Roman" panose="02020603050405020304" pitchFamily="18" charset="0"/>
                <a:ea typeface="Calibri" panose="020F0502020204030204" pitchFamily="34" charset="0"/>
                <a:cs typeface="Arial" panose="020B0604020202020204" pitchFamily="34" charset="0"/>
              </a:rPr>
              <a:t>Retrospective data collection </a:t>
            </a:r>
            <a:r>
              <a:rPr lang="en-US" sz="2400" dirty="0">
                <a:latin typeface="Times New Roman" panose="02020603050405020304" pitchFamily="18" charset="0"/>
                <a:ea typeface="Calibri" panose="020F0502020204030204" pitchFamily="34" charset="0"/>
                <a:cs typeface="Arial" panose="020B0604020202020204" pitchFamily="34" charset="0"/>
              </a:rPr>
              <a:t>approaches use existing data and information on the resources consumed during the development and implementation of the health service activity. </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cs typeface="Arial" panose="020B0604020202020204" pitchFamily="34" charset="0"/>
              </a:rPr>
              <a:t>Although retrospective cost estimation methods are often the least costly approach, they rely on the availability and accuracy of the original database and cost recording systems, meaning that accuracy and reliability can vary widely.</a:t>
            </a:r>
          </a:p>
        </p:txBody>
      </p:sp>
    </p:spTree>
    <p:extLst>
      <p:ext uri="{BB962C8B-B14F-4D97-AF65-F5344CB8AC3E}">
        <p14:creationId xmlns:p14="http://schemas.microsoft.com/office/powerpoint/2010/main" val="1228099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1371600"/>
            <a:ext cx="8229600" cy="1447800"/>
          </a:xfrm>
        </p:spPr>
        <p:txBody>
          <a:bodyPr>
            <a:normAutofit/>
          </a:bodyPr>
          <a:lstStyle/>
          <a:p>
            <a:pPr algn="l">
              <a:lnSpc>
                <a:spcPct val="115000"/>
              </a:lnSpc>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Types of costs </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2819400"/>
            <a:ext cx="8229600" cy="2895600"/>
          </a:xfrm>
        </p:spPr>
        <p:txBody>
          <a:bodyPr>
            <a:normAutofit/>
          </a:bodyPr>
          <a:lstStyle/>
          <a:p>
            <a:pPr algn="just"/>
            <a:r>
              <a:rPr lang="en-US" sz="2400" dirty="0">
                <a:latin typeface="Times New Roman" panose="02020603050405020304" pitchFamily="18" charset="0"/>
                <a:ea typeface="Calibri" panose="020F0502020204030204" pitchFamily="34" charset="0"/>
                <a:cs typeface="Arial" panose="020B0604020202020204" pitchFamily="34" charset="0"/>
              </a:rPr>
              <a:t>There are many ways to define the costs that are commonly used as part of costing studies. These definitions and categories are </a:t>
            </a:r>
            <a:r>
              <a:rPr lang="en-US" sz="2400" i="1" dirty="0">
                <a:latin typeface="Times New Roman" panose="02020603050405020304" pitchFamily="18" charset="0"/>
                <a:ea typeface="Calibri" panose="020F0502020204030204" pitchFamily="34" charset="0"/>
                <a:cs typeface="Arial" panose="020B0604020202020204" pitchFamily="34" charset="0"/>
              </a:rPr>
              <a:t>not mutually exclusive</a:t>
            </a:r>
            <a:r>
              <a:rPr lang="en-US" sz="2400" dirty="0">
                <a:latin typeface="Times New Roman" panose="02020603050405020304" pitchFamily="18" charset="0"/>
                <a:ea typeface="Calibri" panose="020F0502020204030204" pitchFamily="34" charset="0"/>
                <a:cs typeface="Arial" panose="020B0604020202020204" pitchFamily="34" charset="0"/>
              </a:rPr>
              <a:t>. The researcher should decide how to categorize and group costs, what terms are preferred, and which terms are most appropriate given the context of the research study.</a:t>
            </a:r>
          </a:p>
        </p:txBody>
      </p:sp>
    </p:spTree>
    <p:extLst>
      <p:ext uri="{BB962C8B-B14F-4D97-AF65-F5344CB8AC3E}">
        <p14:creationId xmlns:p14="http://schemas.microsoft.com/office/powerpoint/2010/main" val="14209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762000"/>
            <a:ext cx="8229600" cy="1371600"/>
          </a:xfrm>
        </p:spPr>
        <p:txBody>
          <a:bodyPr>
            <a:normAutofit/>
          </a:bodyPr>
          <a:lstStyle/>
          <a:p>
            <a:pPr algn="l">
              <a:lnSpc>
                <a:spcPct val="115000"/>
              </a:lnSpc>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Direct and indirect costs</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2057400"/>
            <a:ext cx="8229600" cy="4572000"/>
          </a:xfrm>
        </p:spPr>
        <p:txBody>
          <a:bodyPr>
            <a:normAutofit/>
          </a:bodyPr>
          <a:lstStyle/>
          <a:p>
            <a:pPr algn="just"/>
            <a:r>
              <a:rPr lang="en-US" sz="2400" b="1" dirty="0">
                <a:latin typeface="Times New Roman" panose="02020603050405020304" pitchFamily="18" charset="0"/>
                <a:ea typeface="Calibri" panose="020F0502020204030204" pitchFamily="34" charset="0"/>
                <a:cs typeface="Arial" panose="020B0604020202020204" pitchFamily="34" charset="0"/>
              </a:rPr>
              <a:t>Direct costs </a:t>
            </a:r>
            <a:r>
              <a:rPr lang="en-US" sz="2400" dirty="0">
                <a:latin typeface="Times New Roman" panose="02020603050405020304" pitchFamily="18" charset="0"/>
                <a:ea typeface="Calibri" panose="020F0502020204030204" pitchFamily="34" charset="0"/>
                <a:cs typeface="Arial" panose="020B0604020202020204" pitchFamily="34" charset="0"/>
              </a:rPr>
              <a:t>refer to those resources that can be clearly linked to an output. For example, in the delivery of health services, the value of HIV test kits can be clearly linked to the provision of HTC services.</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b="1" dirty="0">
                <a:latin typeface="Times New Roman" panose="02020603050405020304" pitchFamily="18" charset="0"/>
                <a:ea typeface="Calibri" panose="020F0502020204030204" pitchFamily="34" charset="0"/>
                <a:cs typeface="Arial" panose="020B0604020202020204" pitchFamily="34" charset="0"/>
              </a:rPr>
              <a:t>Indirect costs </a:t>
            </a:r>
            <a:r>
              <a:rPr lang="en-US" sz="2400" dirty="0">
                <a:latin typeface="Times New Roman" panose="02020603050405020304" pitchFamily="18" charset="0"/>
                <a:ea typeface="Calibri" panose="020F0502020204030204" pitchFamily="34" charset="0"/>
                <a:cs typeface="Arial" panose="020B0604020202020204" pitchFamily="34" charset="0"/>
              </a:rPr>
              <a:t>are those costs that cannot be directly identified with a service or product but are included in the costs of supporting the activities; for example, costs associated with collecting statistics, clinic administration, and office spaces or supplies.</a:t>
            </a:r>
          </a:p>
        </p:txBody>
      </p:sp>
    </p:spTree>
    <p:extLst>
      <p:ext uri="{BB962C8B-B14F-4D97-AF65-F5344CB8AC3E}">
        <p14:creationId xmlns:p14="http://schemas.microsoft.com/office/powerpoint/2010/main" val="10708853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1143000"/>
            <a:ext cx="8229600" cy="1219200"/>
          </a:xfrm>
        </p:spPr>
        <p:txBody>
          <a:bodyPr>
            <a:normAutofit/>
          </a:bodyPr>
          <a:lstStyle/>
          <a:p>
            <a:pPr algn="l">
              <a:lnSpc>
                <a:spcPct val="115000"/>
              </a:lnSpc>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Joint costs and non-joint costs </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2362200"/>
            <a:ext cx="8229600" cy="4267200"/>
          </a:xfrm>
        </p:spPr>
        <p:txBody>
          <a:bodyPr>
            <a:normAutofit/>
          </a:bodyPr>
          <a:lstStyle/>
          <a:p>
            <a:pPr algn="just"/>
            <a:r>
              <a:rPr lang="en-US" sz="2400" b="1" dirty="0">
                <a:latin typeface="Times New Roman" panose="02020603050405020304" pitchFamily="18" charset="0"/>
                <a:ea typeface="Calibri" panose="020F0502020204030204" pitchFamily="34" charset="0"/>
                <a:cs typeface="Arial" panose="020B0604020202020204" pitchFamily="34" charset="0"/>
              </a:rPr>
              <a:t>Joint costs </a:t>
            </a:r>
            <a:r>
              <a:rPr lang="en-US" sz="2400" dirty="0">
                <a:latin typeface="Times New Roman" panose="02020603050405020304" pitchFamily="18" charset="0"/>
                <a:ea typeface="Calibri" panose="020F0502020204030204" pitchFamily="34" charset="0"/>
                <a:cs typeface="Arial" panose="020B0604020202020204" pitchFamily="34" charset="0"/>
              </a:rPr>
              <a:t>are the costs of resources that are shared by more than one client, participant, or service. </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b="1" dirty="0">
                <a:latin typeface="Times New Roman" panose="02020603050405020304" pitchFamily="18" charset="0"/>
                <a:ea typeface="Calibri" panose="020F0502020204030204" pitchFamily="34" charset="0"/>
                <a:cs typeface="Arial" panose="020B0604020202020204" pitchFamily="34" charset="0"/>
              </a:rPr>
              <a:t>Non-joint costs</a:t>
            </a:r>
            <a:r>
              <a:rPr lang="en-US" sz="2400" dirty="0">
                <a:latin typeface="Times New Roman" panose="02020603050405020304" pitchFamily="18" charset="0"/>
                <a:ea typeface="Calibri" panose="020F0502020204030204" pitchFamily="34" charset="0"/>
                <a:cs typeface="Arial" panose="020B0604020202020204" pitchFamily="34" charset="0"/>
              </a:rPr>
              <a:t> are costs that can be completely allocated to the service or activity for which they are incurred. </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cs typeface="Arial" panose="020B0604020202020204" pitchFamily="34" charset="0"/>
              </a:rPr>
              <a:t>In this context, non-joint costs are the value of an HIV test kit and other disposable medical supplies used during a single patient visit for HTC. </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cs typeface="Arial" panose="020B0604020202020204" pitchFamily="34" charset="0"/>
              </a:rPr>
              <a:t>The joint costs are the value of staff time spent on the visit, equipment, and other administrative costs, such as clinic space.</a:t>
            </a:r>
          </a:p>
        </p:txBody>
      </p:sp>
    </p:spTree>
    <p:extLst>
      <p:ext uri="{BB962C8B-B14F-4D97-AF65-F5344CB8AC3E}">
        <p14:creationId xmlns:p14="http://schemas.microsoft.com/office/powerpoint/2010/main" val="579708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762000"/>
            <a:ext cx="8229600" cy="1371600"/>
          </a:xfrm>
        </p:spPr>
        <p:txBody>
          <a:bodyPr>
            <a:normAutofit/>
          </a:bodyPr>
          <a:lstStyle/>
          <a:p>
            <a:pPr algn="l">
              <a:lnSpc>
                <a:spcPct val="115000"/>
              </a:lnSpc>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Capital and recurrent costs</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2057400"/>
            <a:ext cx="8229600" cy="4572000"/>
          </a:xfrm>
        </p:spPr>
        <p:txBody>
          <a:bodyPr>
            <a:normAutofit/>
          </a:bodyPr>
          <a:lstStyle/>
          <a:p>
            <a:pPr algn="just"/>
            <a:r>
              <a:rPr lang="en-US" sz="2400" b="1" dirty="0">
                <a:latin typeface="Times New Roman" panose="02020603050405020304" pitchFamily="18" charset="0"/>
                <a:ea typeface="Calibri" panose="020F0502020204030204" pitchFamily="34" charset="0"/>
                <a:cs typeface="Arial" panose="020B0604020202020204" pitchFamily="34" charset="0"/>
              </a:rPr>
              <a:t>Recurrent costs </a:t>
            </a:r>
            <a:r>
              <a:rPr lang="en-US" sz="2400" dirty="0">
                <a:latin typeface="Times New Roman" panose="02020603050405020304" pitchFamily="18" charset="0"/>
                <a:ea typeface="Calibri" panose="020F0502020204030204" pitchFamily="34" charset="0"/>
                <a:cs typeface="Arial" panose="020B0604020202020204" pitchFamily="34" charset="0"/>
              </a:rPr>
              <a:t>are expenses incurred in the day-to-day provision of services, apart from personnel and commodity and pharmaceutical costs. These may include (for example) building utilities and rent, and transportation and fuel costs.</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b="1" dirty="0">
                <a:latin typeface="Times New Roman" panose="02020603050405020304" pitchFamily="18" charset="0"/>
                <a:ea typeface="Calibri" panose="020F0502020204030204" pitchFamily="34" charset="0"/>
                <a:cs typeface="Arial" panose="020B0604020202020204" pitchFamily="34" charset="0"/>
              </a:rPr>
              <a:t>Capital costs </a:t>
            </a:r>
            <a:r>
              <a:rPr lang="en-US" sz="2400" dirty="0">
                <a:latin typeface="Times New Roman" panose="02020603050405020304" pitchFamily="18" charset="0"/>
                <a:ea typeface="Calibri" panose="020F0502020204030204" pitchFamily="34" charset="0"/>
                <a:cs typeface="Arial" panose="020B0604020202020204" pitchFamily="34" charset="0"/>
              </a:rPr>
              <a:t>are considered investment expenses and are treated differently than operating costs. They include expenditures on durable goods or equipment. Capital costs generally have benefits longer than one year.</a:t>
            </a:r>
          </a:p>
        </p:txBody>
      </p:sp>
    </p:spTree>
    <p:extLst>
      <p:ext uri="{BB962C8B-B14F-4D97-AF65-F5344CB8AC3E}">
        <p14:creationId xmlns:p14="http://schemas.microsoft.com/office/powerpoint/2010/main" val="113605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0"/>
            <a:ext cx="8229600" cy="1295400"/>
          </a:xfrm>
        </p:spPr>
        <p:txBody>
          <a:bodyPr>
            <a:normAutofit/>
          </a:bodyPr>
          <a:lstStyle/>
          <a:p>
            <a:pPr marL="342900" lvl="0" indent="-342900" algn="l">
              <a:lnSpc>
                <a:spcPct val="115000"/>
              </a:lnSpc>
              <a:spcBef>
                <a:spcPct val="20000"/>
              </a:spcBef>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What is cost analysis?</a:t>
            </a:r>
            <a:endParaRPr lang="ar-SA" sz="5400" dirty="0">
              <a:solidFill>
                <a:srgbClr val="0070C0"/>
              </a:solidFill>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066800"/>
            <a:ext cx="8229600" cy="5486400"/>
          </a:xfrm>
        </p:spPr>
        <p:txBody>
          <a:bodyPr>
            <a:normAutofit fontScale="92500"/>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Cost analysis is the first half of a full economic evaluation, in which the analyst estimates and categorizes the cost of a health intervention or service. A “systems framework,” such as in Figure 3.1, illustrates the process by which the program inputs/costs are linked to intermediary processes or actions that ultimately result in outputs and, eventually, long-term changes in health outcomes.</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000" b="1" dirty="0">
                <a:latin typeface="Times New Roman" panose="02020603050405020304" pitchFamily="18" charset="0"/>
                <a:ea typeface="Calibri" panose="020F0502020204030204" pitchFamily="34" charset="0"/>
                <a:cs typeface="Arial" panose="020B0604020202020204" pitchFamily="34" charset="0"/>
              </a:rPr>
              <a:t>Figure 3.1 Systems approach to understanding cost analysis.</a:t>
            </a:r>
          </a:p>
        </p:txBody>
      </p:sp>
      <p:pic>
        <p:nvPicPr>
          <p:cNvPr id="4" name="Picture 3">
            <a:extLst>
              <a:ext uri="{FF2B5EF4-FFF2-40B4-BE49-F238E27FC236}">
                <a16:creationId xmlns:a16="http://schemas.microsoft.com/office/drawing/2014/main" id="{A08CD1E5-733D-44A0-A2CD-1A67323DE279}"/>
              </a:ext>
            </a:extLst>
          </p:cNvPr>
          <p:cNvPicPr>
            <a:picLocks noChangeAspect="1"/>
          </p:cNvPicPr>
          <p:nvPr/>
        </p:nvPicPr>
        <p:blipFill>
          <a:blip r:embed="rId2"/>
          <a:stretch>
            <a:fillRect/>
          </a:stretch>
        </p:blipFill>
        <p:spPr>
          <a:xfrm>
            <a:off x="457200" y="3804138"/>
            <a:ext cx="8229600" cy="2209800"/>
          </a:xfrm>
          <a:prstGeom prst="rect">
            <a:avLst/>
          </a:prstGeom>
        </p:spPr>
      </p:pic>
    </p:spTree>
    <p:extLst>
      <p:ext uri="{BB962C8B-B14F-4D97-AF65-F5344CB8AC3E}">
        <p14:creationId xmlns:p14="http://schemas.microsoft.com/office/powerpoint/2010/main" val="2334711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762000"/>
            <a:ext cx="8229600" cy="1371600"/>
          </a:xfrm>
        </p:spPr>
        <p:txBody>
          <a:bodyPr>
            <a:normAutofit/>
          </a:bodyPr>
          <a:lstStyle/>
          <a:p>
            <a:pPr algn="l">
              <a:lnSpc>
                <a:spcPct val="115000"/>
              </a:lnSpc>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Fixed and variable costs </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2057400"/>
            <a:ext cx="8229600" cy="4572000"/>
          </a:xfrm>
        </p:spPr>
        <p:txBody>
          <a:bodyPr>
            <a:normAutofit/>
          </a:bodyPr>
          <a:lstStyle/>
          <a:p>
            <a:pPr algn="just"/>
            <a:r>
              <a:rPr lang="en-US" sz="2400" b="1" dirty="0">
                <a:latin typeface="Times New Roman" panose="02020603050405020304" pitchFamily="18" charset="0"/>
                <a:ea typeface="Calibri" panose="020F0502020204030204" pitchFamily="34" charset="0"/>
                <a:cs typeface="Arial" panose="020B0604020202020204" pitchFamily="34" charset="0"/>
              </a:rPr>
              <a:t>Fixed costs </a:t>
            </a:r>
            <a:r>
              <a:rPr lang="en-US" sz="2400" dirty="0">
                <a:latin typeface="Times New Roman" panose="02020603050405020304" pitchFamily="18" charset="0"/>
                <a:ea typeface="Calibri" panose="020F0502020204030204" pitchFamily="34" charset="0"/>
                <a:cs typeface="Arial" panose="020B0604020202020204" pitchFamily="34" charset="0"/>
              </a:rPr>
              <a:t>are costs that remain the same regardless of the quantity of goods or services produced. This includes both recurrent and capital costs, if the value of the resources remains constant over the duration of the period being considered.</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b="1" dirty="0">
                <a:latin typeface="Times New Roman" panose="02020603050405020304" pitchFamily="18" charset="0"/>
                <a:ea typeface="Calibri" panose="020F0502020204030204" pitchFamily="34" charset="0"/>
                <a:cs typeface="Arial" panose="020B0604020202020204" pitchFamily="34" charset="0"/>
              </a:rPr>
              <a:t>Variable costs </a:t>
            </a:r>
            <a:r>
              <a:rPr lang="en-US" sz="2400" dirty="0">
                <a:latin typeface="Times New Roman" panose="02020603050405020304" pitchFamily="18" charset="0"/>
                <a:ea typeface="Calibri" panose="020F0502020204030204" pitchFamily="34" charset="0"/>
                <a:cs typeface="Arial" panose="020B0604020202020204" pitchFamily="34" charset="0"/>
              </a:rPr>
              <a:t>are the counterpart of fixed costs, constituting all costs that can change depending on the quantity of the inputs.</a:t>
            </a:r>
          </a:p>
        </p:txBody>
      </p:sp>
    </p:spTree>
    <p:extLst>
      <p:ext uri="{BB962C8B-B14F-4D97-AF65-F5344CB8AC3E}">
        <p14:creationId xmlns:p14="http://schemas.microsoft.com/office/powerpoint/2010/main" val="10274570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1066800"/>
            <a:ext cx="8229600" cy="1295400"/>
          </a:xfrm>
        </p:spPr>
        <p:txBody>
          <a:bodyPr>
            <a:normAutofit/>
          </a:bodyPr>
          <a:lstStyle/>
          <a:p>
            <a:pPr algn="l">
              <a:lnSpc>
                <a:spcPct val="115000"/>
              </a:lnSpc>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Costs at different levels of service </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2362200"/>
            <a:ext cx="8229600" cy="4267200"/>
          </a:xfrm>
        </p:spPr>
        <p:txBody>
          <a:bodyPr>
            <a:normAutofit/>
          </a:bodyPr>
          <a:lstStyle/>
          <a:p>
            <a:pPr algn="just"/>
            <a:r>
              <a:rPr lang="en-US" sz="2400" dirty="0">
                <a:latin typeface="Times New Roman" panose="02020603050405020304" pitchFamily="18" charset="0"/>
                <a:ea typeface="Calibri" panose="020F0502020204030204" pitchFamily="34" charset="0"/>
                <a:cs typeface="Arial" panose="020B0604020202020204" pitchFamily="34" charset="0"/>
              </a:rPr>
              <a:t>Depending on the decision problem and purpose of the cost analysis, costs can be incurred at multiple levels of service delivery or programming. </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cs typeface="Arial" panose="020B0604020202020204" pitchFamily="34" charset="0"/>
              </a:rPr>
              <a:t>For example, a large-scale primary care association in Ghana delivers services at more than 50 service delivery points. </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cs typeface="Arial" panose="020B0604020202020204" pitchFamily="34" charset="0"/>
              </a:rPr>
              <a:t>There are regional offices, a central office, and related overhead costs incurred at the donor level, which in this case would be the central government ministry that supports this organization.</a:t>
            </a:r>
          </a:p>
        </p:txBody>
      </p:sp>
    </p:spTree>
    <p:extLst>
      <p:ext uri="{BB962C8B-B14F-4D97-AF65-F5344CB8AC3E}">
        <p14:creationId xmlns:p14="http://schemas.microsoft.com/office/powerpoint/2010/main" val="33225905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762000"/>
            <a:ext cx="8229600" cy="1371600"/>
          </a:xfrm>
        </p:spPr>
        <p:txBody>
          <a:bodyPr>
            <a:normAutofit/>
          </a:bodyPr>
          <a:lstStyle/>
          <a:p>
            <a:pPr algn="l">
              <a:lnSpc>
                <a:spcPct val="115000"/>
              </a:lnSpc>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 estimation approaches </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2057400"/>
            <a:ext cx="8229600" cy="4572000"/>
          </a:xfrm>
        </p:spPr>
        <p:txBody>
          <a:bodyPr>
            <a:normAutofit/>
          </a:bodyPr>
          <a:lstStyle/>
          <a:p>
            <a:pPr algn="just"/>
            <a:r>
              <a:rPr lang="en-US" sz="2400" dirty="0">
                <a:latin typeface="Times New Roman" panose="02020603050405020304" pitchFamily="18" charset="0"/>
                <a:ea typeface="Calibri" panose="020F0502020204030204" pitchFamily="34" charset="0"/>
                <a:cs typeface="Arial" panose="020B0604020202020204" pitchFamily="34" charset="0"/>
              </a:rPr>
              <a:t>Just as costs can be broken down into several categories, there are several approaches available to estimate costs. They include cost accounting methods, such as step-down cost accounting (SDCA) and activity-based costing (ABC).</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cs typeface="Arial" panose="020B0604020202020204" pitchFamily="34" charset="0"/>
              </a:rPr>
              <a:t> Researchers should decide whether to collect costs by aggregating individual cost elements (bottom-up approaches) or by disaggregating high-level expenditures into cost categories or facilities (top-down approaches). Mixed methods costing allows these accounting methods to be combined to suit the needs of the costing study.</a:t>
            </a:r>
          </a:p>
        </p:txBody>
      </p:sp>
    </p:spTree>
    <p:extLst>
      <p:ext uri="{BB962C8B-B14F-4D97-AF65-F5344CB8AC3E}">
        <p14:creationId xmlns:p14="http://schemas.microsoft.com/office/powerpoint/2010/main" val="21072008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0"/>
            <a:ext cx="8229600" cy="609600"/>
          </a:xfrm>
        </p:spPr>
        <p:txBody>
          <a:bodyPr>
            <a:normAutofit/>
          </a:bodyPr>
          <a:lstStyle/>
          <a:p>
            <a:pPr algn="l">
              <a:lnSpc>
                <a:spcPct val="115000"/>
              </a:lnSpc>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 estimation approaches </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609600"/>
            <a:ext cx="8229600" cy="6248400"/>
          </a:xfrm>
        </p:spPr>
        <p:txBody>
          <a:bodyPr>
            <a:normAutofit fontScale="92500" lnSpcReduction="10000"/>
          </a:bodyPr>
          <a:lstStyle/>
          <a:p>
            <a:pPr algn="just"/>
            <a:r>
              <a:rPr lang="en-US" sz="2400" b="1" dirty="0">
                <a:latin typeface="Times New Roman" panose="02020603050405020304" pitchFamily="18" charset="0"/>
                <a:ea typeface="Calibri" panose="020F0502020204030204" pitchFamily="34" charset="0"/>
                <a:cs typeface="Arial" panose="020B0604020202020204" pitchFamily="34" charset="0"/>
              </a:rPr>
              <a:t>Step-down cost accounting </a:t>
            </a:r>
            <a:r>
              <a:rPr lang="en-US" sz="2400" dirty="0">
                <a:latin typeface="Times New Roman" panose="02020603050405020304" pitchFamily="18" charset="0"/>
                <a:ea typeface="Calibri" panose="020F0502020204030204" pitchFamily="34" charset="0"/>
                <a:cs typeface="Arial" panose="020B0604020202020204" pitchFamily="34" charset="0"/>
              </a:rPr>
              <a:t>is an analytical approach to calculating unit costs that relies on a step-by-step approach. SDCA is typically broken into six or seven steps (Figure 3.3).</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000" b="1" dirty="0">
                <a:latin typeface="Times New Roman" panose="02020603050405020304" pitchFamily="18" charset="0"/>
                <a:ea typeface="Calibri" panose="020F0502020204030204" pitchFamily="34" charset="0"/>
                <a:cs typeface="Arial" panose="020B0604020202020204" pitchFamily="34" charset="0"/>
              </a:rPr>
              <a:t>Figure 3.3 Step-down cost accounting steps.</a:t>
            </a:r>
          </a:p>
        </p:txBody>
      </p:sp>
      <p:pic>
        <p:nvPicPr>
          <p:cNvPr id="4" name="Picture 3">
            <a:extLst>
              <a:ext uri="{FF2B5EF4-FFF2-40B4-BE49-F238E27FC236}">
                <a16:creationId xmlns:a16="http://schemas.microsoft.com/office/drawing/2014/main" id="{9B041767-7B10-4474-99E6-E932D3FE77B2}"/>
              </a:ext>
            </a:extLst>
          </p:cNvPr>
          <p:cNvPicPr>
            <a:picLocks noChangeAspect="1"/>
          </p:cNvPicPr>
          <p:nvPr/>
        </p:nvPicPr>
        <p:blipFill>
          <a:blip r:embed="rId3"/>
          <a:stretch>
            <a:fillRect/>
          </a:stretch>
        </p:blipFill>
        <p:spPr>
          <a:xfrm>
            <a:off x="2514600" y="1600200"/>
            <a:ext cx="4114800" cy="4715618"/>
          </a:xfrm>
          <a:prstGeom prst="rect">
            <a:avLst/>
          </a:prstGeom>
        </p:spPr>
      </p:pic>
    </p:spTree>
    <p:extLst>
      <p:ext uri="{BB962C8B-B14F-4D97-AF65-F5344CB8AC3E}">
        <p14:creationId xmlns:p14="http://schemas.microsoft.com/office/powerpoint/2010/main" val="19011248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304800"/>
            <a:ext cx="8229600" cy="990600"/>
          </a:xfrm>
        </p:spPr>
        <p:txBody>
          <a:bodyPr>
            <a:normAutofit/>
          </a:bodyPr>
          <a:lstStyle/>
          <a:p>
            <a:pPr algn="l">
              <a:lnSpc>
                <a:spcPct val="115000"/>
              </a:lnSpc>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 estimation approaches </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2077102"/>
            <a:ext cx="8229600" cy="4552297"/>
          </a:xfrm>
        </p:spPr>
        <p:txBody>
          <a:bodyPr>
            <a:normAutofit/>
          </a:bodyPr>
          <a:lstStyle/>
          <a:p>
            <a:pPr algn="just"/>
            <a:r>
              <a:rPr lang="en-US" sz="2400" b="1" dirty="0">
                <a:latin typeface="Times New Roman" panose="02020603050405020304" pitchFamily="18" charset="0"/>
                <a:ea typeface="Calibri" panose="020F0502020204030204" pitchFamily="34" charset="0"/>
                <a:cs typeface="Arial" panose="020B0604020202020204" pitchFamily="34" charset="0"/>
              </a:rPr>
              <a:t>Activity-based costing </a:t>
            </a:r>
            <a:r>
              <a:rPr lang="en-US" sz="2400" dirty="0">
                <a:latin typeface="Times New Roman" panose="02020603050405020304" pitchFamily="18" charset="0"/>
                <a:ea typeface="Calibri" panose="020F0502020204030204" pitchFamily="34" charset="0"/>
                <a:cs typeface="Arial" panose="020B0604020202020204" pitchFamily="34" charset="0"/>
              </a:rPr>
              <a:t>assigns resource costs to cost objects, such as products, services, or customers, based on the activities performed. ABC is considered a better way of costing clinically-provided services compared with traditional costing approaches that measure costs at the departmental level using top-down allocation procedures.</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949207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90BB07-F6C3-0A4A-E2A6-61F7278E008F}"/>
              </a:ext>
            </a:extLst>
          </p:cNvPr>
          <p:cNvSpPr>
            <a:spLocks noGrp="1"/>
          </p:cNvSpPr>
          <p:nvPr>
            <p:ph idx="1"/>
          </p:nvPr>
        </p:nvSpPr>
        <p:spPr>
          <a:xfrm>
            <a:off x="552153" y="1166018"/>
            <a:ext cx="8229600" cy="4525963"/>
          </a:xfrm>
        </p:spPr>
        <p:txBody>
          <a:bodyPr>
            <a:noAutofit/>
          </a:bodyPr>
          <a:lstStyle/>
          <a:p>
            <a:r>
              <a:rPr lang="en-US" sz="2800" dirty="0">
                <a:latin typeface="Times New Roman" panose="02020603050405020304" pitchFamily="18" charset="0"/>
                <a:ea typeface="Calibri" panose="020F0502020204030204" pitchFamily="34" charset="0"/>
                <a:cs typeface="Arial" panose="020B0604020202020204" pitchFamily="34" charset="0"/>
              </a:rPr>
              <a:t>In a study of a hospital in Iran, researchers used ABC to calculate the costs of medical services using ABC and a more traditional approach. </a:t>
            </a:r>
            <a:endParaRPr lang="en-GB" sz="2800" dirty="0">
              <a:latin typeface="Times New Roman" panose="02020603050405020304" pitchFamily="18" charset="0"/>
              <a:ea typeface="Calibri" panose="020F0502020204030204" pitchFamily="34" charset="0"/>
              <a:cs typeface="Arial" panose="020B0604020202020204" pitchFamily="34" charset="0"/>
            </a:endParaRPr>
          </a:p>
          <a:p>
            <a:r>
              <a:rPr lang="en-US" sz="2800" dirty="0">
                <a:latin typeface="Times New Roman" panose="02020603050405020304" pitchFamily="18" charset="0"/>
                <a:ea typeface="Calibri" panose="020F0502020204030204" pitchFamily="34" charset="0"/>
                <a:cs typeface="Arial" panose="020B0604020202020204" pitchFamily="34" charset="0"/>
              </a:rPr>
              <a:t>The study revealed significant differences in the cost estimates using the two approaches. </a:t>
            </a:r>
            <a:endParaRPr lang="en-GB" sz="2800" dirty="0">
              <a:latin typeface="Times New Roman" panose="02020603050405020304" pitchFamily="18" charset="0"/>
              <a:ea typeface="Calibri" panose="020F0502020204030204" pitchFamily="34" charset="0"/>
              <a:cs typeface="Arial" panose="020B0604020202020204" pitchFamily="34" charset="0"/>
            </a:endParaRPr>
          </a:p>
          <a:p>
            <a:r>
              <a:rPr lang="en-US" sz="2800" dirty="0">
                <a:latin typeface="Times New Roman" panose="02020603050405020304" pitchFamily="18" charset="0"/>
                <a:ea typeface="Calibri" panose="020F0502020204030204" pitchFamily="34" charset="0"/>
                <a:cs typeface="Arial" panose="020B0604020202020204" pitchFamily="34" charset="0"/>
              </a:rPr>
              <a:t>For example, emergency visit costs per patient were estimated as $29.21 using ABC compared with $19.20 using a more traditional approach. Similarly, radiology costs per patient were estimated at $4.01 versus $1.79 for ABC and a traditional approach, respectively.</a:t>
            </a:r>
            <a:endParaRPr lang="en-IQ" sz="2800" dirty="0"/>
          </a:p>
        </p:txBody>
      </p:sp>
    </p:spTree>
    <p:extLst>
      <p:ext uri="{BB962C8B-B14F-4D97-AF65-F5344CB8AC3E}">
        <p14:creationId xmlns:p14="http://schemas.microsoft.com/office/powerpoint/2010/main" val="39101213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304800"/>
            <a:ext cx="8229600" cy="1371600"/>
          </a:xfrm>
        </p:spPr>
        <p:txBody>
          <a:bodyPr>
            <a:normAutofit/>
          </a:bodyPr>
          <a:lstStyle/>
          <a:p>
            <a:pPr algn="l">
              <a:lnSpc>
                <a:spcPct val="115000"/>
              </a:lnSpc>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Bottom-up versus top-down approaches </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676400"/>
            <a:ext cx="8229600" cy="4495800"/>
          </a:xfrm>
        </p:spPr>
        <p:txBody>
          <a:bodyPr>
            <a:normAutofit fontScale="92500" lnSpcReduction="10000"/>
          </a:bodyPr>
          <a:lstStyle/>
          <a:p>
            <a:pPr algn="just"/>
            <a:r>
              <a:rPr lang="en-US" sz="2400" b="1" dirty="0">
                <a:latin typeface="Times New Roman" panose="02020603050405020304" pitchFamily="18" charset="0"/>
                <a:ea typeface="Calibri" panose="020F0502020204030204" pitchFamily="34" charset="0"/>
                <a:cs typeface="Arial" panose="020B0604020202020204" pitchFamily="34" charset="0"/>
              </a:rPr>
              <a:t>Bottom-up approaches </a:t>
            </a:r>
            <a:r>
              <a:rPr lang="en-US" sz="2400" dirty="0">
                <a:latin typeface="Times New Roman" panose="02020603050405020304" pitchFamily="18" charset="0"/>
                <a:ea typeface="Calibri" panose="020F0502020204030204" pitchFamily="34" charset="0"/>
                <a:cs typeface="Arial" panose="020B0604020202020204" pitchFamily="34" charset="0"/>
              </a:rPr>
              <a:t>may be either retrospective or prospective, and often lead to more detailed, accurate, and reliable cost estimates. Possible data sources for bottom-up approaches are inventories, supply lists, or use of direct observation and patient flow analyses. Bottom-up approaches to data collection and analysis are time consuming.</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cs typeface="Arial" panose="020B0604020202020204" pitchFamily="34" charset="0"/>
              </a:rPr>
              <a:t>Because </a:t>
            </a:r>
            <a:r>
              <a:rPr lang="en-US" sz="2400" b="1" dirty="0">
                <a:latin typeface="Times New Roman" panose="02020603050405020304" pitchFamily="18" charset="0"/>
                <a:ea typeface="Calibri" panose="020F0502020204030204" pitchFamily="34" charset="0"/>
                <a:cs typeface="Arial" panose="020B0604020202020204" pitchFamily="34" charset="0"/>
              </a:rPr>
              <a:t>top-down approaches </a:t>
            </a:r>
            <a:r>
              <a:rPr lang="en-US" sz="2400" dirty="0">
                <a:latin typeface="Times New Roman" panose="02020603050405020304" pitchFamily="18" charset="0"/>
                <a:ea typeface="Calibri" panose="020F0502020204030204" pitchFamily="34" charset="0"/>
                <a:cs typeface="Arial" panose="020B0604020202020204" pitchFamily="34" charset="0"/>
              </a:rPr>
              <a:t>frequently rely on financial and accounting records and other databases, they are retrospective. Top-down approaches rely on comprehensive data sources and aggregated cost data. Top-down approaches tend to be more efficient and less time-consuming but risk some loss of accuracy in the estimations they provide.</a:t>
            </a:r>
          </a:p>
        </p:txBody>
      </p:sp>
    </p:spTree>
    <p:extLst>
      <p:ext uri="{BB962C8B-B14F-4D97-AF65-F5344CB8AC3E}">
        <p14:creationId xmlns:p14="http://schemas.microsoft.com/office/powerpoint/2010/main" val="17166094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617196"/>
            <a:ext cx="8229600" cy="724018"/>
          </a:xfrm>
        </p:spPr>
        <p:txBody>
          <a:bodyPr>
            <a:normAutofit/>
          </a:bodyPr>
          <a:lstStyle/>
          <a:p>
            <a:pPr algn="l">
              <a:lnSpc>
                <a:spcPct val="115000"/>
              </a:lnSpc>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Bottom-up versus top-down approaches </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685420"/>
            <a:ext cx="8229600" cy="5172579"/>
          </a:xfrm>
        </p:spPr>
        <p:txBody>
          <a:bodyPr>
            <a:normAutofit/>
          </a:bodyPr>
          <a:lstStyle/>
          <a:p>
            <a:pPr algn="just"/>
            <a:r>
              <a:rPr lang="en-US" sz="2400" dirty="0">
                <a:latin typeface="Times New Roman" panose="02020603050405020304" pitchFamily="18" charset="0"/>
                <a:ea typeface="Calibri" panose="020F0502020204030204" pitchFamily="34" charset="0"/>
                <a:cs typeface="Arial" panose="020B0604020202020204" pitchFamily="34" charset="0"/>
              </a:rPr>
              <a:t>Sometimes used interchangeably with bottom-up and top-down costing, </a:t>
            </a:r>
            <a:r>
              <a:rPr lang="en-US" sz="2400" b="1" dirty="0">
                <a:latin typeface="Times New Roman" panose="02020603050405020304" pitchFamily="18" charset="0"/>
                <a:ea typeface="Calibri" panose="020F0502020204030204" pitchFamily="34" charset="0"/>
                <a:cs typeface="Arial" panose="020B0604020202020204" pitchFamily="34" charset="0"/>
              </a:rPr>
              <a:t>micro costing </a:t>
            </a:r>
            <a:r>
              <a:rPr lang="en-US" sz="2400" dirty="0">
                <a:latin typeface="Times New Roman" panose="02020603050405020304" pitchFamily="18" charset="0"/>
                <a:ea typeface="Calibri" panose="020F0502020204030204" pitchFamily="34" charset="0"/>
                <a:cs typeface="Arial" panose="020B0604020202020204" pitchFamily="34" charset="0"/>
              </a:rPr>
              <a:t>and </a:t>
            </a:r>
            <a:r>
              <a:rPr lang="en-US" sz="2400" b="1" dirty="0">
                <a:latin typeface="Times New Roman" panose="02020603050405020304" pitchFamily="18" charset="0"/>
                <a:ea typeface="Calibri" panose="020F0502020204030204" pitchFamily="34" charset="0"/>
                <a:cs typeface="Arial" panose="020B0604020202020204" pitchFamily="34" charset="0"/>
              </a:rPr>
              <a:t>gross costing </a:t>
            </a:r>
            <a:r>
              <a:rPr lang="en-US" sz="2400" dirty="0">
                <a:latin typeface="Times New Roman" panose="02020603050405020304" pitchFamily="18" charset="0"/>
                <a:ea typeface="Calibri" panose="020F0502020204030204" pitchFamily="34" charset="0"/>
                <a:cs typeface="Arial" panose="020B0604020202020204" pitchFamily="34" charset="0"/>
              </a:rPr>
              <a:t>methods are additional methodological approaches that can be layered on top of a top-down or bottom-up approach. </a:t>
            </a:r>
            <a:r>
              <a:rPr lang="en-US" sz="2400" b="1" dirty="0">
                <a:latin typeface="Times New Roman" panose="02020603050405020304" pitchFamily="18" charset="0"/>
                <a:ea typeface="Calibri" panose="020F0502020204030204" pitchFamily="34" charset="0"/>
                <a:cs typeface="Arial" panose="020B0604020202020204" pitchFamily="34" charset="0"/>
              </a:rPr>
              <a:t>Micro costing </a:t>
            </a:r>
            <a:r>
              <a:rPr lang="en-US" sz="2400" dirty="0">
                <a:latin typeface="Times New Roman" panose="02020603050405020304" pitchFamily="18" charset="0"/>
                <a:ea typeface="Calibri" panose="020F0502020204030204" pitchFamily="34" charset="0"/>
                <a:cs typeface="Arial" panose="020B0604020202020204" pitchFamily="34" charset="0"/>
              </a:rPr>
              <a:t>focuses on highly detailed cost inputs. When done using a bottom-up approach, micro costing is most likely to provide an accurate identification </a:t>
            </a:r>
            <a:r>
              <a:rPr lang="en-US" sz="2400" i="1" dirty="0">
                <a:latin typeface="Times New Roman" panose="02020603050405020304" pitchFamily="18" charset="0"/>
                <a:ea typeface="Calibri" panose="020F0502020204030204" pitchFamily="34" charset="0"/>
                <a:cs typeface="Arial" panose="020B0604020202020204" pitchFamily="34" charset="0"/>
              </a:rPr>
              <a:t>and</a:t>
            </a:r>
            <a:r>
              <a:rPr lang="en-US" sz="2400" dirty="0">
                <a:latin typeface="Times New Roman" panose="02020603050405020304" pitchFamily="18" charset="0"/>
                <a:ea typeface="Calibri" panose="020F0502020204030204" pitchFamily="34" charset="0"/>
                <a:cs typeface="Arial" panose="020B0604020202020204" pitchFamily="34" charset="0"/>
              </a:rPr>
              <a:t> valuation of resources (Figure 3.4).</a:t>
            </a:r>
          </a:p>
          <a:p>
            <a:pPr algn="just"/>
            <a:endParaRPr lang="en-US" sz="2000" b="1"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079243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7B6FE3-8EF1-7456-9DE9-3E6A92BA03DC}"/>
              </a:ext>
            </a:extLst>
          </p:cNvPr>
          <p:cNvSpPr>
            <a:spLocks noGrp="1"/>
          </p:cNvSpPr>
          <p:nvPr>
            <p:ph idx="1"/>
          </p:nvPr>
        </p:nvSpPr>
        <p:spPr>
          <a:xfrm>
            <a:off x="457200" y="913926"/>
            <a:ext cx="8229600" cy="5212238"/>
          </a:xfrm>
        </p:spPr>
        <p:txBody>
          <a:bodyPr>
            <a:normAutofit fontScale="77500" lnSpcReduction="20000"/>
          </a:bodyPr>
          <a:lstStyle/>
          <a:p>
            <a:pPr algn="just"/>
            <a:r>
              <a:rPr lang="en-US" sz="3200" b="1" dirty="0">
                <a:latin typeface="Times New Roman" panose="02020603050405020304" pitchFamily="18" charset="0"/>
                <a:ea typeface="Calibri" panose="020F0502020204030204" pitchFamily="34" charset="0"/>
                <a:cs typeface="Arial" panose="020B0604020202020204" pitchFamily="34" charset="0"/>
              </a:rPr>
              <a:t>Gross costing </a:t>
            </a:r>
            <a:r>
              <a:rPr lang="en-US" sz="3200" dirty="0">
                <a:latin typeface="Times New Roman" panose="02020603050405020304" pitchFamily="18" charset="0"/>
                <a:ea typeface="Calibri" panose="020F0502020204030204" pitchFamily="34" charset="0"/>
                <a:cs typeface="Arial" panose="020B0604020202020204" pitchFamily="34" charset="0"/>
              </a:rPr>
              <a:t>approaches use aggregate information on resource use, commonly estimating total costs and dividing by the relevant unit of interest.</a:t>
            </a:r>
          </a:p>
          <a:p>
            <a:pPr algn="just"/>
            <a:endParaRPr lang="en-US" sz="32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32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32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32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32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32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3200" dirty="0">
              <a:latin typeface="Times New Roman" panose="02020603050405020304" pitchFamily="18" charset="0"/>
              <a:ea typeface="Calibri" panose="020F0502020204030204" pitchFamily="34" charset="0"/>
              <a:cs typeface="Arial" panose="020B0604020202020204" pitchFamily="34" charset="0"/>
            </a:endParaRPr>
          </a:p>
          <a:p>
            <a:pPr algn="just"/>
            <a:endParaRPr lang="en-GB" sz="2800" b="1" dirty="0">
              <a:latin typeface="Times New Roman" panose="02020603050405020304" pitchFamily="18" charset="0"/>
              <a:ea typeface="Calibri" panose="020F0502020204030204" pitchFamily="34" charset="0"/>
              <a:cs typeface="Arial" panose="020B0604020202020204" pitchFamily="34" charset="0"/>
            </a:endParaRPr>
          </a:p>
          <a:p>
            <a:pPr algn="just"/>
            <a:endParaRPr lang="en-GB" sz="2800" b="1" dirty="0">
              <a:latin typeface="Times New Roman" panose="02020603050405020304" pitchFamily="18" charset="0"/>
              <a:ea typeface="Calibri" panose="020F0502020204030204" pitchFamily="34" charset="0"/>
              <a:cs typeface="Arial" panose="020B0604020202020204" pitchFamily="34" charset="0"/>
            </a:endParaRPr>
          </a:p>
          <a:p>
            <a:pPr algn="just"/>
            <a:endParaRPr lang="en-GB" sz="2800" b="1" dirty="0">
              <a:latin typeface="Times New Roman" panose="02020603050405020304" pitchFamily="18" charset="0"/>
              <a:ea typeface="Calibri" panose="020F0502020204030204" pitchFamily="34" charset="0"/>
              <a:cs typeface="Arial" panose="020B0604020202020204" pitchFamily="34" charset="0"/>
            </a:endParaRPr>
          </a:p>
          <a:p>
            <a:pPr algn="just"/>
            <a:r>
              <a:rPr lang="en-US" sz="2800" b="1" dirty="0">
                <a:latin typeface="Times New Roman" panose="02020603050405020304" pitchFamily="18" charset="0"/>
                <a:ea typeface="Calibri" panose="020F0502020204030204" pitchFamily="34" charset="0"/>
                <a:cs typeface="Arial" panose="020B0604020202020204" pitchFamily="34" charset="0"/>
              </a:rPr>
              <a:t>Figure 3.4 Cost estimation method matrix.</a:t>
            </a:r>
            <a:endParaRPr lang="en-IQ" dirty="0"/>
          </a:p>
        </p:txBody>
      </p:sp>
      <p:pic>
        <p:nvPicPr>
          <p:cNvPr id="5" name="Picture 4">
            <a:extLst>
              <a:ext uri="{FF2B5EF4-FFF2-40B4-BE49-F238E27FC236}">
                <a16:creationId xmlns:a16="http://schemas.microsoft.com/office/drawing/2014/main" id="{C8D5E9B7-DD63-10F7-2B21-B2EB4A028CE2}"/>
              </a:ext>
            </a:extLst>
          </p:cNvPr>
          <p:cNvPicPr>
            <a:picLocks noChangeAspect="1"/>
          </p:cNvPicPr>
          <p:nvPr/>
        </p:nvPicPr>
        <p:blipFill>
          <a:blip r:embed="rId2"/>
          <a:stretch>
            <a:fillRect/>
          </a:stretch>
        </p:blipFill>
        <p:spPr>
          <a:xfrm>
            <a:off x="1993663" y="2516261"/>
            <a:ext cx="5175309" cy="2658692"/>
          </a:xfrm>
          <a:prstGeom prst="rect">
            <a:avLst/>
          </a:prstGeom>
        </p:spPr>
      </p:pic>
    </p:spTree>
    <p:extLst>
      <p:ext uri="{BB962C8B-B14F-4D97-AF65-F5344CB8AC3E}">
        <p14:creationId xmlns:p14="http://schemas.microsoft.com/office/powerpoint/2010/main" val="26295210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534112"/>
            <a:ext cx="8229600" cy="985140"/>
          </a:xfrm>
        </p:spPr>
        <p:txBody>
          <a:bodyPr>
            <a:normAutofit/>
          </a:bodyPr>
          <a:lstStyle/>
          <a:p>
            <a:pPr algn="l">
              <a:lnSpc>
                <a:spcPct val="115000"/>
              </a:lnSpc>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Data sources and measurement </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2017756"/>
            <a:ext cx="8229600" cy="4840243"/>
          </a:xfrm>
        </p:spPr>
        <p:txBody>
          <a:bodyPr>
            <a:normAutofit/>
          </a:bodyPr>
          <a:lstStyle/>
          <a:p>
            <a:pPr algn="just"/>
            <a:r>
              <a:rPr lang="en-US" sz="2400" dirty="0">
                <a:latin typeface="Times New Roman" panose="02020603050405020304" pitchFamily="18" charset="0"/>
                <a:ea typeface="Calibri" panose="020F0502020204030204" pitchFamily="34" charset="0"/>
                <a:cs typeface="Arial" panose="020B0604020202020204" pitchFamily="34" charset="0"/>
              </a:rPr>
              <a:t>Sources of cost data are extensive. In some cases, data will be collected from </a:t>
            </a:r>
            <a:r>
              <a:rPr lang="en-US" sz="2400" b="1" dirty="0">
                <a:latin typeface="Times New Roman" panose="02020603050405020304" pitchFamily="18" charset="0"/>
                <a:ea typeface="Calibri" panose="020F0502020204030204" pitchFamily="34" charset="0"/>
                <a:cs typeface="Arial" panose="020B0604020202020204" pitchFamily="34" charset="0"/>
              </a:rPr>
              <a:t>existing sources</a:t>
            </a:r>
            <a:r>
              <a:rPr lang="en-US" sz="2400" dirty="0">
                <a:latin typeface="Times New Roman" panose="02020603050405020304" pitchFamily="18" charset="0"/>
                <a:ea typeface="Calibri" panose="020F0502020204030204" pitchFamily="34" charset="0"/>
                <a:cs typeface="Arial" panose="020B0604020202020204" pitchFamily="34" charset="0"/>
              </a:rPr>
              <a:t>, such as financial reporting or payroll systems; records for such expenditures as utilities; reimbursements and subgrant payments; pay slips; procurement records, etc. </a:t>
            </a:r>
          </a:p>
          <a:p>
            <a:pPr marL="0" indent="0" algn="just">
              <a:buNone/>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000" b="1"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61913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381000"/>
            <a:ext cx="8229600" cy="1371600"/>
          </a:xfrm>
        </p:spPr>
        <p:txBody>
          <a:bodyPr>
            <a:normAutofit/>
          </a:bodyPr>
          <a:lstStyle/>
          <a:p>
            <a:pPr marL="342900" lvl="0" indent="-342900" algn="l">
              <a:lnSpc>
                <a:spcPct val="115000"/>
              </a:lnSpc>
              <a:spcBef>
                <a:spcPct val="20000"/>
              </a:spcBef>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What is cost analysis?</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752600"/>
            <a:ext cx="8229600" cy="51054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“Costing” </a:t>
            </a:r>
            <a:r>
              <a:rPr lang="en-US" sz="2400" dirty="0">
                <a:latin typeface="Times New Roman" panose="02020603050405020304" pitchFamily="18" charset="0"/>
                <a:ea typeface="Calibri" panose="020F0502020204030204" pitchFamily="34" charset="0"/>
                <a:cs typeface="Arial" panose="020B0604020202020204" pitchFamily="34" charset="0"/>
              </a:rPr>
              <a:t>is a common shorthand for referring to the process of cost estimation that takes place in an economic evaluation. The terms “costing” and “cost analysis” are used interchangeably in this lecture.</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Cost analysis is feasible in low- and middle-income country (LMIC) settings. It can be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quick, simple, and affordable</a:t>
            </a:r>
            <a:r>
              <a:rPr lang="en-US" sz="2400" dirty="0">
                <a:latin typeface="Times New Roman" panose="02020603050405020304" pitchFamily="18" charset="0"/>
                <a:ea typeface="Calibri" panose="020F0502020204030204" pitchFamily="34" charset="0"/>
                <a:cs typeface="Arial" panose="020B0604020202020204" pitchFamily="34" charset="0"/>
              </a:rPr>
              <a:t> when compared with other forms of economic evaluation. It is also feasible to perform cost analysis retrospectively in a LMIC setting, depending on the data systems in place.</a:t>
            </a:r>
          </a:p>
        </p:txBody>
      </p:sp>
    </p:spTree>
    <p:extLst>
      <p:ext uri="{BB962C8B-B14F-4D97-AF65-F5344CB8AC3E}">
        <p14:creationId xmlns:p14="http://schemas.microsoft.com/office/powerpoint/2010/main" val="41218549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06B6D7-11F0-EFCF-E9D3-B7AD212F7B48}"/>
              </a:ext>
            </a:extLst>
          </p:cNvPr>
          <p:cNvSpPr>
            <a:spLocks noGrp="1"/>
          </p:cNvSpPr>
          <p:nvPr>
            <p:ph idx="1"/>
          </p:nvPr>
        </p:nvSpPr>
        <p:spPr>
          <a:xfrm>
            <a:off x="457199" y="818972"/>
            <a:ext cx="8587099" cy="5307191"/>
          </a:xfrm>
        </p:spPr>
        <p:txBody>
          <a:bodyPr>
            <a:normAutofit/>
          </a:bodyPr>
          <a:lstStyle/>
          <a:p>
            <a:r>
              <a:rPr lang="en-US" sz="2400">
                <a:latin typeface="Times New Roman" panose="02020603050405020304" pitchFamily="18" charset="0"/>
                <a:ea typeface="Calibri" panose="020F0502020204030204" pitchFamily="34" charset="0"/>
                <a:cs typeface="Arial" panose="020B0604020202020204" pitchFamily="34" charset="0"/>
              </a:rPr>
              <a:t>Depending on the research question of interest and the availability (or lack thereof) of records, the researcher can collect specific cost-related data through more </a:t>
            </a:r>
            <a:r>
              <a:rPr lang="en-US" sz="2400" b="1">
                <a:latin typeface="Times New Roman" panose="02020603050405020304" pitchFamily="18" charset="0"/>
                <a:ea typeface="Calibri" panose="020F0502020204030204" pitchFamily="34" charset="0"/>
                <a:cs typeface="Arial" panose="020B0604020202020204" pitchFamily="34" charset="0"/>
              </a:rPr>
              <a:t>direct methods or tools</a:t>
            </a:r>
            <a:r>
              <a:rPr lang="en-US" sz="2400">
                <a:latin typeface="Times New Roman" panose="02020603050405020304" pitchFamily="18" charset="0"/>
                <a:ea typeface="Calibri" panose="020F0502020204030204" pitchFamily="34" charset="0"/>
                <a:cs typeface="Arial" panose="020B0604020202020204" pitchFamily="34" charset="0"/>
              </a:rPr>
              <a:t>, such as interviewing, observation, or surveys. Figure 3.5 presents a basic overview of the relationships among measurement methods, the data collection time, and sources of cost data.</a:t>
            </a:r>
            <a:endParaRPr lang="en-IQ" sz="2400"/>
          </a:p>
        </p:txBody>
      </p:sp>
      <p:pic>
        <p:nvPicPr>
          <p:cNvPr id="5" name="Picture 4">
            <a:extLst>
              <a:ext uri="{FF2B5EF4-FFF2-40B4-BE49-F238E27FC236}">
                <a16:creationId xmlns:a16="http://schemas.microsoft.com/office/drawing/2014/main" id="{0C7EA7BE-1CC0-9E6B-F418-E77C6F58FEC4}"/>
              </a:ext>
            </a:extLst>
          </p:cNvPr>
          <p:cNvPicPr>
            <a:picLocks noChangeAspect="1"/>
          </p:cNvPicPr>
          <p:nvPr/>
        </p:nvPicPr>
        <p:blipFill>
          <a:blip r:embed="rId2"/>
          <a:stretch>
            <a:fillRect/>
          </a:stretch>
        </p:blipFill>
        <p:spPr>
          <a:xfrm>
            <a:off x="0" y="3272802"/>
            <a:ext cx="9144000" cy="2590800"/>
          </a:xfrm>
          <a:prstGeom prst="rect">
            <a:avLst/>
          </a:prstGeom>
        </p:spPr>
      </p:pic>
      <p:sp>
        <p:nvSpPr>
          <p:cNvPr id="7" name="TextBox 6">
            <a:extLst>
              <a:ext uri="{FF2B5EF4-FFF2-40B4-BE49-F238E27FC236}">
                <a16:creationId xmlns:a16="http://schemas.microsoft.com/office/drawing/2014/main" id="{02D21B0F-3363-7D44-934D-7C67D4EB325C}"/>
              </a:ext>
            </a:extLst>
          </p:cNvPr>
          <p:cNvSpPr txBox="1"/>
          <p:nvPr/>
        </p:nvSpPr>
        <p:spPr>
          <a:xfrm>
            <a:off x="357497" y="5863603"/>
            <a:ext cx="8587099" cy="646331"/>
          </a:xfrm>
          <a:prstGeom prst="rect">
            <a:avLst/>
          </a:prstGeom>
          <a:noFill/>
        </p:spPr>
        <p:txBody>
          <a:bodyPr wrap="square">
            <a:spAutoFit/>
          </a:bodyPr>
          <a:lstStyle/>
          <a:p>
            <a:r>
              <a:rPr lang="en-US" sz="1800" b="1" dirty="0">
                <a:latin typeface="Times New Roman" panose="02020603050405020304" pitchFamily="18" charset="0"/>
                <a:ea typeface="Calibri" panose="020F0502020204030204" pitchFamily="34" charset="0"/>
                <a:cs typeface="Arial" panose="020B0604020202020204" pitchFamily="34" charset="0"/>
              </a:rPr>
              <a:t>Figure 3.5 Relationships among measurement methods, data collection time, and data sources.</a:t>
            </a:r>
            <a:endParaRPr lang="en-IQ" dirty="0"/>
          </a:p>
        </p:txBody>
      </p:sp>
    </p:spTree>
    <p:extLst>
      <p:ext uri="{BB962C8B-B14F-4D97-AF65-F5344CB8AC3E}">
        <p14:creationId xmlns:p14="http://schemas.microsoft.com/office/powerpoint/2010/main" val="37658225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593458"/>
            <a:ext cx="8229600" cy="1293738"/>
          </a:xfrm>
        </p:spPr>
        <p:txBody>
          <a:bodyPr>
            <a:normAutofit/>
          </a:bodyPr>
          <a:lstStyle/>
          <a:p>
            <a:pPr algn="l">
              <a:lnSpc>
                <a:spcPct val="115000"/>
              </a:lnSpc>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Sampling </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2362200"/>
            <a:ext cx="8229600" cy="4267200"/>
          </a:xfrm>
        </p:spPr>
        <p:txBody>
          <a:bodyPr>
            <a:normAutofit/>
          </a:bodyPr>
          <a:lstStyle/>
          <a:p>
            <a:pPr algn="just"/>
            <a:r>
              <a:rPr lang="en-US" sz="2400" dirty="0">
                <a:latin typeface="Times New Roman" panose="02020603050405020304" pitchFamily="18" charset="0"/>
                <a:ea typeface="Calibri" panose="020F0502020204030204" pitchFamily="34" charset="0"/>
                <a:cs typeface="Arial" panose="020B0604020202020204" pitchFamily="34" charset="0"/>
              </a:rPr>
              <a:t>Depending on the nature of the costing activity taking place, there may be a need for sampling sites or clinics. </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cs typeface="Arial" panose="020B0604020202020204" pitchFamily="34" charset="0"/>
              </a:rPr>
              <a:t>First, whether sampling is needed should be decided based on the number of sites, organizations, or entities from which data need to be collected. </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cs typeface="Arial" panose="020B0604020202020204" pitchFamily="34" charset="0"/>
              </a:rPr>
              <a:t>If the number is small, it may be feasible to collect information from every facility or location. If the number of sites is too large, then sampling is needed.</a:t>
            </a:r>
          </a:p>
        </p:txBody>
      </p:sp>
    </p:spTree>
    <p:extLst>
      <p:ext uri="{BB962C8B-B14F-4D97-AF65-F5344CB8AC3E}">
        <p14:creationId xmlns:p14="http://schemas.microsoft.com/office/powerpoint/2010/main" val="32348791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427290"/>
            <a:ext cx="8229600" cy="1341214"/>
          </a:xfrm>
        </p:spPr>
        <p:txBody>
          <a:bodyPr>
            <a:norm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Analyzing and Presenting Cost Data </a:t>
            </a:r>
            <a:endParaRPr lang="en-US" sz="2000"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661682"/>
            <a:ext cx="8229600" cy="5196318"/>
          </a:xfrm>
        </p:spPr>
        <p:txBody>
          <a:bodyPr>
            <a:normAutofit/>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After the cost data have been collected from a variety of sources, they should be organized and analyzed to be of use to decision makers.</a:t>
            </a:r>
          </a:p>
          <a:p>
            <a:pPr marL="0" indent="0" algn="just">
              <a:lnSpc>
                <a:spcPct val="115000"/>
              </a:lnSpc>
              <a:buNone/>
            </a:pPr>
            <a:r>
              <a:rPr lang="en-US" sz="3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 studies and cost systems </a:t>
            </a: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Cost studies </a:t>
            </a:r>
            <a:r>
              <a:rPr lang="en-US" sz="2400" dirty="0">
                <a:latin typeface="Times New Roman" panose="02020603050405020304" pitchFamily="18" charset="0"/>
                <a:ea typeface="Calibri" panose="020F0502020204030204" pitchFamily="34" charset="0"/>
                <a:cs typeface="Arial" panose="020B0604020202020204" pitchFamily="34" charset="0"/>
              </a:rPr>
              <a:t>are often one-off studies that differ in approach and structure based on the existing records that are in place at an organization. There is usually great variation in the cost elements included, the methods used to gather costs, and geographic coverage, making comparisons and use of the data in other settings difficult.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420334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B3507-0BB1-C748-8E57-EBA6DF1A5489}"/>
              </a:ext>
            </a:extLst>
          </p:cNvPr>
          <p:cNvSpPr>
            <a:spLocks noGrp="1"/>
          </p:cNvSpPr>
          <p:nvPr>
            <p:ph idx="1"/>
          </p:nvPr>
        </p:nvSpPr>
        <p:spPr/>
        <p:txBody>
          <a:bodyPr>
            <a:normAutofit/>
          </a:bodyPr>
          <a:lstStyle/>
          <a:p>
            <a:r>
              <a:rPr lang="en-US" sz="2800">
                <a:latin typeface="Times New Roman" panose="02020603050405020304" pitchFamily="18" charset="0"/>
                <a:ea typeface="Calibri" panose="020F0502020204030204" pitchFamily="34" charset="0"/>
                <a:cs typeface="Arial" panose="020B0604020202020204" pitchFamily="34" charset="0"/>
              </a:rPr>
              <a:t>A </a:t>
            </a:r>
            <a:r>
              <a:rPr lang="en-US" sz="2800" b="1">
                <a:latin typeface="Times New Roman" panose="02020603050405020304" pitchFamily="18" charset="0"/>
                <a:ea typeface="Calibri" panose="020F0502020204030204" pitchFamily="34" charset="0"/>
                <a:cs typeface="Arial" panose="020B0604020202020204" pitchFamily="34" charset="0"/>
              </a:rPr>
              <a:t>cost system </a:t>
            </a:r>
            <a:r>
              <a:rPr lang="en-US" sz="2800">
                <a:latin typeface="Times New Roman" panose="02020603050405020304" pitchFamily="18" charset="0"/>
                <a:ea typeface="Calibri" panose="020F0502020204030204" pitchFamily="34" charset="0"/>
                <a:cs typeface="Arial" panose="020B0604020202020204" pitchFamily="34" charset="0"/>
              </a:rPr>
              <a:t>is a tool that makes use of the widespread availability of routine data at health service delivery organizations to collect cost data routinely using existing records. It treats cost data as M&amp;E data, enabling organizations to use cost data to inform program management and decision making.</a:t>
            </a:r>
            <a:endParaRPr lang="en-IQ" sz="2800"/>
          </a:p>
        </p:txBody>
      </p:sp>
    </p:spTree>
    <p:extLst>
      <p:ext uri="{BB962C8B-B14F-4D97-AF65-F5344CB8AC3E}">
        <p14:creationId xmlns:p14="http://schemas.microsoft.com/office/powerpoint/2010/main" val="19863867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0"/>
            <a:ext cx="8229600" cy="685800"/>
          </a:xfrm>
        </p:spPr>
        <p:txBody>
          <a:bodyPr>
            <a:normAutofit/>
          </a:bodyPr>
          <a:lstStyle/>
          <a:p>
            <a:pPr algn="l">
              <a:lnSpc>
                <a:spcPct val="115000"/>
              </a:lnSpc>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 studies and cost systems </a:t>
            </a: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685800"/>
            <a:ext cx="8229600" cy="6172200"/>
          </a:xfrm>
        </p:spPr>
        <p:txBody>
          <a:bodyPr>
            <a:normAutofit fontScale="92500" lnSpcReduction="10000"/>
          </a:bodyPr>
          <a:lstStyle/>
          <a:p>
            <a:pPr algn="just"/>
            <a:r>
              <a:rPr lang="en-US" sz="2400" dirty="0">
                <a:latin typeface="Times New Roman" panose="02020603050405020304" pitchFamily="18" charset="0"/>
                <a:ea typeface="Calibri" panose="020F0502020204030204" pitchFamily="34" charset="0"/>
                <a:cs typeface="Arial" panose="020B0604020202020204" pitchFamily="34" charset="0"/>
              </a:rPr>
              <a:t>Figure 3.6 is an example of a comparison of family planning cost studies. The example looks at the cost per visit for injectables, a type of long-lasting reversible contraceptive. In this situation, there is an interest in understanding how the variation can be due to differences in the service delivery approach (was service delivery at a clinic or in the community?), differences in salaries for personnel, or other programmatic features. Unfortunately, conclusions about the impact of a program feature cannot be drawn, because of the wide variation in methods used for these studies.</a:t>
            </a: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r>
              <a:rPr lang="en-US" sz="2000" b="1" dirty="0">
                <a:latin typeface="Times New Roman" panose="02020603050405020304" pitchFamily="18" charset="0"/>
                <a:ea typeface="Calibri" panose="020F0502020204030204" pitchFamily="34" charset="0"/>
                <a:cs typeface="Arial" panose="020B0604020202020204" pitchFamily="34" charset="0"/>
              </a:rPr>
              <a:t>Figure 3.6 Injectable cost per visit (2010).</a:t>
            </a:r>
          </a:p>
        </p:txBody>
      </p:sp>
      <p:pic>
        <p:nvPicPr>
          <p:cNvPr id="4" name="Picture 3">
            <a:extLst>
              <a:ext uri="{FF2B5EF4-FFF2-40B4-BE49-F238E27FC236}">
                <a16:creationId xmlns:a16="http://schemas.microsoft.com/office/drawing/2014/main" id="{26782F02-DC40-4659-B791-875D0C2A1DC0}"/>
              </a:ext>
            </a:extLst>
          </p:cNvPr>
          <p:cNvPicPr>
            <a:picLocks noChangeAspect="1"/>
          </p:cNvPicPr>
          <p:nvPr/>
        </p:nvPicPr>
        <p:blipFill>
          <a:blip r:embed="rId3"/>
          <a:stretch>
            <a:fillRect/>
          </a:stretch>
        </p:blipFill>
        <p:spPr>
          <a:xfrm>
            <a:off x="15240" y="3429000"/>
            <a:ext cx="9128760" cy="2981123"/>
          </a:xfrm>
          <a:prstGeom prst="rect">
            <a:avLst/>
          </a:prstGeom>
        </p:spPr>
      </p:pic>
    </p:spTree>
    <p:extLst>
      <p:ext uri="{BB962C8B-B14F-4D97-AF65-F5344CB8AC3E}">
        <p14:creationId xmlns:p14="http://schemas.microsoft.com/office/powerpoint/2010/main" val="3026435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0"/>
            <a:ext cx="8229600" cy="838200"/>
          </a:xfrm>
        </p:spPr>
        <p:txBody>
          <a:bodyPr>
            <a:normAutofit/>
          </a:bodyPr>
          <a:lstStyle/>
          <a:p>
            <a:pPr algn="just">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Study Design and Scope</a:t>
            </a:r>
            <a:endParaRPr lang="en-US" sz="2000"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310118"/>
            <a:ext cx="8229600" cy="4709682"/>
          </a:xfrm>
        </p:spPr>
        <p:txBody>
          <a:bodyPr>
            <a:normAutofit/>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The first component of any research study is the establishment of the scope and methods. A cost analysis is no different. Several decisions need to be made when determining how to approach data collection for a costing activity. Many of these decisions are driven by the research question to be answered. </a:t>
            </a:r>
          </a:p>
          <a:p>
            <a:pPr algn="just">
              <a:lnSpc>
                <a:spcPct val="115000"/>
              </a:lnSpc>
              <a:buFont typeface="Wingdings" panose="05000000000000000000" pitchFamily="2" charset="2"/>
              <a:buChar char="q"/>
            </a:pP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First</a:t>
            </a:r>
            <a:r>
              <a:rPr lang="en-US" sz="24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determine the </a:t>
            </a:r>
            <a:r>
              <a:rPr lang="en-US" sz="2400" i="1" dirty="0">
                <a:latin typeface="Times New Roman" panose="02020603050405020304" pitchFamily="18" charset="0"/>
                <a:ea typeface="Calibri" panose="020F0502020204030204" pitchFamily="34" charset="0"/>
                <a:cs typeface="Arial" panose="020B0604020202020204" pitchFamily="34" charset="0"/>
              </a:rPr>
              <a:t>perspective</a:t>
            </a:r>
            <a:r>
              <a:rPr lang="en-US" sz="2400" dirty="0">
                <a:latin typeface="Times New Roman" panose="02020603050405020304" pitchFamily="18" charset="0"/>
                <a:ea typeface="Calibri" panose="020F0502020204030204" pitchFamily="34" charset="0"/>
                <a:cs typeface="Arial" panose="020B0604020202020204" pitchFamily="34" charset="0"/>
              </a:rPr>
              <a:t>.</a:t>
            </a:r>
          </a:p>
          <a:p>
            <a:pPr algn="just">
              <a:lnSpc>
                <a:spcPct val="115000"/>
              </a:lnSpc>
              <a:buFont typeface="Wingdings" panose="05000000000000000000" pitchFamily="2" charset="2"/>
              <a:buChar char="q"/>
            </a:pP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Second</a:t>
            </a:r>
            <a:r>
              <a:rPr lang="en-US" sz="2400" dirty="0">
                <a:latin typeface="Times New Roman" panose="02020603050405020304" pitchFamily="18" charset="0"/>
                <a:ea typeface="Calibri" panose="020F0502020204030204" pitchFamily="34" charset="0"/>
                <a:cs typeface="Arial" panose="020B0604020202020204" pitchFamily="34" charset="0"/>
              </a:rPr>
              <a:t>, establish the primary </a:t>
            </a:r>
            <a:r>
              <a:rPr lang="en-US" sz="2400" i="1" dirty="0">
                <a:latin typeface="Times New Roman" panose="02020603050405020304" pitchFamily="18" charset="0"/>
                <a:ea typeface="Calibri" panose="020F0502020204030204" pitchFamily="34" charset="0"/>
                <a:cs typeface="Arial" panose="020B0604020202020204" pitchFamily="34" charset="0"/>
              </a:rPr>
              <a:t>purpose, population, and focus</a:t>
            </a:r>
            <a:r>
              <a:rPr lang="en-US" sz="2400" dirty="0">
                <a:latin typeface="Times New Roman" panose="02020603050405020304" pitchFamily="18" charset="0"/>
                <a:ea typeface="Calibri" panose="020F0502020204030204" pitchFamily="34" charset="0"/>
                <a:cs typeface="Arial" panose="020B0604020202020204" pitchFamily="34" charset="0"/>
              </a:rPr>
              <a:t> of the cost estimation activity.</a:t>
            </a:r>
          </a:p>
        </p:txBody>
      </p:sp>
    </p:spTree>
    <p:extLst>
      <p:ext uri="{BB962C8B-B14F-4D97-AF65-F5344CB8AC3E}">
        <p14:creationId xmlns:p14="http://schemas.microsoft.com/office/powerpoint/2010/main" val="1619123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109803-83D0-F184-C5A0-B9BF160E6DBD}"/>
              </a:ext>
            </a:extLst>
          </p:cNvPr>
          <p:cNvSpPr>
            <a:spLocks noGrp="1"/>
          </p:cNvSpPr>
          <p:nvPr>
            <p:ph idx="1"/>
          </p:nvPr>
        </p:nvSpPr>
        <p:spPr>
          <a:xfrm>
            <a:off x="457200" y="1066088"/>
            <a:ext cx="8229600" cy="4525963"/>
          </a:xfrm>
        </p:spPr>
        <p:txBody>
          <a:bodyPr>
            <a:normAutofit fontScale="92500"/>
          </a:bodyPr>
          <a:lstStyle/>
          <a:p>
            <a:pPr algn="just">
              <a:lnSpc>
                <a:spcPct val="115000"/>
              </a:lnSpc>
              <a:buFont typeface="Wingdings" panose="05000000000000000000" pitchFamily="2" charset="2"/>
              <a:buChar char="q"/>
            </a:pP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Third</a:t>
            </a:r>
            <a:r>
              <a:rPr lang="en-US" sz="3200" dirty="0">
                <a:latin typeface="Times New Roman" panose="02020603050405020304" pitchFamily="18" charset="0"/>
                <a:ea typeface="Calibri" panose="020F0502020204030204" pitchFamily="34" charset="0"/>
                <a:cs typeface="Arial" panose="020B0604020202020204" pitchFamily="34" charset="0"/>
              </a:rPr>
              <a:t>, decide whether the analysis will be limited to </a:t>
            </a:r>
            <a:r>
              <a:rPr lang="en-US" sz="3200" i="1" dirty="0">
                <a:latin typeface="Times New Roman" panose="02020603050405020304" pitchFamily="18" charset="0"/>
                <a:ea typeface="Calibri" panose="020F0502020204030204" pitchFamily="34" charset="0"/>
                <a:cs typeface="Arial" panose="020B0604020202020204" pitchFamily="34" charset="0"/>
              </a:rPr>
              <a:t>financial costs </a:t>
            </a:r>
            <a:r>
              <a:rPr lang="en-US" sz="3200" dirty="0">
                <a:latin typeface="Times New Roman" panose="02020603050405020304" pitchFamily="18" charset="0"/>
                <a:ea typeface="Calibri" panose="020F0502020204030204" pitchFamily="34" charset="0"/>
                <a:cs typeface="Arial" panose="020B0604020202020204" pitchFamily="34" charset="0"/>
              </a:rPr>
              <a:t>or will include </a:t>
            </a:r>
            <a:r>
              <a:rPr lang="en-US" sz="3200" i="1" dirty="0">
                <a:latin typeface="Times New Roman" panose="02020603050405020304" pitchFamily="18" charset="0"/>
                <a:ea typeface="Calibri" panose="020F0502020204030204" pitchFamily="34" charset="0"/>
                <a:cs typeface="Arial" panose="020B0604020202020204" pitchFamily="34" charset="0"/>
              </a:rPr>
              <a:t>economic costs</a:t>
            </a:r>
            <a:r>
              <a:rPr lang="en-US" sz="3200" dirty="0">
                <a:latin typeface="Times New Roman" panose="02020603050405020304" pitchFamily="18" charset="0"/>
                <a:ea typeface="Calibri" panose="020F0502020204030204" pitchFamily="34" charset="0"/>
                <a:cs typeface="Arial" panose="020B0604020202020204" pitchFamily="34" charset="0"/>
              </a:rPr>
              <a:t>. Will the study address all costs of a program or only additive (incremental) costs? What costs will be included and excluded?</a:t>
            </a:r>
          </a:p>
          <a:p>
            <a:pPr algn="just">
              <a:lnSpc>
                <a:spcPct val="115000"/>
              </a:lnSpc>
              <a:buFont typeface="Wingdings" panose="05000000000000000000" pitchFamily="2" charset="2"/>
              <a:buChar char="q"/>
            </a:pPr>
            <a:r>
              <a:rPr lang="en-US" sz="3200" dirty="0">
                <a:latin typeface="Times New Roman" panose="02020603050405020304" pitchFamily="18" charset="0"/>
                <a:ea typeface="Calibri" panose="020F0502020204030204" pitchFamily="34" charset="0"/>
                <a:cs typeface="Arial" panose="020B0604020202020204" pitchFamily="34" charset="0"/>
              </a:rPr>
              <a:t>•</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Fourth</a:t>
            </a:r>
            <a:r>
              <a:rPr lang="en-US" sz="3200" dirty="0">
                <a:latin typeface="Times New Roman" panose="02020603050405020304" pitchFamily="18" charset="0"/>
                <a:ea typeface="Calibri" panose="020F0502020204030204" pitchFamily="34" charset="0"/>
                <a:cs typeface="Arial" panose="020B0604020202020204" pitchFamily="34" charset="0"/>
              </a:rPr>
              <a:t>, define the </a:t>
            </a:r>
            <a:r>
              <a:rPr lang="en-US" sz="3200" i="1" dirty="0">
                <a:latin typeface="Times New Roman" panose="02020603050405020304" pitchFamily="18" charset="0"/>
                <a:ea typeface="Calibri" panose="020F0502020204030204" pitchFamily="34" charset="0"/>
                <a:cs typeface="Arial" panose="020B0604020202020204" pitchFamily="34" charset="0"/>
              </a:rPr>
              <a:t>unit of measurement</a:t>
            </a:r>
            <a:r>
              <a:rPr lang="en-US" sz="3200" dirty="0">
                <a:latin typeface="Times New Roman" panose="02020603050405020304" pitchFamily="18" charset="0"/>
                <a:ea typeface="Calibri" panose="020F0502020204030204" pitchFamily="34" charset="0"/>
                <a:cs typeface="Arial" panose="020B0604020202020204" pitchFamily="34" charset="0"/>
              </a:rPr>
              <a:t>.</a:t>
            </a:r>
          </a:p>
          <a:p>
            <a:pPr algn="just">
              <a:lnSpc>
                <a:spcPct val="115000"/>
              </a:lnSpc>
              <a:buFont typeface="Wingdings" panose="05000000000000000000" pitchFamily="2" charset="2"/>
              <a:buChar char="q"/>
            </a:pPr>
            <a:r>
              <a:rPr lang="en-US" sz="3200" dirty="0">
                <a:latin typeface="Times New Roman" panose="02020603050405020304" pitchFamily="18" charset="0"/>
                <a:ea typeface="Calibri" panose="020F0502020204030204" pitchFamily="34" charset="0"/>
                <a:cs typeface="Arial" panose="020B0604020202020204" pitchFamily="34" charset="0"/>
              </a:rPr>
              <a:t>•</a:t>
            </a: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Fifth</a:t>
            </a:r>
            <a:r>
              <a:rPr lang="en-US" sz="3200" dirty="0">
                <a:latin typeface="Times New Roman" panose="02020603050405020304" pitchFamily="18" charset="0"/>
                <a:ea typeface="Calibri" panose="020F0502020204030204" pitchFamily="34" charset="0"/>
                <a:cs typeface="Arial" panose="020B0604020202020204" pitchFamily="34" charset="0"/>
              </a:rPr>
              <a:t>, set the </a:t>
            </a:r>
            <a:r>
              <a:rPr lang="en-US" sz="3200" i="1" dirty="0">
                <a:latin typeface="Times New Roman" panose="02020603050405020304" pitchFamily="18" charset="0"/>
                <a:ea typeface="Calibri" panose="020F0502020204030204" pitchFamily="34" charset="0"/>
                <a:cs typeface="Arial" panose="020B0604020202020204" pitchFamily="34" charset="0"/>
              </a:rPr>
              <a:t>period</a:t>
            </a:r>
            <a:r>
              <a:rPr lang="en-US" sz="3200" dirty="0">
                <a:latin typeface="Times New Roman" panose="02020603050405020304" pitchFamily="18" charset="0"/>
                <a:ea typeface="Calibri" panose="020F0502020204030204" pitchFamily="34" charset="0"/>
                <a:cs typeface="Arial" panose="020B0604020202020204" pitchFamily="34" charset="0"/>
              </a:rPr>
              <a:t> for when data are collected.</a:t>
            </a:r>
            <a:endParaRPr lang="en-IQ" dirty="0"/>
          </a:p>
        </p:txBody>
      </p:sp>
    </p:spTree>
    <p:extLst>
      <p:ext uri="{BB962C8B-B14F-4D97-AF65-F5344CB8AC3E}">
        <p14:creationId xmlns:p14="http://schemas.microsoft.com/office/powerpoint/2010/main" val="536609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486635"/>
            <a:ext cx="8229600" cy="1080093"/>
          </a:xfrm>
        </p:spPr>
        <p:txBody>
          <a:bodyPr>
            <a:normAutofit/>
          </a:bodyPr>
          <a:lstStyle/>
          <a:p>
            <a:pPr marL="342900" lvl="0" indent="-342900" algn="l">
              <a:lnSpc>
                <a:spcPct val="115000"/>
              </a:lnSpc>
              <a:spcBef>
                <a:spcPct val="20000"/>
              </a:spcBef>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 perspective</a:t>
            </a:r>
            <a:endParaRPr lang="ar-SA" sz="5400" dirty="0">
              <a:solidFill>
                <a:srgbClr val="0070C0"/>
              </a:solidFill>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661682"/>
            <a:ext cx="8229600" cy="5196318"/>
          </a:xfrm>
        </p:spPr>
        <p:txBody>
          <a:bodyPr>
            <a:normAutofit/>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Define the </a:t>
            </a:r>
            <a:r>
              <a:rPr lang="en-US" sz="24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perspective</a:t>
            </a:r>
            <a:r>
              <a:rPr lang="en-US" sz="2400" dirty="0">
                <a:latin typeface="Times New Roman" panose="02020603050405020304" pitchFamily="18" charset="0"/>
                <a:ea typeface="Calibri" panose="020F0502020204030204" pitchFamily="34" charset="0"/>
                <a:cs typeface="Arial" panose="020B0604020202020204" pitchFamily="34" charset="0"/>
              </a:rPr>
              <a:t> of the study or “the viewpoint from which it is conducted”. A study’s perspective is determined at the outset because it affects the research question being addressed, method, cost elements, and statistical analysis. </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The potential perspectives are the patient, provider, purchaser (payer), sponsor (e.g., employer), government, and societal. </a:t>
            </a:r>
            <a:endParaRPr lang="en-GB"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The most commonly discussed are provider, patient, and society. Figure 3.2 presents the costs that may be associated with these three major perspectives.</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marL="0" indent="0" algn="just">
              <a:lnSpc>
                <a:spcPct val="115000"/>
              </a:lnSpc>
              <a:buNone/>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endParaRPr lang="en-US" sz="2000" b="1"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29759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77CD737-6FCF-30C2-3AE4-4DB749D2D673}"/>
              </a:ext>
            </a:extLst>
          </p:cNvPr>
          <p:cNvPicPr>
            <a:picLocks noGrp="1" noChangeAspect="1"/>
          </p:cNvPicPr>
          <p:nvPr>
            <p:ph idx="1"/>
          </p:nvPr>
        </p:nvPicPr>
        <p:blipFill>
          <a:blip r:embed="rId2"/>
          <a:stretch>
            <a:fillRect/>
          </a:stretch>
        </p:blipFill>
        <p:spPr>
          <a:xfrm>
            <a:off x="809477" y="1091964"/>
            <a:ext cx="7525046" cy="3160052"/>
          </a:xfrm>
          <a:prstGeom prst="rect">
            <a:avLst/>
          </a:prstGeom>
        </p:spPr>
      </p:pic>
      <p:sp>
        <p:nvSpPr>
          <p:cNvPr id="7" name="TextBox 6">
            <a:extLst>
              <a:ext uri="{FF2B5EF4-FFF2-40B4-BE49-F238E27FC236}">
                <a16:creationId xmlns:a16="http://schemas.microsoft.com/office/drawing/2014/main" id="{BEA54368-CC56-7D83-1F06-8D170420D3C4}"/>
              </a:ext>
            </a:extLst>
          </p:cNvPr>
          <p:cNvSpPr txBox="1"/>
          <p:nvPr/>
        </p:nvSpPr>
        <p:spPr>
          <a:xfrm>
            <a:off x="809477" y="4626276"/>
            <a:ext cx="7525046" cy="369332"/>
          </a:xfrm>
          <a:prstGeom prst="rect">
            <a:avLst/>
          </a:prstGeom>
          <a:noFill/>
        </p:spPr>
        <p:txBody>
          <a:bodyPr wrap="square">
            <a:spAutoFit/>
          </a:bodyPr>
          <a:lstStyle/>
          <a:p>
            <a:r>
              <a:rPr lang="en-US" sz="1800" b="1" dirty="0">
                <a:latin typeface="Times New Roman" panose="02020603050405020304" pitchFamily="18" charset="0"/>
                <a:ea typeface="Calibri" panose="020F0502020204030204" pitchFamily="34" charset="0"/>
                <a:cs typeface="Arial" panose="020B0604020202020204" pitchFamily="34" charset="0"/>
              </a:rPr>
              <a:t>Figure 3.2 Cost elements to consider for different study perspectives.</a:t>
            </a:r>
            <a:endParaRPr lang="en-IQ" dirty="0"/>
          </a:p>
        </p:txBody>
      </p:sp>
    </p:spTree>
    <p:extLst>
      <p:ext uri="{BB962C8B-B14F-4D97-AF65-F5344CB8AC3E}">
        <p14:creationId xmlns:p14="http://schemas.microsoft.com/office/powerpoint/2010/main" val="2276547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510373"/>
            <a:ext cx="8229600" cy="807103"/>
          </a:xfrm>
        </p:spPr>
        <p:txBody>
          <a:bodyPr>
            <a:normAutofit/>
          </a:bodyPr>
          <a:lstStyle/>
          <a:p>
            <a:pPr algn="l">
              <a:lnSpc>
                <a:spcPct val="115000"/>
              </a:lnSpc>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Decision problems</a:t>
            </a:r>
            <a:endParaRPr lang="en-US" sz="2000"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219817" y="1673550"/>
            <a:ext cx="8229600" cy="4674075"/>
          </a:xfrm>
        </p:spPr>
        <p:txBody>
          <a:bodyPr>
            <a:normAutofit/>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Next, the researcher defines the </a:t>
            </a:r>
            <a:r>
              <a:rPr lang="en-US" sz="24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decision problem</a:t>
            </a:r>
            <a:r>
              <a:rPr lang="en-US" sz="2400" b="1"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or economic question to be answered when conducting the cost estimation. Like traditional evaluation research questions, there are basic contextual factors that should be outlined. The factors include “</a:t>
            </a:r>
            <a:r>
              <a:rPr lang="en-US" sz="24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what,” “who,” “how,” and “why”</a:t>
            </a:r>
            <a:r>
              <a:rPr lang="en-US" sz="2400" dirty="0">
                <a:latin typeface="Times New Roman" panose="02020603050405020304" pitchFamily="18" charset="0"/>
                <a:ea typeface="Calibri" panose="020F0502020204030204" pitchFamily="34" charset="0"/>
                <a:cs typeface="Arial" panose="020B0604020202020204" pitchFamily="34" charset="0"/>
              </a:rPr>
              <a:t> the study is being conducted.</a:t>
            </a:r>
          </a:p>
          <a:p>
            <a:pPr algn="just">
              <a:lnSpc>
                <a:spcPct val="115000"/>
              </a:lnSpc>
              <a:buFont typeface="Wingdings" panose="05000000000000000000" pitchFamily="2" charset="2"/>
              <a:buChar char="q"/>
            </a:pPr>
            <a:r>
              <a:rPr lang="en-US" sz="2400" dirty="0">
                <a:latin typeface="Times New Roman" panose="02020603050405020304" pitchFamily="18" charset="0"/>
                <a:ea typeface="Calibri" panose="020F0502020204030204" pitchFamily="34" charset="0"/>
                <a:cs typeface="Arial" panose="020B0604020202020204" pitchFamily="34" charset="0"/>
              </a:rPr>
              <a:t>•What is it that the cost study is designed to consider? Define the activity, service, intervention, or output being studied.</a:t>
            </a:r>
          </a:p>
          <a:p>
            <a:pPr algn="just">
              <a:lnSpc>
                <a:spcPct val="115000"/>
              </a:lnSpc>
              <a:buFont typeface="Wingdings" panose="05000000000000000000" pitchFamily="2" charset="2"/>
              <a:buChar char="q"/>
            </a:pPr>
            <a:r>
              <a:rPr lang="en-US" sz="2400" dirty="0">
                <a:latin typeface="Times New Roman" panose="02020603050405020304" pitchFamily="18" charset="0"/>
                <a:ea typeface="Calibri" panose="020F0502020204030204" pitchFamily="34" charset="0"/>
                <a:cs typeface="Arial" panose="020B0604020202020204" pitchFamily="34" charset="0"/>
              </a:rPr>
              <a:t>•Who is the target population?</a:t>
            </a:r>
          </a:p>
        </p:txBody>
      </p:sp>
    </p:spTree>
    <p:extLst>
      <p:ext uri="{BB962C8B-B14F-4D97-AF65-F5344CB8AC3E}">
        <p14:creationId xmlns:p14="http://schemas.microsoft.com/office/powerpoint/2010/main" val="17356218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TotalTime>
  <Words>4184</Words>
  <Application>Microsoft Office PowerPoint</Application>
  <PresentationFormat>On-screen Show (4:3)</PresentationFormat>
  <Paragraphs>229</Paragraphs>
  <Slides>44</Slides>
  <Notes>18</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Cost Analysis  </vt:lpstr>
      <vt:lpstr>Introduction</vt:lpstr>
      <vt:lpstr>What is cost analysis?</vt:lpstr>
      <vt:lpstr>What is cost analysis?</vt:lpstr>
      <vt:lpstr>Study Design and Scope</vt:lpstr>
      <vt:lpstr>PowerPoint Presentation</vt:lpstr>
      <vt:lpstr>Cost perspective</vt:lpstr>
      <vt:lpstr>PowerPoint Presentation</vt:lpstr>
      <vt:lpstr>Decision problems</vt:lpstr>
      <vt:lpstr>PowerPoint Presentation</vt:lpstr>
      <vt:lpstr>Costing frameworks</vt:lpstr>
      <vt:lpstr>Financial and economic costs</vt:lpstr>
      <vt:lpstr>PowerPoint Presentation</vt:lpstr>
      <vt:lpstr>Financial and economic costs</vt:lpstr>
      <vt:lpstr>PowerPoint Presentation</vt:lpstr>
      <vt:lpstr>Full and incremental costs</vt:lpstr>
      <vt:lpstr>Other costs to consider</vt:lpstr>
      <vt:lpstr>PowerPoint Presentation</vt:lpstr>
      <vt:lpstr>Determining the unit of analysis</vt:lpstr>
      <vt:lpstr>Determining the unit of analysis</vt:lpstr>
      <vt:lpstr>Time horizon</vt:lpstr>
      <vt:lpstr>PowerPoint Presentation</vt:lpstr>
      <vt:lpstr>Data Collection Method </vt:lpstr>
      <vt:lpstr>PowerPoint Presentation</vt:lpstr>
      <vt:lpstr>Data collection timing </vt:lpstr>
      <vt:lpstr>Types of costs </vt:lpstr>
      <vt:lpstr>Direct and indirect costs</vt:lpstr>
      <vt:lpstr>Joint costs and non-joint costs </vt:lpstr>
      <vt:lpstr>Capital and recurrent costs</vt:lpstr>
      <vt:lpstr>Fixed and variable costs </vt:lpstr>
      <vt:lpstr>Costs at different levels of service </vt:lpstr>
      <vt:lpstr>Cost estimation approaches </vt:lpstr>
      <vt:lpstr>Cost estimation approaches </vt:lpstr>
      <vt:lpstr>Cost estimation approaches </vt:lpstr>
      <vt:lpstr>PowerPoint Presentation</vt:lpstr>
      <vt:lpstr>Bottom-up versus top-down approaches </vt:lpstr>
      <vt:lpstr>Bottom-up versus top-down approaches </vt:lpstr>
      <vt:lpstr>PowerPoint Presentation</vt:lpstr>
      <vt:lpstr>Data sources and measurement </vt:lpstr>
      <vt:lpstr>PowerPoint Presentation</vt:lpstr>
      <vt:lpstr>Sampling </vt:lpstr>
      <vt:lpstr>Analyzing and Presenting Cost Data </vt:lpstr>
      <vt:lpstr>PowerPoint Presentation</vt:lpstr>
      <vt:lpstr>Cost studies and cost systems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Pharmacy Ethics  (Theoretical considerations) </dc:title>
  <dc:creator>hp 15</dc:creator>
  <cp:lastModifiedBy>Dr.Abeer abdulhadi</cp:lastModifiedBy>
  <cp:revision>43</cp:revision>
  <dcterms:created xsi:type="dcterms:W3CDTF">2006-08-16T00:00:00Z</dcterms:created>
  <dcterms:modified xsi:type="dcterms:W3CDTF">2025-02-21T12:23:12Z</dcterms:modified>
</cp:coreProperties>
</file>