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3"/>
  </p:notesMasterIdLst>
  <p:sldIdLst>
    <p:sldId id="256" r:id="rId2"/>
    <p:sldId id="257" r:id="rId3"/>
    <p:sldId id="258" r:id="rId4"/>
    <p:sldId id="259" r:id="rId5"/>
    <p:sldId id="260" r:id="rId6"/>
    <p:sldId id="272" r:id="rId7"/>
    <p:sldId id="273" r:id="rId8"/>
    <p:sldId id="274" r:id="rId9"/>
    <p:sldId id="275" r:id="rId10"/>
    <p:sldId id="281" r:id="rId11"/>
    <p:sldId id="298" r:id="rId12"/>
    <p:sldId id="296" r:id="rId13"/>
    <p:sldId id="276" r:id="rId14"/>
    <p:sldId id="277" r:id="rId15"/>
    <p:sldId id="278" r:id="rId16"/>
    <p:sldId id="299" r:id="rId17"/>
    <p:sldId id="279" r:id="rId18"/>
    <p:sldId id="282" r:id="rId19"/>
    <p:sldId id="300" r:id="rId20"/>
    <p:sldId id="284" r:id="rId21"/>
    <p:sldId id="286" r:id="rId22"/>
    <p:sldId id="287" r:id="rId23"/>
    <p:sldId id="301" r:id="rId24"/>
    <p:sldId id="288" r:id="rId25"/>
    <p:sldId id="289" r:id="rId26"/>
    <p:sldId id="294" r:id="rId27"/>
    <p:sldId id="291" r:id="rId28"/>
    <p:sldId id="292" r:id="rId29"/>
    <p:sldId id="293" r:id="rId30"/>
    <p:sldId id="297" r:id="rId31"/>
    <p:sldId id="295" r:id="rId3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762"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CF4D4EE-BE32-4D72-A691-A63B6EE4E50A}" type="datetimeFigureOut">
              <a:rPr lang="en-US" smtClean="0"/>
              <a:t>3/26/2025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2865C1-F23D-4BB4-A6B3-B92F286276CA}" type="slidenum">
              <a:rPr lang="en-US" smtClean="0"/>
              <a:t>‹#›</a:t>
            </a:fld>
            <a:endParaRPr lang="en-US"/>
          </a:p>
        </p:txBody>
      </p:sp>
    </p:spTree>
    <p:extLst>
      <p:ext uri="{BB962C8B-B14F-4D97-AF65-F5344CB8AC3E}">
        <p14:creationId xmlns:p14="http://schemas.microsoft.com/office/powerpoint/2010/main" val="32720883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3/26/2025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3/26/2025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3/26/2025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3/26/2025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3/26/2025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3/26/2025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1D8BD707-D9CF-40AE-B4C6-C98DA3205C09}" type="datetimeFigureOut">
              <a:rPr lang="en-US" smtClean="0"/>
              <a:pPr/>
              <a:t>3/26/2025</a:t>
            </a:fld>
            <a:endParaRPr lang="en-US"/>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US"/>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2514600"/>
            <a:ext cx="7848600" cy="2133600"/>
          </a:xfrm>
          <a:ln w="28575">
            <a:solidFill>
              <a:schemeClr val="tx1"/>
            </a:solidFill>
          </a:ln>
        </p:spPr>
        <p:txBody>
          <a:bodyPr/>
          <a:lstStyle/>
          <a:p>
            <a:pPr algn="ctr"/>
            <a:r>
              <a:rPr lang="en-US" sz="4000" b="1" dirty="0"/>
              <a:t>Electronic Communication</a:t>
            </a:r>
            <a:br>
              <a:rPr lang="en-US" sz="4000" b="1" dirty="0"/>
            </a:br>
            <a:r>
              <a:rPr lang="en-US" sz="4000" b="1" dirty="0"/>
              <a:t>in Health </a:t>
            </a:r>
            <a:r>
              <a:rPr lang="en-US" sz="4000" b="1" dirty="0" smtClean="0"/>
              <a:t>Care</a:t>
            </a:r>
            <a:br>
              <a:rPr lang="en-US" sz="4000" b="1" dirty="0" smtClean="0"/>
            </a:br>
            <a:r>
              <a:rPr lang="en-US" sz="4000" b="1" dirty="0"/>
              <a:t/>
            </a:r>
            <a:br>
              <a:rPr lang="en-US" sz="4000" b="1" dirty="0"/>
            </a:br>
            <a:r>
              <a:rPr lang="en-US" sz="4000" b="1" dirty="0"/>
              <a:t>Ethical Behavior when Communicating with Patients</a:t>
            </a:r>
            <a:endParaRPr lang="en-US" sz="4000" b="1" dirty="0"/>
          </a:p>
        </p:txBody>
      </p:sp>
    </p:spTree>
    <p:extLst>
      <p:ext uri="{BB962C8B-B14F-4D97-AF65-F5344CB8AC3E}">
        <p14:creationId xmlns:p14="http://schemas.microsoft.com/office/powerpoint/2010/main" val="37740349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8991600" cy="6324600"/>
          </a:xfrm>
        </p:spPr>
        <p:txBody>
          <a:bodyPr>
            <a:noAutofit/>
          </a:bodyPr>
          <a:lstStyle/>
          <a:p>
            <a:pPr algn="just"/>
            <a:r>
              <a:rPr lang="en-US" sz="2800" dirty="0"/>
              <a:t>It is obvious that Ms. Edwards does not understand the purpose of drug </a:t>
            </a:r>
            <a:r>
              <a:rPr lang="en-US" sz="2800" dirty="0" smtClean="0"/>
              <a:t>treatment nor </a:t>
            </a:r>
            <a:r>
              <a:rPr lang="en-US" sz="2800" dirty="0"/>
              <a:t>the medication’s possible </a:t>
            </a:r>
            <a:r>
              <a:rPr lang="en-US" sz="2800" dirty="0" smtClean="0"/>
              <a:t>side effects</a:t>
            </a:r>
            <a:r>
              <a:rPr lang="en-US" sz="2800" dirty="0"/>
              <a:t>. Thus, it could </a:t>
            </a:r>
            <a:r>
              <a:rPr lang="en-US" sz="2800" dirty="0" smtClean="0"/>
              <a:t>be not </a:t>
            </a:r>
            <a:r>
              <a:rPr lang="en-US" sz="2800" dirty="0"/>
              <a:t>actually given informed consent to treatment. </a:t>
            </a:r>
            <a:endParaRPr lang="en-US" sz="2800" dirty="0" smtClean="0"/>
          </a:p>
          <a:p>
            <a:pPr algn="just"/>
            <a:r>
              <a:rPr lang="en-US" sz="2800" dirty="0" smtClean="0"/>
              <a:t>Advices </a:t>
            </a:r>
            <a:r>
              <a:rPr lang="en-US" sz="2800" dirty="0"/>
              <a:t>against </a:t>
            </a:r>
            <a:r>
              <a:rPr lang="en-US" sz="2800" dirty="0" smtClean="0"/>
              <a:t>providing information </a:t>
            </a:r>
            <a:r>
              <a:rPr lang="en-US" sz="2800" dirty="0"/>
              <a:t>may </a:t>
            </a:r>
            <a:r>
              <a:rPr lang="en-US" sz="2800" dirty="0" smtClean="0"/>
              <a:t>increase </a:t>
            </a:r>
            <a:r>
              <a:rPr lang="en-US" sz="2800" dirty="0"/>
              <a:t>fears that Ms. Edwards may not take </a:t>
            </a:r>
            <a:r>
              <a:rPr lang="en-US" sz="2800" dirty="0" smtClean="0"/>
              <a:t>the medication </a:t>
            </a:r>
            <a:r>
              <a:rPr lang="en-US" sz="2800" dirty="0"/>
              <a:t>she needs to treat her medical condition if she is aware of </a:t>
            </a:r>
            <a:r>
              <a:rPr lang="en-US" sz="2800" dirty="0" smtClean="0"/>
              <a:t>the side </a:t>
            </a:r>
            <a:r>
              <a:rPr lang="en-US" sz="2800" dirty="0"/>
              <a:t>effects. </a:t>
            </a:r>
            <a:endParaRPr lang="en-US" sz="2800" dirty="0" smtClean="0"/>
          </a:p>
          <a:p>
            <a:pPr algn="just"/>
            <a:r>
              <a:rPr lang="en-US" sz="2800" dirty="0" smtClean="0"/>
              <a:t>The </a:t>
            </a:r>
            <a:r>
              <a:rPr lang="en-US" sz="2800" dirty="0"/>
              <a:t>principle </a:t>
            </a:r>
            <a:r>
              <a:rPr lang="en-US" sz="2800" dirty="0" smtClean="0"/>
              <a:t>raised </a:t>
            </a:r>
            <a:r>
              <a:rPr lang="en-US" sz="2800" dirty="0"/>
              <a:t>in this case is beneficence—doing </a:t>
            </a:r>
            <a:r>
              <a:rPr lang="en-US" sz="2800" dirty="0" smtClean="0"/>
              <a:t>something that </a:t>
            </a:r>
            <a:r>
              <a:rPr lang="en-US" sz="2800" dirty="0"/>
              <a:t>you decide is in her best interest</a:t>
            </a:r>
            <a:r>
              <a:rPr lang="en-US" sz="2800" dirty="0" smtClean="0"/>
              <a:t>.</a:t>
            </a:r>
          </a:p>
          <a:p>
            <a:pPr algn="just"/>
            <a:r>
              <a:rPr lang="en-US" sz="2000" dirty="0" smtClean="0"/>
              <a:t> </a:t>
            </a:r>
            <a:endParaRPr lang="en-US" sz="2000" dirty="0"/>
          </a:p>
        </p:txBody>
      </p:sp>
    </p:spTree>
    <p:extLst>
      <p:ext uri="{BB962C8B-B14F-4D97-AF65-F5344CB8AC3E}">
        <p14:creationId xmlns:p14="http://schemas.microsoft.com/office/powerpoint/2010/main" val="30223379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943600"/>
          </a:xfrm>
        </p:spPr>
        <p:txBody>
          <a:bodyPr>
            <a:normAutofit lnSpcReduction="10000"/>
          </a:bodyPr>
          <a:lstStyle/>
          <a:p>
            <a:pPr algn="just"/>
            <a:r>
              <a:rPr lang="en-US" dirty="0"/>
              <a:t>Other arguments against informing Ms. Edwards may focus on the physician, on the belief that it is the physician’s responsibility to inform patients, or on the physician’s right to choose not to provide her with certain information about her treatment. </a:t>
            </a:r>
          </a:p>
          <a:p>
            <a:pPr algn="just"/>
            <a:r>
              <a:rPr lang="en-US" dirty="0"/>
              <a:t>Other arguments may focus on your fears about antagonizing </a:t>
            </a:r>
            <a:r>
              <a:rPr lang="en-US" b="1" dirty="0">
                <a:solidFill>
                  <a:srgbClr val="FF0000"/>
                </a:solidFill>
              </a:rPr>
              <a:t>physicians </a:t>
            </a:r>
            <a:r>
              <a:rPr lang="en-US" dirty="0"/>
              <a:t>by acting contrary to their wishes. </a:t>
            </a:r>
          </a:p>
          <a:p>
            <a:pPr algn="just"/>
            <a:r>
              <a:rPr lang="en-US" dirty="0"/>
              <a:t>The principle of self-rule and the right of the patient to determine what will be done to her body argues in favor of you providing information about the medication, including its purpose and side effects</a:t>
            </a:r>
            <a:r>
              <a:rPr lang="en-US" dirty="0" smtClean="0"/>
              <a:t>.</a:t>
            </a:r>
          </a:p>
          <a:p>
            <a:pPr algn="just"/>
            <a:r>
              <a:rPr lang="en-US" dirty="0" smtClean="0"/>
              <a:t> </a:t>
            </a:r>
            <a:r>
              <a:rPr lang="en-US" dirty="0"/>
              <a:t>You may need to call Ms. Edwards physician to gather further information pertinent to her treatment or to consult with the physician on how informed consent should take place..</a:t>
            </a:r>
            <a:endParaRPr lang="en-US" dirty="0"/>
          </a:p>
        </p:txBody>
      </p:sp>
    </p:spTree>
    <p:extLst>
      <p:ext uri="{BB962C8B-B14F-4D97-AF65-F5344CB8AC3E}">
        <p14:creationId xmlns:p14="http://schemas.microsoft.com/office/powerpoint/2010/main" val="2970812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609600"/>
            <a:ext cx="8382000" cy="5867400"/>
          </a:xfrm>
        </p:spPr>
        <p:txBody>
          <a:bodyPr>
            <a:normAutofit/>
          </a:bodyPr>
          <a:lstStyle/>
          <a:p>
            <a:pPr algn="just"/>
            <a:r>
              <a:rPr lang="en-US" dirty="0"/>
              <a:t>Nevertheless,</a:t>
            </a:r>
          </a:p>
          <a:p>
            <a:pPr algn="just"/>
            <a:r>
              <a:rPr lang="en-US" dirty="0"/>
              <a:t>Ms. Edwards has the right to this information and must be informed before she begins taking </a:t>
            </a:r>
            <a:r>
              <a:rPr lang="en-US" dirty="0" smtClean="0"/>
              <a:t>the </a:t>
            </a:r>
            <a:r>
              <a:rPr lang="en-US" dirty="0"/>
              <a:t>medication. </a:t>
            </a:r>
            <a:endParaRPr lang="en-US" dirty="0" smtClean="0"/>
          </a:p>
          <a:p>
            <a:pPr algn="just"/>
            <a:r>
              <a:rPr lang="en-US" dirty="0" smtClean="0"/>
              <a:t>This </a:t>
            </a:r>
            <a:r>
              <a:rPr lang="en-US" dirty="0"/>
              <a:t>case highlights the potential conflict of interest facing you in which </a:t>
            </a:r>
            <a:r>
              <a:rPr lang="en-US" dirty="0" smtClean="0"/>
              <a:t>self-interest </a:t>
            </a:r>
            <a:r>
              <a:rPr lang="en-US" dirty="0"/>
              <a:t>to others (e.g., physicians) are allowed to override the interests of your patients. </a:t>
            </a:r>
            <a:endParaRPr lang="en-US" dirty="0" smtClean="0"/>
          </a:p>
          <a:p>
            <a:pPr algn="just"/>
            <a:r>
              <a:rPr lang="en-US" dirty="0" smtClean="0"/>
              <a:t>Although </a:t>
            </a:r>
            <a:r>
              <a:rPr lang="en-US" dirty="0"/>
              <a:t>the principles of beneficence and autonomy may be in conflict in this case, the right of self-determination by the patient is so </a:t>
            </a:r>
            <a:r>
              <a:rPr lang="en-US" dirty="0" smtClean="0"/>
              <a:t>important </a:t>
            </a:r>
            <a:r>
              <a:rPr lang="en-US" dirty="0"/>
              <a:t>as to be </a:t>
            </a:r>
            <a:r>
              <a:rPr lang="en-US" dirty="0" smtClean="0"/>
              <a:t>principal. </a:t>
            </a:r>
            <a:r>
              <a:rPr lang="en-US" dirty="0"/>
              <a:t>Ms. Edwards has the right to information about her medication, regardless of whether that information would affect her decision to initiate treatment</a:t>
            </a:r>
            <a:endParaRPr lang="ar-IQ" dirty="0"/>
          </a:p>
        </p:txBody>
      </p:sp>
    </p:spTree>
    <p:extLst>
      <p:ext uri="{BB962C8B-B14F-4D97-AF65-F5344CB8AC3E}">
        <p14:creationId xmlns:p14="http://schemas.microsoft.com/office/powerpoint/2010/main" val="6820827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381000"/>
            <a:ext cx="8763000" cy="609600"/>
          </a:xfrm>
        </p:spPr>
        <p:txBody>
          <a:bodyPr>
            <a:noAutofit/>
          </a:bodyPr>
          <a:lstStyle/>
          <a:p>
            <a:r>
              <a:rPr lang="en-US" sz="2800" dirty="0"/>
              <a:t>A Pharmacy Code of Conduct for a Modern World</a:t>
            </a:r>
          </a:p>
        </p:txBody>
      </p:sp>
      <p:sp>
        <p:nvSpPr>
          <p:cNvPr id="3" name="Content Placeholder 2"/>
          <p:cNvSpPr>
            <a:spLocks noGrp="1"/>
          </p:cNvSpPr>
          <p:nvPr>
            <p:ph idx="1"/>
          </p:nvPr>
        </p:nvSpPr>
        <p:spPr>
          <a:xfrm>
            <a:off x="152400" y="1066800"/>
            <a:ext cx="8763000" cy="5638800"/>
          </a:xfrm>
        </p:spPr>
        <p:txBody>
          <a:bodyPr>
            <a:normAutofit/>
          </a:bodyPr>
          <a:lstStyle/>
          <a:p>
            <a:pPr algn="just"/>
            <a:r>
              <a:rPr lang="en-US" dirty="0" smtClean="0"/>
              <a:t>The </a:t>
            </a:r>
            <a:r>
              <a:rPr lang="en-US" dirty="0"/>
              <a:t>emerging role of pharmacists as medication </a:t>
            </a:r>
            <a:r>
              <a:rPr lang="en-US" dirty="0" smtClean="0"/>
              <a:t>therapy managers</a:t>
            </a:r>
            <a:r>
              <a:rPr lang="en-US" dirty="0"/>
              <a:t> </a:t>
            </a:r>
            <a:r>
              <a:rPr lang="en-US" dirty="0" smtClean="0"/>
              <a:t>requires </a:t>
            </a:r>
            <a:r>
              <a:rPr lang="en-US" dirty="0"/>
              <a:t>you to be more effective and efficient when engaging in all forms </a:t>
            </a:r>
            <a:r>
              <a:rPr lang="en-US" dirty="0" smtClean="0"/>
              <a:t>of communication </a:t>
            </a:r>
            <a:r>
              <a:rPr lang="en-US" dirty="0"/>
              <a:t>as it relates to </a:t>
            </a:r>
            <a:r>
              <a:rPr lang="en-US" dirty="0" smtClean="0"/>
              <a:t>medications</a:t>
            </a:r>
          </a:p>
          <a:p>
            <a:pPr algn="just"/>
            <a:r>
              <a:rPr lang="en-US" dirty="0" smtClean="0"/>
              <a:t>Pharmacists </a:t>
            </a:r>
            <a:r>
              <a:rPr lang="en-US" dirty="0"/>
              <a:t>can </a:t>
            </a:r>
            <a:r>
              <a:rPr lang="en-US" dirty="0" smtClean="0"/>
              <a:t>be fulfilled of </a:t>
            </a:r>
            <a:r>
              <a:rPr lang="en-US" dirty="0"/>
              <a:t>the fact that the World Health </a:t>
            </a:r>
            <a:r>
              <a:rPr lang="en-US" dirty="0" smtClean="0"/>
              <a:t>Organization (WHO</a:t>
            </a:r>
            <a:r>
              <a:rPr lang="en-US" dirty="0"/>
              <a:t>) has </a:t>
            </a:r>
            <a:r>
              <a:rPr lang="en-US" dirty="0" smtClean="0"/>
              <a:t>approve their </a:t>
            </a:r>
            <a:r>
              <a:rPr lang="en-US" dirty="0"/>
              <a:t>importance as communicators and health care </a:t>
            </a:r>
            <a:r>
              <a:rPr lang="en-US" dirty="0" smtClean="0"/>
              <a:t>givers. </a:t>
            </a:r>
            <a:endParaRPr lang="en-US" dirty="0" smtClean="0"/>
          </a:p>
          <a:p>
            <a:pPr algn="just"/>
            <a:r>
              <a:rPr lang="en-US" dirty="0" smtClean="0"/>
              <a:t>Thus</a:t>
            </a:r>
            <a:r>
              <a:rPr lang="en-US" dirty="0"/>
              <a:t>, you must be prepared to carefully recognize and resolve </a:t>
            </a:r>
            <a:r>
              <a:rPr lang="en-US" dirty="0" smtClean="0"/>
              <a:t>ethical issues </a:t>
            </a:r>
            <a:r>
              <a:rPr lang="en-US" dirty="0"/>
              <a:t>by understanding general and specific ethical principles and by </a:t>
            </a:r>
            <a:r>
              <a:rPr lang="en-US" dirty="0" smtClean="0"/>
              <a:t>applying these </a:t>
            </a:r>
            <a:r>
              <a:rPr lang="en-US" dirty="0"/>
              <a:t>principles to pharmaceutical care and medication therapy management.</a:t>
            </a:r>
          </a:p>
        </p:txBody>
      </p:sp>
    </p:spTree>
    <p:extLst>
      <p:ext uri="{BB962C8B-B14F-4D97-AF65-F5344CB8AC3E}">
        <p14:creationId xmlns:p14="http://schemas.microsoft.com/office/powerpoint/2010/main" val="40986677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609600"/>
          </a:xfrm>
        </p:spPr>
        <p:txBody>
          <a:bodyPr>
            <a:normAutofit fontScale="90000"/>
          </a:bodyPr>
          <a:lstStyle/>
          <a:p>
            <a:r>
              <a:rPr lang="en-US" dirty="0"/>
              <a:t>THE PHARMACISTS CODE OF ETHICS</a:t>
            </a:r>
          </a:p>
        </p:txBody>
      </p:sp>
      <p:sp>
        <p:nvSpPr>
          <p:cNvPr id="3" name="Content Placeholder 2"/>
          <p:cNvSpPr>
            <a:spLocks noGrp="1"/>
          </p:cNvSpPr>
          <p:nvPr>
            <p:ph idx="1"/>
          </p:nvPr>
        </p:nvSpPr>
        <p:spPr>
          <a:xfrm>
            <a:off x="0" y="990600"/>
            <a:ext cx="9067800" cy="5867400"/>
          </a:xfrm>
        </p:spPr>
        <p:txBody>
          <a:bodyPr>
            <a:normAutofit/>
          </a:bodyPr>
          <a:lstStyle/>
          <a:p>
            <a:pPr algn="just"/>
            <a:r>
              <a:rPr lang="en-US" dirty="0"/>
              <a:t>The </a:t>
            </a:r>
            <a:r>
              <a:rPr lang="en-US" dirty="0" err="1"/>
              <a:t>APhA</a:t>
            </a:r>
            <a:r>
              <a:rPr lang="en-US" dirty="0"/>
              <a:t> adopted a revised Code of Ethics for Pharmacists in 1994; </a:t>
            </a:r>
            <a:r>
              <a:rPr lang="en-US" dirty="0" smtClean="0"/>
              <a:t>the American </a:t>
            </a:r>
            <a:r>
              <a:rPr lang="en-US" dirty="0"/>
              <a:t>Society of Health-System Pharmacists (ASHP) endorsed the </a:t>
            </a:r>
            <a:r>
              <a:rPr lang="en-US" dirty="0" smtClean="0"/>
              <a:t>same code </a:t>
            </a:r>
            <a:r>
              <a:rPr lang="en-US" dirty="0"/>
              <a:t>in 1996. </a:t>
            </a:r>
            <a:endParaRPr lang="en-US" dirty="0" smtClean="0"/>
          </a:p>
          <a:p>
            <a:pPr algn="just"/>
            <a:r>
              <a:rPr lang="en-US" dirty="0" smtClean="0"/>
              <a:t>This </a:t>
            </a:r>
            <a:r>
              <a:rPr lang="en-US" dirty="0"/>
              <a:t>code was founded using a patient-centered approach and </a:t>
            </a:r>
            <a:r>
              <a:rPr lang="en-US" dirty="0" smtClean="0"/>
              <a:t> principles </a:t>
            </a:r>
            <a:r>
              <a:rPr lang="en-US" dirty="0"/>
              <a:t>are based on moral obligations and virtues intended to </a:t>
            </a:r>
            <a:r>
              <a:rPr lang="en-US" dirty="0" smtClean="0"/>
              <a:t>guide pharmacists </a:t>
            </a:r>
            <a:r>
              <a:rPr lang="en-US" dirty="0"/>
              <a:t>in their professional relationships with patients and other </a:t>
            </a:r>
            <a:r>
              <a:rPr lang="en-US" dirty="0" smtClean="0"/>
              <a:t>health care </a:t>
            </a:r>
            <a:r>
              <a:rPr lang="en-US" dirty="0"/>
              <a:t>professionals (</a:t>
            </a:r>
            <a:r>
              <a:rPr lang="en-US" dirty="0" err="1"/>
              <a:t>APhA</a:t>
            </a:r>
            <a:r>
              <a:rPr lang="en-US" dirty="0"/>
              <a:t>, 1994). </a:t>
            </a:r>
            <a:endParaRPr lang="en-US" dirty="0" smtClean="0"/>
          </a:p>
          <a:p>
            <a:pPr algn="just"/>
            <a:r>
              <a:rPr lang="en-US" dirty="0" smtClean="0"/>
              <a:t>This </a:t>
            </a:r>
            <a:r>
              <a:rPr lang="en-US" dirty="0"/>
              <a:t>pharmacist-specific Code of </a:t>
            </a:r>
            <a:r>
              <a:rPr lang="en-US" dirty="0" smtClean="0"/>
              <a:t>Ethics addresses </a:t>
            </a:r>
            <a:r>
              <a:rPr lang="en-US" dirty="0"/>
              <a:t>only ethical behavior and does not address any of the state and </a:t>
            </a:r>
            <a:r>
              <a:rPr lang="en-US" dirty="0" smtClean="0"/>
              <a:t>federal statutes </a:t>
            </a:r>
            <a:r>
              <a:rPr lang="en-US" dirty="0"/>
              <a:t>and regulations governing pharmacy practice although both state </a:t>
            </a:r>
            <a:r>
              <a:rPr lang="en-US" dirty="0" smtClean="0"/>
              <a:t>and federal </a:t>
            </a:r>
            <a:r>
              <a:rPr lang="en-US" dirty="0"/>
              <a:t>statutes and regulations address how pharmacists are to conduct </a:t>
            </a:r>
            <a:r>
              <a:rPr lang="en-US" dirty="0" smtClean="0"/>
              <a:t>themselves in </a:t>
            </a:r>
            <a:r>
              <a:rPr lang="en-US" dirty="0"/>
              <a:t>relationships designed to respect and protect the well-being of the public.</a:t>
            </a:r>
          </a:p>
        </p:txBody>
      </p:sp>
    </p:spTree>
    <p:extLst>
      <p:ext uri="{BB962C8B-B14F-4D97-AF65-F5344CB8AC3E}">
        <p14:creationId xmlns:p14="http://schemas.microsoft.com/office/powerpoint/2010/main" val="37043168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052" y="513567"/>
            <a:ext cx="9042748" cy="6268233"/>
          </a:xfrm>
        </p:spPr>
        <p:txBody>
          <a:bodyPr>
            <a:normAutofit fontScale="92500" lnSpcReduction="20000"/>
          </a:bodyPr>
          <a:lstStyle/>
          <a:p>
            <a:pPr marL="0" indent="0">
              <a:buNone/>
            </a:pPr>
            <a:r>
              <a:rPr lang="en-US" b="1" dirty="0"/>
              <a:t>The eight principles described in the </a:t>
            </a:r>
            <a:r>
              <a:rPr lang="en-US" b="1" dirty="0" err="1"/>
              <a:t>APhA</a:t>
            </a:r>
            <a:r>
              <a:rPr lang="en-US" b="1" dirty="0"/>
              <a:t> Code of Ethics for Pharmacists</a:t>
            </a:r>
          </a:p>
          <a:p>
            <a:pPr marL="0" indent="0">
              <a:buNone/>
            </a:pPr>
            <a:r>
              <a:rPr lang="en-US" b="1" dirty="0"/>
              <a:t>are as follows:</a:t>
            </a:r>
          </a:p>
          <a:p>
            <a:pPr algn="just"/>
            <a:r>
              <a:rPr lang="en-US" dirty="0"/>
              <a:t>Principle I: A pharmacist respects the covenantal relationship between </a:t>
            </a:r>
            <a:r>
              <a:rPr lang="en-US" dirty="0" smtClean="0"/>
              <a:t>the patient </a:t>
            </a:r>
            <a:r>
              <a:rPr lang="en-US" dirty="0"/>
              <a:t>and pharmacist.</a:t>
            </a:r>
          </a:p>
          <a:p>
            <a:pPr algn="just"/>
            <a:r>
              <a:rPr lang="en-US" dirty="0"/>
              <a:t>Principle II: A pharmacist promotes the good of every patient in a </a:t>
            </a:r>
            <a:r>
              <a:rPr lang="en-US" dirty="0" smtClean="0"/>
              <a:t>caring, compassionate</a:t>
            </a:r>
            <a:r>
              <a:rPr lang="en-US" dirty="0"/>
              <a:t>, and confidential manner.</a:t>
            </a:r>
          </a:p>
          <a:p>
            <a:pPr algn="just"/>
            <a:r>
              <a:rPr lang="en-US" dirty="0"/>
              <a:t>Principle III: A pharmacist respects the autonomy and dignity of each patient.</a:t>
            </a:r>
          </a:p>
          <a:p>
            <a:pPr algn="just"/>
            <a:r>
              <a:rPr lang="en-US" dirty="0"/>
              <a:t>Principle IV: A pharmacist acts with honesty and integrity in professional</a:t>
            </a:r>
          </a:p>
          <a:p>
            <a:pPr marL="0" indent="0" algn="just">
              <a:buNone/>
            </a:pPr>
            <a:r>
              <a:rPr lang="en-US" dirty="0"/>
              <a:t>relationships.</a:t>
            </a:r>
          </a:p>
          <a:p>
            <a:pPr algn="just"/>
            <a:r>
              <a:rPr lang="en-US" dirty="0"/>
              <a:t>Principle V: A pharmacist maintains professional competence.</a:t>
            </a:r>
          </a:p>
          <a:p>
            <a:pPr algn="just"/>
            <a:r>
              <a:rPr lang="en-US" dirty="0"/>
              <a:t>Principle VI: A pharmacist respects the values and abilities of colleagues</a:t>
            </a:r>
          </a:p>
          <a:p>
            <a:pPr marL="0" indent="0" algn="just">
              <a:buNone/>
            </a:pPr>
            <a:r>
              <a:rPr lang="en-US" dirty="0"/>
              <a:t>and other health professionals.</a:t>
            </a:r>
          </a:p>
          <a:p>
            <a:pPr algn="just"/>
            <a:r>
              <a:rPr lang="en-US" dirty="0"/>
              <a:t>Principle VII: A pharmacist serves individual community and societal needs.</a:t>
            </a:r>
          </a:p>
          <a:p>
            <a:pPr algn="just"/>
            <a:r>
              <a:rPr lang="en-US" dirty="0"/>
              <a:t>Principle VIII: A pharmacist seeks justice in the distribution of </a:t>
            </a:r>
            <a:r>
              <a:rPr lang="en-US" dirty="0" smtClean="0"/>
              <a:t>health resources</a:t>
            </a:r>
            <a:r>
              <a:rPr lang="en-US" dirty="0" smtClean="0"/>
              <a:t>.</a:t>
            </a:r>
            <a:endParaRPr lang="en-US" dirty="0" smtClean="0"/>
          </a:p>
        </p:txBody>
      </p:sp>
    </p:spTree>
    <p:extLst>
      <p:ext uri="{BB962C8B-B14F-4D97-AF65-F5344CB8AC3E}">
        <p14:creationId xmlns:p14="http://schemas.microsoft.com/office/powerpoint/2010/main" val="12915088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609600"/>
            <a:ext cx="8229600" cy="4876800"/>
          </a:xfrm>
        </p:spPr>
        <p:txBody>
          <a:bodyPr>
            <a:normAutofit lnSpcReduction="10000"/>
          </a:bodyPr>
          <a:lstStyle/>
          <a:p>
            <a:pPr marL="0" indent="0" algn="just">
              <a:buNone/>
            </a:pPr>
            <a:endParaRPr lang="en-US" dirty="0"/>
          </a:p>
          <a:p>
            <a:pPr algn="just"/>
            <a:r>
              <a:rPr lang="en-US" dirty="0" smtClean="0"/>
              <a:t>While </a:t>
            </a:r>
            <a:r>
              <a:rPr lang="en-US" dirty="0"/>
              <a:t>these principles outline the professional obligation of pharmacists to use their knowledge and skills for the benefit of others, they reflect general and ethical principles held in high esteem by all health care professionals</a:t>
            </a:r>
            <a:r>
              <a:rPr lang="en-US" dirty="0" smtClean="0"/>
              <a:t>.</a:t>
            </a:r>
          </a:p>
          <a:p>
            <a:pPr algn="just"/>
            <a:r>
              <a:rPr lang="en-US" dirty="0" smtClean="0"/>
              <a:t> </a:t>
            </a:r>
            <a:r>
              <a:rPr lang="en-US" dirty="0"/>
              <a:t>More importantly, the </a:t>
            </a:r>
            <a:r>
              <a:rPr lang="en-US" dirty="0" err="1"/>
              <a:t>APhA</a:t>
            </a:r>
            <a:r>
              <a:rPr lang="en-US" dirty="0"/>
              <a:t> Code was built on a contemporary interpretation of underlying ethical principles that address </a:t>
            </a:r>
            <a:r>
              <a:rPr lang="en-US" dirty="0" err="1"/>
              <a:t>nonmaleficence</a:t>
            </a:r>
            <a:r>
              <a:rPr lang="en-US" dirty="0"/>
              <a:t>, beneficence, paternalism, autonomy, honesty and truth telling, informed consent, confidentiality, and fidelity</a:t>
            </a:r>
            <a:r>
              <a:rPr lang="en-US" dirty="0" smtClean="0"/>
              <a:t>.</a:t>
            </a:r>
          </a:p>
          <a:p>
            <a:pPr algn="just"/>
            <a:r>
              <a:rPr lang="en-US" dirty="0" smtClean="0"/>
              <a:t> </a:t>
            </a:r>
            <a:r>
              <a:rPr lang="en-US" dirty="0"/>
              <a:t>These underlying principles are something that every pharmacist should understand.</a:t>
            </a:r>
          </a:p>
          <a:p>
            <a:endParaRPr lang="ar-IQ" dirty="0"/>
          </a:p>
        </p:txBody>
      </p:sp>
    </p:spTree>
    <p:extLst>
      <p:ext uri="{BB962C8B-B14F-4D97-AF65-F5344CB8AC3E}">
        <p14:creationId xmlns:p14="http://schemas.microsoft.com/office/powerpoint/2010/main" val="23147984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Seven Key Principles Guiding Ethical Conduct</a:t>
            </a:r>
          </a:p>
        </p:txBody>
      </p:sp>
      <p:sp>
        <p:nvSpPr>
          <p:cNvPr id="3" name="Content Placeholder 2"/>
          <p:cNvSpPr>
            <a:spLocks noGrp="1"/>
          </p:cNvSpPr>
          <p:nvPr>
            <p:ph idx="1"/>
          </p:nvPr>
        </p:nvSpPr>
        <p:spPr/>
        <p:txBody>
          <a:bodyPr/>
          <a:lstStyle/>
          <a:p>
            <a:pPr marL="0" indent="0">
              <a:buNone/>
            </a:pPr>
            <a:r>
              <a:rPr lang="en-US" dirty="0"/>
              <a:t>Underlying Ethical Principles</a:t>
            </a:r>
            <a:endParaRPr lang="en-US" dirty="0" smtClean="0"/>
          </a:p>
          <a:p>
            <a:pPr marL="0" indent="0">
              <a:buNone/>
            </a:pPr>
            <a:r>
              <a:rPr lang="en-US" dirty="0" smtClean="0"/>
              <a:t>1• Non maleficence</a:t>
            </a:r>
            <a:endParaRPr lang="en-US" dirty="0"/>
          </a:p>
          <a:p>
            <a:pPr marL="0" indent="0">
              <a:buNone/>
            </a:pPr>
            <a:r>
              <a:rPr lang="en-US" dirty="0" smtClean="0"/>
              <a:t>2• </a:t>
            </a:r>
            <a:r>
              <a:rPr lang="en-US" dirty="0"/>
              <a:t>Beneficence</a:t>
            </a:r>
          </a:p>
          <a:p>
            <a:pPr marL="0" indent="0">
              <a:buNone/>
            </a:pPr>
            <a:r>
              <a:rPr lang="en-US" dirty="0" smtClean="0"/>
              <a:t>3• </a:t>
            </a:r>
            <a:r>
              <a:rPr lang="en-US" dirty="0"/>
              <a:t>Autonomy versus paternalism</a:t>
            </a:r>
          </a:p>
          <a:p>
            <a:pPr marL="0" indent="0">
              <a:buNone/>
            </a:pPr>
            <a:r>
              <a:rPr lang="en-US" dirty="0" smtClean="0"/>
              <a:t>4• </a:t>
            </a:r>
            <a:r>
              <a:rPr lang="en-US" dirty="0"/>
              <a:t>Honesty and truth telling</a:t>
            </a:r>
          </a:p>
          <a:p>
            <a:pPr marL="0" indent="0">
              <a:buNone/>
            </a:pPr>
            <a:r>
              <a:rPr lang="en-US" dirty="0" smtClean="0"/>
              <a:t>5• </a:t>
            </a:r>
            <a:r>
              <a:rPr lang="en-US" dirty="0"/>
              <a:t>Informed consent</a:t>
            </a:r>
          </a:p>
          <a:p>
            <a:pPr marL="0" indent="0">
              <a:buNone/>
            </a:pPr>
            <a:r>
              <a:rPr lang="en-US" dirty="0" smtClean="0"/>
              <a:t>6• </a:t>
            </a:r>
            <a:r>
              <a:rPr lang="en-US" dirty="0"/>
              <a:t>Confidentiality</a:t>
            </a:r>
          </a:p>
          <a:p>
            <a:pPr marL="0" indent="0">
              <a:buNone/>
            </a:pPr>
            <a:r>
              <a:rPr lang="en-US" dirty="0" smtClean="0"/>
              <a:t>7• </a:t>
            </a:r>
            <a:r>
              <a:rPr lang="en-US" dirty="0"/>
              <a:t>Fidelity</a:t>
            </a:r>
          </a:p>
        </p:txBody>
      </p:sp>
    </p:spTree>
    <p:extLst>
      <p:ext uri="{BB962C8B-B14F-4D97-AF65-F5344CB8AC3E}">
        <p14:creationId xmlns:p14="http://schemas.microsoft.com/office/powerpoint/2010/main" val="1475457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533400"/>
          </a:xfrm>
        </p:spPr>
        <p:txBody>
          <a:bodyPr>
            <a:noAutofit/>
          </a:bodyPr>
          <a:lstStyle/>
          <a:p>
            <a:r>
              <a:rPr lang="en-US" sz="3200" dirty="0" smtClean="0"/>
              <a:t>1. The principle of </a:t>
            </a:r>
            <a:r>
              <a:rPr lang="en-US" sz="3200" dirty="0" err="1" smtClean="0"/>
              <a:t>nonmaleficence</a:t>
            </a:r>
            <a:endParaRPr lang="en-US" sz="3200" dirty="0"/>
          </a:p>
        </p:txBody>
      </p:sp>
      <p:sp>
        <p:nvSpPr>
          <p:cNvPr id="3" name="Content Placeholder 2"/>
          <p:cNvSpPr>
            <a:spLocks noGrp="1"/>
          </p:cNvSpPr>
          <p:nvPr>
            <p:ph idx="1"/>
          </p:nvPr>
        </p:nvSpPr>
        <p:spPr>
          <a:xfrm>
            <a:off x="152400" y="990600"/>
            <a:ext cx="8839200" cy="5715000"/>
          </a:xfrm>
        </p:spPr>
        <p:txBody>
          <a:bodyPr>
            <a:normAutofit lnSpcReduction="10000"/>
          </a:bodyPr>
          <a:lstStyle/>
          <a:p>
            <a:pPr algn="just">
              <a:buFont typeface="Wingdings" pitchFamily="2" charset="2"/>
              <a:buChar char="q"/>
            </a:pPr>
            <a:r>
              <a:rPr lang="en-US" dirty="0"/>
              <a:t>The “principle of </a:t>
            </a:r>
            <a:r>
              <a:rPr lang="en-US" dirty="0" err="1"/>
              <a:t>nonmaleficence</a:t>
            </a:r>
            <a:r>
              <a:rPr lang="en-US" dirty="0"/>
              <a:t>” is commonly stated as the principle of </a:t>
            </a:r>
            <a:r>
              <a:rPr lang="en-US" b="1" dirty="0">
                <a:solidFill>
                  <a:srgbClr val="FF0000"/>
                </a:solidFill>
              </a:rPr>
              <a:t>“</a:t>
            </a:r>
            <a:r>
              <a:rPr lang="en-US" b="1" dirty="0" smtClean="0">
                <a:solidFill>
                  <a:srgbClr val="FF0000"/>
                </a:solidFill>
              </a:rPr>
              <a:t>above all </a:t>
            </a:r>
            <a:r>
              <a:rPr lang="en-US" b="1" dirty="0">
                <a:solidFill>
                  <a:srgbClr val="FF0000"/>
                </a:solidFill>
              </a:rPr>
              <a:t>else do no harm.” </a:t>
            </a:r>
            <a:endParaRPr lang="en-US" b="1" dirty="0" smtClean="0">
              <a:solidFill>
                <a:srgbClr val="FF0000"/>
              </a:solidFill>
            </a:endParaRPr>
          </a:p>
          <a:p>
            <a:pPr algn="just">
              <a:buFont typeface="Wingdings" pitchFamily="2" charset="2"/>
              <a:buChar char="q"/>
            </a:pPr>
            <a:r>
              <a:rPr lang="en-US" b="1" dirty="0" smtClean="0">
                <a:solidFill>
                  <a:srgbClr val="FF0000"/>
                </a:solidFill>
              </a:rPr>
              <a:t>The </a:t>
            </a:r>
            <a:r>
              <a:rPr lang="en-US" b="1" dirty="0">
                <a:solidFill>
                  <a:srgbClr val="FF0000"/>
                </a:solidFill>
              </a:rPr>
              <a:t>principle of </a:t>
            </a:r>
            <a:r>
              <a:rPr lang="en-US" b="1" dirty="0" err="1">
                <a:solidFill>
                  <a:srgbClr val="FF0000"/>
                </a:solidFill>
              </a:rPr>
              <a:t>nonmaleficence</a:t>
            </a:r>
            <a:r>
              <a:rPr lang="en-US" b="1" dirty="0">
                <a:solidFill>
                  <a:srgbClr val="FF0000"/>
                </a:solidFill>
              </a:rPr>
              <a:t> </a:t>
            </a:r>
            <a:r>
              <a:rPr lang="en-US" dirty="0"/>
              <a:t>requires a health care provider </a:t>
            </a:r>
            <a:r>
              <a:rPr lang="en-US" dirty="0" smtClean="0"/>
              <a:t>to not </a:t>
            </a:r>
            <a:r>
              <a:rPr lang="en-US" dirty="0"/>
              <a:t>act in any way that intentionally inflicts needless harm or injury to a </a:t>
            </a:r>
            <a:r>
              <a:rPr lang="en-US" dirty="0" smtClean="0"/>
              <a:t>patient, either </a:t>
            </a:r>
            <a:r>
              <a:rPr lang="en-US" dirty="0"/>
              <a:t>through acts of commission or omission </a:t>
            </a:r>
            <a:r>
              <a:rPr lang="en-US" dirty="0" smtClean="0"/>
              <a:t>.</a:t>
            </a:r>
          </a:p>
          <a:p>
            <a:pPr algn="just">
              <a:buFont typeface="Wingdings" pitchFamily="2" charset="2"/>
              <a:buChar char="q"/>
            </a:pPr>
            <a:r>
              <a:rPr lang="en-US" dirty="0" smtClean="0"/>
              <a:t>The </a:t>
            </a:r>
            <a:r>
              <a:rPr lang="en-US" dirty="0"/>
              <a:t>principle of </a:t>
            </a:r>
            <a:r>
              <a:rPr lang="en-US" dirty="0" err="1"/>
              <a:t>nonmaleficence</a:t>
            </a:r>
            <a:r>
              <a:rPr lang="en-US" dirty="0"/>
              <a:t> can be violated in two distinct ways</a:t>
            </a:r>
            <a:r>
              <a:rPr lang="en-US" dirty="0" smtClean="0"/>
              <a:t>.</a:t>
            </a:r>
          </a:p>
          <a:p>
            <a:pPr algn="just">
              <a:buFont typeface="Wingdings" pitchFamily="2" charset="2"/>
              <a:buChar char="q"/>
            </a:pPr>
            <a:r>
              <a:rPr lang="en-US" dirty="0" smtClean="0"/>
              <a:t> </a:t>
            </a:r>
            <a:r>
              <a:rPr lang="en-US" dirty="0" smtClean="0"/>
              <a:t>First, pharmacists </a:t>
            </a:r>
            <a:r>
              <a:rPr lang="en-US" dirty="0"/>
              <a:t>can violate this principle if they knowingly and intentionally cause </a:t>
            </a:r>
            <a:r>
              <a:rPr lang="en-US" dirty="0" smtClean="0"/>
              <a:t>a patient </a:t>
            </a:r>
            <a:r>
              <a:rPr lang="en-US" dirty="0"/>
              <a:t>harm</a:t>
            </a:r>
            <a:r>
              <a:rPr lang="en-US" dirty="0" smtClean="0"/>
              <a:t>.</a:t>
            </a:r>
          </a:p>
          <a:p>
            <a:pPr algn="just">
              <a:buFont typeface="Wingdings" pitchFamily="2" charset="2"/>
              <a:buChar char="q"/>
            </a:pPr>
            <a:r>
              <a:rPr lang="en-US" dirty="0" smtClean="0"/>
              <a:t> </a:t>
            </a:r>
            <a:r>
              <a:rPr lang="en-US" dirty="0"/>
              <a:t>For example, knowingly filling a prescription to which a patient </a:t>
            </a:r>
            <a:r>
              <a:rPr lang="en-US" dirty="0" smtClean="0"/>
              <a:t>has an </a:t>
            </a:r>
            <a:r>
              <a:rPr lang="en-US" dirty="0"/>
              <a:t>allergy or filling a prescription in defiance of the published literature that </a:t>
            </a:r>
            <a:r>
              <a:rPr lang="en-US" dirty="0" smtClean="0"/>
              <a:t>states it </a:t>
            </a:r>
            <a:r>
              <a:rPr lang="en-US" dirty="0"/>
              <a:t>may have a drug–food interaction without telling the patient about the </a:t>
            </a:r>
            <a:r>
              <a:rPr lang="en-US" dirty="0" smtClean="0"/>
              <a:t>drug–food interaction </a:t>
            </a:r>
            <a:r>
              <a:rPr lang="en-US" dirty="0"/>
              <a:t>may be seen as malfeasance. </a:t>
            </a:r>
            <a:endParaRPr lang="en-US" dirty="0" smtClean="0"/>
          </a:p>
        </p:txBody>
      </p:sp>
    </p:spTree>
    <p:extLst>
      <p:ext uri="{BB962C8B-B14F-4D97-AF65-F5344CB8AC3E}">
        <p14:creationId xmlns:p14="http://schemas.microsoft.com/office/powerpoint/2010/main" val="32730034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867400"/>
          </a:xfrm>
        </p:spPr>
        <p:txBody>
          <a:bodyPr/>
          <a:lstStyle/>
          <a:p>
            <a:r>
              <a:rPr lang="en-US" b="1" dirty="0">
                <a:solidFill>
                  <a:srgbClr val="FF0000"/>
                </a:solidFill>
              </a:rPr>
              <a:t>The principle of </a:t>
            </a:r>
            <a:r>
              <a:rPr lang="en-US" b="1" dirty="0" err="1">
                <a:solidFill>
                  <a:srgbClr val="FF0000"/>
                </a:solidFill>
              </a:rPr>
              <a:t>nonmaleficence</a:t>
            </a:r>
            <a:r>
              <a:rPr lang="en-US" dirty="0"/>
              <a:t> may also be violated when no malice or intent to do harm is involved. </a:t>
            </a:r>
            <a:endParaRPr lang="en-US" dirty="0" smtClean="0"/>
          </a:p>
          <a:p>
            <a:r>
              <a:rPr lang="en-US" dirty="0" smtClean="0"/>
              <a:t>For </a:t>
            </a:r>
            <a:r>
              <a:rPr lang="en-US" dirty="0"/>
              <a:t>example, a pharmacist by honest mistake misreads a prescription for </a:t>
            </a:r>
            <a:r>
              <a:rPr lang="en-US" dirty="0" err="1"/>
              <a:t>Zyrtec</a:t>
            </a:r>
            <a:r>
              <a:rPr lang="en-US" dirty="0"/>
              <a:t> and fills it with Zyprexa. </a:t>
            </a:r>
            <a:endParaRPr lang="en-US" dirty="0" smtClean="0"/>
          </a:p>
          <a:p>
            <a:r>
              <a:rPr lang="en-US" dirty="0" smtClean="0"/>
              <a:t>Should </a:t>
            </a:r>
            <a:r>
              <a:rPr lang="en-US" dirty="0"/>
              <a:t>that patient come to harm through this error, the pharmacist may be found negligent in his or her actions even though the pharmacist had no intention to cause harm. </a:t>
            </a:r>
            <a:endParaRPr lang="en-US" dirty="0" smtClean="0"/>
          </a:p>
          <a:p>
            <a:r>
              <a:rPr lang="en-US" dirty="0" smtClean="0"/>
              <a:t>The </a:t>
            </a:r>
            <a:r>
              <a:rPr lang="en-US" dirty="0"/>
              <a:t>pharmacist may be considered as having failed to exercise due care in discharging his or her responsibilities as a professional. </a:t>
            </a:r>
            <a:endParaRPr lang="en-US" dirty="0" smtClean="0"/>
          </a:p>
          <a:p>
            <a:r>
              <a:rPr lang="en-US" dirty="0" smtClean="0"/>
              <a:t>Thus</a:t>
            </a:r>
            <a:r>
              <a:rPr lang="en-US" dirty="0"/>
              <a:t>, the pharmacist failed to meet his or her obligation of </a:t>
            </a:r>
            <a:r>
              <a:rPr lang="en-US" dirty="0" err="1"/>
              <a:t>nonmaleficence</a:t>
            </a:r>
            <a:r>
              <a:rPr lang="en-US" dirty="0"/>
              <a:t> and may be held accountable by the court system for his or her actions.</a:t>
            </a:r>
          </a:p>
          <a:p>
            <a:endParaRPr lang="ar-IQ" dirty="0"/>
          </a:p>
        </p:txBody>
      </p:sp>
    </p:spTree>
    <p:extLst>
      <p:ext uri="{BB962C8B-B14F-4D97-AF65-F5344CB8AC3E}">
        <p14:creationId xmlns:p14="http://schemas.microsoft.com/office/powerpoint/2010/main" val="42217817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533400"/>
          </a:xfrm>
        </p:spPr>
        <p:txBody>
          <a:bodyPr>
            <a:noAutofit/>
          </a:bodyPr>
          <a:lstStyle/>
          <a:p>
            <a:r>
              <a:rPr lang="en-US" b="1" dirty="0" smtClean="0"/>
              <a:t/>
            </a:r>
            <a:br>
              <a:rPr lang="en-US" b="1" dirty="0" smtClean="0"/>
            </a:br>
            <a:r>
              <a:rPr lang="en-US" b="1" dirty="0" smtClean="0"/>
              <a:t>Overview</a:t>
            </a:r>
            <a:r>
              <a:rPr lang="en-US" b="1" dirty="0"/>
              <a:t/>
            </a:r>
            <a:br>
              <a:rPr lang="en-US" b="1" dirty="0"/>
            </a:br>
            <a:endParaRPr lang="en-US" b="1" dirty="0"/>
          </a:p>
        </p:txBody>
      </p:sp>
      <p:sp>
        <p:nvSpPr>
          <p:cNvPr id="3" name="Content Placeholder 2"/>
          <p:cNvSpPr>
            <a:spLocks noGrp="1"/>
          </p:cNvSpPr>
          <p:nvPr>
            <p:ph idx="1"/>
          </p:nvPr>
        </p:nvSpPr>
        <p:spPr>
          <a:xfrm>
            <a:off x="457200" y="990600"/>
            <a:ext cx="8229600" cy="5486400"/>
          </a:xfrm>
        </p:spPr>
        <p:txBody>
          <a:bodyPr>
            <a:normAutofit fontScale="92500" lnSpcReduction="10000"/>
          </a:bodyPr>
          <a:lstStyle/>
          <a:p>
            <a:pPr algn="just"/>
            <a:r>
              <a:rPr lang="en-US" dirty="0" smtClean="0"/>
              <a:t>Communication </a:t>
            </a:r>
            <a:r>
              <a:rPr lang="en-US" dirty="0"/>
              <a:t>processes in health care have undergone dramatic </a:t>
            </a:r>
            <a:r>
              <a:rPr lang="en-US" dirty="0" smtClean="0"/>
              <a:t>changes through </a:t>
            </a:r>
            <a:r>
              <a:rPr lang="en-US" dirty="0"/>
              <a:t>use of electronic means of communication. </a:t>
            </a:r>
            <a:endParaRPr lang="en-US" dirty="0" smtClean="0"/>
          </a:p>
          <a:p>
            <a:pPr algn="just"/>
            <a:r>
              <a:rPr lang="en-US" b="1" dirty="0" smtClean="0">
                <a:solidFill>
                  <a:srgbClr val="FF0000"/>
                </a:solidFill>
              </a:rPr>
              <a:t>Patients </a:t>
            </a:r>
            <a:r>
              <a:rPr lang="en-US" b="1" dirty="0">
                <a:solidFill>
                  <a:srgbClr val="FF0000"/>
                </a:solidFill>
              </a:rPr>
              <a:t>have </a:t>
            </a:r>
            <a:r>
              <a:rPr lang="en-US" b="1" dirty="0" smtClean="0">
                <a:solidFill>
                  <a:srgbClr val="FF0000"/>
                </a:solidFill>
              </a:rPr>
              <a:t>increased access </a:t>
            </a:r>
            <a:r>
              <a:rPr lang="en-US" b="1" dirty="0">
                <a:solidFill>
                  <a:srgbClr val="FF0000"/>
                </a:solidFill>
              </a:rPr>
              <a:t>to health information on Internet sites </a:t>
            </a:r>
            <a:r>
              <a:rPr lang="en-US" dirty="0"/>
              <a:t>even though they may lack the </a:t>
            </a:r>
            <a:r>
              <a:rPr lang="en-US" dirty="0" smtClean="0"/>
              <a:t>ability to </a:t>
            </a:r>
            <a:r>
              <a:rPr lang="en-US" dirty="0"/>
              <a:t>judge the quality of the information obtained</a:t>
            </a:r>
            <a:r>
              <a:rPr lang="en-US" dirty="0" smtClean="0"/>
              <a:t>.</a:t>
            </a:r>
          </a:p>
          <a:p>
            <a:pPr algn="just"/>
            <a:r>
              <a:rPr lang="en-US" dirty="0" smtClean="0"/>
              <a:t> </a:t>
            </a:r>
            <a:r>
              <a:rPr lang="en-US" b="1" dirty="0">
                <a:solidFill>
                  <a:srgbClr val="FF0000"/>
                </a:solidFill>
              </a:rPr>
              <a:t>Health care providers </a:t>
            </a:r>
            <a:r>
              <a:rPr lang="en-US" b="1" dirty="0" smtClean="0">
                <a:solidFill>
                  <a:srgbClr val="FF0000"/>
                </a:solidFill>
              </a:rPr>
              <a:t>have access </a:t>
            </a:r>
            <a:r>
              <a:rPr lang="en-US" b="1" dirty="0">
                <a:solidFill>
                  <a:srgbClr val="FF0000"/>
                </a:solidFill>
              </a:rPr>
              <a:t>to information through online reference </a:t>
            </a:r>
            <a:endParaRPr lang="en-US" b="1" dirty="0" smtClean="0">
              <a:solidFill>
                <a:srgbClr val="FF0000"/>
              </a:solidFill>
            </a:endParaRPr>
          </a:p>
          <a:p>
            <a:pPr algn="just"/>
            <a:r>
              <a:rPr lang="en-US" b="1" dirty="0" smtClean="0">
                <a:solidFill>
                  <a:srgbClr val="FF0000"/>
                </a:solidFill>
              </a:rPr>
              <a:t>Clinicians </a:t>
            </a:r>
            <a:r>
              <a:rPr lang="en-US" b="1" dirty="0">
                <a:solidFill>
                  <a:srgbClr val="FF0000"/>
                </a:solidFill>
              </a:rPr>
              <a:t>can access patient records and lab test results as well </a:t>
            </a:r>
            <a:r>
              <a:rPr lang="en-US" b="1" dirty="0" smtClean="0">
                <a:solidFill>
                  <a:srgbClr val="FF0000"/>
                </a:solidFill>
              </a:rPr>
              <a:t>as place </a:t>
            </a:r>
            <a:r>
              <a:rPr lang="en-US" b="1" dirty="0">
                <a:solidFill>
                  <a:srgbClr val="FF0000"/>
                </a:solidFill>
              </a:rPr>
              <a:t>orders electronically in health systems </a:t>
            </a:r>
            <a:r>
              <a:rPr lang="en-US" dirty="0"/>
              <a:t>with integrated electronic </a:t>
            </a:r>
            <a:r>
              <a:rPr lang="en-US" dirty="0" smtClean="0"/>
              <a:t>medical records</a:t>
            </a:r>
            <a:r>
              <a:rPr lang="en-US" dirty="0"/>
              <a:t>. </a:t>
            </a:r>
            <a:endParaRPr lang="en-US" dirty="0" smtClean="0"/>
          </a:p>
          <a:p>
            <a:pPr algn="just"/>
            <a:r>
              <a:rPr lang="en-US" dirty="0" smtClean="0"/>
              <a:t>Providers </a:t>
            </a:r>
            <a:r>
              <a:rPr lang="en-US" dirty="0"/>
              <a:t>can communicate directly with patients and provide </a:t>
            </a:r>
            <a:r>
              <a:rPr lang="en-US" dirty="0" smtClean="0"/>
              <a:t>individualized patient </a:t>
            </a:r>
            <a:r>
              <a:rPr lang="en-US" dirty="0"/>
              <a:t>care </a:t>
            </a:r>
            <a:r>
              <a:rPr lang="en-US" b="1" dirty="0">
                <a:solidFill>
                  <a:srgbClr val="002060"/>
                </a:solidFill>
              </a:rPr>
              <a:t>through e-mail consultations. </a:t>
            </a:r>
            <a:endParaRPr lang="en-US" b="1" dirty="0" smtClean="0">
              <a:solidFill>
                <a:srgbClr val="002060"/>
              </a:solidFill>
            </a:endParaRPr>
          </a:p>
          <a:p>
            <a:pPr algn="just"/>
            <a:r>
              <a:rPr lang="en-US" dirty="0" smtClean="0"/>
              <a:t>Finally</a:t>
            </a:r>
            <a:r>
              <a:rPr lang="en-US" dirty="0"/>
              <a:t>, providers can </a:t>
            </a:r>
            <a:r>
              <a:rPr lang="en-US" dirty="0" smtClean="0"/>
              <a:t>consult with </a:t>
            </a:r>
            <a:r>
              <a:rPr lang="en-US" dirty="0"/>
              <a:t>other health professionals who are caring for a patient or can seek “</a:t>
            </a:r>
            <a:r>
              <a:rPr lang="en-US" dirty="0" smtClean="0"/>
              <a:t>specialty” consults </a:t>
            </a:r>
            <a:r>
              <a:rPr lang="en-US" b="1" dirty="0">
                <a:solidFill>
                  <a:srgbClr val="002060"/>
                </a:solidFill>
              </a:rPr>
              <a:t>through use of electronic communication</a:t>
            </a:r>
            <a:r>
              <a:rPr lang="en-US" b="1" dirty="0" smtClean="0">
                <a:solidFill>
                  <a:srgbClr val="002060"/>
                </a:solidFill>
              </a:rPr>
              <a:t>.</a:t>
            </a:r>
            <a:endParaRPr lang="en-US" b="1" dirty="0">
              <a:solidFill>
                <a:srgbClr val="002060"/>
              </a:solidFill>
            </a:endParaRPr>
          </a:p>
        </p:txBody>
      </p:sp>
    </p:spTree>
    <p:extLst>
      <p:ext uri="{BB962C8B-B14F-4D97-AF65-F5344CB8AC3E}">
        <p14:creationId xmlns:p14="http://schemas.microsoft.com/office/powerpoint/2010/main" val="201256863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2. THE PRINCIPLE OF BENEFICENCE</a:t>
            </a:r>
            <a:br>
              <a:rPr lang="en-US" dirty="0"/>
            </a:br>
            <a:endParaRPr lang="en-US" dirty="0"/>
          </a:p>
        </p:txBody>
      </p:sp>
      <p:sp>
        <p:nvSpPr>
          <p:cNvPr id="3" name="Content Placeholder 2"/>
          <p:cNvSpPr>
            <a:spLocks noGrp="1"/>
          </p:cNvSpPr>
          <p:nvPr>
            <p:ph idx="1"/>
          </p:nvPr>
        </p:nvSpPr>
        <p:spPr/>
        <p:txBody>
          <a:bodyPr>
            <a:normAutofit/>
          </a:bodyPr>
          <a:lstStyle/>
          <a:p>
            <a:pPr algn="just"/>
            <a:r>
              <a:rPr lang="en-US" dirty="0" smtClean="0"/>
              <a:t>Both </a:t>
            </a:r>
            <a:r>
              <a:rPr lang="en-US" dirty="0"/>
              <a:t>principles </a:t>
            </a:r>
            <a:r>
              <a:rPr lang="en-US" dirty="0" smtClean="0"/>
              <a:t>require the </a:t>
            </a:r>
            <a:r>
              <a:rPr lang="en-US" dirty="0"/>
              <a:t>health care provider </a:t>
            </a:r>
            <a:r>
              <a:rPr lang="en-US" dirty="0" smtClean="0"/>
              <a:t>to evaluate </a:t>
            </a:r>
            <a:r>
              <a:rPr lang="en-US" dirty="0"/>
              <a:t>the potential benefits of an intervention </a:t>
            </a:r>
            <a:r>
              <a:rPr lang="en-US" dirty="0" smtClean="0"/>
              <a:t>in relation </a:t>
            </a:r>
            <a:r>
              <a:rPr lang="en-US" dirty="0"/>
              <a:t>to the risk of harm to the patient. </a:t>
            </a:r>
            <a:endParaRPr lang="en-US" dirty="0" smtClean="0"/>
          </a:p>
          <a:p>
            <a:pPr algn="just"/>
            <a:r>
              <a:rPr lang="en-US" dirty="0" smtClean="0"/>
              <a:t>To </a:t>
            </a:r>
            <a:r>
              <a:rPr lang="en-US" dirty="0"/>
              <a:t>be </a:t>
            </a:r>
            <a:r>
              <a:rPr lang="en-US" dirty="0" smtClean="0"/>
              <a:t>more specific</a:t>
            </a:r>
            <a:r>
              <a:rPr lang="en-US" dirty="0"/>
              <a:t>, beneficence is </a:t>
            </a:r>
            <a:r>
              <a:rPr lang="en-US" dirty="0" smtClean="0"/>
              <a:t>the principle </a:t>
            </a:r>
            <a:r>
              <a:rPr lang="en-US" dirty="0"/>
              <a:t>that health professionals should behave in the best interest of </a:t>
            </a:r>
            <a:r>
              <a:rPr lang="en-US" dirty="0" smtClean="0"/>
              <a:t>their patients</a:t>
            </a:r>
            <a:r>
              <a:rPr lang="en-US" dirty="0"/>
              <a:t>. </a:t>
            </a:r>
            <a:endParaRPr lang="en-US" dirty="0" smtClean="0"/>
          </a:p>
          <a:p>
            <a:pPr algn="just"/>
            <a:r>
              <a:rPr lang="en-US" dirty="0" smtClean="0"/>
              <a:t>The </a:t>
            </a:r>
            <a:r>
              <a:rPr lang="en-US" dirty="0"/>
              <a:t>principle of beneficence is also addressed </a:t>
            </a:r>
            <a:r>
              <a:rPr lang="en-US" dirty="0" smtClean="0"/>
              <a:t>I the </a:t>
            </a:r>
            <a:r>
              <a:rPr lang="en-US" dirty="0" err="1"/>
              <a:t>APhA</a:t>
            </a:r>
            <a:r>
              <a:rPr lang="en-US" dirty="0"/>
              <a:t> Code </a:t>
            </a:r>
            <a:r>
              <a:rPr lang="en-US" dirty="0" smtClean="0"/>
              <a:t>of Ethics </a:t>
            </a:r>
            <a:r>
              <a:rPr lang="en-US" dirty="0"/>
              <a:t>for Pharmacists (</a:t>
            </a:r>
            <a:r>
              <a:rPr lang="en-US" dirty="0" err="1"/>
              <a:t>APhA</a:t>
            </a:r>
            <a:r>
              <a:rPr lang="en-US" dirty="0"/>
              <a:t>, 1994) when it states, “</a:t>
            </a:r>
            <a:r>
              <a:rPr lang="en-US" b="1" dirty="0">
                <a:solidFill>
                  <a:srgbClr val="FF0000"/>
                </a:solidFill>
              </a:rPr>
              <a:t>a pharmacist places </a:t>
            </a:r>
            <a:r>
              <a:rPr lang="en-US" b="1" dirty="0" smtClean="0">
                <a:solidFill>
                  <a:srgbClr val="FF0000"/>
                </a:solidFill>
              </a:rPr>
              <a:t>concern for </a:t>
            </a:r>
            <a:r>
              <a:rPr lang="en-US" b="1" dirty="0">
                <a:solidFill>
                  <a:srgbClr val="FF0000"/>
                </a:solidFill>
              </a:rPr>
              <a:t>the well-being of the patient at the center of professional practice.”</a:t>
            </a:r>
          </a:p>
        </p:txBody>
      </p:sp>
    </p:spTree>
    <p:extLst>
      <p:ext uri="{BB962C8B-B14F-4D97-AF65-F5344CB8AC3E}">
        <p14:creationId xmlns:p14="http://schemas.microsoft.com/office/powerpoint/2010/main" val="35292788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914400"/>
            <a:ext cx="8839200" cy="5562600"/>
          </a:xfrm>
        </p:spPr>
        <p:txBody>
          <a:bodyPr>
            <a:normAutofit lnSpcReduction="10000"/>
          </a:bodyPr>
          <a:lstStyle/>
          <a:p>
            <a:pPr algn="just"/>
            <a:r>
              <a:rPr lang="en-US" dirty="0"/>
              <a:t>When considering a medical or pharmaceutical intervention that best </a:t>
            </a:r>
            <a:r>
              <a:rPr lang="en-US" dirty="0" smtClean="0"/>
              <a:t>benefits the </a:t>
            </a:r>
            <a:r>
              <a:rPr lang="en-US" dirty="0"/>
              <a:t>patient, that </a:t>
            </a:r>
            <a:r>
              <a:rPr lang="en-US" i="1" dirty="0">
                <a:solidFill>
                  <a:srgbClr val="FF0000"/>
                </a:solidFill>
              </a:rPr>
              <a:t>intervention should answer some or all of the following </a:t>
            </a:r>
            <a:r>
              <a:rPr lang="en-US" i="1" dirty="0" smtClean="0">
                <a:solidFill>
                  <a:srgbClr val="FF0000"/>
                </a:solidFill>
              </a:rPr>
              <a:t>seven questions</a:t>
            </a:r>
            <a:r>
              <a:rPr lang="en-US" dirty="0"/>
              <a:t>:</a:t>
            </a:r>
          </a:p>
          <a:p>
            <a:pPr algn="just"/>
            <a:r>
              <a:rPr lang="en-US" dirty="0"/>
              <a:t>Does it promote health and prevent disease?</a:t>
            </a:r>
          </a:p>
          <a:p>
            <a:pPr algn="just"/>
            <a:r>
              <a:rPr lang="en-US" dirty="0"/>
              <a:t>Does it relieve symptoms, pain, and suffering?</a:t>
            </a:r>
          </a:p>
          <a:p>
            <a:pPr algn="just"/>
            <a:r>
              <a:rPr lang="en-US" dirty="0"/>
              <a:t>Does it cure the disease?</a:t>
            </a:r>
          </a:p>
          <a:p>
            <a:pPr algn="just"/>
            <a:r>
              <a:rPr lang="en-US" dirty="0"/>
              <a:t>Will it prevent untimely death?</a:t>
            </a:r>
          </a:p>
          <a:p>
            <a:pPr algn="just"/>
            <a:r>
              <a:rPr lang="en-US" dirty="0"/>
              <a:t>Will it improve functional status or maintain a compromised health state?</a:t>
            </a:r>
          </a:p>
          <a:p>
            <a:pPr algn="just"/>
            <a:r>
              <a:rPr lang="en-US" dirty="0"/>
              <a:t>Will its educational content and counseling help better a patient’s condition</a:t>
            </a:r>
          </a:p>
          <a:p>
            <a:pPr algn="just"/>
            <a:r>
              <a:rPr lang="en-US" dirty="0"/>
              <a:t>and prognosis?</a:t>
            </a:r>
          </a:p>
          <a:p>
            <a:pPr algn="just"/>
            <a:r>
              <a:rPr lang="en-US" dirty="0"/>
              <a:t>Will the intervention help avoid harm to the patient in the course of care?</a:t>
            </a:r>
          </a:p>
        </p:txBody>
      </p:sp>
    </p:spTree>
    <p:extLst>
      <p:ext uri="{BB962C8B-B14F-4D97-AF65-F5344CB8AC3E}">
        <p14:creationId xmlns:p14="http://schemas.microsoft.com/office/powerpoint/2010/main" val="274907746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990600"/>
          </a:xfrm>
        </p:spPr>
        <p:txBody>
          <a:bodyPr>
            <a:noAutofit/>
          </a:bodyPr>
          <a:lstStyle/>
          <a:p>
            <a:r>
              <a:rPr lang="en-US" sz="2800" dirty="0"/>
              <a:t>3. THE PRINCIPLE OF AUTONOMY VERSUS PATERNALISM</a:t>
            </a:r>
          </a:p>
        </p:txBody>
      </p:sp>
      <p:sp>
        <p:nvSpPr>
          <p:cNvPr id="3" name="Content Placeholder 2"/>
          <p:cNvSpPr>
            <a:spLocks noGrp="1"/>
          </p:cNvSpPr>
          <p:nvPr>
            <p:ph idx="1"/>
          </p:nvPr>
        </p:nvSpPr>
        <p:spPr>
          <a:xfrm>
            <a:off x="0" y="1600200"/>
            <a:ext cx="8915400" cy="5410200"/>
          </a:xfrm>
        </p:spPr>
        <p:txBody>
          <a:bodyPr>
            <a:normAutofit/>
          </a:bodyPr>
          <a:lstStyle/>
          <a:p>
            <a:pPr algn="just">
              <a:buFont typeface="Wingdings" pitchFamily="2" charset="2"/>
              <a:buChar char="q"/>
            </a:pPr>
            <a:r>
              <a:rPr lang="en-US" dirty="0"/>
              <a:t>Another ethical issue in health care is based on finding a balance between </a:t>
            </a:r>
            <a:r>
              <a:rPr lang="en-US" dirty="0" smtClean="0"/>
              <a:t>autonomy and </a:t>
            </a:r>
            <a:r>
              <a:rPr lang="en-US" dirty="0"/>
              <a:t>paternalism in order to provide the best help to the patient. </a:t>
            </a:r>
            <a:endParaRPr lang="en-US" dirty="0" smtClean="0"/>
          </a:p>
          <a:p>
            <a:pPr algn="just">
              <a:buFont typeface="Wingdings" pitchFamily="2" charset="2"/>
              <a:buChar char="q"/>
            </a:pPr>
            <a:r>
              <a:rPr lang="en-US" dirty="0" smtClean="0"/>
              <a:t>Paternalism </a:t>
            </a:r>
            <a:r>
              <a:rPr lang="en-US" dirty="0" smtClean="0"/>
              <a:t>refers </a:t>
            </a:r>
            <a:r>
              <a:rPr lang="en-US" dirty="0"/>
              <a:t>to those health professionals or pharmacists who see their </a:t>
            </a:r>
            <a:r>
              <a:rPr lang="en-US" dirty="0" smtClean="0"/>
              <a:t>relationships with </a:t>
            </a:r>
            <a:r>
              <a:rPr lang="en-US" dirty="0"/>
              <a:t>patients as “paternalistic.” </a:t>
            </a:r>
            <a:endParaRPr lang="en-US" dirty="0" smtClean="0"/>
          </a:p>
          <a:p>
            <a:pPr algn="just">
              <a:buFont typeface="Wingdings" pitchFamily="2" charset="2"/>
              <a:buChar char="q"/>
            </a:pPr>
            <a:r>
              <a:rPr lang="en-US" dirty="0" smtClean="0"/>
              <a:t>That </a:t>
            </a:r>
            <a:r>
              <a:rPr lang="en-US" dirty="0"/>
              <a:t>is, they see themselves in a parental </a:t>
            </a:r>
            <a:r>
              <a:rPr lang="en-US" dirty="0" smtClean="0"/>
              <a:t>role knowing </a:t>
            </a:r>
            <a:r>
              <a:rPr lang="en-US" dirty="0"/>
              <a:t>what is best for the “child” (patient). </a:t>
            </a:r>
            <a:endParaRPr lang="en-US" dirty="0" smtClean="0"/>
          </a:p>
        </p:txBody>
      </p:sp>
    </p:spTree>
    <p:extLst>
      <p:ext uri="{BB962C8B-B14F-4D97-AF65-F5344CB8AC3E}">
        <p14:creationId xmlns:p14="http://schemas.microsoft.com/office/powerpoint/2010/main" val="117819854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09600"/>
            <a:ext cx="8763000" cy="5867400"/>
          </a:xfrm>
        </p:spPr>
        <p:txBody>
          <a:bodyPr/>
          <a:lstStyle/>
          <a:p>
            <a:r>
              <a:rPr lang="en-US" dirty="0"/>
              <a:t>In essence, paternalism is a poor practice as it fails to take into consideration the preferences, beliefs, and practices of the patient, especially those that could be of most benefit to them</a:t>
            </a:r>
            <a:r>
              <a:rPr lang="en-US" dirty="0" smtClean="0"/>
              <a:t>.</a:t>
            </a:r>
          </a:p>
          <a:p>
            <a:r>
              <a:rPr lang="en-US" dirty="0" smtClean="0"/>
              <a:t> </a:t>
            </a:r>
            <a:r>
              <a:rPr lang="en-US" dirty="0"/>
              <a:t>Conversely, the principle of autonomy establishes a patient’s rights to self-determination; that is, the patient’s moral right to choose one’s own life plan and action </a:t>
            </a:r>
            <a:r>
              <a:rPr lang="en-US" dirty="0" smtClean="0"/>
              <a:t>.</a:t>
            </a:r>
          </a:p>
          <a:p>
            <a:r>
              <a:rPr lang="en-US" dirty="0" smtClean="0"/>
              <a:t>This </a:t>
            </a:r>
            <a:r>
              <a:rPr lang="en-US" dirty="0"/>
              <a:t>right is considered paramount even if health professionals judge patient decisions as being damaging to their health</a:t>
            </a:r>
            <a:r>
              <a:rPr lang="en-US" dirty="0" smtClean="0"/>
              <a:t>.</a:t>
            </a:r>
          </a:p>
          <a:p>
            <a:r>
              <a:rPr lang="en-US" dirty="0" smtClean="0"/>
              <a:t> </a:t>
            </a:r>
            <a:r>
              <a:rPr lang="en-US" dirty="0"/>
              <a:t>According to the “Harm Principle,” limits on an individual’s free choices are ethically allowable only when an individual’s preference interfere with on the rights and safety of others </a:t>
            </a:r>
          </a:p>
          <a:p>
            <a:endParaRPr lang="ar-IQ" dirty="0"/>
          </a:p>
        </p:txBody>
      </p:sp>
    </p:spTree>
    <p:extLst>
      <p:ext uri="{BB962C8B-B14F-4D97-AF65-F5344CB8AC3E}">
        <p14:creationId xmlns:p14="http://schemas.microsoft.com/office/powerpoint/2010/main" val="125616994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990600"/>
            <a:ext cx="8229600" cy="762000"/>
          </a:xfrm>
        </p:spPr>
        <p:txBody>
          <a:bodyPr>
            <a:noAutofit/>
          </a:bodyPr>
          <a:lstStyle/>
          <a:p>
            <a:r>
              <a:rPr lang="en-US" sz="2800" dirty="0" smtClean="0"/>
              <a:t>4. </a:t>
            </a:r>
            <a:r>
              <a:rPr lang="en-US" sz="2800" dirty="0"/>
              <a:t>T</a:t>
            </a:r>
            <a:r>
              <a:rPr lang="en-US" sz="2800" dirty="0" smtClean="0"/>
              <a:t>he principle of honesty and truth telling</a:t>
            </a:r>
            <a:endParaRPr lang="en-US" sz="2800" dirty="0"/>
          </a:p>
        </p:txBody>
      </p:sp>
      <p:sp>
        <p:nvSpPr>
          <p:cNvPr id="3" name="Content Placeholder 2"/>
          <p:cNvSpPr>
            <a:spLocks noGrp="1"/>
          </p:cNvSpPr>
          <p:nvPr>
            <p:ph idx="1"/>
          </p:nvPr>
        </p:nvSpPr>
        <p:spPr>
          <a:xfrm>
            <a:off x="76200" y="1662752"/>
            <a:ext cx="8839200" cy="4800600"/>
          </a:xfrm>
        </p:spPr>
        <p:txBody>
          <a:bodyPr/>
          <a:lstStyle/>
          <a:p>
            <a:pPr marL="0" indent="0" algn="just">
              <a:buNone/>
            </a:pPr>
            <a:endParaRPr lang="en-US" dirty="0" smtClean="0"/>
          </a:p>
          <a:p>
            <a:pPr algn="just"/>
            <a:r>
              <a:rPr lang="en-US" dirty="0" smtClean="0"/>
              <a:t>On </a:t>
            </a:r>
            <a:r>
              <a:rPr lang="en-US" dirty="0"/>
              <a:t>principle, all communications between patients and </a:t>
            </a:r>
            <a:r>
              <a:rPr lang="en-US" dirty="0" smtClean="0"/>
              <a:t>their health professionals should </a:t>
            </a:r>
            <a:r>
              <a:rPr lang="en-US" dirty="0"/>
              <a:t>be truthful under all instances</a:t>
            </a:r>
            <a:r>
              <a:rPr lang="en-US" dirty="0" smtClean="0"/>
              <a:t>.</a:t>
            </a:r>
          </a:p>
          <a:p>
            <a:pPr algn="just"/>
            <a:r>
              <a:rPr lang="en-US" dirty="0" smtClean="0"/>
              <a:t> </a:t>
            </a:r>
            <a:r>
              <a:rPr lang="en-US" dirty="0"/>
              <a:t>But what should be done when </a:t>
            </a:r>
            <a:r>
              <a:rPr lang="en-US" dirty="0" smtClean="0"/>
              <a:t>full disclosure </a:t>
            </a:r>
            <a:r>
              <a:rPr lang="en-US" dirty="0"/>
              <a:t>of every detail could prove to be harmful? </a:t>
            </a:r>
            <a:endParaRPr lang="en-US" dirty="0" smtClean="0"/>
          </a:p>
          <a:p>
            <a:pPr algn="just"/>
            <a:r>
              <a:rPr lang="en-US" dirty="0" smtClean="0"/>
              <a:t>With </a:t>
            </a:r>
            <a:r>
              <a:rPr lang="en-US" dirty="0"/>
              <a:t>the increased </a:t>
            </a:r>
            <a:r>
              <a:rPr lang="en-US" dirty="0" smtClean="0"/>
              <a:t>prominence of </a:t>
            </a:r>
            <a:r>
              <a:rPr lang="en-US" dirty="0"/>
              <a:t>the principle of autonomy and with the patient’s right to informed consent </a:t>
            </a:r>
            <a:r>
              <a:rPr lang="en-US" dirty="0" smtClean="0"/>
              <a:t>in these </a:t>
            </a:r>
            <a:r>
              <a:rPr lang="en-US" dirty="0"/>
              <a:t>modern times, full disclosure and truthfulness have become the </a:t>
            </a:r>
            <a:r>
              <a:rPr lang="en-US" dirty="0" smtClean="0"/>
              <a:t>more accepted </a:t>
            </a:r>
            <a:r>
              <a:rPr lang="en-US" dirty="0"/>
              <a:t>ethical courses of action</a:t>
            </a:r>
          </a:p>
        </p:txBody>
      </p:sp>
    </p:spTree>
    <p:extLst>
      <p:ext uri="{BB962C8B-B14F-4D97-AF65-F5344CB8AC3E}">
        <p14:creationId xmlns:p14="http://schemas.microsoft.com/office/powerpoint/2010/main" val="150683515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785"/>
            <a:ext cx="8229600" cy="990600"/>
          </a:xfrm>
        </p:spPr>
        <p:txBody>
          <a:bodyPr>
            <a:noAutofit/>
          </a:bodyPr>
          <a:lstStyle/>
          <a:p>
            <a:r>
              <a:rPr lang="en-US" sz="3200" dirty="0" smtClean="0"/>
              <a:t>5. The principle of informed consent</a:t>
            </a:r>
            <a:endParaRPr lang="en-US" sz="3200" dirty="0"/>
          </a:p>
        </p:txBody>
      </p:sp>
      <p:sp>
        <p:nvSpPr>
          <p:cNvPr id="3" name="Content Placeholder 2"/>
          <p:cNvSpPr>
            <a:spLocks noGrp="1"/>
          </p:cNvSpPr>
          <p:nvPr>
            <p:ph idx="1"/>
          </p:nvPr>
        </p:nvSpPr>
        <p:spPr>
          <a:xfrm>
            <a:off x="228600" y="1017895"/>
            <a:ext cx="8686800" cy="5410200"/>
          </a:xfrm>
        </p:spPr>
        <p:txBody>
          <a:bodyPr>
            <a:normAutofit fontScale="92500" lnSpcReduction="10000"/>
          </a:bodyPr>
          <a:lstStyle/>
          <a:p>
            <a:pPr algn="just"/>
            <a:r>
              <a:rPr lang="en-US" dirty="0"/>
              <a:t>“Informed consent is a critical element of any theory that gives weight to </a:t>
            </a:r>
            <a:r>
              <a:rPr lang="en-US" dirty="0" smtClean="0"/>
              <a:t>autonomy</a:t>
            </a:r>
            <a:r>
              <a:rPr lang="en-US" dirty="0" smtClean="0"/>
              <a:t>”.</a:t>
            </a:r>
          </a:p>
          <a:p>
            <a:pPr algn="just"/>
            <a:r>
              <a:rPr lang="en-US" dirty="0" smtClean="0"/>
              <a:t> </a:t>
            </a:r>
            <a:r>
              <a:rPr lang="en-US" dirty="0" smtClean="0"/>
              <a:t>Thus</a:t>
            </a:r>
            <a:r>
              <a:rPr lang="en-US" dirty="0"/>
              <a:t>, “informed consent” is the way in which patient </a:t>
            </a:r>
            <a:r>
              <a:rPr lang="en-US" dirty="0" smtClean="0"/>
              <a:t>preferences become </a:t>
            </a:r>
            <a:r>
              <a:rPr lang="en-US" dirty="0"/>
              <a:t>expressed and are applied out of respect for that </a:t>
            </a:r>
            <a:r>
              <a:rPr lang="en-US" dirty="0" smtClean="0"/>
              <a:t>patient’s autonomy .</a:t>
            </a:r>
          </a:p>
          <a:p>
            <a:pPr algn="just"/>
            <a:r>
              <a:rPr lang="en-US" dirty="0" smtClean="0"/>
              <a:t>The informed consent </a:t>
            </a:r>
            <a:r>
              <a:rPr lang="en-US" dirty="0"/>
              <a:t>principle states that patients have the right to full </a:t>
            </a:r>
            <a:r>
              <a:rPr lang="en-US" dirty="0" smtClean="0"/>
              <a:t>admission </a:t>
            </a:r>
            <a:r>
              <a:rPr lang="en-US" dirty="0"/>
              <a:t>of all </a:t>
            </a:r>
            <a:r>
              <a:rPr lang="en-US" dirty="0" smtClean="0"/>
              <a:t>relevant aspects </a:t>
            </a:r>
            <a:r>
              <a:rPr lang="en-US" dirty="0"/>
              <a:t>of care and must give </a:t>
            </a:r>
            <a:r>
              <a:rPr lang="en-US" dirty="0" smtClean="0"/>
              <a:t>considered </a:t>
            </a:r>
            <a:r>
              <a:rPr lang="en-US" dirty="0"/>
              <a:t>consent to treatment based </a:t>
            </a:r>
            <a:r>
              <a:rPr lang="en-US" dirty="0" smtClean="0"/>
              <a:t>on “usable</a:t>
            </a:r>
            <a:r>
              <a:rPr lang="en-US" dirty="0"/>
              <a:t>” information and a clear understanding of that </a:t>
            </a:r>
            <a:r>
              <a:rPr lang="en-US" dirty="0" smtClean="0"/>
              <a:t>information</a:t>
            </a:r>
            <a:r>
              <a:rPr lang="en-US" dirty="0" smtClean="0"/>
              <a:t>.</a:t>
            </a:r>
          </a:p>
          <a:p>
            <a:pPr algn="just"/>
            <a:r>
              <a:rPr lang="en-US" dirty="0" smtClean="0"/>
              <a:t> </a:t>
            </a:r>
            <a:r>
              <a:rPr lang="en-US" dirty="0"/>
              <a:t>In general, consent is not required when a procedure </a:t>
            </a:r>
            <a:r>
              <a:rPr lang="en-US" dirty="0" smtClean="0"/>
              <a:t>is simple </a:t>
            </a:r>
            <a:r>
              <a:rPr lang="en-US" dirty="0"/>
              <a:t>and the risks are commonly understood </a:t>
            </a:r>
            <a:r>
              <a:rPr lang="en-US" dirty="0" smtClean="0"/>
              <a:t>.</a:t>
            </a:r>
          </a:p>
          <a:p>
            <a:pPr algn="just"/>
            <a:r>
              <a:rPr lang="en-US" dirty="0" smtClean="0"/>
              <a:t>However</a:t>
            </a:r>
            <a:r>
              <a:rPr lang="en-US" dirty="0"/>
              <a:t>, </a:t>
            </a:r>
            <a:r>
              <a:rPr lang="en-US" dirty="0" smtClean="0"/>
              <a:t>any provider </a:t>
            </a:r>
            <a:r>
              <a:rPr lang="en-US" dirty="0"/>
              <a:t>who recommends treatment for a patient, especially if it is </a:t>
            </a:r>
            <a:r>
              <a:rPr lang="en-US" dirty="0" smtClean="0"/>
              <a:t>invasive, must </a:t>
            </a:r>
            <a:r>
              <a:rPr lang="en-US" dirty="0"/>
              <a:t>obtain informed consent. </a:t>
            </a:r>
            <a:endParaRPr lang="en-US" dirty="0" smtClean="0"/>
          </a:p>
          <a:p>
            <a:pPr algn="just"/>
            <a:r>
              <a:rPr lang="en-US" dirty="0" smtClean="0"/>
              <a:t>For </a:t>
            </a:r>
            <a:r>
              <a:rPr lang="en-US" dirty="0"/>
              <a:t>informed consent to successfully take place, </a:t>
            </a:r>
            <a:r>
              <a:rPr lang="en-US" dirty="0" smtClean="0"/>
              <a:t>it requires </a:t>
            </a:r>
            <a:r>
              <a:rPr lang="en-US" dirty="0"/>
              <a:t>a dialogue between patient and provider that consists of </a:t>
            </a:r>
            <a:r>
              <a:rPr lang="en-US" dirty="0" smtClean="0"/>
              <a:t>five distinct components </a:t>
            </a:r>
            <a:r>
              <a:rPr lang="en-US" dirty="0"/>
              <a:t>:</a:t>
            </a:r>
          </a:p>
        </p:txBody>
      </p:sp>
    </p:spTree>
    <p:extLst>
      <p:ext uri="{BB962C8B-B14F-4D97-AF65-F5344CB8AC3E}">
        <p14:creationId xmlns:p14="http://schemas.microsoft.com/office/powerpoint/2010/main" val="322086962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990600"/>
            <a:ext cx="8839200" cy="5486400"/>
          </a:xfrm>
        </p:spPr>
        <p:txBody>
          <a:bodyPr/>
          <a:lstStyle/>
          <a:p>
            <a:pPr marL="0" indent="0">
              <a:buNone/>
            </a:pPr>
            <a:r>
              <a:rPr lang="en-US" dirty="0"/>
              <a:t>• Diagnosis or nature of the specific condition that requires treatment(s),</a:t>
            </a:r>
          </a:p>
          <a:p>
            <a:pPr marL="0" indent="0">
              <a:buNone/>
            </a:pPr>
            <a:r>
              <a:rPr lang="en-US" dirty="0"/>
              <a:t>• The purpose and distinct nature of the treatment(s),</a:t>
            </a:r>
          </a:p>
          <a:p>
            <a:pPr marL="0" indent="0">
              <a:buNone/>
            </a:pPr>
            <a:r>
              <a:rPr lang="en-US" dirty="0"/>
              <a:t>• Risks and potential complications associated with the proposed treatment(s),</a:t>
            </a:r>
          </a:p>
          <a:p>
            <a:pPr marL="0" indent="0">
              <a:buNone/>
            </a:pPr>
            <a:r>
              <a:rPr lang="en-US" dirty="0"/>
              <a:t>• All reasonable alternative treatment(s) or procedures and a discussion of their</a:t>
            </a:r>
          </a:p>
          <a:p>
            <a:pPr marL="0" indent="0">
              <a:buNone/>
            </a:pPr>
            <a:r>
              <a:rPr lang="en-US" dirty="0"/>
              <a:t>relative risks and benefits including the option of taking no action, and</a:t>
            </a:r>
          </a:p>
          <a:p>
            <a:pPr marL="0" indent="0">
              <a:buNone/>
            </a:pPr>
            <a:r>
              <a:rPr lang="en-US" dirty="0"/>
              <a:t>• The probability of success of the proposed treatment(s).</a:t>
            </a:r>
          </a:p>
        </p:txBody>
      </p:sp>
    </p:spTree>
    <p:extLst>
      <p:ext uri="{BB962C8B-B14F-4D97-AF65-F5344CB8AC3E}">
        <p14:creationId xmlns:p14="http://schemas.microsoft.com/office/powerpoint/2010/main" val="86052379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533400"/>
          </a:xfrm>
        </p:spPr>
        <p:txBody>
          <a:bodyPr>
            <a:noAutofit/>
          </a:bodyPr>
          <a:lstStyle/>
          <a:p>
            <a:r>
              <a:rPr lang="en-US" sz="3200" dirty="0" smtClean="0"/>
              <a:t>6. The principle of confidentiality</a:t>
            </a:r>
            <a:endParaRPr lang="en-US" sz="3200" dirty="0"/>
          </a:p>
        </p:txBody>
      </p:sp>
      <p:sp>
        <p:nvSpPr>
          <p:cNvPr id="3" name="Content Placeholder 2"/>
          <p:cNvSpPr>
            <a:spLocks noGrp="1"/>
          </p:cNvSpPr>
          <p:nvPr>
            <p:ph idx="1"/>
          </p:nvPr>
        </p:nvSpPr>
        <p:spPr>
          <a:xfrm>
            <a:off x="228600" y="1143000"/>
            <a:ext cx="8763000" cy="5562600"/>
          </a:xfrm>
        </p:spPr>
        <p:txBody>
          <a:bodyPr>
            <a:normAutofit lnSpcReduction="10000"/>
          </a:bodyPr>
          <a:lstStyle/>
          <a:p>
            <a:pPr algn="just"/>
            <a:r>
              <a:rPr lang="en-US" dirty="0"/>
              <a:t>The Hippocratic Oath states, “what I may see or hear in or outside the course </a:t>
            </a:r>
            <a:r>
              <a:rPr lang="en-US" dirty="0" smtClean="0"/>
              <a:t>of treatment </a:t>
            </a:r>
            <a:r>
              <a:rPr lang="en-US" dirty="0"/>
              <a:t>. . . which on no account must be spread abroad, I will keep to </a:t>
            </a:r>
            <a:r>
              <a:rPr lang="en-US" dirty="0" smtClean="0"/>
              <a:t>myself, holding </a:t>
            </a:r>
            <a:r>
              <a:rPr lang="en-US" dirty="0"/>
              <a:t>such things shameful to speak about.” </a:t>
            </a:r>
            <a:endParaRPr lang="en-US" dirty="0" smtClean="0"/>
          </a:p>
          <a:p>
            <a:pPr algn="just"/>
            <a:r>
              <a:rPr lang="en-US" dirty="0" smtClean="0"/>
              <a:t>The </a:t>
            </a:r>
            <a:r>
              <a:rPr lang="en-US" dirty="0"/>
              <a:t>principle of </a:t>
            </a:r>
            <a:r>
              <a:rPr lang="en-US" dirty="0" smtClean="0"/>
              <a:t>confidentiality serves </a:t>
            </a:r>
            <a:r>
              <a:rPr lang="en-US" dirty="0"/>
              <a:t>to ensure that health care providers are obligated to refrain from </a:t>
            </a:r>
            <a:r>
              <a:rPr lang="en-US" dirty="0" smtClean="0"/>
              <a:t>divulging information </a:t>
            </a:r>
            <a:r>
              <a:rPr lang="en-US" dirty="0"/>
              <a:t>that is obtained from patients during the course of medical </a:t>
            </a:r>
            <a:r>
              <a:rPr lang="en-US" dirty="0" smtClean="0"/>
              <a:t>treatment and </a:t>
            </a:r>
            <a:r>
              <a:rPr lang="en-US" dirty="0"/>
              <a:t>to take reasonable precautions to protect that information. </a:t>
            </a:r>
            <a:endParaRPr lang="en-US" dirty="0" smtClean="0"/>
          </a:p>
          <a:p>
            <a:pPr algn="just"/>
            <a:r>
              <a:rPr lang="en-US" dirty="0" smtClean="0"/>
              <a:t>In another approach </a:t>
            </a:r>
            <a:r>
              <a:rPr lang="en-US" dirty="0"/>
              <a:t>to confidentiality “modern medical ethics bases this duty on respect </a:t>
            </a:r>
            <a:r>
              <a:rPr lang="en-US" dirty="0" smtClean="0"/>
              <a:t>for the </a:t>
            </a:r>
            <a:r>
              <a:rPr lang="en-US" dirty="0"/>
              <a:t>autonomy of the patient, on the loyalty owed by the physician, and on the </a:t>
            </a:r>
            <a:r>
              <a:rPr lang="en-US" dirty="0" smtClean="0"/>
              <a:t>possibility that </a:t>
            </a:r>
            <a:r>
              <a:rPr lang="en-US" dirty="0"/>
              <a:t>disregard of confidentiality would discourage patients from </a:t>
            </a:r>
            <a:r>
              <a:rPr lang="en-US" dirty="0" smtClean="0"/>
              <a:t>revealing useful </a:t>
            </a:r>
            <a:r>
              <a:rPr lang="en-US" dirty="0"/>
              <a:t>diagnostic information and encourage others to use medical information </a:t>
            </a:r>
            <a:r>
              <a:rPr lang="en-US" dirty="0" smtClean="0"/>
              <a:t>to exploit </a:t>
            </a:r>
            <a:r>
              <a:rPr lang="en-US" dirty="0"/>
              <a:t>patients”</a:t>
            </a:r>
          </a:p>
        </p:txBody>
      </p:sp>
    </p:spTree>
    <p:extLst>
      <p:ext uri="{BB962C8B-B14F-4D97-AF65-F5344CB8AC3E}">
        <p14:creationId xmlns:p14="http://schemas.microsoft.com/office/powerpoint/2010/main" val="155297557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458200" cy="609600"/>
          </a:xfrm>
        </p:spPr>
        <p:txBody>
          <a:bodyPr>
            <a:noAutofit/>
          </a:bodyPr>
          <a:lstStyle/>
          <a:p>
            <a:r>
              <a:rPr lang="en-US" sz="2800" dirty="0" smtClean="0"/>
              <a:t>7. The principle of fidelity and the patient–provider relationship</a:t>
            </a:r>
            <a:endParaRPr lang="en-US" sz="2800" dirty="0"/>
          </a:p>
        </p:txBody>
      </p:sp>
      <p:sp>
        <p:nvSpPr>
          <p:cNvPr id="3" name="Content Placeholder 2"/>
          <p:cNvSpPr>
            <a:spLocks noGrp="1"/>
          </p:cNvSpPr>
          <p:nvPr>
            <p:ph idx="1"/>
          </p:nvPr>
        </p:nvSpPr>
        <p:spPr>
          <a:xfrm>
            <a:off x="228600" y="1371600"/>
            <a:ext cx="8686800" cy="5334000"/>
          </a:xfrm>
        </p:spPr>
        <p:txBody>
          <a:bodyPr>
            <a:normAutofit/>
          </a:bodyPr>
          <a:lstStyle/>
          <a:p>
            <a:pPr algn="just"/>
            <a:r>
              <a:rPr lang="en-US" dirty="0"/>
              <a:t>The principle of fidelity, as it relates to the patient–provider relationship, is </a:t>
            </a:r>
            <a:r>
              <a:rPr lang="en-US" dirty="0" smtClean="0"/>
              <a:t>based on </a:t>
            </a:r>
            <a:r>
              <a:rPr lang="en-US" dirty="0"/>
              <a:t>the concept of loyalty. </a:t>
            </a:r>
            <a:endParaRPr lang="en-US" dirty="0" smtClean="0"/>
          </a:p>
          <a:p>
            <a:pPr algn="just"/>
            <a:r>
              <a:rPr lang="en-US" dirty="0" smtClean="0"/>
              <a:t>It </a:t>
            </a:r>
            <a:r>
              <a:rPr lang="en-US" dirty="0"/>
              <a:t>is understood that a special type of relationship is </a:t>
            </a:r>
            <a:r>
              <a:rPr lang="en-US" dirty="0" smtClean="0"/>
              <a:t>created between </a:t>
            </a:r>
            <a:r>
              <a:rPr lang="en-US" dirty="0"/>
              <a:t>patient and provider, one that is based on all the ethical </a:t>
            </a:r>
            <a:r>
              <a:rPr lang="en-US" dirty="0" smtClean="0"/>
              <a:t>principles previously discussed.</a:t>
            </a:r>
          </a:p>
          <a:p>
            <a:pPr algn="just"/>
            <a:r>
              <a:rPr lang="en-US" dirty="0" smtClean="0"/>
              <a:t>Fidelity </a:t>
            </a:r>
            <a:r>
              <a:rPr lang="en-US" dirty="0"/>
              <a:t>or loyalty is then even more </a:t>
            </a:r>
            <a:r>
              <a:rPr lang="en-US" dirty="0" smtClean="0"/>
              <a:t>clearly defined </a:t>
            </a:r>
            <a:r>
              <a:rPr lang="en-US" dirty="0"/>
              <a:t>as “a sustained commitment to the welfare of persons or to the </a:t>
            </a:r>
            <a:r>
              <a:rPr lang="en-US" dirty="0" smtClean="0"/>
              <a:t>success of </a:t>
            </a:r>
            <a:r>
              <a:rPr lang="en-US" dirty="0"/>
              <a:t>an endeavor, requiring an investment of effort and sometimes even a </a:t>
            </a:r>
            <a:r>
              <a:rPr lang="en-US" dirty="0" smtClean="0"/>
              <a:t>subordination of </a:t>
            </a:r>
            <a:r>
              <a:rPr lang="en-US" dirty="0"/>
              <a:t>self-interest</a:t>
            </a:r>
            <a:r>
              <a:rPr lang="en-US" dirty="0" smtClean="0"/>
              <a:t>”.</a:t>
            </a:r>
            <a:endParaRPr lang="en-US" dirty="0"/>
          </a:p>
        </p:txBody>
      </p:sp>
    </p:spTree>
    <p:extLst>
      <p:ext uri="{BB962C8B-B14F-4D97-AF65-F5344CB8AC3E}">
        <p14:creationId xmlns:p14="http://schemas.microsoft.com/office/powerpoint/2010/main" val="328069374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How Pharmacists Can Resolve Ethical Dilemmas</a:t>
            </a:r>
          </a:p>
        </p:txBody>
      </p:sp>
      <p:sp>
        <p:nvSpPr>
          <p:cNvPr id="3" name="Content Placeholder 2"/>
          <p:cNvSpPr>
            <a:spLocks noGrp="1"/>
          </p:cNvSpPr>
          <p:nvPr>
            <p:ph idx="1"/>
          </p:nvPr>
        </p:nvSpPr>
        <p:spPr/>
        <p:txBody>
          <a:bodyPr/>
          <a:lstStyle/>
          <a:p>
            <a:pPr marL="0" indent="0">
              <a:buNone/>
            </a:pPr>
            <a:r>
              <a:rPr lang="en-US" dirty="0"/>
              <a:t>Steps in Ethical </a:t>
            </a:r>
            <a:r>
              <a:rPr lang="en-US" dirty="0" smtClean="0"/>
              <a:t>Decision-Making</a:t>
            </a:r>
          </a:p>
          <a:p>
            <a:pPr marL="0" indent="0">
              <a:buNone/>
            </a:pPr>
            <a:r>
              <a:rPr lang="en-US" dirty="0"/>
              <a:t>1. Recognize the </a:t>
            </a:r>
            <a:r>
              <a:rPr lang="en-US" dirty="0" smtClean="0"/>
              <a:t>ethical </a:t>
            </a:r>
            <a:r>
              <a:rPr lang="en-US" dirty="0"/>
              <a:t>dimensions.</a:t>
            </a:r>
          </a:p>
          <a:p>
            <a:pPr marL="0" indent="0">
              <a:buNone/>
            </a:pPr>
            <a:r>
              <a:rPr lang="en-US" dirty="0"/>
              <a:t>2. Identify all stakeholders and interested parties.</a:t>
            </a:r>
          </a:p>
          <a:p>
            <a:pPr marL="0" indent="0">
              <a:buNone/>
            </a:pPr>
            <a:r>
              <a:rPr lang="en-US" dirty="0"/>
              <a:t>3. Think through the shared values or principles involved.</a:t>
            </a:r>
          </a:p>
          <a:p>
            <a:pPr marL="0" indent="0">
              <a:buNone/>
            </a:pPr>
            <a:r>
              <a:rPr lang="en-US" dirty="0"/>
              <a:t>4. Weigh the benefits and burdens.</a:t>
            </a:r>
          </a:p>
          <a:p>
            <a:pPr marL="0" indent="0">
              <a:buNone/>
            </a:pPr>
            <a:r>
              <a:rPr lang="en-US" dirty="0"/>
              <a:t>5. Look for analogous cases.</a:t>
            </a:r>
          </a:p>
          <a:p>
            <a:pPr marL="0" indent="0">
              <a:buNone/>
            </a:pPr>
            <a:r>
              <a:rPr lang="en-US" dirty="0"/>
              <a:t>6. Discuss the case with relevant parties and gather opinions.</a:t>
            </a:r>
          </a:p>
          <a:p>
            <a:pPr marL="0" indent="0">
              <a:buNone/>
            </a:pPr>
            <a:r>
              <a:rPr lang="en-US" dirty="0"/>
              <a:t>7. Consider the legal and organizational rules involved.</a:t>
            </a:r>
          </a:p>
          <a:p>
            <a:pPr marL="0" indent="0">
              <a:buNone/>
            </a:pPr>
            <a:r>
              <a:rPr lang="en-US" dirty="0"/>
              <a:t>8. Reflect on how comfortable you are with the decision.</a:t>
            </a:r>
          </a:p>
        </p:txBody>
      </p:sp>
    </p:spTree>
    <p:extLst>
      <p:ext uri="{BB962C8B-B14F-4D97-AF65-F5344CB8AC3E}">
        <p14:creationId xmlns:p14="http://schemas.microsoft.com/office/powerpoint/2010/main" val="20899550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685800"/>
          </a:xfrm>
        </p:spPr>
        <p:txBody>
          <a:bodyPr>
            <a:normAutofit fontScale="90000"/>
          </a:bodyPr>
          <a:lstStyle/>
          <a:p>
            <a:r>
              <a:rPr lang="en-US" dirty="0"/>
              <a:t>CASE STUDY 13.1</a:t>
            </a:r>
          </a:p>
        </p:txBody>
      </p:sp>
      <p:sp>
        <p:nvSpPr>
          <p:cNvPr id="3" name="Content Placeholder 2"/>
          <p:cNvSpPr>
            <a:spLocks noGrp="1"/>
          </p:cNvSpPr>
          <p:nvPr>
            <p:ph idx="1"/>
          </p:nvPr>
        </p:nvSpPr>
        <p:spPr>
          <a:xfrm>
            <a:off x="152400" y="990600"/>
            <a:ext cx="8839200" cy="5715000"/>
          </a:xfrm>
        </p:spPr>
        <p:txBody>
          <a:bodyPr>
            <a:normAutofit fontScale="92500" lnSpcReduction="10000"/>
          </a:bodyPr>
          <a:lstStyle/>
          <a:p>
            <a:pPr marL="0" indent="0">
              <a:buNone/>
            </a:pPr>
            <a:r>
              <a:rPr lang="en-US" b="1" dirty="0"/>
              <a:t>AN E-MAIL HEALTH CARE STORY</a:t>
            </a:r>
          </a:p>
          <a:p>
            <a:pPr algn="just"/>
            <a:r>
              <a:rPr lang="en-US" dirty="0"/>
              <a:t>Mr. Samuels flies across the country to start a new job. </a:t>
            </a:r>
            <a:endParaRPr lang="en-US" dirty="0" smtClean="0"/>
          </a:p>
          <a:p>
            <a:pPr algn="just"/>
            <a:r>
              <a:rPr lang="en-US" dirty="0" smtClean="0"/>
              <a:t>He </a:t>
            </a:r>
            <a:r>
              <a:rPr lang="en-US" dirty="0"/>
              <a:t>has already chosen </a:t>
            </a:r>
            <a:r>
              <a:rPr lang="en-US" dirty="0" smtClean="0"/>
              <a:t>a medical </a:t>
            </a:r>
            <a:r>
              <a:rPr lang="en-US" dirty="0"/>
              <a:t>practice in his new town because it has the same online health </a:t>
            </a:r>
            <a:r>
              <a:rPr lang="en-US" dirty="0" smtClean="0"/>
              <a:t>support service </a:t>
            </a:r>
            <a:r>
              <a:rPr lang="en-US" dirty="0"/>
              <a:t>as </a:t>
            </a:r>
            <a:r>
              <a:rPr lang="en-US" dirty="0" smtClean="0"/>
              <a:t>his previous </a:t>
            </a:r>
            <a:r>
              <a:rPr lang="en-US" dirty="0"/>
              <a:t>doctor, even though it is a different medical plan</a:t>
            </a:r>
            <a:r>
              <a:rPr lang="en-US" dirty="0" smtClean="0"/>
              <a:t>.</a:t>
            </a:r>
          </a:p>
          <a:p>
            <a:pPr algn="just"/>
            <a:r>
              <a:rPr lang="en-US" dirty="0" smtClean="0"/>
              <a:t> </a:t>
            </a:r>
            <a:r>
              <a:rPr lang="en-US" dirty="0"/>
              <a:t>He </a:t>
            </a:r>
            <a:r>
              <a:rPr lang="en-US" dirty="0" smtClean="0"/>
              <a:t>can set </a:t>
            </a:r>
            <a:r>
              <a:rPr lang="en-US" dirty="0"/>
              <a:t>up appointments, get prescription refills and lab results, e-mail the doctor </a:t>
            </a:r>
            <a:r>
              <a:rPr lang="en-US" dirty="0" smtClean="0"/>
              <a:t>or nurses</a:t>
            </a:r>
            <a:r>
              <a:rPr lang="en-US" dirty="0"/>
              <a:t>, and manage his personal health history. He develops fever and </a:t>
            </a:r>
            <a:r>
              <a:rPr lang="en-US" dirty="0" smtClean="0"/>
              <a:t>muscle aches </a:t>
            </a:r>
            <a:r>
              <a:rPr lang="en-US" dirty="0"/>
              <a:t>a week after he arrives</a:t>
            </a:r>
            <a:r>
              <a:rPr lang="en-US" dirty="0" smtClean="0"/>
              <a:t>.</a:t>
            </a:r>
          </a:p>
          <a:p>
            <a:pPr algn="just"/>
            <a:r>
              <a:rPr lang="en-US" dirty="0" smtClean="0"/>
              <a:t> </a:t>
            </a:r>
            <a:r>
              <a:rPr lang="en-US" dirty="0"/>
              <a:t>Fearing that he may have anthrax or smallpox, </a:t>
            </a:r>
            <a:r>
              <a:rPr lang="en-US" dirty="0" smtClean="0"/>
              <a:t>he e-mails </a:t>
            </a:r>
            <a:r>
              <a:rPr lang="en-US" dirty="0"/>
              <a:t>his new doctor a list of his symptoms, along with his itinerary over the </a:t>
            </a:r>
            <a:r>
              <a:rPr lang="en-US" dirty="0" smtClean="0"/>
              <a:t>previous 14 </a:t>
            </a:r>
            <a:r>
              <a:rPr lang="en-US" dirty="0"/>
              <a:t>days. </a:t>
            </a:r>
            <a:endParaRPr lang="en-US" dirty="0" smtClean="0"/>
          </a:p>
          <a:p>
            <a:pPr algn="just"/>
            <a:r>
              <a:rPr lang="en-US" dirty="0" smtClean="0"/>
              <a:t>The </a:t>
            </a:r>
            <a:r>
              <a:rPr lang="en-US" dirty="0"/>
              <a:t>doctor’s automatic system immediately matches his </a:t>
            </a:r>
            <a:r>
              <a:rPr lang="en-US" dirty="0" smtClean="0"/>
              <a:t>itinerary against </a:t>
            </a:r>
            <a:r>
              <a:rPr lang="en-US" dirty="0"/>
              <a:t>the public health database of anthrax and smallpox occurrences and </a:t>
            </a:r>
            <a:r>
              <a:rPr lang="en-US" dirty="0" smtClean="0"/>
              <a:t>runs his </a:t>
            </a:r>
            <a:r>
              <a:rPr lang="en-US" dirty="0"/>
              <a:t>symptoms against his own personal health record, including his </a:t>
            </a:r>
            <a:r>
              <a:rPr lang="en-US" dirty="0" smtClean="0"/>
              <a:t>medications</a:t>
            </a:r>
            <a:r>
              <a:rPr lang="en-US" dirty="0" smtClean="0"/>
              <a:t>.</a:t>
            </a:r>
          </a:p>
          <a:p>
            <a:pPr marL="0" indent="0" algn="just">
              <a:buNone/>
            </a:pPr>
            <a:r>
              <a:rPr lang="en-US" dirty="0" smtClean="0"/>
              <a:t> </a:t>
            </a:r>
            <a:endParaRPr lang="en-US" dirty="0"/>
          </a:p>
        </p:txBody>
      </p:sp>
    </p:spTree>
    <p:extLst>
      <p:ext uri="{BB962C8B-B14F-4D97-AF65-F5344CB8AC3E}">
        <p14:creationId xmlns:p14="http://schemas.microsoft.com/office/powerpoint/2010/main" val="183501932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867400"/>
          </a:xfrm>
        </p:spPr>
        <p:txBody>
          <a:bodyPr>
            <a:normAutofit lnSpcReduction="10000"/>
          </a:bodyPr>
          <a:lstStyle/>
          <a:p>
            <a:endParaRPr lang="en-US" dirty="0" smtClean="0"/>
          </a:p>
          <a:p>
            <a:pPr marL="0" indent="0">
              <a:buNone/>
            </a:pPr>
            <a:r>
              <a:rPr lang="en-US" sz="3600" dirty="0"/>
              <a:t>Communication Skills </a:t>
            </a:r>
            <a:r>
              <a:rPr lang="en-US" sz="3600" dirty="0" smtClean="0"/>
              <a:t>and </a:t>
            </a:r>
            <a:r>
              <a:rPr lang="en-US" sz="3600" dirty="0" err="1" smtClean="0"/>
              <a:t>Interprofessional</a:t>
            </a:r>
            <a:r>
              <a:rPr lang="en-US" sz="3600" dirty="0" smtClean="0"/>
              <a:t> </a:t>
            </a:r>
            <a:r>
              <a:rPr lang="en-US" sz="3600" dirty="0" smtClean="0"/>
              <a:t>Collaboration</a:t>
            </a:r>
            <a:endParaRPr lang="en-US" sz="3600" dirty="0" smtClean="0"/>
          </a:p>
          <a:p>
            <a:r>
              <a:rPr lang="en-US" dirty="0" smtClean="0"/>
              <a:t>This Communication </a:t>
            </a:r>
            <a:r>
              <a:rPr lang="en-US" dirty="0"/>
              <a:t>Skills </a:t>
            </a:r>
            <a:r>
              <a:rPr lang="en-US" dirty="0" smtClean="0"/>
              <a:t>and </a:t>
            </a:r>
            <a:r>
              <a:rPr lang="en-US" dirty="0" err="1" smtClean="0"/>
              <a:t>Interprofessional</a:t>
            </a:r>
            <a:r>
              <a:rPr lang="en-US" dirty="0" smtClean="0"/>
              <a:t> </a:t>
            </a:r>
            <a:r>
              <a:rPr lang="en-US" dirty="0"/>
              <a:t>Collaboration</a:t>
            </a:r>
            <a:r>
              <a:rPr lang="en-US" dirty="0" smtClean="0"/>
              <a:t>s </a:t>
            </a:r>
            <a:r>
              <a:rPr lang="en-US" dirty="0"/>
              <a:t>f</a:t>
            </a:r>
            <a:r>
              <a:rPr lang="en-US" dirty="0" smtClean="0"/>
              <a:t>ocuses </a:t>
            </a:r>
            <a:r>
              <a:rPr lang="en-US" dirty="0"/>
              <a:t>on enhancing collaborative relationships between </a:t>
            </a:r>
            <a:r>
              <a:rPr lang="en-US" dirty="0" smtClean="0"/>
              <a:t>pharmacists and </a:t>
            </a:r>
            <a:r>
              <a:rPr lang="en-US" dirty="0"/>
              <a:t>other health care providers in order to ensure better patient outcomes.</a:t>
            </a:r>
          </a:p>
          <a:p>
            <a:r>
              <a:rPr lang="en-US" dirty="0" smtClean="0"/>
              <a:t>It will describes </a:t>
            </a:r>
            <a:r>
              <a:rPr lang="en-US" dirty="0"/>
              <a:t>the value of establishing collaborative relationships </a:t>
            </a:r>
            <a:r>
              <a:rPr lang="en-US" dirty="0" smtClean="0"/>
              <a:t>as a </a:t>
            </a:r>
            <a:r>
              <a:rPr lang="en-US" dirty="0"/>
              <a:t>means to improving medication therapy management. </a:t>
            </a:r>
            <a:endParaRPr lang="en-US" dirty="0" smtClean="0"/>
          </a:p>
          <a:p>
            <a:r>
              <a:rPr lang="en-US" dirty="0" smtClean="0"/>
              <a:t>The </a:t>
            </a:r>
            <a:r>
              <a:rPr lang="en-US" dirty="0"/>
              <a:t>importance of building trust is highlighted, </a:t>
            </a:r>
            <a:r>
              <a:rPr lang="en-US" dirty="0" smtClean="0"/>
              <a:t>as well </a:t>
            </a:r>
            <a:r>
              <a:rPr lang="en-US" dirty="0"/>
              <a:t>as the impact of using effective communication skills to strengthen </a:t>
            </a:r>
            <a:r>
              <a:rPr lang="en-US" dirty="0" smtClean="0"/>
              <a:t>trusting </a:t>
            </a:r>
            <a:r>
              <a:rPr lang="en-US" dirty="0" smtClean="0"/>
              <a:t>relationships.</a:t>
            </a:r>
          </a:p>
          <a:p>
            <a:r>
              <a:rPr lang="en-US" dirty="0" smtClean="0"/>
              <a:t>Finally</a:t>
            </a:r>
            <a:r>
              <a:rPr lang="en-US" dirty="0"/>
              <a:t>, essential steps and behaviors to building collaborative </a:t>
            </a:r>
            <a:r>
              <a:rPr lang="en-US" dirty="0" smtClean="0"/>
              <a:t>relationships.</a:t>
            </a:r>
            <a:endParaRPr lang="en-US" dirty="0"/>
          </a:p>
          <a:p>
            <a:endParaRPr lang="ar-IQ" dirty="0"/>
          </a:p>
        </p:txBody>
      </p:sp>
    </p:spTree>
    <p:extLst>
      <p:ext uri="{BB962C8B-B14F-4D97-AF65-F5344CB8AC3E}">
        <p14:creationId xmlns:p14="http://schemas.microsoft.com/office/powerpoint/2010/main" val="208773052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2000" y="990600"/>
            <a:ext cx="7543799" cy="4241292"/>
          </a:xfrm>
          <a:prstGeom prst="rect">
            <a:avLst/>
          </a:prstGeom>
        </p:spPr>
      </p:pic>
    </p:spTree>
    <p:extLst>
      <p:ext uri="{BB962C8B-B14F-4D97-AF65-F5344CB8AC3E}">
        <p14:creationId xmlns:p14="http://schemas.microsoft.com/office/powerpoint/2010/main" val="9027794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143000"/>
            <a:ext cx="8763000" cy="5562600"/>
          </a:xfrm>
        </p:spPr>
        <p:txBody>
          <a:bodyPr>
            <a:normAutofit lnSpcReduction="10000"/>
          </a:bodyPr>
          <a:lstStyle/>
          <a:p>
            <a:pPr algn="just"/>
            <a:r>
              <a:rPr lang="en-US" dirty="0"/>
              <a:t>It sends an urgent alert to the doctor, who sees no likely source of exposure for Mr. Samuels but spots a potential drug–drug interaction. </a:t>
            </a:r>
          </a:p>
          <a:p>
            <a:pPr algn="just"/>
            <a:r>
              <a:rPr lang="en-US" dirty="0"/>
              <a:t>She calls him and tells him that the new drug he just started could have caused an adverse reaction. </a:t>
            </a:r>
          </a:p>
          <a:p>
            <a:pPr algn="just"/>
            <a:r>
              <a:rPr lang="en-US" dirty="0"/>
              <a:t>She feels confident that he does not need to come in for tests or take unnecessary antibiotics. </a:t>
            </a:r>
          </a:p>
          <a:p>
            <a:pPr algn="just"/>
            <a:r>
              <a:rPr lang="en-US" dirty="0"/>
              <a:t>Instead, she changes his medication and asks him to e-mail her in 24 hours. The next day, his e-mail message confirms that his fever and aches are gone. </a:t>
            </a:r>
            <a:endParaRPr lang="en-US" dirty="0" smtClean="0">
              <a:solidFill>
                <a:srgbClr val="292934"/>
              </a:solidFill>
            </a:endParaRPr>
          </a:p>
          <a:p>
            <a:pPr algn="just"/>
            <a:r>
              <a:rPr lang="en-US" dirty="0" smtClean="0">
                <a:solidFill>
                  <a:srgbClr val="292934"/>
                </a:solidFill>
              </a:rPr>
              <a:t>Unnecessary </a:t>
            </a:r>
            <a:r>
              <a:rPr lang="en-US" dirty="0">
                <a:solidFill>
                  <a:srgbClr val="292934"/>
                </a:solidFill>
              </a:rPr>
              <a:t>lab tests, investigation by public health authorities, </a:t>
            </a:r>
            <a:r>
              <a:rPr lang="en-US" dirty="0" smtClean="0">
                <a:solidFill>
                  <a:srgbClr val="292934"/>
                </a:solidFill>
              </a:rPr>
              <a:t>anxiety </a:t>
            </a:r>
            <a:r>
              <a:rPr lang="en-US" dirty="0"/>
              <a:t>for Mr. Samuels and his family, and an unneeded antibiotic are all </a:t>
            </a:r>
            <a:r>
              <a:rPr lang="en-US" dirty="0" smtClean="0"/>
              <a:t>avoided. This </a:t>
            </a:r>
            <a:r>
              <a:rPr lang="en-US" dirty="0"/>
              <a:t>“nonevent” is the happiest of all endings for Mr. Samuels, his doctor, and </a:t>
            </a:r>
            <a:r>
              <a:rPr lang="en-US" dirty="0" smtClean="0"/>
              <a:t>the health </a:t>
            </a:r>
            <a:r>
              <a:rPr lang="en-US" dirty="0"/>
              <a:t>of the public</a:t>
            </a:r>
            <a:r>
              <a:rPr lang="en-US" dirty="0" smtClean="0"/>
              <a:t>.</a:t>
            </a:r>
          </a:p>
          <a:p>
            <a:pPr marL="0" indent="0" algn="just">
              <a:buNone/>
            </a:pPr>
            <a:endParaRPr lang="en-US" dirty="0"/>
          </a:p>
        </p:txBody>
      </p:sp>
    </p:spTree>
    <p:extLst>
      <p:ext uri="{BB962C8B-B14F-4D97-AF65-F5344CB8AC3E}">
        <p14:creationId xmlns:p14="http://schemas.microsoft.com/office/powerpoint/2010/main" val="4723833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609600"/>
          </a:xfrm>
        </p:spPr>
        <p:txBody>
          <a:bodyPr>
            <a:normAutofit fontScale="90000"/>
          </a:bodyPr>
          <a:lstStyle/>
          <a:p>
            <a:r>
              <a:rPr lang="en-US" dirty="0"/>
              <a:t>Use of the Internet</a:t>
            </a:r>
          </a:p>
        </p:txBody>
      </p:sp>
      <p:sp>
        <p:nvSpPr>
          <p:cNvPr id="3" name="Content Placeholder 2"/>
          <p:cNvSpPr>
            <a:spLocks noGrp="1"/>
          </p:cNvSpPr>
          <p:nvPr>
            <p:ph idx="1"/>
          </p:nvPr>
        </p:nvSpPr>
        <p:spPr>
          <a:xfrm>
            <a:off x="228600" y="1066800"/>
            <a:ext cx="8686800" cy="5715000"/>
          </a:xfrm>
        </p:spPr>
        <p:txBody>
          <a:bodyPr>
            <a:normAutofit/>
          </a:bodyPr>
          <a:lstStyle/>
          <a:p>
            <a:pPr algn="just"/>
            <a:r>
              <a:rPr lang="en-US" dirty="0" smtClean="0"/>
              <a:t>A </a:t>
            </a:r>
            <a:r>
              <a:rPr lang="en-US" dirty="0"/>
              <a:t>2005 </a:t>
            </a:r>
            <a:r>
              <a:rPr lang="en-US" dirty="0" smtClean="0"/>
              <a:t>study </a:t>
            </a:r>
            <a:r>
              <a:rPr lang="en-US" dirty="0"/>
              <a:t>found that </a:t>
            </a:r>
            <a:r>
              <a:rPr lang="en-US" b="1" dirty="0" smtClean="0">
                <a:solidFill>
                  <a:srgbClr val="FF0000"/>
                </a:solidFill>
              </a:rPr>
              <a:t>68</a:t>
            </a:r>
            <a:r>
              <a:rPr lang="en-US" b="1" dirty="0">
                <a:solidFill>
                  <a:srgbClr val="FF0000"/>
                </a:solidFill>
              </a:rPr>
              <a:t>% of American adults </a:t>
            </a:r>
            <a:r>
              <a:rPr lang="en-US" dirty="0"/>
              <a:t>use the Internet, which was up from </a:t>
            </a:r>
            <a:r>
              <a:rPr lang="en-US" b="1" dirty="0">
                <a:solidFill>
                  <a:srgbClr val="FF0000"/>
                </a:solidFill>
              </a:rPr>
              <a:t>63% </a:t>
            </a:r>
            <a:r>
              <a:rPr lang="en-US" dirty="0" smtClean="0"/>
              <a:t>one year </a:t>
            </a:r>
            <a:r>
              <a:rPr lang="en-US" dirty="0"/>
              <a:t>earlier. </a:t>
            </a:r>
            <a:endParaRPr lang="en-US" dirty="0" smtClean="0"/>
          </a:p>
          <a:p>
            <a:pPr algn="just"/>
            <a:r>
              <a:rPr lang="en-US" dirty="0" smtClean="0"/>
              <a:t>The </a:t>
            </a:r>
            <a:r>
              <a:rPr lang="en-US" dirty="0"/>
              <a:t>2005 survey found that </a:t>
            </a:r>
            <a:r>
              <a:rPr lang="en-US" b="1" dirty="0">
                <a:solidFill>
                  <a:srgbClr val="FF0000"/>
                </a:solidFill>
              </a:rPr>
              <a:t>79%</a:t>
            </a:r>
            <a:r>
              <a:rPr lang="en-US" dirty="0"/>
              <a:t> of Internet users have searched </a:t>
            </a:r>
            <a:r>
              <a:rPr lang="en-US" dirty="0" smtClean="0"/>
              <a:t>online for </a:t>
            </a:r>
            <a:r>
              <a:rPr lang="en-US" dirty="0"/>
              <a:t>health information</a:t>
            </a:r>
            <a:r>
              <a:rPr lang="en-US" dirty="0" smtClean="0"/>
              <a:t>,</a:t>
            </a:r>
          </a:p>
          <a:p>
            <a:pPr algn="just"/>
            <a:r>
              <a:rPr lang="en-US" dirty="0" smtClean="0"/>
              <a:t> </a:t>
            </a:r>
            <a:r>
              <a:rPr lang="en-US" dirty="0"/>
              <a:t>with </a:t>
            </a:r>
            <a:r>
              <a:rPr lang="en-US" b="1" dirty="0">
                <a:solidFill>
                  <a:srgbClr val="FF0000"/>
                </a:solidFill>
              </a:rPr>
              <a:t>40% </a:t>
            </a:r>
            <a:r>
              <a:rPr lang="en-US" dirty="0"/>
              <a:t>of those specifically seeking information on </a:t>
            </a:r>
            <a:r>
              <a:rPr lang="en-US" dirty="0" smtClean="0"/>
              <a:t>prescription or </a:t>
            </a:r>
            <a:r>
              <a:rPr lang="en-US" dirty="0"/>
              <a:t>over-the-counter (OTC) medications. This was a statistically </a:t>
            </a:r>
            <a:r>
              <a:rPr lang="en-US" dirty="0" smtClean="0"/>
              <a:t>significant increase </a:t>
            </a:r>
            <a:r>
              <a:rPr lang="en-US" dirty="0"/>
              <a:t>over the 34% found to access medication information in 2002. </a:t>
            </a:r>
            <a:endParaRPr lang="en-US" dirty="0" smtClean="0"/>
          </a:p>
          <a:p>
            <a:pPr algn="just"/>
            <a:r>
              <a:rPr lang="en-US" dirty="0" smtClean="0"/>
              <a:t>In </a:t>
            </a:r>
            <a:r>
              <a:rPr lang="en-US" dirty="0"/>
              <a:t>spite of </a:t>
            </a:r>
            <a:r>
              <a:rPr lang="en-US" dirty="0" smtClean="0"/>
              <a:t>widespread use </a:t>
            </a:r>
            <a:r>
              <a:rPr lang="en-US" dirty="0"/>
              <a:t>of the Internet to access information on medications, </a:t>
            </a:r>
            <a:endParaRPr lang="en-US" dirty="0" smtClean="0"/>
          </a:p>
          <a:p>
            <a:pPr algn="just"/>
            <a:r>
              <a:rPr lang="en-US" dirty="0" smtClean="0"/>
              <a:t>only </a:t>
            </a:r>
            <a:r>
              <a:rPr lang="en-US" dirty="0"/>
              <a:t>4% reported in </a:t>
            </a:r>
            <a:r>
              <a:rPr lang="en-US" dirty="0" smtClean="0"/>
              <a:t>2005 that </a:t>
            </a:r>
            <a:r>
              <a:rPr lang="en-US" dirty="0"/>
              <a:t>they had purchased prescription medications via the Internet and 62% </a:t>
            </a:r>
            <a:r>
              <a:rPr lang="en-US" dirty="0" smtClean="0"/>
              <a:t>saw such </a:t>
            </a:r>
            <a:r>
              <a:rPr lang="en-US" dirty="0"/>
              <a:t>a practice to be less safe than getting medications from a pharmacy.</a:t>
            </a:r>
          </a:p>
        </p:txBody>
      </p:sp>
    </p:spTree>
    <p:extLst>
      <p:ext uri="{BB962C8B-B14F-4D97-AF65-F5344CB8AC3E}">
        <p14:creationId xmlns:p14="http://schemas.microsoft.com/office/powerpoint/2010/main" val="14549851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457200"/>
          </a:xfrm>
        </p:spPr>
        <p:txBody>
          <a:bodyPr>
            <a:noAutofit/>
          </a:bodyPr>
          <a:lstStyle/>
          <a:p>
            <a:r>
              <a:rPr lang="en-US" sz="3200" dirty="0"/>
              <a:t>Patient Privacy and System Security Issues</a:t>
            </a:r>
          </a:p>
        </p:txBody>
      </p:sp>
      <p:sp>
        <p:nvSpPr>
          <p:cNvPr id="3" name="Content Placeholder 2"/>
          <p:cNvSpPr>
            <a:spLocks noGrp="1"/>
          </p:cNvSpPr>
          <p:nvPr>
            <p:ph idx="1"/>
          </p:nvPr>
        </p:nvSpPr>
        <p:spPr>
          <a:xfrm>
            <a:off x="152400" y="990600"/>
            <a:ext cx="8839200" cy="5715000"/>
          </a:xfrm>
        </p:spPr>
        <p:txBody>
          <a:bodyPr>
            <a:normAutofit/>
          </a:bodyPr>
          <a:lstStyle/>
          <a:p>
            <a:pPr marL="0" indent="0" algn="just">
              <a:buNone/>
            </a:pPr>
            <a:endParaRPr lang="en-US" dirty="0" smtClean="0"/>
          </a:p>
          <a:p>
            <a:pPr algn="just">
              <a:buFont typeface="Wingdings" pitchFamily="2" charset="2"/>
              <a:buChar char="q"/>
            </a:pPr>
            <a:r>
              <a:rPr lang="en-US" dirty="0" smtClean="0"/>
              <a:t>The privacy regulations </a:t>
            </a:r>
            <a:r>
              <a:rPr lang="en-US" dirty="0"/>
              <a:t>included in HIPAA regarding how health care is going to use </a:t>
            </a:r>
            <a:r>
              <a:rPr lang="en-US" dirty="0" smtClean="0"/>
              <a:t>and protect </a:t>
            </a:r>
            <a:r>
              <a:rPr lang="en-US" dirty="0"/>
              <a:t>personal health information (PHI) have gotten a great deal of attention </a:t>
            </a:r>
            <a:r>
              <a:rPr lang="en-US" dirty="0" smtClean="0"/>
              <a:t>in all </a:t>
            </a:r>
            <a:r>
              <a:rPr lang="en-US" dirty="0"/>
              <a:t>aspects of health care. </a:t>
            </a:r>
            <a:endParaRPr lang="en-US" dirty="0" smtClean="0"/>
          </a:p>
          <a:p>
            <a:pPr algn="just">
              <a:buFont typeface="Wingdings" pitchFamily="2" charset="2"/>
              <a:buChar char="q"/>
            </a:pPr>
            <a:r>
              <a:rPr lang="en-US" dirty="0" smtClean="0"/>
              <a:t>The </a:t>
            </a:r>
            <a:r>
              <a:rPr lang="en-US" dirty="0"/>
              <a:t>basic principles of the HIPAA privacy </a:t>
            </a:r>
            <a:r>
              <a:rPr lang="en-US" dirty="0" smtClean="0"/>
              <a:t>section reflect </a:t>
            </a:r>
            <a:r>
              <a:rPr lang="en-US" b="1" dirty="0">
                <a:solidFill>
                  <a:srgbClr val="FF0000"/>
                </a:solidFill>
              </a:rPr>
              <a:t>ethical principles </a:t>
            </a:r>
            <a:r>
              <a:rPr lang="en-US" dirty="0"/>
              <a:t>that involve asking permission about use of </a:t>
            </a:r>
            <a:r>
              <a:rPr lang="en-US" dirty="0" smtClean="0"/>
              <a:t>personal information</a:t>
            </a:r>
            <a:r>
              <a:rPr lang="en-US" dirty="0"/>
              <a:t>, limiting data access to only those </a:t>
            </a:r>
            <a:r>
              <a:rPr lang="en-US" dirty="0" smtClean="0"/>
              <a:t>need to know</a:t>
            </a:r>
            <a:r>
              <a:rPr lang="en-US" dirty="0"/>
              <a:t>, and providing </a:t>
            </a:r>
            <a:r>
              <a:rPr lang="en-US" dirty="0" smtClean="0"/>
              <a:t>patient </a:t>
            </a:r>
            <a:r>
              <a:rPr lang="en-US" dirty="0"/>
              <a:t>records </a:t>
            </a:r>
            <a:r>
              <a:rPr lang="en-US" dirty="0" smtClean="0"/>
              <a:t>for review </a:t>
            </a:r>
            <a:r>
              <a:rPr lang="en-US" dirty="0"/>
              <a:t>and comment. </a:t>
            </a:r>
            <a:endParaRPr lang="en-US" dirty="0" smtClean="0"/>
          </a:p>
          <a:p>
            <a:pPr algn="just">
              <a:buFont typeface="Wingdings" pitchFamily="2" charset="2"/>
              <a:buChar char="q"/>
            </a:pPr>
            <a:r>
              <a:rPr lang="en-US" dirty="0" smtClean="0"/>
              <a:t>The </a:t>
            </a:r>
            <a:r>
              <a:rPr lang="en-US" dirty="0"/>
              <a:t>patient’s e-mail address is considered part of </a:t>
            </a:r>
            <a:r>
              <a:rPr lang="en-US" dirty="0" smtClean="0"/>
              <a:t>their PHI </a:t>
            </a:r>
            <a:r>
              <a:rPr lang="en-US" dirty="0"/>
              <a:t>and is subject to the same protections as his or her name, mailing </a:t>
            </a:r>
            <a:r>
              <a:rPr lang="en-US" dirty="0" smtClean="0"/>
              <a:t>address, and </a:t>
            </a:r>
            <a:r>
              <a:rPr lang="en-US" dirty="0"/>
              <a:t>phone number.</a:t>
            </a:r>
          </a:p>
        </p:txBody>
      </p:sp>
    </p:spTree>
    <p:extLst>
      <p:ext uri="{BB962C8B-B14F-4D97-AF65-F5344CB8AC3E}">
        <p14:creationId xmlns:p14="http://schemas.microsoft.com/office/powerpoint/2010/main" val="9750348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1000"/>
            <a:ext cx="9144000" cy="762000"/>
          </a:xfrm>
        </p:spPr>
        <p:txBody>
          <a:bodyPr>
            <a:noAutofit/>
          </a:bodyPr>
          <a:lstStyle/>
          <a:p>
            <a:r>
              <a:rPr lang="en-US" sz="2800" dirty="0"/>
              <a:t>Establishing Pharmaceutical Care </a:t>
            </a:r>
            <a:r>
              <a:rPr lang="en-US" sz="2800" dirty="0" smtClean="0"/>
              <a:t>Services Using </a:t>
            </a:r>
            <a:r>
              <a:rPr lang="en-US" sz="2800" dirty="0"/>
              <a:t>Electronic Communication</a:t>
            </a:r>
          </a:p>
        </p:txBody>
      </p:sp>
      <p:sp>
        <p:nvSpPr>
          <p:cNvPr id="3" name="Content Placeholder 2"/>
          <p:cNvSpPr>
            <a:spLocks noGrp="1"/>
          </p:cNvSpPr>
          <p:nvPr>
            <p:ph idx="1"/>
          </p:nvPr>
        </p:nvSpPr>
        <p:spPr>
          <a:xfrm>
            <a:off x="76200" y="1143000"/>
            <a:ext cx="8915400" cy="5715000"/>
          </a:xfrm>
        </p:spPr>
        <p:txBody>
          <a:bodyPr>
            <a:normAutofit/>
          </a:bodyPr>
          <a:lstStyle/>
          <a:p>
            <a:pPr algn="just">
              <a:buFont typeface="Wingdings" pitchFamily="2" charset="2"/>
              <a:buChar char="q"/>
            </a:pPr>
            <a:r>
              <a:rPr lang="en-US" b="1" dirty="0" smtClean="0"/>
              <a:t>Precautions </a:t>
            </a:r>
            <a:r>
              <a:rPr lang="en-US" b="1" dirty="0"/>
              <a:t>to consider in establishing pharmaceutical care </a:t>
            </a:r>
            <a:r>
              <a:rPr lang="en-US" b="1" dirty="0" smtClean="0"/>
              <a:t>services that </a:t>
            </a:r>
            <a:r>
              <a:rPr lang="en-US" b="1" dirty="0"/>
              <a:t>use e-mail for communication include:</a:t>
            </a:r>
          </a:p>
          <a:p>
            <a:pPr marL="457200" indent="-457200" algn="just">
              <a:buAutoNum type="arabicPeriod"/>
            </a:pPr>
            <a:r>
              <a:rPr lang="en-US" dirty="0" smtClean="0"/>
              <a:t>E-mail </a:t>
            </a:r>
            <a:r>
              <a:rPr lang="en-US" dirty="0"/>
              <a:t>cannot be used in the case of urgent or time-sensitive </a:t>
            </a:r>
            <a:r>
              <a:rPr lang="en-US" dirty="0" smtClean="0"/>
              <a:t>communication. Patients </a:t>
            </a:r>
            <a:r>
              <a:rPr lang="en-US" dirty="0"/>
              <a:t>who e-mail a pharmacist for advice must </a:t>
            </a:r>
            <a:r>
              <a:rPr lang="en-US" dirty="0" smtClean="0"/>
              <a:t>instructed </a:t>
            </a:r>
            <a:r>
              <a:rPr lang="en-US" dirty="0"/>
              <a:t>beforehand on when </a:t>
            </a:r>
            <a:r>
              <a:rPr lang="en-US" dirty="0" smtClean="0"/>
              <a:t>they should </a:t>
            </a:r>
            <a:r>
              <a:rPr lang="en-US" dirty="0"/>
              <a:t>escalate to phone calls to the pharmacist, phone calls to their </a:t>
            </a:r>
            <a:r>
              <a:rPr lang="en-US" dirty="0" smtClean="0"/>
              <a:t>physicians, visits </a:t>
            </a:r>
            <a:r>
              <a:rPr lang="en-US" dirty="0"/>
              <a:t>to their physicians, or calling 911</a:t>
            </a:r>
            <a:r>
              <a:rPr lang="en-US" dirty="0" smtClean="0"/>
              <a:t>.</a:t>
            </a:r>
          </a:p>
          <a:p>
            <a:pPr marL="0" indent="0" algn="just">
              <a:buNone/>
            </a:pPr>
            <a:endParaRPr lang="en-US" dirty="0" smtClean="0"/>
          </a:p>
          <a:p>
            <a:pPr marL="0" indent="0" algn="just">
              <a:buNone/>
            </a:pPr>
            <a:r>
              <a:rPr lang="en-US" dirty="0" smtClean="0"/>
              <a:t>2. E-mail </a:t>
            </a:r>
            <a:r>
              <a:rPr lang="en-US" dirty="0"/>
              <a:t>messages containing PHI of patients require password protection </a:t>
            </a:r>
            <a:r>
              <a:rPr lang="en-US" dirty="0" smtClean="0"/>
              <a:t>for computers, encryption, and authentication in transmission of patient information.</a:t>
            </a:r>
            <a:endParaRPr lang="en-US" dirty="0"/>
          </a:p>
        </p:txBody>
      </p:sp>
    </p:spTree>
    <p:extLst>
      <p:ext uri="{BB962C8B-B14F-4D97-AF65-F5344CB8AC3E}">
        <p14:creationId xmlns:p14="http://schemas.microsoft.com/office/powerpoint/2010/main" val="17509673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 y="1143000"/>
            <a:ext cx="8839200" cy="5334000"/>
          </a:xfrm>
        </p:spPr>
        <p:txBody>
          <a:bodyPr>
            <a:normAutofit/>
          </a:bodyPr>
          <a:lstStyle/>
          <a:p>
            <a:pPr marL="0" indent="0" algn="just">
              <a:buNone/>
            </a:pPr>
            <a:r>
              <a:rPr lang="en-US" dirty="0"/>
              <a:t>3. E-mail consults with patients should occur in the context of therapeutic </a:t>
            </a:r>
            <a:r>
              <a:rPr lang="en-US" dirty="0" smtClean="0"/>
              <a:t>relationships that </a:t>
            </a:r>
            <a:r>
              <a:rPr lang="en-US" dirty="0"/>
              <a:t>have been established with in-person contact.</a:t>
            </a:r>
          </a:p>
          <a:p>
            <a:pPr marL="0" indent="0" algn="just">
              <a:buNone/>
            </a:pPr>
            <a:r>
              <a:rPr lang="en-US" dirty="0"/>
              <a:t>4. E-mail communication with patients or providers becomes part of a </a:t>
            </a:r>
            <a:r>
              <a:rPr lang="en-US" dirty="0" smtClean="0"/>
              <a:t>patient’s permanent </a:t>
            </a:r>
            <a:r>
              <a:rPr lang="en-US" dirty="0"/>
              <a:t>medical record and, in pharmacy practice, patient </a:t>
            </a:r>
            <a:r>
              <a:rPr lang="en-US" dirty="0" smtClean="0"/>
              <a:t>medication profile</a:t>
            </a:r>
            <a:r>
              <a:rPr lang="en-US" dirty="0"/>
              <a:t>.</a:t>
            </a:r>
          </a:p>
          <a:p>
            <a:pPr marL="0" indent="0" algn="just">
              <a:buNone/>
            </a:pPr>
            <a:r>
              <a:rPr lang="en-US" dirty="0"/>
              <a:t>5. Patients should provide written informed consent to use of e-mail in </a:t>
            </a:r>
            <a:r>
              <a:rPr lang="en-US" dirty="0" smtClean="0"/>
              <a:t>pharmacist–patient </a:t>
            </a:r>
            <a:r>
              <a:rPr lang="en-US" dirty="0"/>
              <a:t>communication. </a:t>
            </a:r>
            <a:endParaRPr lang="en-US" dirty="0" smtClean="0"/>
          </a:p>
          <a:p>
            <a:pPr marL="0" indent="0" algn="just">
              <a:buNone/>
            </a:pPr>
            <a:r>
              <a:rPr lang="en-US" dirty="0" smtClean="0"/>
              <a:t>6</a:t>
            </a:r>
            <a:r>
              <a:rPr lang="en-US" dirty="0"/>
              <a:t>. Never forward patient-identifiable information or e-mail addresses to a </a:t>
            </a:r>
            <a:r>
              <a:rPr lang="en-US" dirty="0" smtClean="0"/>
              <a:t>third party</a:t>
            </a:r>
            <a:r>
              <a:rPr lang="en-US" dirty="0"/>
              <a:t>, even a family member, without a patient’s written permission.</a:t>
            </a:r>
          </a:p>
        </p:txBody>
      </p:sp>
    </p:spTree>
    <p:extLst>
      <p:ext uri="{BB962C8B-B14F-4D97-AF65-F5344CB8AC3E}">
        <p14:creationId xmlns:p14="http://schemas.microsoft.com/office/powerpoint/2010/main" val="14277249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381000"/>
            <a:ext cx="8610600" cy="990600"/>
          </a:xfrm>
        </p:spPr>
        <p:txBody>
          <a:bodyPr>
            <a:noAutofit/>
          </a:bodyPr>
          <a:lstStyle/>
          <a:p>
            <a:pPr algn="ctr"/>
            <a:r>
              <a:rPr lang="en-US" sz="2800" b="1" dirty="0" smtClean="0"/>
              <a:t>Ethical </a:t>
            </a:r>
            <a:r>
              <a:rPr lang="en-US" sz="2800" b="1" dirty="0"/>
              <a:t>Behavior </a:t>
            </a:r>
            <a:r>
              <a:rPr lang="en-US" sz="2800" b="1" dirty="0" smtClean="0"/>
              <a:t>when Communicating </a:t>
            </a:r>
            <a:r>
              <a:rPr lang="en-US" sz="2800" b="1" dirty="0"/>
              <a:t>with Patients</a:t>
            </a:r>
          </a:p>
        </p:txBody>
      </p:sp>
      <p:sp>
        <p:nvSpPr>
          <p:cNvPr id="3" name="Content Placeholder 2"/>
          <p:cNvSpPr>
            <a:spLocks noGrp="1"/>
          </p:cNvSpPr>
          <p:nvPr>
            <p:ph idx="1"/>
          </p:nvPr>
        </p:nvSpPr>
        <p:spPr>
          <a:xfrm>
            <a:off x="228600" y="1295400"/>
            <a:ext cx="8763000" cy="5486400"/>
          </a:xfrm>
        </p:spPr>
        <p:txBody>
          <a:bodyPr>
            <a:normAutofit lnSpcReduction="10000"/>
          </a:bodyPr>
          <a:lstStyle/>
          <a:p>
            <a:pPr marL="0" indent="0">
              <a:buNone/>
            </a:pPr>
            <a:r>
              <a:rPr lang="en-US" dirty="0"/>
              <a:t>Ethical Patient </a:t>
            </a:r>
            <a:r>
              <a:rPr lang="en-US" dirty="0" smtClean="0"/>
              <a:t>Care:</a:t>
            </a:r>
          </a:p>
          <a:p>
            <a:pPr algn="just"/>
            <a:r>
              <a:rPr lang="en-US" dirty="0"/>
              <a:t>The following </a:t>
            </a:r>
            <a:r>
              <a:rPr lang="en-US" dirty="0" smtClean="0"/>
              <a:t>case </a:t>
            </a:r>
            <a:r>
              <a:rPr lang="en-US" dirty="0"/>
              <a:t>illustrate several principles of </a:t>
            </a:r>
            <a:r>
              <a:rPr lang="en-US" dirty="0" smtClean="0"/>
              <a:t>ethical </a:t>
            </a:r>
            <a:r>
              <a:rPr lang="en-US" dirty="0"/>
              <a:t>behavior. CASE STUDY </a:t>
            </a:r>
            <a:r>
              <a:rPr lang="en-US" dirty="0" smtClean="0"/>
              <a:t>14.1:</a:t>
            </a:r>
          </a:p>
          <a:p>
            <a:pPr algn="just"/>
            <a:r>
              <a:rPr lang="en-US" dirty="0"/>
              <a:t>Ms. Edwards is starting on a new medication for schizophrenia. The drug has </a:t>
            </a:r>
            <a:r>
              <a:rPr lang="en-US" dirty="0" smtClean="0"/>
              <a:t>a number </a:t>
            </a:r>
            <a:r>
              <a:rPr lang="en-US" dirty="0"/>
              <a:t>of side effects, some of which can be serious. She asks you several </a:t>
            </a:r>
            <a:r>
              <a:rPr lang="en-US" dirty="0" smtClean="0"/>
              <a:t>questions about </a:t>
            </a:r>
            <a:r>
              <a:rPr lang="en-US" dirty="0"/>
              <a:t>the purpose of the medication and possible side effects. When you </a:t>
            </a:r>
            <a:r>
              <a:rPr lang="en-US" dirty="0" smtClean="0"/>
              <a:t>ask her </a:t>
            </a:r>
            <a:r>
              <a:rPr lang="en-US" dirty="0"/>
              <a:t>what her physician told her about the medication, she reports that he said,</a:t>
            </a:r>
          </a:p>
          <a:p>
            <a:pPr algn="just"/>
            <a:r>
              <a:rPr lang="en-US" dirty="0"/>
              <a:t>“I’ve got a lot of patients on this drug and they’re doing fine.” It is obvious to </a:t>
            </a:r>
            <a:r>
              <a:rPr lang="en-US" dirty="0" smtClean="0"/>
              <a:t>you that </a:t>
            </a:r>
            <a:r>
              <a:rPr lang="en-US" dirty="0"/>
              <a:t>she is unclear about the purpose of the medication or any possible problems.</a:t>
            </a:r>
          </a:p>
          <a:p>
            <a:pPr algn="just"/>
            <a:r>
              <a:rPr lang="en-US" dirty="0"/>
              <a:t>You are concerned that Ms. Edwards may refuse to take the drug if told about </a:t>
            </a:r>
            <a:r>
              <a:rPr lang="en-US" dirty="0" smtClean="0"/>
              <a:t>possible side </a:t>
            </a:r>
            <a:r>
              <a:rPr lang="en-US" dirty="0"/>
              <a:t>effects. What would you say to Ms. Edwards?</a:t>
            </a:r>
          </a:p>
        </p:txBody>
      </p:sp>
    </p:spTree>
    <p:extLst>
      <p:ext uri="{BB962C8B-B14F-4D97-AF65-F5344CB8AC3E}">
        <p14:creationId xmlns:p14="http://schemas.microsoft.com/office/powerpoint/2010/main" val="76185645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613</TotalTime>
  <Words>3169</Words>
  <Application>Microsoft Office PowerPoint</Application>
  <PresentationFormat>On-screen Show (4:3)</PresentationFormat>
  <Paragraphs>166</Paragraphs>
  <Slides>31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31</vt:i4>
      </vt:variant>
    </vt:vector>
  </HeadingPairs>
  <TitlesOfParts>
    <vt:vector size="35" baseType="lpstr">
      <vt:lpstr>Arial</vt:lpstr>
      <vt:lpstr>Calibri</vt:lpstr>
      <vt:lpstr>Wingdings</vt:lpstr>
      <vt:lpstr>Clarity</vt:lpstr>
      <vt:lpstr>Electronic Communication in Health Care  Ethical Behavior when Communicating with Patients</vt:lpstr>
      <vt:lpstr> Overview </vt:lpstr>
      <vt:lpstr>CASE STUDY 13.1</vt:lpstr>
      <vt:lpstr>PowerPoint Presentation</vt:lpstr>
      <vt:lpstr>Use of the Internet</vt:lpstr>
      <vt:lpstr>Patient Privacy and System Security Issues</vt:lpstr>
      <vt:lpstr>Establishing Pharmaceutical Care Services Using Electronic Communication</vt:lpstr>
      <vt:lpstr>PowerPoint Presentation</vt:lpstr>
      <vt:lpstr>Ethical Behavior when Communicating with Patients</vt:lpstr>
      <vt:lpstr>PowerPoint Presentation</vt:lpstr>
      <vt:lpstr>PowerPoint Presentation</vt:lpstr>
      <vt:lpstr>PowerPoint Presentation</vt:lpstr>
      <vt:lpstr>A Pharmacy Code of Conduct for a Modern World</vt:lpstr>
      <vt:lpstr>THE PHARMACISTS CODE OF ETHICS</vt:lpstr>
      <vt:lpstr>PowerPoint Presentation</vt:lpstr>
      <vt:lpstr>PowerPoint Presentation</vt:lpstr>
      <vt:lpstr>Seven Key Principles Guiding Ethical Conduct</vt:lpstr>
      <vt:lpstr>1. The principle of nonmaleficence</vt:lpstr>
      <vt:lpstr>PowerPoint Presentation</vt:lpstr>
      <vt:lpstr>2. THE PRINCIPLE OF BENEFICENCE </vt:lpstr>
      <vt:lpstr>PowerPoint Presentation</vt:lpstr>
      <vt:lpstr>3. THE PRINCIPLE OF AUTONOMY VERSUS PATERNALISM</vt:lpstr>
      <vt:lpstr>PowerPoint Presentation</vt:lpstr>
      <vt:lpstr>4. The principle of honesty and truth telling</vt:lpstr>
      <vt:lpstr>5. The principle of informed consent</vt:lpstr>
      <vt:lpstr>PowerPoint Presentation</vt:lpstr>
      <vt:lpstr>6. The principle of confidentiality</vt:lpstr>
      <vt:lpstr>7. The principle of fidelity and the patient–provider relationship</vt:lpstr>
      <vt:lpstr>How Pharmacists Can Resolve Ethical Dilemmas</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Electronic Communication in Health Care</dc:title>
  <dc:creator>venous</dc:creator>
  <cp:lastModifiedBy>acer</cp:lastModifiedBy>
  <cp:revision>105</cp:revision>
  <dcterms:created xsi:type="dcterms:W3CDTF">2006-08-16T00:00:00Z</dcterms:created>
  <dcterms:modified xsi:type="dcterms:W3CDTF">2025-03-26T18:09:26Z</dcterms:modified>
</cp:coreProperties>
</file>