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325" r:id="rId2"/>
    <p:sldId id="339" r:id="rId3"/>
    <p:sldId id="342" r:id="rId4"/>
    <p:sldId id="333" r:id="rId5"/>
    <p:sldId id="337" r:id="rId6"/>
    <p:sldId id="341" r:id="rId7"/>
    <p:sldId id="340" r:id="rId8"/>
    <p:sldId id="327" r:id="rId9"/>
    <p:sldId id="326" r:id="rId10"/>
    <p:sldId id="328" r:id="rId11"/>
    <p:sldId id="329" r:id="rId12"/>
    <p:sldId id="331" r:id="rId13"/>
    <p:sldId id="332" r:id="rId14"/>
    <p:sldId id="343" r:id="rId15"/>
    <p:sldId id="389" r:id="rId16"/>
    <p:sldId id="39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5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00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651917-3A8F-4A0F-AD58-15C47A486362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>
        <a:scene3d>
          <a:camera prst="obliqueTopLeft"/>
          <a:lightRig rig="balanced" dir="t">
            <a:rot lat="0" lon="0" rev="8700000"/>
          </a:lightRig>
        </a:scene3d>
      </dgm:spPr>
    </dgm:pt>
    <dgm:pt modelId="{6BD86F30-D5E1-415E-BA1C-B0291CB123BC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Algerian" panose="04020705040A02060702" pitchFamily="82" charset="0"/>
            </a:rPr>
            <a:t>warts</a:t>
          </a:r>
          <a:endParaRPr lang="en-US" dirty="0">
            <a:solidFill>
              <a:schemeClr val="tx1"/>
            </a:solidFill>
            <a:latin typeface="Algerian" panose="04020705040A02060702" pitchFamily="82" charset="0"/>
          </a:endParaRPr>
        </a:p>
      </dgm:t>
    </dgm:pt>
    <dgm:pt modelId="{90FB3AA5-7792-4F79-A715-BBE4F5F920F8}" type="parTrans" cxnId="{2A9927F6-22BF-4E06-89EE-3C128857E486}">
      <dgm:prSet/>
      <dgm:spPr/>
      <dgm:t>
        <a:bodyPr/>
        <a:lstStyle/>
        <a:p>
          <a:endParaRPr lang="en-US"/>
        </a:p>
      </dgm:t>
    </dgm:pt>
    <dgm:pt modelId="{BE7760F3-ACD4-4E98-A056-954FD0CF3128}" type="sibTrans" cxnId="{2A9927F6-22BF-4E06-89EE-3C128857E486}">
      <dgm:prSet/>
      <dgm:spPr/>
      <dgm:t>
        <a:bodyPr/>
        <a:lstStyle/>
        <a:p>
          <a:endParaRPr lang="en-US"/>
        </a:p>
      </dgm:t>
    </dgm:pt>
    <dgm:pt modelId="{9EF58289-A3FE-4257-A0E3-00FAF2204419}" type="pres">
      <dgm:prSet presAssocID="{38651917-3A8F-4A0F-AD58-15C47A486362}" presName="Name0" presStyleCnt="0">
        <dgm:presLayoutVars>
          <dgm:dir/>
          <dgm:resizeHandles val="exact"/>
        </dgm:presLayoutVars>
      </dgm:prSet>
      <dgm:spPr/>
    </dgm:pt>
    <dgm:pt modelId="{517B571D-1753-41FA-B646-F1DA36A590E3}" type="pres">
      <dgm:prSet presAssocID="{6BD86F30-D5E1-415E-BA1C-B0291CB123BC}" presName="composite" presStyleCnt="0"/>
      <dgm:spPr/>
    </dgm:pt>
    <dgm:pt modelId="{3A5C9C1F-9F77-4326-8C39-505FD04B01D1}" type="pres">
      <dgm:prSet presAssocID="{6BD86F30-D5E1-415E-BA1C-B0291CB123BC}" presName="rect1" presStyleLbl="bgImgPlace1" presStyleIdx="0" presStyleCnt="1" custScaleX="139852" custScaleY="1065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  <a:reflection blurRad="6350" stA="50000" endA="295" endPos="92000" dist="101600" dir="5400000" sy="-100000" algn="bl" rotWithShape="0"/>
        </a:effectLst>
        <a:sp3d>
          <a:bevelT w="190500" h="38100"/>
        </a:sp3d>
      </dgm:spPr>
    </dgm:pt>
    <dgm:pt modelId="{3CB4D599-3E2F-457E-BBBF-3068D6B35AAD}" type="pres">
      <dgm:prSet presAssocID="{6BD86F30-D5E1-415E-BA1C-B0291CB123BC}" presName="wedgeRectCallout1" presStyleLbl="node1" presStyleIdx="0" presStyleCnt="1" custLinFactNeighborX="21146" custLinFactNeighborY="-4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9927F6-22BF-4E06-89EE-3C128857E486}" srcId="{38651917-3A8F-4A0F-AD58-15C47A486362}" destId="{6BD86F30-D5E1-415E-BA1C-B0291CB123BC}" srcOrd="0" destOrd="0" parTransId="{90FB3AA5-7792-4F79-A715-BBE4F5F920F8}" sibTransId="{BE7760F3-ACD4-4E98-A056-954FD0CF3128}"/>
    <dgm:cxn modelId="{C5A6178C-295E-41D9-935B-CA8559F7B58E}" type="presOf" srcId="{6BD86F30-D5E1-415E-BA1C-B0291CB123BC}" destId="{3CB4D599-3E2F-457E-BBBF-3068D6B35AAD}" srcOrd="0" destOrd="0" presId="urn:microsoft.com/office/officeart/2008/layout/BendingPictureCaptionList"/>
    <dgm:cxn modelId="{6F2D6F4B-A708-42A4-91C9-EC3109DE6182}" type="presOf" srcId="{38651917-3A8F-4A0F-AD58-15C47A486362}" destId="{9EF58289-A3FE-4257-A0E3-00FAF2204419}" srcOrd="0" destOrd="0" presId="urn:microsoft.com/office/officeart/2008/layout/BendingPictureCaptionList"/>
    <dgm:cxn modelId="{028942DF-974D-4DF3-983C-FC9A90EBF386}" type="presParOf" srcId="{9EF58289-A3FE-4257-A0E3-00FAF2204419}" destId="{517B571D-1753-41FA-B646-F1DA36A590E3}" srcOrd="0" destOrd="0" presId="urn:microsoft.com/office/officeart/2008/layout/BendingPictureCaptionList"/>
    <dgm:cxn modelId="{880A37D9-0403-41AE-9B33-A70CC10E37EE}" type="presParOf" srcId="{517B571D-1753-41FA-B646-F1DA36A590E3}" destId="{3A5C9C1F-9F77-4326-8C39-505FD04B01D1}" srcOrd="0" destOrd="0" presId="urn:microsoft.com/office/officeart/2008/layout/BendingPictureCaptionList"/>
    <dgm:cxn modelId="{0BD8D5EC-9A75-464D-B1B1-28905E046332}" type="presParOf" srcId="{517B571D-1753-41FA-B646-F1DA36A590E3}" destId="{3CB4D599-3E2F-457E-BBBF-3068D6B35AAD}" srcOrd="1" destOrd="0" presId="urn:microsoft.com/office/officeart/2008/layout/BendingPictureCaptionList"/>
  </dgm:cxnLst>
  <dgm:bg>
    <a:noFill/>
    <a:effectLst>
      <a:softEdge rad="6350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C9C1F-9F77-4326-8C39-505FD04B01D1}">
      <dsp:nvSpPr>
        <dsp:cNvPr id="0" name=""/>
        <dsp:cNvSpPr/>
      </dsp:nvSpPr>
      <dsp:spPr>
        <a:xfrm>
          <a:off x="1265" y="75484"/>
          <a:ext cx="9141469" cy="55702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55000" cap="flat" cmpd="thickThin" algn="ctr">
          <a:noFill/>
          <a:prstDash val="solid"/>
        </a:ln>
        <a:effectLst>
          <a:glow rad="228600">
            <a:schemeClr val="accent2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  <a:reflection blurRad="6350" stA="50000" endA="295" endPos="92000" dist="101600" dir="5400000" sy="-100000" algn="bl" rotWithShape="0"/>
        </a:effectLst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4D599-3E2F-457E-BBBF-3068D6B35AAD}">
      <dsp:nvSpPr>
        <dsp:cNvPr id="0" name=""/>
        <dsp:cNvSpPr/>
      </dsp:nvSpPr>
      <dsp:spPr>
        <a:xfrm>
          <a:off x="3122193" y="4878784"/>
          <a:ext cx="5817512" cy="183022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Left"/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tx1"/>
              </a:solidFill>
              <a:latin typeface="Algerian" panose="04020705040A02060702" pitchFamily="82" charset="0"/>
            </a:rPr>
            <a:t>warts</a:t>
          </a:r>
          <a:endParaRPr lang="en-US" sz="6500" kern="1200" dirty="0">
            <a:solidFill>
              <a:schemeClr val="tx1"/>
            </a:solidFill>
            <a:latin typeface="Algerian" panose="04020705040A02060702" pitchFamily="82" charset="0"/>
          </a:endParaRPr>
        </a:p>
      </dsp:txBody>
      <dsp:txXfrm>
        <a:off x="3122193" y="4878784"/>
        <a:ext cx="5817512" cy="1830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D74B9-032B-4E9B-B9DC-3154158FC7F9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74CD6-6F6D-495F-A670-137893762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8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4CD6-6F6D-495F-A670-1378937621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3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4CD6-6F6D-495F-A670-1378937621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3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4CD6-6F6D-495F-A670-1378937621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3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4CD6-6F6D-495F-A670-1378937621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3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4CD6-6F6D-495F-A670-1378937621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3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4CD6-6F6D-495F-A670-1378937621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3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4CD6-6F6D-495F-A670-1378937621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3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4CD6-6F6D-495F-A670-1378937621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3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4CD6-6F6D-495F-A670-13789376218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9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4CD6-6F6D-495F-A670-13789376218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93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4CD6-6F6D-495F-A670-1378937621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3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4CD6-6F6D-495F-A670-1378937621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3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4CD6-6F6D-495F-A670-1378937621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3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4CD6-6F6D-495F-A670-1378937621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3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4CD6-6F6D-495F-A670-1378937621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3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4CD6-6F6D-495F-A670-1378937621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2"/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3765648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878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98305" y="998305"/>
            <a:ext cx="6823364" cy="48267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6861" y="1312718"/>
            <a:ext cx="682336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90899" y="1028701"/>
            <a:ext cx="6858002" cy="46482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7638" y="1184564"/>
            <a:ext cx="6858002" cy="4488873"/>
          </a:xfrm>
        </p:spPr>
      </p:pic>
    </p:spTree>
    <p:extLst>
      <p:ext uri="{BB962C8B-B14F-4D97-AF65-F5344CB8AC3E}">
        <p14:creationId xmlns:p14="http://schemas.microsoft.com/office/powerpoint/2010/main" val="215137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99766" y="999764"/>
            <a:ext cx="6830291" cy="48307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8755" y="-24245"/>
            <a:ext cx="6830291" cy="693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8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1" y="76200"/>
            <a:ext cx="8979959" cy="6705600"/>
          </a:xfrm>
        </p:spPr>
      </p:pic>
    </p:spTree>
    <p:extLst>
      <p:ext uri="{BB962C8B-B14F-4D97-AF65-F5344CB8AC3E}">
        <p14:creationId xmlns:p14="http://schemas.microsoft.com/office/powerpoint/2010/main" val="42748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30218"/>
          </a:xfrm>
        </p:spPr>
      </p:pic>
      <p:sp>
        <p:nvSpPr>
          <p:cNvPr id="5" name="Rounded Rectangle 4"/>
          <p:cNvSpPr/>
          <p:nvPr/>
        </p:nvSpPr>
        <p:spPr>
          <a:xfrm>
            <a:off x="5562600" y="1524000"/>
            <a:ext cx="3124200" cy="762000"/>
          </a:xfrm>
          <a:prstGeom prst="roundRect">
            <a:avLst/>
          </a:prstGeom>
          <a:solidFill>
            <a:srgbClr val="DEF5FA">
              <a:lumMod val="90000"/>
            </a:srgbClr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TCA</a:t>
            </a:r>
          </a:p>
        </p:txBody>
      </p:sp>
    </p:spTree>
    <p:extLst>
      <p:ext uri="{BB962C8B-B14F-4D97-AF65-F5344CB8AC3E}">
        <p14:creationId xmlns:p14="http://schemas.microsoft.com/office/powerpoint/2010/main" val="5208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562600" y="1524000"/>
            <a:ext cx="3733800" cy="762000"/>
          </a:xfrm>
          <a:prstGeom prst="roundRect">
            <a:avLst/>
          </a:prstGeom>
          <a:solidFill>
            <a:srgbClr val="DEF5FA">
              <a:lumMod val="90000"/>
            </a:srgbClr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Glycolic acid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13715" y="713714"/>
            <a:ext cx="6761427" cy="5334001"/>
          </a:xfrm>
        </p:spPr>
      </p:pic>
    </p:spTree>
    <p:extLst>
      <p:ext uri="{BB962C8B-B14F-4D97-AF65-F5344CB8AC3E}">
        <p14:creationId xmlns:p14="http://schemas.microsoft.com/office/powerpoint/2010/main" val="228205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788322"/>
          </a:xfrm>
        </p:spPr>
      </p:pic>
      <p:sp>
        <p:nvSpPr>
          <p:cNvPr id="5" name="Rounded Rectangle 4"/>
          <p:cNvSpPr/>
          <p:nvPr/>
        </p:nvSpPr>
        <p:spPr>
          <a:xfrm>
            <a:off x="3429000" y="152400"/>
            <a:ext cx="3733800" cy="762000"/>
          </a:xfrm>
          <a:prstGeom prst="roundRect">
            <a:avLst/>
          </a:prstGeom>
          <a:solidFill>
            <a:srgbClr val="DEF5FA">
              <a:lumMod val="90000"/>
            </a:srgbClr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Glycolic acid</a:t>
            </a:r>
          </a:p>
        </p:txBody>
      </p:sp>
    </p:spTree>
    <p:extLst>
      <p:ext uri="{BB962C8B-B14F-4D97-AF65-F5344CB8AC3E}">
        <p14:creationId xmlns:p14="http://schemas.microsoft.com/office/powerpoint/2010/main" val="285967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warts</a:t>
            </a:r>
            <a:endParaRPr lang="en-US" dirty="0">
              <a:solidFill>
                <a:schemeClr val="accent2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458200" cy="2057399"/>
          </a:xfrm>
        </p:spPr>
        <p:txBody>
          <a:bodyPr>
            <a:normAutofit fontScale="92500" lnSpcReduction="20000"/>
          </a:bodyPr>
          <a:lstStyle/>
          <a:p>
            <a:pPr marL="109728" indent="0">
              <a:lnSpc>
                <a:spcPct val="150000"/>
              </a:lnSpc>
              <a:buClr>
                <a:schemeClr val="accent2"/>
              </a:buClr>
              <a:buNone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Cutaneous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warts are benign epithelial hyperplasia caused by human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papillomaviruses.</a:t>
            </a:r>
          </a:p>
          <a:p>
            <a:pPr marL="109728" indent="0">
              <a:lnSpc>
                <a:spcPct val="150000"/>
              </a:lnSpc>
              <a:buClr>
                <a:schemeClr val="accent2"/>
              </a:buClr>
              <a:buNone/>
            </a:pP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6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Warts  PATTERNS </a:t>
            </a:r>
            <a:endParaRPr lang="en-US" dirty="0">
              <a:solidFill>
                <a:schemeClr val="accent2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Warts adopt in variety of patterns……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521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7" t="5200" r="8418" b="6458"/>
          <a:stretch/>
        </p:blipFill>
        <p:spPr bwMode="auto">
          <a:xfrm>
            <a:off x="4775782" y="0"/>
            <a:ext cx="43682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Sequential Access Storage 1"/>
          <p:cNvSpPr/>
          <p:nvPr/>
        </p:nvSpPr>
        <p:spPr>
          <a:xfrm>
            <a:off x="152400" y="914400"/>
            <a:ext cx="5410200" cy="3352800"/>
          </a:xfrm>
          <a:prstGeom prst="flowChartMagneticTap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Common wart</a:t>
            </a:r>
            <a:endParaRPr lang="en-US" sz="48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4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6" t="6454" r="-436" b="6454"/>
          <a:stretch/>
        </p:blipFill>
        <p:spPr bwMode="auto">
          <a:xfrm>
            <a:off x="4648200" y="838200"/>
            <a:ext cx="4495799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200"/>
            <a:ext cx="4419600" cy="60198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24200" y="152400"/>
            <a:ext cx="2971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Plane wart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895600" y="76200"/>
            <a:ext cx="31242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Plane wart</a:t>
            </a:r>
            <a:endParaRPr lang="en-US" sz="44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0"/>
            <a:ext cx="5867400" cy="6857999"/>
          </a:xfrm>
          <a:prstGeom prst="rect">
            <a:avLst/>
          </a:prstGeom>
        </p:spPr>
      </p:pic>
      <p:sp>
        <p:nvSpPr>
          <p:cNvPr id="9" name="Flowchart: Sequential Access Storage 8"/>
          <p:cNvSpPr/>
          <p:nvPr/>
        </p:nvSpPr>
        <p:spPr>
          <a:xfrm>
            <a:off x="1219200" y="1066800"/>
            <a:ext cx="4343400" cy="1905000"/>
          </a:xfrm>
          <a:prstGeom prst="flowChartMagneticTape">
            <a:avLst/>
          </a:prstGeom>
          <a:solidFill>
            <a:srgbClr val="DEF5FA"/>
          </a:solidFill>
          <a:ln w="55000" cap="flat" cmpd="thickThin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Filiform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 wart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4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6172200" cy="6894561"/>
          </a:xfrm>
          <a:prstGeom prst="rect">
            <a:avLst/>
          </a:prstGeom>
        </p:spPr>
      </p:pic>
      <p:sp>
        <p:nvSpPr>
          <p:cNvPr id="2" name="Flowchart: Sequential Access Storage 1"/>
          <p:cNvSpPr/>
          <p:nvPr/>
        </p:nvSpPr>
        <p:spPr>
          <a:xfrm>
            <a:off x="0" y="0"/>
            <a:ext cx="3505200" cy="4648200"/>
          </a:xfrm>
          <a:prstGeom prst="flowChartMagneticTap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Plantar wart</a:t>
            </a:r>
            <a:endParaRPr lang="en-US" sz="48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0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2286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Keratolytics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: are agents that cause keratolysis, or peeling of epidermis.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125113" cy="924475"/>
          </a:xfrm>
        </p:spPr>
        <p:txBody>
          <a:bodyPr/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keratolytic</a:t>
            </a:r>
            <a:endParaRPr lang="en-US" sz="54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562600"/>
          </a:xfrm>
        </p:spPr>
        <p:txBody>
          <a:bodyPr>
            <a:normAutofit fontScale="25000" lnSpcReduction="20000"/>
          </a:bodyPr>
          <a:lstStyle/>
          <a:p>
            <a:pPr indent="0">
              <a:lnSpc>
                <a:spcPct val="150000"/>
              </a:lnSpc>
              <a:buNone/>
            </a:pP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09728" indent="0">
              <a:lnSpc>
                <a:spcPct val="170000"/>
              </a:lnSpc>
              <a:buNone/>
            </a:pPr>
            <a:r>
              <a:rPr lang="en-US" sz="1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Keratolytic</a:t>
            </a:r>
            <a:r>
              <a:rPr lang="en-US" sz="1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include: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l-GR" sz="1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α</a:t>
            </a:r>
            <a:r>
              <a:rPr lang="en-US" sz="1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-</a:t>
            </a:r>
            <a:r>
              <a:rPr lang="en-US" sz="1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hydroxy</a:t>
            </a:r>
            <a:r>
              <a:rPr lang="en-US" sz="1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1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acids </a:t>
            </a:r>
            <a:r>
              <a:rPr lang="en-US" sz="1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(lactic acid, glycolic </a:t>
            </a:r>
            <a:r>
              <a:rPr lang="en-US" sz="1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acid, citric </a:t>
            </a:r>
            <a:r>
              <a:rPr lang="en-US" sz="1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acid, </a:t>
            </a:r>
            <a:r>
              <a:rPr lang="en-US" sz="1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glucoronic</a:t>
            </a:r>
            <a:r>
              <a:rPr lang="en-US" sz="1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acid, pyruvic </a:t>
            </a:r>
            <a:r>
              <a:rPr lang="en-US" sz="1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acid, </a:t>
            </a:r>
            <a:r>
              <a:rPr lang="en-US" sz="1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mandelic</a:t>
            </a:r>
            <a:r>
              <a:rPr lang="en-US" sz="1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, malic )</a:t>
            </a:r>
            <a:endParaRPr lang="en-US" sz="12800" b="1" dirty="0">
              <a:solidFill>
                <a:schemeClr val="tx1">
                  <a:lumMod val="95000"/>
                  <a:lumOff val="5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1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propylene glycol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1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Salicylic </a:t>
            </a:r>
            <a:r>
              <a:rPr lang="en-US" sz="1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acid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125113" cy="924475"/>
          </a:xfrm>
        </p:spPr>
        <p:txBody>
          <a:bodyPr/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keratolytic</a:t>
            </a:r>
            <a:endParaRPr lang="en-US" sz="54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4853</TotalTime>
  <Words>100</Words>
  <Application>Microsoft Office PowerPoint</Application>
  <PresentationFormat>On-screen Show (4:3)</PresentationFormat>
  <Paragraphs>37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Algerian</vt:lpstr>
      <vt:lpstr>Berlin Sans FB Demi</vt:lpstr>
      <vt:lpstr>Calibri</vt:lpstr>
      <vt:lpstr>Lucida Sans Unicode</vt:lpstr>
      <vt:lpstr>Narkisim</vt:lpstr>
      <vt:lpstr>Verdana</vt:lpstr>
      <vt:lpstr>Wingdings</vt:lpstr>
      <vt:lpstr>Wingdings 2</vt:lpstr>
      <vt:lpstr>Wingdings 3</vt:lpstr>
      <vt:lpstr>Concourse</vt:lpstr>
      <vt:lpstr>PowerPoint Presentation</vt:lpstr>
      <vt:lpstr>warts</vt:lpstr>
      <vt:lpstr>Warts  PATTERNS </vt:lpstr>
      <vt:lpstr>PowerPoint Presentation</vt:lpstr>
      <vt:lpstr>Plane wart</vt:lpstr>
      <vt:lpstr>PowerPoint Presentation</vt:lpstr>
      <vt:lpstr>PowerPoint Presentation</vt:lpstr>
      <vt:lpstr>keratolytic</vt:lpstr>
      <vt:lpstr>keratolytic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Warts &amp; antiwarts drugs</dc:title>
  <dc:creator>المهندس للحاسبات</dc:creator>
  <cp:lastModifiedBy>hp</cp:lastModifiedBy>
  <cp:revision>173</cp:revision>
  <dcterms:created xsi:type="dcterms:W3CDTF">2006-08-16T00:00:00Z</dcterms:created>
  <dcterms:modified xsi:type="dcterms:W3CDTF">2022-11-06T19:01:42Z</dcterms:modified>
</cp:coreProperties>
</file>