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/>
              <a:t>Creams</a:t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46064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creams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Creams are semisolid preparations for external use, they are either o/w or w/o emulsion, medically divided into:-</a:t>
            </a:r>
          </a:p>
          <a:p>
            <a:pPr marL="0" indent="0" algn="l" rtl="0">
              <a:buNone/>
            </a:pPr>
            <a:r>
              <a:rPr lang="en-US" dirty="0"/>
              <a:t>1. Non-medicated creams which are used as emollient.</a:t>
            </a:r>
          </a:p>
          <a:p>
            <a:pPr marL="0" indent="0" algn="l" rtl="0">
              <a:buNone/>
            </a:pPr>
            <a:r>
              <a:rPr lang="en-US" dirty="0"/>
              <a:t>2. Medicated creams which are contain one or more medicinal agents. Medicated creams find  primary application in topical skin products and in products used rectally and vaginally.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756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Creams that containing less than 45% of water are w/o cream and those containing more than 45% of water are o/w cream.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71728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Cold cream USP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R</a:t>
            </a:r>
            <a:r>
              <a:rPr lang="en-US" baseline="-25000" dirty="0"/>
              <a:t>X</a:t>
            </a:r>
            <a:endParaRPr lang="en-US" dirty="0"/>
          </a:p>
          <a:p>
            <a:pPr algn="l" rtl="0"/>
            <a:r>
              <a:rPr lang="en-US" dirty="0"/>
              <a:t>Spermaceti                                          125g</a:t>
            </a:r>
          </a:p>
          <a:p>
            <a:pPr algn="l" rtl="0"/>
            <a:r>
              <a:rPr lang="en-US" dirty="0"/>
              <a:t> White wax                                           120g</a:t>
            </a:r>
          </a:p>
          <a:p>
            <a:pPr algn="l" rtl="0"/>
            <a:r>
              <a:rPr lang="en-US" dirty="0"/>
              <a:t>Mineral oil (liquid paraffin)                 560g</a:t>
            </a:r>
          </a:p>
          <a:p>
            <a:pPr algn="l" rtl="0"/>
            <a:r>
              <a:rPr lang="en-US" dirty="0"/>
              <a:t>Sodium borate                                     5g</a:t>
            </a:r>
          </a:p>
          <a:p>
            <a:pPr algn="l" rtl="0"/>
            <a:r>
              <a:rPr lang="en-US" dirty="0"/>
              <a:t>Purified water                                     190g</a:t>
            </a:r>
          </a:p>
          <a:p>
            <a:pPr algn="l" rtl="0"/>
            <a:r>
              <a:rPr lang="en-US" b="1" dirty="0"/>
              <a:t>Method of preparation:</a:t>
            </a:r>
            <a:endParaRPr lang="en-US" dirty="0"/>
          </a:p>
          <a:p>
            <a:pPr lvl="0" algn="l" rtl="0"/>
            <a:r>
              <a:rPr lang="en-US" dirty="0"/>
              <a:t>Reduce spermaceti and white wax to small pieces and melt them on steam bath with mineral oil (liquid paraffin) and raise temperature to 70C°.</a:t>
            </a:r>
          </a:p>
          <a:p>
            <a:pPr lvl="0" algn="l" rtl="0"/>
            <a:r>
              <a:rPr lang="en-US" dirty="0"/>
              <a:t>Dissolve borax (sodium borate) in water and heat to 73C°.</a:t>
            </a:r>
          </a:p>
          <a:p>
            <a:pPr lvl="0" algn="l" rtl="0"/>
            <a:r>
              <a:rPr lang="en-US" dirty="0"/>
              <a:t>Gradually add warm solution to the melted mixture and stir rapidly and continuously until congealed.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57908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Note: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b="1" dirty="0"/>
              <a:t>	</a:t>
            </a:r>
            <a:endParaRPr lang="en-US" dirty="0"/>
          </a:p>
          <a:p>
            <a:pPr lvl="0" algn="l" rtl="0"/>
            <a:r>
              <a:rPr lang="en-US" dirty="0"/>
              <a:t>Cold cream is emulsion of w/o type (water ˂ 45%).</a:t>
            </a:r>
          </a:p>
          <a:p>
            <a:pPr lvl="0" algn="l" rtl="0"/>
            <a:r>
              <a:rPr lang="en-US" dirty="0"/>
              <a:t>It is called cold cream because of the cooling effect that produced from the evaporation of water when this cream is applied to the skin.</a:t>
            </a:r>
          </a:p>
          <a:p>
            <a:pPr lvl="0" algn="l" rtl="0"/>
            <a:r>
              <a:rPr lang="en-US" dirty="0"/>
              <a:t>In cold cream the emulsifying agent is formed by reaction between the alkaline sodium borate and the free fatty acids in white wax.</a:t>
            </a:r>
          </a:p>
          <a:p>
            <a:pPr lvl="0" algn="l" rtl="0"/>
            <a:r>
              <a:rPr lang="en-US" dirty="0"/>
              <a:t>Cold cream is used as emollient.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64339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Vanishing cream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 rtl="0"/>
            <a:r>
              <a:rPr lang="en-US" dirty="0"/>
              <a:t>R</a:t>
            </a:r>
            <a:r>
              <a:rPr lang="en-US" baseline="-25000" dirty="0"/>
              <a:t>X</a:t>
            </a:r>
            <a:endParaRPr lang="en-US" dirty="0"/>
          </a:p>
          <a:p>
            <a:pPr algn="l" rtl="0"/>
            <a:r>
              <a:rPr lang="en-US" dirty="0"/>
              <a:t>Stearic acid                                15g</a:t>
            </a:r>
          </a:p>
          <a:p>
            <a:pPr algn="l" rtl="0"/>
            <a:r>
              <a:rPr lang="en-US" dirty="0"/>
              <a:t>White wax                                    2g</a:t>
            </a:r>
          </a:p>
          <a:p>
            <a:pPr algn="l" rtl="0"/>
            <a:r>
              <a:rPr lang="en-US" dirty="0"/>
              <a:t>White petrolatum                        8g</a:t>
            </a:r>
          </a:p>
          <a:p>
            <a:pPr algn="l" rtl="0"/>
            <a:r>
              <a:rPr lang="en-US" dirty="0"/>
              <a:t>Potassium hydroxide                  1.5g</a:t>
            </a:r>
          </a:p>
          <a:p>
            <a:pPr algn="l" rtl="0"/>
            <a:r>
              <a:rPr lang="en-US" dirty="0"/>
              <a:t>Propylene glycol                           8g</a:t>
            </a:r>
          </a:p>
          <a:p>
            <a:pPr algn="l" rtl="0"/>
            <a:r>
              <a:rPr lang="en-US" dirty="0"/>
              <a:t>Purified water                             65.5g</a:t>
            </a:r>
          </a:p>
          <a:p>
            <a:pPr algn="l" rtl="0"/>
            <a:r>
              <a:rPr lang="en-US" b="1" dirty="0"/>
              <a:t>Method of preparation:	</a:t>
            </a:r>
            <a:endParaRPr lang="en-US" dirty="0"/>
          </a:p>
          <a:p>
            <a:pPr lvl="0" algn="l" rtl="0"/>
            <a:r>
              <a:rPr lang="en-US" dirty="0"/>
              <a:t>Stearic acid  is melted in water bath and heated up to 85Ċ.</a:t>
            </a:r>
          </a:p>
          <a:p>
            <a:pPr lvl="0" algn="l" rtl="0"/>
            <a:r>
              <a:rPr lang="en-US" dirty="0"/>
              <a:t>The oil soluble or miscible substances are added to melted stearic acid.</a:t>
            </a:r>
          </a:p>
          <a:p>
            <a:pPr lvl="0" algn="l" rtl="0"/>
            <a:r>
              <a:rPr lang="en-US" dirty="0"/>
              <a:t> Water containing the alkali or any other water soluble ingredient is also heated to 85Ċ then adds it to the oil with stirring.</a:t>
            </a:r>
          </a:p>
          <a:p>
            <a:pPr lvl="0" algn="l" rtl="0"/>
            <a:r>
              <a:rPr lang="en-US" dirty="0"/>
              <a:t> The temperature should be maintained 10-15 min.to ensure completion of reaction between stearic acid and alkali.</a:t>
            </a:r>
          </a:p>
          <a:p>
            <a:pPr lvl="0" algn="l" rtl="0"/>
            <a:r>
              <a:rPr lang="en-US" dirty="0"/>
              <a:t>Cool the cream slowly with stirring.</a:t>
            </a:r>
          </a:p>
          <a:p>
            <a:pPr lvl="0" algn="l" rtl="0"/>
            <a:r>
              <a:rPr lang="en-US" dirty="0"/>
              <a:t>Add perfume.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71506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Note: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/>
              <a:t> </a:t>
            </a:r>
          </a:p>
          <a:p>
            <a:pPr lvl="0" algn="l" rtl="0"/>
            <a:r>
              <a:rPr lang="en-US" dirty="0"/>
              <a:t>Vanishing cream is o/w emulsion since:</a:t>
            </a:r>
          </a:p>
          <a:p>
            <a:pPr lvl="0" algn="l" rtl="0"/>
            <a:r>
              <a:rPr lang="en-US" dirty="0"/>
              <a:t>the alkali (KOH) is monovalent.</a:t>
            </a:r>
          </a:p>
          <a:p>
            <a:pPr lvl="0" algn="l" rtl="0"/>
            <a:r>
              <a:rPr lang="en-US" dirty="0"/>
              <a:t>the water contain is &gt; 45 %.</a:t>
            </a:r>
          </a:p>
          <a:p>
            <a:pPr lvl="0" algn="l" rtl="0"/>
            <a:r>
              <a:rPr lang="en-US" dirty="0"/>
              <a:t>Since vanishing and cold creams are soap emulsions, they are incompatible with acidic substances because it destroys the soap and breaks the emulsion.</a:t>
            </a:r>
            <a:r>
              <a:rPr lang="en-US" b="1" dirty="0"/>
              <a:t>                </a:t>
            </a:r>
            <a:endParaRPr lang="en-US" dirty="0"/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91421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 descr="C:\Users\First Processor\AppData\Local\Microsoft\Windows\INetCache\IE\IO8ZYFZO\Thank_you_grey_peopl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972" y="0"/>
            <a:ext cx="7517027" cy="695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0358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149</TotalTime>
  <Words>415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Brush Script MT</vt:lpstr>
      <vt:lpstr>Constantia</vt:lpstr>
      <vt:lpstr>Franklin Gothic Book</vt:lpstr>
      <vt:lpstr>Rage Italic</vt:lpstr>
      <vt:lpstr>Pushpin</vt:lpstr>
      <vt:lpstr>Creams </vt:lpstr>
      <vt:lpstr>creams</vt:lpstr>
      <vt:lpstr>Notes</vt:lpstr>
      <vt:lpstr>Cold cream USP </vt:lpstr>
      <vt:lpstr>Note:</vt:lpstr>
      <vt:lpstr>Vanishing cream </vt:lpstr>
      <vt:lpstr>Note: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Creams</dc:title>
  <dc:creator>Angel</dc:creator>
  <cp:lastModifiedBy>Hp-x88</cp:lastModifiedBy>
  <cp:revision>7</cp:revision>
  <dcterms:created xsi:type="dcterms:W3CDTF">2006-08-16T00:00:00Z</dcterms:created>
  <dcterms:modified xsi:type="dcterms:W3CDTF">2025-03-24T12:24:51Z</dcterms:modified>
</cp:coreProperties>
</file>