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120DF7B-4AEE-4830-83F9-3CF96BD2D37F}" type="datetimeFigureOut">
              <a:rPr lang="ar-IQ" smtClean="0"/>
              <a:pPr/>
              <a:t>25/09/1446</a:t>
            </a:fld>
            <a:endParaRPr lang="ar-IQ"/>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849C083-06B3-44C2-B15E-D3CAD1C756BF}"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49C083-06B3-44C2-B15E-D3CAD1C756BF}"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49C083-06B3-44C2-B15E-D3CAD1C756BF}"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49C083-06B3-44C2-B15E-D3CAD1C756BF}" type="slidenum">
              <a:rPr lang="ar-IQ" smtClean="0"/>
              <a:pPr/>
              <a:t>‹#›</a:t>
            </a:fld>
            <a:endParaRPr lang="ar-IQ"/>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849C083-06B3-44C2-B15E-D3CAD1C756BF}" type="slidenum">
              <a:rPr lang="ar-IQ" smtClean="0"/>
              <a:pPr/>
              <a:t>‹#›</a:t>
            </a:fld>
            <a:endParaRPr lang="ar-IQ"/>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49C083-06B3-44C2-B15E-D3CAD1C756BF}" type="slidenum">
              <a:rPr lang="ar-IQ" smtClean="0"/>
              <a:pPr/>
              <a:t>‹#›</a:t>
            </a:fld>
            <a:endParaRPr lang="ar-IQ"/>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849C083-06B3-44C2-B15E-D3CAD1C756BF}"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849C083-06B3-44C2-B15E-D3CAD1C756BF}" type="slidenum">
              <a:rPr lang="ar-IQ" smtClean="0"/>
              <a:pPr/>
              <a:t>‹#›</a:t>
            </a:fld>
            <a:endParaRPr lang="ar-IQ"/>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0DF7B-4AEE-4830-83F9-3CF96BD2D37F}" type="datetimeFigureOut">
              <a:rPr lang="ar-IQ" smtClean="0"/>
              <a:pPr/>
              <a:t>25/09/1446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849C083-06B3-44C2-B15E-D3CAD1C756BF}"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4120DF7B-4AEE-4830-83F9-3CF96BD2D37F}" type="datetimeFigureOut">
              <a:rPr lang="ar-IQ" smtClean="0"/>
              <a:pPr/>
              <a:t>25/09/1446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849C083-06B3-44C2-B15E-D3CAD1C756BF}"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120DF7B-4AEE-4830-83F9-3CF96BD2D37F}" type="datetimeFigureOut">
              <a:rPr lang="ar-IQ" smtClean="0"/>
              <a:pPr/>
              <a:t>25/09/1446</a:t>
            </a:fld>
            <a:endParaRPr lang="ar-IQ"/>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849C083-06B3-44C2-B15E-D3CAD1C756BF}" type="slidenum">
              <a:rPr lang="ar-IQ" smtClean="0"/>
              <a:pPr/>
              <a:t>‹#›</a:t>
            </a:fld>
            <a:endParaRPr lang="ar-IQ"/>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120DF7B-4AEE-4830-83F9-3CF96BD2D37F}" type="datetimeFigureOut">
              <a:rPr lang="ar-IQ" smtClean="0"/>
              <a:pPr/>
              <a:t>25/09/1446</a:t>
            </a:fld>
            <a:endParaRPr lang="ar-IQ"/>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849C083-06B3-44C2-B15E-D3CAD1C756BF}"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271462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fr-CH" sz="4800" b="1" i="0" u="none" strike="noStrike" cap="none" normalizeH="0" baseline="0" dirty="0">
                <a:ln>
                  <a:noFill/>
                </a:ln>
                <a:solidFill>
                  <a:srgbClr val="C00000"/>
                </a:solidFill>
                <a:effectLst/>
                <a:latin typeface="Britannic Bold" pitchFamily="34" charset="0"/>
                <a:ea typeface="Calibri" pitchFamily="34" charset="0"/>
                <a:cs typeface="Times New Roman" pitchFamily="18" charset="0"/>
              </a:rPr>
              <a:t>LINIMENTS</a:t>
            </a:r>
            <a:endParaRPr kumimoji="0" lang="fr-CH"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71472" y="428605"/>
            <a:ext cx="8143932" cy="642942"/>
          </a:xfrm>
          <a:prstGeom prst="rect">
            <a:avLst/>
          </a:prstGeom>
          <a:gradFill rotWithShape="1">
            <a:gsLst>
              <a:gs pos="0">
                <a:srgbClr val="BCBCBC"/>
              </a:gs>
              <a:gs pos="35001">
                <a:srgbClr val="D0D0D0"/>
              </a:gs>
              <a:gs pos="100000">
                <a:srgbClr val="EDEDED"/>
              </a:gs>
            </a:gsLst>
            <a:lin ang="16200000" scaled="1"/>
          </a:gradFill>
          <a:ln w="9525">
            <a:solidFill>
              <a:srgbClr val="000000"/>
            </a:solidFill>
            <a:miter lim="800000"/>
            <a:headEnd/>
            <a:tailEnd/>
          </a:ln>
          <a:effectLst>
            <a:outerShdw dist="20000" dir="5400000" rotWithShape="0">
              <a:srgbClr val="000000">
                <a:alpha val="37999"/>
              </a:srgbClr>
            </a:outerShdw>
          </a:effectLst>
        </p:spPr>
        <p:txBody>
          <a:bodyPr vert="horz" wrap="square" lIns="91440" tIns="45720" rIns="91440" bIns="45720" numCol="1" anchor="t" anchorCtr="0" compatLnSpc="1">
            <a:prstTxWarp prst="textNoShape">
              <a:avLst/>
            </a:prstTxWarp>
          </a:bodyPr>
          <a:lstStyle/>
          <a:p>
            <a:pPr marL="0" marR="0" lvl="0" indent="0" algn="l" defTabSz="914400" rtl="1" eaLnBrk="1" fontAlgn="base" latinLnBrk="0" hangingPunct="1">
              <a:lnSpc>
                <a:spcPct val="100000"/>
              </a:lnSpc>
              <a:spcBef>
                <a:spcPct val="0"/>
              </a:spcBef>
              <a:spcAft>
                <a:spcPts val="1000"/>
              </a:spcAft>
              <a:buClrTx/>
              <a:buSzTx/>
              <a:buFontTx/>
              <a:buNone/>
              <a:tabLst/>
            </a:pPr>
            <a:r>
              <a:rPr kumimoji="0" lang="en-US" sz="2000" b="0" i="0" u="none" strike="noStrike" cap="none" normalizeH="0" baseline="0" dirty="0">
                <a:ln>
                  <a:noFill/>
                </a:ln>
                <a:solidFill>
                  <a:schemeClr val="tx1"/>
                </a:solidFill>
                <a:effectLst/>
                <a:latin typeface="Times New Roman" pitchFamily="18" charset="0"/>
                <a:ea typeface="Arial" pitchFamily="34" charset="0"/>
                <a:cs typeface="Arial" pitchFamily="34" charset="0"/>
              </a:rPr>
              <a:t>Are alcoholic or oleaginous solutions or emulsions of various medicinal substances intended for external application to the skin with rubbing.</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
        <p:nvSpPr>
          <p:cNvPr id="14339" name="Rectangle 3"/>
          <p:cNvSpPr>
            <a:spLocks noChangeArrowheads="1"/>
          </p:cNvSpPr>
          <p:nvPr/>
        </p:nvSpPr>
        <p:spPr bwMode="auto">
          <a:xfrm>
            <a:off x="571472" y="1285860"/>
            <a:ext cx="107157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fr-CH"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Notes:</a:t>
            </a:r>
            <a:endParaRPr kumimoji="0" lang="fr-CH" sz="2000" b="0" i="0" u="none" strike="noStrike" cap="none" normalizeH="0" baseline="0" dirty="0">
              <a:ln>
                <a:noFill/>
              </a:ln>
              <a:solidFill>
                <a:schemeClr val="tx1"/>
              </a:solidFill>
              <a:effectLst/>
              <a:latin typeface="Arial" pitchFamily="34" charset="0"/>
              <a:cs typeface="Arial" pitchFamily="34" charset="0"/>
            </a:endParaRPr>
          </a:p>
        </p:txBody>
      </p:sp>
      <p:sp>
        <p:nvSpPr>
          <p:cNvPr id="14341" name="Rectangle 5"/>
          <p:cNvSpPr>
            <a:spLocks noChangeArrowheads="1"/>
          </p:cNvSpPr>
          <p:nvPr/>
        </p:nvSpPr>
        <p:spPr bwMode="auto">
          <a:xfrm>
            <a:off x="428596" y="2143116"/>
            <a:ext cx="8429684" cy="1323439"/>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pPr>
            <a:r>
              <a:rPr kumimoji="0" lang="en-US"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 The type of action desired .</a:t>
            </a:r>
            <a:r>
              <a:rPr kumimoji="0" lang="en-US" sz="20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e.g</a:t>
            </a:r>
            <a:r>
              <a:rPr kumimoji="0" lang="en-US"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sz="2000" b="1" i="0" u="none" strike="noStrike" cap="all" normalizeH="0" baseline="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ea typeface="Calibri" pitchFamily="34" charset="0"/>
                <a:cs typeface="Times New Roman" pitchFamily="18" charset="0"/>
              </a:rPr>
              <a:t>Liniments </a:t>
            </a:r>
            <a:r>
              <a:rPr kumimoji="0" lang="en-US"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with alcoholic or hydro-alcoholic vehicles are useful in instances in which </a:t>
            </a:r>
            <a:r>
              <a:rPr kumimoji="0" lang="en-US" sz="20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rubefacient,counterirritant,or</a:t>
            </a:r>
            <a:r>
              <a:rPr kumimoji="0" lang="en-US"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penetrating action is desired. While oleaginous liniments are employed primarily when massage is desired</a:t>
            </a:r>
            <a:r>
              <a:rPr kumimoji="0" lang="en-US"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14342" name="Rectangle 6"/>
          <p:cNvSpPr>
            <a:spLocks noChangeArrowheads="1"/>
          </p:cNvSpPr>
          <p:nvPr/>
        </p:nvSpPr>
        <p:spPr bwMode="auto">
          <a:xfrm>
            <a:off x="642910" y="1643050"/>
            <a:ext cx="785818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pPr>
            <a:r>
              <a:rPr kumimoji="0" lang="en-US"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The vehicle for liniment should be selected according to the following :</a:t>
            </a:r>
            <a:r>
              <a:rPr kumimoji="0" lang="en-US" sz="16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14343" name="Rectangle 7"/>
          <p:cNvSpPr>
            <a:spLocks noChangeArrowheads="1"/>
          </p:cNvSpPr>
          <p:nvPr/>
        </p:nvSpPr>
        <p:spPr bwMode="auto">
          <a:xfrm>
            <a:off x="428596" y="3714752"/>
            <a:ext cx="8286808" cy="156966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tab pos="285750" algn="l"/>
              </a:tabLst>
            </a:pPr>
            <a:r>
              <a:rPr kumimoji="0" lang="en-US" sz="24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Solubility of the desired components in the various solvents.</a:t>
            </a:r>
            <a:endParaRPr kumimoji="0" lang="en-US" sz="110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285750" algn="l"/>
              </a:tabLst>
            </a:pPr>
            <a:r>
              <a:rPr kumimoji="0" lang="en-US" sz="240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Liniment that are emulsions or that contain insoluble matter must be shaken thoroughly before use to ensure an even distribution of the dispersed phase.</a:t>
            </a:r>
            <a:endParaRPr kumimoji="0" lang="en-US" sz="3200" i="0" u="none" strike="noStrike" cap="none" normalizeH="0" baseline="0" dirty="0">
              <a:ln>
                <a:noFill/>
              </a:ln>
              <a:solidFill>
                <a:schemeClr val="tx1"/>
              </a:solidFill>
              <a:effectLst/>
              <a:latin typeface="Arial" pitchFamily="34" charset="0"/>
              <a:cs typeface="Arial" pitchFamily="34" charset="0"/>
            </a:endParaRPr>
          </a:p>
        </p:txBody>
      </p:sp>
      <p:sp>
        <p:nvSpPr>
          <p:cNvPr id="14344" name="Rectangle 8"/>
          <p:cNvSpPr>
            <a:spLocks noChangeArrowheads="1"/>
          </p:cNvSpPr>
          <p:nvPr/>
        </p:nvSpPr>
        <p:spPr bwMode="auto">
          <a:xfrm>
            <a:off x="428596" y="5657671"/>
            <a:ext cx="8358246" cy="830997"/>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pPr>
            <a:r>
              <a:rPr kumimoji="0" lang="en-US"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For </a:t>
            </a:r>
            <a:r>
              <a:rPr kumimoji="0" lang="en-US" sz="24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oleaginous liniment </a:t>
            </a:r>
            <a:r>
              <a:rPr kumimoji="0" lang="en-US" sz="2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the solvent may be fixed oil or volatile oil or it may be a combination of fixed and volatile oils.</a:t>
            </a:r>
            <a:endParaRPr kumimoji="0" lang="en-US"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42844" y="785794"/>
            <a:ext cx="650079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fr-CH" sz="20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White liniment (</a:t>
            </a:r>
            <a:r>
              <a:rPr kumimoji="0" lang="fr-CH" sz="2000" b="1"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emulsion</a:t>
            </a:r>
            <a:r>
              <a:rPr kumimoji="0" lang="fr-CH" sz="20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type liniment</a:t>
            </a:r>
            <a:r>
              <a:rPr kumimoji="0" lang="fr-CH" sz="1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endParaRPr kumimoji="0" lang="fr-CH" sz="1800" b="0" i="0" u="none" strike="noStrike" cap="none" normalizeH="0" baseline="0" dirty="0">
              <a:ln>
                <a:noFill/>
              </a:ln>
              <a:solidFill>
                <a:schemeClr val="tx1"/>
              </a:solidFill>
              <a:effectLst/>
              <a:latin typeface="Arial" pitchFamily="34" charset="0"/>
              <a:cs typeface="Arial" pitchFamily="34" charset="0"/>
            </a:endParaRPr>
          </a:p>
        </p:txBody>
      </p:sp>
      <p:sp>
        <p:nvSpPr>
          <p:cNvPr id="15362" name="Rectangle 2"/>
          <p:cNvSpPr>
            <a:spLocks noChangeArrowheads="1"/>
          </p:cNvSpPr>
          <p:nvPr/>
        </p:nvSpPr>
        <p:spPr bwMode="auto">
          <a:xfrm>
            <a:off x="0" y="1571612"/>
            <a:ext cx="9144000"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Rx</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Ammonium chloride                12.5 g</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Dilute ammonia solution          45 ml</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Oleic acid                                 83.3 ml</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Turpentine oil                           250 ml</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Water                                        625 ml </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Ft. emulsion</a:t>
            </a:r>
            <a:endParaRPr kumimoji="0" lang="en-U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285720" y="357166"/>
            <a:ext cx="8429684" cy="5570756"/>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Procedure:</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Mix </a:t>
            </a:r>
            <a:r>
              <a:rPr kumimoji="0" lang="en-US" sz="3200" b="1" i="0" u="none" strike="noStrike" normalizeH="0" baseline="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ea typeface="Calibri" pitchFamily="34" charset="0"/>
                <a:cs typeface="Times New Roman" pitchFamily="18" charset="0"/>
              </a:rPr>
              <a:t>turpentine oil </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and </a:t>
            </a:r>
            <a:r>
              <a:rPr kumimoji="0" lang="en-US" sz="3200" b="1" i="0" u="none" strike="noStrike" normalizeH="0" baseline="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ea typeface="Calibri" pitchFamily="34" charset="0"/>
                <a:cs typeface="Times New Roman" pitchFamily="18" charset="0"/>
              </a:rPr>
              <a:t>oleic acid </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in a bottle.</a:t>
            </a: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Add an equal volume of </a:t>
            </a:r>
            <a:r>
              <a:rPr kumimoji="0" lang="en-US" sz="3200" b="1" i="0" u="none" strike="noStrike" normalizeH="0" baseline="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latin typeface="Times New Roman" pitchFamily="18" charset="0"/>
                <a:ea typeface="Calibri" pitchFamily="34" charset="0"/>
                <a:cs typeface="Times New Roman" pitchFamily="18" charset="0"/>
              </a:rPr>
              <a:t>warm water </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(50 </a:t>
            </a:r>
            <a:r>
              <a:rPr kumimoji="0" lang="en-US" sz="3200" b="0" i="0" u="none" strike="noStrike" cap="none" normalizeH="0" baseline="0" dirty="0">
                <a:ln>
                  <a:noFill/>
                </a:ln>
                <a:solidFill>
                  <a:schemeClr val="tx1"/>
                </a:solidFill>
                <a:effectLst/>
                <a:latin typeface="Calibri"/>
                <a:ea typeface="Calibri" pitchFamily="34" charset="0"/>
                <a:cs typeface="Times New Roman" pitchFamily="18" charset="0"/>
              </a:rPr>
              <a:t>º</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C) to a dilute ammonia solution. Then add this dilute solution (in small amount to the oily liquid, shake vigorously after each addition.</a:t>
            </a: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Dissolve the ammonium chloride in the rest of the water and add it to the bottle (in small amount) and shake vigorously after each addition. </a:t>
            </a:r>
            <a:endParaRPr kumimoji="0" lang="en-US" sz="40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3786182" y="214290"/>
            <a:ext cx="1301959"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Notes:</a:t>
            </a:r>
            <a:endParaRPr kumimoji="0" lang="en-US" sz="3600" b="0" i="0" u="none" strike="noStrike" cap="none" normalizeH="0" baseline="0" dirty="0">
              <a:ln>
                <a:noFill/>
              </a:ln>
              <a:solidFill>
                <a:schemeClr val="tx1"/>
              </a:solidFill>
              <a:effectLst/>
              <a:latin typeface="Arial" pitchFamily="34" charset="0"/>
              <a:cs typeface="Arial" pitchFamily="34" charset="0"/>
            </a:endParaRPr>
          </a:p>
        </p:txBody>
      </p:sp>
      <p:sp>
        <p:nvSpPr>
          <p:cNvPr id="29698" name="Text Box 5"/>
          <p:cNvSpPr txBox="1">
            <a:spLocks noChangeArrowheads="1"/>
          </p:cNvSpPr>
          <p:nvPr/>
        </p:nvSpPr>
        <p:spPr bwMode="auto">
          <a:xfrm>
            <a:off x="2057400" y="2882900"/>
            <a:ext cx="1063625" cy="298450"/>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a:ln>
                <a:noFill/>
              </a:ln>
              <a:solidFill>
                <a:schemeClr val="tx1"/>
              </a:solidFill>
              <a:effectLst/>
              <a:latin typeface="Arial" pitchFamily="34" charset="0"/>
              <a:cs typeface="Arial" pitchFamily="34" charset="0"/>
            </a:endParaRPr>
          </a:p>
        </p:txBody>
      </p:sp>
      <p:sp>
        <p:nvSpPr>
          <p:cNvPr id="297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sp>
        <p:nvSpPr>
          <p:cNvPr id="29703" name="Rectangle 7"/>
          <p:cNvSpPr>
            <a:spLocks noChangeArrowheads="1"/>
          </p:cNvSpPr>
          <p:nvPr/>
        </p:nvSpPr>
        <p:spPr bwMode="auto">
          <a:xfrm>
            <a:off x="285720" y="1500174"/>
            <a:ext cx="885828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In white liniment, </a:t>
            </a:r>
            <a:r>
              <a:rPr kumimoji="0" lang="en-US"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turpentine oil </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is emulsified with </a:t>
            </a:r>
            <a:r>
              <a:rPr kumimoji="0" lang="en-US"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NH4 </a:t>
            </a:r>
            <a:r>
              <a:rPr kumimoji="0" lang="en-US" sz="2800" b="1" i="0" u="none" strike="noStrike" normalizeH="0" baseline="0"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oleate</a:t>
            </a:r>
            <a:r>
              <a:rPr kumimoji="0" lang="en-US"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itchFamily="18" charset="0"/>
                <a:ea typeface="Calibri" pitchFamily="34" charset="0"/>
                <a:cs typeface="Times New Roman" pitchFamily="18" charset="0"/>
              </a:rPr>
              <a:t> </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produced from oleic acid and dilute ammonium solution, and this </a:t>
            </a:r>
            <a:r>
              <a:rPr kumimoji="0" lang="en-US" sz="2800" b="1" i="0" u="none" strike="noStrike" normalizeH="0" baseline="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ea typeface="Calibri" pitchFamily="34" charset="0"/>
                <a:cs typeface="Times New Roman" pitchFamily="18" charset="0"/>
              </a:rPr>
              <a:t>emulsifying agent</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en-US" sz="2800" b="1" i="0" u="none" strike="noStrike" normalizeH="0" baseline="0"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ea typeface="Calibri" pitchFamily="34" charset="0"/>
                <a:cs typeface="Times New Roman" pitchFamily="18" charset="0"/>
              </a:rPr>
              <a:t>ammonium </a:t>
            </a:r>
            <a:r>
              <a:rPr kumimoji="0" lang="en-US" sz="2800" b="1" i="0" u="none" strike="noStrike" normalizeH="0" baseline="0" dirty="0" err="1">
                <a:ln w="18000">
                  <a:solidFill>
                    <a:schemeClr val="accent2">
                      <a:satMod val="140000"/>
                    </a:schemeClr>
                  </a:solidFill>
                  <a:prstDash val="solid"/>
                  <a:miter lim="800000"/>
                </a:ln>
                <a:noFill/>
                <a:effectLst>
                  <a:outerShdw blurRad="25500" dist="23000" dir="7020000" algn="tl">
                    <a:srgbClr val="000000">
                      <a:alpha val="50000"/>
                    </a:srgbClr>
                  </a:outerShdw>
                </a:effectLst>
                <a:latin typeface="Times New Roman" pitchFamily="18" charset="0"/>
                <a:ea typeface="Calibri" pitchFamily="34" charset="0"/>
                <a:cs typeface="Times New Roman" pitchFamily="18" charset="0"/>
              </a:rPr>
              <a:t>oleate</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is </a:t>
            </a:r>
            <a:r>
              <a:rPr kumimoji="0" lang="en-US" sz="2800" b="1" i="0" u="none" strike="noStrike" normalizeH="0" baseline="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Times New Roman" pitchFamily="18" charset="0"/>
                <a:ea typeface="Calibri" pitchFamily="34" charset="0"/>
                <a:cs typeface="Times New Roman" pitchFamily="18" charset="0"/>
              </a:rPr>
              <a:t>oil in water </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emulsifying agent (</a:t>
            </a:r>
            <a:r>
              <a:rPr kumimoji="0" lang="en-US" sz="2800" b="0" i="0" u="none" strike="noStrike" cap="none" normalizeH="0" baseline="0" dirty="0" err="1">
                <a:ln>
                  <a:noFill/>
                </a:ln>
                <a:solidFill>
                  <a:schemeClr val="tx1"/>
                </a:solidFill>
                <a:effectLst/>
                <a:latin typeface="Times New Roman" pitchFamily="18" charset="0"/>
                <a:ea typeface="Calibri" pitchFamily="34" charset="0"/>
                <a:cs typeface="Times New Roman" pitchFamily="18" charset="0"/>
              </a:rPr>
              <a:t>monovalent</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soap) but the preparation also contain </a:t>
            </a:r>
            <a:r>
              <a:rPr kumimoji="0" lang="en-US" sz="2800" b="1" i="0" u="none" strike="noStrike" spc="50" normalizeH="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itchFamily="18" charset="0"/>
                <a:ea typeface="Calibri" pitchFamily="34" charset="0"/>
                <a:cs typeface="Times New Roman" pitchFamily="18" charset="0"/>
              </a:rPr>
              <a:t>NH4Cl </a:t>
            </a:r>
            <a:r>
              <a:rPr kumimoji="0" lang="en-US" sz="28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which due to common ion effect depress the ionization of the soap and decrease the solubility in water, this together with high percent of turpentine oil in the liniment cause phase inversion producing water in oil emulsion</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en-US" sz="14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500034" y="1142984"/>
            <a:ext cx="6786610" cy="811212"/>
          </a:xfrm>
          <a:prstGeom prst="rect">
            <a:avLst/>
          </a:prstGeom>
          <a:solidFill>
            <a:srgbClr val="FFFFFF"/>
          </a:solidFill>
          <a:ln w="6350">
            <a:noFill/>
            <a:miter lim="800000"/>
            <a:headEnd/>
            <a:tailEnd/>
          </a:ln>
        </p:spPr>
        <p:txBody>
          <a:bodyPr vert="horz" wrap="square" lIns="91440" tIns="45720" rIns="91440" bIns="45720" numCol="1" anchor="t" anchorCtr="0" compatLnSpc="1">
            <a:prstTxWarp prst="textNoShape">
              <a:avLst/>
            </a:prstTxWarp>
          </a:bodyPr>
          <a:lstStyle/>
          <a:p>
            <a:pPr lvl="1" algn="l" rtl="0" fontAlgn="base">
              <a:spcBef>
                <a:spcPct val="0"/>
              </a:spcBef>
              <a:spcAft>
                <a:spcPts val="1000"/>
              </a:spcAft>
            </a:pPr>
            <a:r>
              <a:rPr kumimoji="0" lang="en-US" sz="1400" b="0" i="0" u="none" strike="noStrike" cap="none" normalizeH="0" baseline="0" dirty="0">
                <a:ln>
                  <a:noFill/>
                </a:ln>
                <a:solidFill>
                  <a:schemeClr val="tx1"/>
                </a:solidFill>
                <a:effectLst/>
                <a:latin typeface="Times New Roman" pitchFamily="18" charset="0"/>
                <a:ea typeface="Arial" pitchFamily="34" charset="0"/>
                <a:cs typeface="Arial" pitchFamily="34" charset="0"/>
              </a:rPr>
              <a:t>                     NH4CL                                     NH4</a:t>
            </a:r>
            <a:r>
              <a:rPr kumimoji="0" lang="en-US" sz="1400" b="0" i="0" u="none" strike="noStrike" cap="none" normalizeH="0" baseline="30000" dirty="0">
                <a:ln>
                  <a:noFill/>
                </a:ln>
                <a:solidFill>
                  <a:schemeClr val="tx1"/>
                </a:solidFill>
                <a:effectLst/>
                <a:latin typeface="Times New Roman" pitchFamily="18" charset="0"/>
                <a:ea typeface="Arial" pitchFamily="34" charset="0"/>
                <a:cs typeface="Arial" pitchFamily="34" charset="0"/>
              </a:rPr>
              <a:t>+</a:t>
            </a:r>
            <a:r>
              <a:rPr kumimoji="0" lang="en-US" sz="1400" b="0" i="0" u="none" strike="noStrike" cap="none" normalizeH="0" baseline="0" dirty="0">
                <a:ln>
                  <a:noFill/>
                </a:ln>
                <a:solidFill>
                  <a:schemeClr val="tx1"/>
                </a:solidFill>
                <a:effectLst/>
                <a:latin typeface="Times New Roman" pitchFamily="18" charset="0"/>
                <a:ea typeface="Arial" pitchFamily="34" charset="0"/>
                <a:cs typeface="Arial" pitchFamily="34" charset="0"/>
              </a:rPr>
              <a:t> + CL</a:t>
            </a:r>
            <a:r>
              <a:rPr kumimoji="0" lang="en-US" sz="1400" b="0" i="0" u="none" strike="noStrike" cap="none" normalizeH="0" baseline="30000" dirty="0">
                <a:ln>
                  <a:noFill/>
                </a:ln>
                <a:solidFill>
                  <a:schemeClr val="tx1"/>
                </a:solidFill>
                <a:effectLst/>
                <a:latin typeface="Times New Roman" pitchFamily="18" charset="0"/>
                <a:ea typeface="Arial" pitchFamily="34" charset="0"/>
                <a:cs typeface="Arial" pitchFamily="34" charset="0"/>
              </a:rPr>
              <a:t>-</a:t>
            </a:r>
            <a:endParaRPr kumimoji="0" lang="en-US" sz="1400" b="0" i="0" u="none" strike="noStrike" cap="none" normalizeH="0" baseline="0" dirty="0">
              <a:ln>
                <a:noFill/>
              </a:ln>
              <a:solidFill>
                <a:schemeClr val="tx1"/>
              </a:solidFill>
              <a:effectLst/>
              <a:latin typeface="Times New Roman" pitchFamily="18" charset="0"/>
              <a:ea typeface="Arial" pitchFamily="34" charset="0"/>
              <a:cs typeface="Arial" pitchFamily="34" charset="0"/>
            </a:endParaRPr>
          </a:p>
          <a:p>
            <a:pPr marL="457200" marR="0" lvl="1" indent="0" algn="l" defTabSz="914400" rtl="0" eaLnBrk="1" fontAlgn="base" latinLnBrk="0" hangingPunct="1">
              <a:lnSpc>
                <a:spcPct val="100000"/>
              </a:lnSpc>
              <a:spcBef>
                <a:spcPct val="0"/>
              </a:spcBef>
              <a:spcAft>
                <a:spcPts val="1000"/>
              </a:spcAft>
              <a:buClrTx/>
              <a:buSzTx/>
              <a:buFontTx/>
              <a:buNone/>
              <a:tabLst/>
            </a:pPr>
            <a:r>
              <a:rPr kumimoji="0" lang="en-US" sz="1400" b="0" i="0" u="none" strike="noStrike" cap="none" normalizeH="0" baseline="0" dirty="0">
                <a:ln>
                  <a:noFill/>
                </a:ln>
                <a:solidFill>
                  <a:schemeClr val="tx1"/>
                </a:solidFill>
                <a:effectLst/>
                <a:latin typeface="Times New Roman" pitchFamily="18" charset="0"/>
                <a:ea typeface="Arial" pitchFamily="34" charset="0"/>
                <a:cs typeface="Arial" pitchFamily="34" charset="0"/>
              </a:rPr>
              <a:t>                   Oleic acid + NH4</a:t>
            </a:r>
            <a:r>
              <a:rPr kumimoji="0" lang="en-US" sz="1400" b="0" i="0" u="none" strike="noStrike" cap="none" normalizeH="0" baseline="30000" dirty="0">
                <a:ln>
                  <a:noFill/>
                </a:ln>
                <a:solidFill>
                  <a:schemeClr val="tx1"/>
                </a:solidFill>
                <a:effectLst/>
                <a:latin typeface="Times New Roman" pitchFamily="18" charset="0"/>
                <a:ea typeface="Arial" pitchFamily="34" charset="0"/>
                <a:cs typeface="Arial" pitchFamily="34" charset="0"/>
              </a:rPr>
              <a:t>+</a:t>
            </a:r>
            <a:r>
              <a:rPr kumimoji="0" lang="en-US" sz="1400" b="0" i="0" u="none" strike="noStrike" cap="none" normalizeH="0" baseline="0" dirty="0">
                <a:ln>
                  <a:noFill/>
                </a:ln>
                <a:solidFill>
                  <a:schemeClr val="tx1"/>
                </a:solidFill>
                <a:effectLst/>
                <a:latin typeface="Times New Roman" pitchFamily="18" charset="0"/>
                <a:ea typeface="Arial" pitchFamily="34" charset="0"/>
                <a:cs typeface="Arial" pitchFamily="34" charset="0"/>
              </a:rPr>
              <a:t>                         NH4oleate</a:t>
            </a:r>
          </a:p>
          <a:p>
            <a:pPr marL="0" marR="0" lvl="0" indent="0" algn="l" defTabSz="914400" rtl="1" eaLnBrk="1" fontAlgn="base" latinLnBrk="0" hangingPunct="1">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cxnSp>
        <p:nvCxnSpPr>
          <p:cNvPr id="6" name="Straight Arrow Connector 5"/>
          <p:cNvCxnSpPr/>
          <p:nvPr/>
        </p:nvCxnSpPr>
        <p:spPr>
          <a:xfrm>
            <a:off x="2714612" y="1285860"/>
            <a:ext cx="928694"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8" name="Straight Arrow Connector 7"/>
          <p:cNvCxnSpPr/>
          <p:nvPr/>
        </p:nvCxnSpPr>
        <p:spPr>
          <a:xfrm>
            <a:off x="3357554" y="1571612"/>
            <a:ext cx="714380"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cxnSp>
        <p:nvCxnSpPr>
          <p:cNvPr id="10" name="Straight Arrow Connector 9"/>
          <p:cNvCxnSpPr/>
          <p:nvPr/>
        </p:nvCxnSpPr>
        <p:spPr>
          <a:xfrm rot="10800000">
            <a:off x="3286116" y="1785926"/>
            <a:ext cx="857256" cy="1588"/>
          </a:xfrm>
          <a:prstGeom prst="straightConnector1">
            <a:avLst/>
          </a:prstGeom>
          <a:ln>
            <a:tailEnd type="arrow"/>
          </a:ln>
        </p:spPr>
        <p:style>
          <a:lnRef idx="2">
            <a:schemeClr val="accent3"/>
          </a:lnRef>
          <a:fillRef idx="0">
            <a:schemeClr val="accent3"/>
          </a:fillRef>
          <a:effectRef idx="1">
            <a:schemeClr val="accent3"/>
          </a:effectRef>
          <a:fontRef idx="minor">
            <a:schemeClr val="tx1"/>
          </a:fontRef>
        </p:style>
      </p:cxnSp>
      <p:sp>
        <p:nvSpPr>
          <p:cNvPr id="30723" name="Rectangle 3"/>
          <p:cNvSpPr>
            <a:spLocks noChangeArrowheads="1"/>
          </p:cNvSpPr>
          <p:nvPr/>
        </p:nvSpPr>
        <p:spPr bwMode="auto">
          <a:xfrm>
            <a:off x="357158" y="2357430"/>
            <a:ext cx="8501122"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1-NH4CL is used as a laxative but here as a system acidifier.</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2-Dilute ammonia solution is used as a system circulatory stimulant but here is used as a source of alkali.</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3-Oleic acid is used as a source of free fatty acid.</a:t>
            </a:r>
            <a:endParaRPr kumimoji="0" lang="en-US" sz="14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lang="en-US" sz="3200" dirty="0">
                <a:latin typeface="Times New Roman" pitchFamily="18" charset="0"/>
                <a:ea typeface="Calibri" pitchFamily="34" charset="0"/>
                <a:cs typeface="Times New Roman" pitchFamily="18" charset="0"/>
              </a:rPr>
              <a:t>4- </a:t>
            </a:r>
            <a:r>
              <a:rPr kumimoji="0" lang="en-US" sz="32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Turpentine oil is used as counterirritant.</a:t>
            </a: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106</TotalTime>
  <Words>398</Words>
  <Application>Microsoft Office PowerPoint</Application>
  <PresentationFormat>On-screen Show (4:3)</PresentationFormat>
  <Paragraphs>32</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Britannic Bold</vt:lpstr>
      <vt:lpstr>Calibri</vt:lpstr>
      <vt:lpstr>Lucida Sans Unicode</vt:lpstr>
      <vt:lpstr>Times New Roman</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Hp-x88</cp:lastModifiedBy>
  <cp:revision>13</cp:revision>
  <dcterms:created xsi:type="dcterms:W3CDTF">2020-05-01T11:17:41Z</dcterms:created>
  <dcterms:modified xsi:type="dcterms:W3CDTF">2025-03-24T12:22:32Z</dcterms:modified>
</cp:coreProperties>
</file>