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7" r:id="rId3"/>
    <p:sldId id="415" r:id="rId4"/>
    <p:sldId id="416" r:id="rId5"/>
    <p:sldId id="413" r:id="rId6"/>
    <p:sldId id="419" r:id="rId7"/>
    <p:sldId id="411" r:id="rId8"/>
    <p:sldId id="418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31AC8-B8EE-4AE5-9082-8224C2D1E02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6B57B-C789-485F-BA8B-EBB80D2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1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B57B-C789-485F-BA8B-EBB80D2C1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B57B-C789-485F-BA8B-EBB80D2C1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5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F6B4-414E-41D1-A6A9-E808EF34E87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709" y="1122363"/>
            <a:ext cx="10709564" cy="284003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72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Clinical Pharmacokinetic Equations and Calculations</a:t>
            </a:r>
            <a:endParaRPr lang="en-US" b="1" dirty="0">
              <a:solidFill>
                <a:srgbClr val="0070C0"/>
              </a:solidFill>
              <a:latin typeface="Gill Sans MT" panose="020B05020201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73781"/>
            <a:ext cx="9144000" cy="1343891"/>
          </a:xfrm>
        </p:spPr>
        <p:txBody>
          <a:bodyPr>
            <a:norm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Lucida Calligraphy" panose="03010101010101010101" pitchFamily="66" charset="0"/>
                <a:ea typeface="Calibri" panose="020F0502020204030204" pitchFamily="34" charset="0"/>
              </a:rPr>
              <a:t>Dr. Haider Raheem Mohammad</a:t>
            </a:r>
            <a:endParaRPr lang="en-US" sz="40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023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 8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509"/>
            <a:ext cx="10515600" cy="576349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LM is a 59-year-old, 85-kg male needing treatment with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quinidine for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arrhythmia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Assuming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 = 0.7, T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2 h, V = 200 L, and t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1/2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8 h,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compute Css</a:t>
            </a:r>
            <a:r>
              <a:rPr lang="en-US" baseline="-30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dose of oral quinidine 400 mg every 6 hours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Solution/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table (2-3):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Extravascular equations: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τ = [(ln Css</a:t>
            </a:r>
            <a:r>
              <a:rPr lang="en-US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− ln Css</a:t>
            </a:r>
            <a:r>
              <a:rPr lang="en-US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)/k</a:t>
            </a:r>
            <a:r>
              <a:rPr lang="en-US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 + T</a:t>
            </a:r>
            <a:r>
              <a:rPr lang="en-US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 = [(Css</a:t>
            </a:r>
            <a:r>
              <a:rPr lang="en-US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V)/F][(1 − e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−k</a:t>
            </a:r>
            <a:r>
              <a:rPr lang="en-US" b="1" baseline="1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τ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/ e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b="1" baseline="1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="1" baseline="1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6655" y="651163"/>
            <a:ext cx="4177145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Oral mean extravascular equations</a:t>
            </a:r>
            <a:endParaRPr lang="en-US" sz="20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654" y="3338945"/>
            <a:ext cx="5036127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Css</a:t>
            </a:r>
            <a:r>
              <a:rPr lang="en-US" sz="2000" baseline="-30000" dirty="0">
                <a:latin typeface="Bahnschrift" panose="020B0502040204020203" pitchFamily="34" charset="0"/>
              </a:rPr>
              <a:t>min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smtClean="0">
                <a:latin typeface="Bahnschrift" panose="020B0502040204020203" pitchFamily="34" charset="0"/>
              </a:rPr>
              <a:t>is not found in table (2-1) equations.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338945"/>
            <a:ext cx="1323108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Css</a:t>
            </a:r>
            <a:r>
              <a:rPr lang="en-US" sz="2000" baseline="-30000" dirty="0">
                <a:latin typeface="Bahnschrift" panose="020B0502040204020203" pitchFamily="34" charset="0"/>
              </a:rPr>
              <a:t>min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smtClean="0">
                <a:latin typeface="Bahnschrift" panose="020B0502040204020203" pitchFamily="34" charset="0"/>
              </a:rPr>
              <a:t>= ?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4999" y="5333999"/>
            <a:ext cx="2237509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hnschrift" panose="020B0502040204020203" pitchFamily="34" charset="0"/>
              </a:rPr>
              <a:t>2 unknown values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9856" y="6234546"/>
            <a:ext cx="2067793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1</a:t>
            </a:r>
            <a:r>
              <a:rPr lang="en-US" sz="2000" dirty="0" smtClean="0">
                <a:latin typeface="Bahnschrift" panose="020B0502040204020203" pitchFamily="34" charset="0"/>
              </a:rPr>
              <a:t> unknown value</a:t>
            </a:r>
            <a:endParaRPr lang="en-US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23305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 8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4727"/>
                <a:ext cx="10515600" cy="5403273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 </a:t>
                </a:r>
                <a:r>
                  <a:rPr lang="en-US" b="1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[(Css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max </a:t>
                </a:r>
                <a:r>
                  <a:rPr lang="en-US" b="1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V)/F][(1 − e</a:t>
                </a:r>
                <a:r>
                  <a:rPr lang="en-US" b="1" baseline="30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−k</a:t>
                </a:r>
                <a:r>
                  <a:rPr lang="en-US" b="1" baseline="14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b="1" baseline="30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τ</a:t>
                </a:r>
                <a:r>
                  <a:rPr lang="en-US" b="1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/ e</a:t>
                </a:r>
                <a:r>
                  <a:rPr lang="en-US" b="1" baseline="30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−k</a:t>
                </a:r>
                <a:r>
                  <a:rPr lang="en-US" b="1" baseline="14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b="1" baseline="30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baseline="16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max</a:t>
                </a:r>
                <a:r>
                  <a:rPr lang="en-US" b="1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Css</m:t>
                        </m:r>
                        <m:r>
                          <m:rPr>
                            <m:nor/>
                          </m:rPr>
                          <a:rPr lang="en-US" b="1" baseline="-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max</m:t>
                        </m:r>
                        <m:r>
                          <m:rPr>
                            <m:nor/>
                          </m:rPr>
                          <a:rPr lang="en-US" b="1" baseline="-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(1 −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keτ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keTmax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dirty="0">
                  <a:solidFill>
                    <a:prstClr val="black"/>
                  </a:solidFill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="1" baseline="-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Css</m:t>
                        </m:r>
                        <m:r>
                          <m:rPr>
                            <m:nor/>
                          </m:rPr>
                          <a:rPr lang="en-US" b="1" baseline="-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max</m:t>
                        </m:r>
                        <m:r>
                          <m:rPr>
                            <m:nor/>
                          </m:rPr>
                          <a:rPr lang="en-US" b="1" baseline="-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(1 −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keτ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keTmax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dirty="0">
                  <a:solidFill>
                    <a:prstClr val="black"/>
                  </a:solidFill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Css</m:t>
                    </m:r>
                    <m:r>
                      <m:rPr>
                        <m:nor/>
                      </m:rPr>
                      <a:rPr lang="en-US" b="1" baseline="-30000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max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baseline="-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keTmax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(1 −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keτ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dirty="0">
                  <a:solidFill>
                    <a:prstClr val="black"/>
                  </a:solidFill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4727"/>
                <a:ext cx="10515600" cy="5403273"/>
              </a:xfrm>
              <a:blipFill>
                <a:blip r:embed="rId2"/>
                <a:stretch>
                  <a:fillRect l="-1217" t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71854" y="4281054"/>
            <a:ext cx="4481946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hnschrift" panose="020B0502040204020203" pitchFamily="34" charset="0"/>
              </a:rPr>
              <a:t>Rearrangement of means &amp; extremes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8208" y="3632398"/>
            <a:ext cx="2549237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Cross-multiplication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8847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658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 8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6583"/>
                <a:ext cx="10515600" cy="6151417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τ = [(ln Css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max</a:t>
                </a:r>
                <a:r>
                  <a:rPr lang="en-US" b="1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− ln Css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min</a:t>
                </a:r>
                <a:r>
                  <a:rPr lang="en-US" b="1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)/k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b="1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] + T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max</a:t>
                </a:r>
                <a:endParaRPr lang="en-US" sz="3200" dirty="0">
                  <a:solidFill>
                    <a:prstClr val="black"/>
                  </a:solidFill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τ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Cssmax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Cssmin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baseline="-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en-US" b="1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max</a:t>
                </a:r>
                <a:endParaRPr lang="en-US" b="1" dirty="0">
                  <a:solidFill>
                    <a:prstClr val="black"/>
                  </a:solidFill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 </a:t>
                </a:r>
                <a:r>
                  <a:rPr lang="en-US" b="1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(τ - T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max</a:t>
                </a:r>
                <a:r>
                  <a:rPr lang="en-US" b="1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b="1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ln </a:t>
                </a:r>
                <a:r>
                  <a:rPr lang="en-US" b="1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max</a:t>
                </a:r>
                <a:r>
                  <a:rPr lang="en-US" b="1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− ln </a:t>
                </a:r>
                <a:r>
                  <a:rPr lang="en-US" b="1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min</a:t>
                </a: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Bahnschrif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b="1" baseline="-30000" dirty="0">
                          <a:solidFill>
                            <a:srgbClr val="FF0000"/>
                          </a:solidFill>
                          <a:latin typeface="Bahnschrif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Bahnschrif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Bahnschrif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τ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Bahnschrif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Bahnschrif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1" baseline="-30000" dirty="0">
                          <a:solidFill>
                            <a:srgbClr val="FF0000"/>
                          </a:solidFill>
                          <a:latin typeface="Bahnschrif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max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Bahnschrif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=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  <a:latin typeface="Bahnschrif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ln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FF0000"/>
                              </a:solidFill>
                              <a:latin typeface="Bahnschrift" panose="020B0502040204020203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Css</m:t>
                          </m:r>
                          <m:r>
                            <m:rPr>
                              <m:nor/>
                            </m:rPr>
                            <a:rPr lang="en-US" b="1" baseline="-30000" dirty="0">
                              <a:solidFill>
                                <a:srgbClr val="FF0000"/>
                              </a:solidFill>
                              <a:latin typeface="Bahnschrift" panose="020B0502040204020203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max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FF0000"/>
                              </a:solidFill>
                              <a:latin typeface="Bahnschrift" panose="020B0502040204020203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Css</m:t>
                          </m:r>
                          <m:r>
                            <m:rPr>
                              <m:nor/>
                            </m:rPr>
                            <a:rPr lang="en-US" b="1" baseline="-30000" dirty="0">
                              <a:solidFill>
                                <a:srgbClr val="FF0000"/>
                              </a:solidFill>
                              <a:latin typeface="Bahnschrift" panose="020B0502040204020203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min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Bahnschrift" panose="020B0502040204020203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e</m:t>
                    </m:r>
                    <m:r>
                      <m:rPr>
                        <m:nor/>
                      </m:rPr>
                      <a:rPr lang="en-US" b="1" baseline="30000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ke</m:t>
                    </m:r>
                    <m:r>
                      <m:rPr>
                        <m:nor/>
                      </m:rPr>
                      <a:rPr lang="en-US" b="1" i="0" baseline="30000" dirty="0" smtClean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l-GR" b="1" baseline="30000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τ</m:t>
                    </m:r>
                    <m:r>
                      <m:rPr>
                        <m:nor/>
                      </m:rPr>
                      <a:rPr lang="en-US" b="1" i="0" baseline="30000" dirty="0" smtClean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b="1" baseline="30000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Tmax</m:t>
                    </m:r>
                    <m:r>
                      <m:rPr>
                        <m:nor/>
                      </m:rPr>
                      <a:rPr lang="en-US" b="1" i="0" baseline="30000" dirty="0" smtClean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Css</m:t>
                        </m:r>
                        <m:r>
                          <m:rPr>
                            <m:nor/>
                          </m:rPr>
                          <a:rPr lang="en-US" b="1" baseline="-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max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Css</m:t>
                        </m:r>
                        <m:r>
                          <m:rPr>
                            <m:nor/>
                          </m:rPr>
                          <a:rPr lang="en-US" b="1" baseline="-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min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                                      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Css</m:t>
                    </m:r>
                    <m:r>
                      <m:rPr>
                        <m:nor/>
                      </m:rPr>
                      <a:rPr lang="en-US" b="1" baseline="-30000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min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Css</m:t>
                        </m:r>
                        <m:r>
                          <m:rPr>
                            <m:nor/>
                          </m:rPr>
                          <a:rPr lang="en-US" b="1" baseline="-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max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ke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τ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Tmax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solidFill>
                              <a:srgbClr val="FF0000"/>
                            </a:solidFill>
                            <a:latin typeface="Bahnschrift" panose="020B0502040204020203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min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Css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max</a:t>
                </a:r>
                <a:r>
                  <a:rPr lang="en-US" b="1" dirty="0">
                    <a:solidFill>
                      <a:srgbClr val="FF0000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e</m:t>
                    </m:r>
                    <m:r>
                      <m:rPr>
                        <m:nor/>
                      </m:rPr>
                      <a:rPr lang="en-US" b="1" i="0" baseline="30000" dirty="0" smtClean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b="1" i="0" baseline="30000" dirty="0" smtClean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ke</m:t>
                    </m:r>
                    <m:r>
                      <m:rPr>
                        <m:nor/>
                      </m:rPr>
                      <a:rPr lang="en-US" b="1" baseline="30000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l-GR" b="1" baseline="30000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τ</m:t>
                    </m:r>
                    <m:r>
                      <m:rPr>
                        <m:nor/>
                      </m:rPr>
                      <a:rPr lang="en-US" b="1" baseline="30000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b="1" baseline="30000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Tmax</m:t>
                    </m:r>
                    <m:r>
                      <m:rPr>
                        <m:nor/>
                      </m:rPr>
                      <a:rPr lang="en-US" b="1" baseline="30000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6583"/>
                <a:ext cx="10515600" cy="6151417"/>
              </a:xfrm>
              <a:blipFill>
                <a:blip r:embed="rId2"/>
                <a:stretch>
                  <a:fillRect l="-1217" t="-892" b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715992" y="3069617"/>
            <a:ext cx="246610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Bahnschrift" panose="020B0502040204020203" pitchFamily="34" charset="0"/>
              </a:rPr>
              <a:t>l</a:t>
            </a:r>
            <a:r>
              <a:rPr lang="pt-BR" sz="2000" dirty="0" smtClean="0">
                <a:latin typeface="Bahnschrift" panose="020B0502040204020203" pitchFamily="34" charset="0"/>
              </a:rPr>
              <a:t>n (a/b) </a:t>
            </a:r>
            <a:r>
              <a:rPr lang="pt-BR" sz="2000" dirty="0">
                <a:latin typeface="Bahnschrift" panose="020B0502040204020203" pitchFamily="34" charset="0"/>
              </a:rPr>
              <a:t>= </a:t>
            </a:r>
            <a:r>
              <a:rPr lang="pt-BR" sz="2000" dirty="0" smtClean="0">
                <a:latin typeface="Bahnschrift" panose="020B0502040204020203" pitchFamily="34" charset="0"/>
              </a:rPr>
              <a:t>ln </a:t>
            </a:r>
            <a:r>
              <a:rPr lang="pt-BR" sz="2000" dirty="0">
                <a:latin typeface="Bahnschrift" panose="020B0502040204020203" pitchFamily="34" charset="0"/>
              </a:rPr>
              <a:t>a − </a:t>
            </a:r>
            <a:r>
              <a:rPr lang="pt-BR" sz="2000" dirty="0" smtClean="0">
                <a:latin typeface="Bahnschrift" panose="020B0502040204020203" pitchFamily="34" charset="0"/>
              </a:rPr>
              <a:t>ln b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7346" y="3976254"/>
            <a:ext cx="4343400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hnschrift" panose="020B0502040204020203" pitchFamily="34" charset="0"/>
              </a:rPr>
              <a:t>Take </a:t>
            </a:r>
            <a:r>
              <a:rPr lang="en-US" sz="2000" b="1" i="1" dirty="0">
                <a:solidFill>
                  <a:prstClr val="black"/>
                </a:solidFill>
                <a:latin typeface="Bahnschrift" panose="020B0502040204020203" pitchFamily="34" charset="0"/>
              </a:rPr>
              <a:t>e </a:t>
            </a:r>
            <a:r>
              <a:rPr lang="en-US" sz="2000" dirty="0" smtClean="0">
                <a:latin typeface="Bahnschrift" panose="020B0502040204020203" pitchFamily="34" charset="0"/>
              </a:rPr>
              <a:t>for both </a:t>
            </a:r>
            <a:r>
              <a:rPr lang="en-US" sz="2000" dirty="0">
                <a:latin typeface="Bahnschrift" panose="020B0502040204020203" pitchFamily="34" charset="0"/>
              </a:rPr>
              <a:t>sides of the </a:t>
            </a:r>
            <a:r>
              <a:rPr lang="en-US" sz="2000" dirty="0" smtClean="0">
                <a:latin typeface="Bahnschrift" panose="020B0502040204020203" pitchFamily="34" charset="0"/>
              </a:rPr>
              <a:t>equation</a:t>
            </a:r>
            <a:endParaRPr lang="en-US" sz="2000" b="1" i="1" dirty="0"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6247" y="5217072"/>
            <a:ext cx="197080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Bahnschrift" panose="020B0502040204020203" pitchFamily="34" charset="0"/>
              </a:rPr>
              <a:t>rearrangement</a:t>
            </a:r>
            <a:endParaRPr lang="en-US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8764"/>
            <a:ext cx="10515600" cy="1607127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 12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5055"/>
            <a:ext cx="10515600" cy="486294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 is a 28-year-old, 55-kg female with complex partial seizures. She has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following information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available: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Css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8 mg/L while receiving phenytoin 300 mg at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bedtime and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Css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22 mg/L while receiving phenytoin 400 mg at bedtime.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Compute the patient’s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Michaelis-Menten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parameters for phenytoin, and the phenytoin dose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would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15 mg/L.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1" y="83256"/>
            <a:ext cx="3456709" cy="5338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72950"/>
            <a:ext cx="3650674" cy="5974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7418" y="772950"/>
            <a:ext cx="326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Bahnschrift" panose="020B0502040204020203" pitchFamily="34" charset="0"/>
              </a:rPr>
              <a:t>Leonor Michaelis </a:t>
            </a:r>
            <a:r>
              <a:rPr lang="en-US" dirty="0" smtClean="0">
                <a:latin typeface="Bahnschrift" panose="020B0502040204020203" pitchFamily="34" charset="0"/>
              </a:rPr>
              <a:t>(</a:t>
            </a:r>
            <a:r>
              <a:rPr lang="en-US" dirty="0">
                <a:latin typeface="Bahnschrift" panose="020B0502040204020203" pitchFamily="34" charset="0"/>
              </a:rPr>
              <a:t>16 January 1875 – 8 October 1949) was a German biochemist, physical chemist, and </a:t>
            </a:r>
            <a:r>
              <a:rPr lang="en-US" dirty="0" smtClean="0">
                <a:latin typeface="Bahnschrift" panose="020B0502040204020203" pitchFamily="34" charset="0"/>
              </a:rPr>
              <a:t>physician. 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8873" y="4221475"/>
            <a:ext cx="268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Bahnschrift" panose="020B0502040204020203" pitchFamily="34" charset="0"/>
              </a:rPr>
              <a:t>Maud </a:t>
            </a:r>
            <a:r>
              <a:rPr lang="en-US" dirty="0" smtClean="0">
                <a:latin typeface="Bahnschrift" panose="020B0502040204020203" pitchFamily="34" charset="0"/>
              </a:rPr>
              <a:t>Leonora Menten </a:t>
            </a:r>
            <a:r>
              <a:rPr lang="en-US" dirty="0">
                <a:latin typeface="Bahnschrift" panose="020B0502040204020203" pitchFamily="34" charset="0"/>
              </a:rPr>
              <a:t>(March 20, 1879 – July 17, 1960</a:t>
            </a:r>
            <a:r>
              <a:rPr lang="en-US" dirty="0" smtClean="0">
                <a:latin typeface="Bahnschrift" panose="020B0502040204020203" pitchFamily="34" charset="0"/>
              </a:rPr>
              <a:t>) </a:t>
            </a:r>
            <a:r>
              <a:rPr lang="en-US" dirty="0">
                <a:latin typeface="Bahnschrift" panose="020B0502040204020203" pitchFamily="34" charset="0"/>
              </a:rPr>
              <a:t>was </a:t>
            </a:r>
            <a:r>
              <a:rPr lang="en-US" dirty="0" smtClean="0">
                <a:latin typeface="Bahnschrift" panose="020B0502040204020203" pitchFamily="34" charset="0"/>
              </a:rPr>
              <a:t>a Canadian </a:t>
            </a:r>
            <a:r>
              <a:rPr lang="en-US" dirty="0">
                <a:latin typeface="Bahnschrift" panose="020B0502040204020203" pitchFamily="34" charset="0"/>
              </a:rPr>
              <a:t>physician and chemist.</a:t>
            </a:r>
          </a:p>
        </p:txBody>
      </p:sp>
    </p:spTree>
    <p:extLst>
      <p:ext uri="{BB962C8B-B14F-4D97-AF65-F5344CB8AC3E}">
        <p14:creationId xmlns:p14="http://schemas.microsoft.com/office/powerpoint/2010/main" val="30782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7636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 12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1"/>
            <a:ext cx="10515600" cy="57912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Michaelis-Menten equation 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rearranged: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 = (Vmax ⋅ Css) / (Km + </a:t>
            </a:r>
            <a:r>
              <a:rPr lang="en-US" b="1" dirty="0" err="1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Css</a:t>
            </a: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1200" b="1" dirty="0" smtClean="0">
              <a:solidFill>
                <a:srgbClr val="FF0000"/>
              </a:solidFill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 (Km + Css</a:t>
            </a: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</a:t>
            </a: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(Vmax ⋅ Css) </a:t>
            </a:r>
            <a:endParaRPr lang="en-US" b="1" dirty="0" smtClean="0">
              <a:solidFill>
                <a:srgbClr val="FF0000"/>
              </a:solidFill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1200" b="1" dirty="0">
              <a:solidFill>
                <a:srgbClr val="FF0000"/>
              </a:solidFill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 Km </a:t>
            </a: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 Css </a:t>
            </a: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(Vmax ⋅ </a:t>
            </a:r>
            <a:r>
              <a:rPr lang="en-US" b="1" dirty="0" err="1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Css</a:t>
            </a: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1200" b="1" dirty="0" smtClean="0">
              <a:solidFill>
                <a:srgbClr val="FF0000"/>
              </a:solidFill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(D/Css) </a:t>
            </a: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Km + D </a:t>
            </a: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= Vmax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1200" b="1" dirty="0" smtClean="0">
              <a:solidFill>
                <a:srgbClr val="FF0000"/>
              </a:solidFill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= Vmax − [</a:t>
            </a:r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Km (</a:t>
            </a: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D/Css)] </a:t>
            </a:r>
            <a:endParaRPr lang="en-US" b="1" dirty="0" smtClean="0">
              <a:solidFill>
                <a:srgbClr val="FF0000"/>
              </a:solidFill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version of the function takes the form of the equation of a straight line: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y-intercept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[(slope)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3481" y="3272180"/>
            <a:ext cx="1084120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× 1/</a:t>
            </a:r>
            <a:r>
              <a:rPr lang="en-US" sz="2000" dirty="0" err="1">
                <a:latin typeface="Bahnschrift" panose="020B0502040204020203" pitchFamily="34" charset="0"/>
              </a:rPr>
              <a:t>Css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37" y="2552577"/>
            <a:ext cx="197080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Bahnschrift" panose="020B0502040204020203" pitchFamily="34" charset="0"/>
              </a:rPr>
              <a:t>rearrangement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37" y="4023906"/>
            <a:ext cx="1970808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Bahnschrift" panose="020B0502040204020203" pitchFamily="34" charset="0"/>
              </a:rPr>
              <a:t>rearrangement</a:t>
            </a:r>
            <a:endParaRPr lang="en-US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52" y="0"/>
            <a:ext cx="528633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836" y="2551837"/>
            <a:ext cx="3089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 plot of dose (D) versus dose divided by the steady-state concentration (D/</a:t>
            </a:r>
            <a:r>
              <a:rPr lang="en-US" dirty="0" err="1">
                <a:latin typeface="Bahnschrift" panose="020B0502040204020203" pitchFamily="34" charset="0"/>
              </a:rPr>
              <a:t>Css</a:t>
            </a:r>
            <a:r>
              <a:rPr lang="en-US" dirty="0">
                <a:latin typeface="Bahnschrift" panose="020B0502040204020203" pitchFamily="34" charset="0"/>
              </a:rPr>
              <a:t>) will yield a straight line with a slope equal to −Km and a y-intercept of V</a:t>
            </a:r>
            <a:r>
              <a:rPr lang="en-US" baseline="-30000" dirty="0">
                <a:latin typeface="Bahnschrift" panose="020B0502040204020203" pitchFamily="34" charset="0"/>
              </a:rPr>
              <a:t>max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5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79366"/>
            <a:ext cx="461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Thank You</a:t>
            </a:r>
            <a:endParaRPr lang="en-US" sz="60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439</Words>
  <Application>Microsoft Office PowerPoint</Application>
  <PresentationFormat>Widescreen</PresentationFormat>
  <Paragraphs>70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Bahnschrift</vt:lpstr>
      <vt:lpstr>Calibri</vt:lpstr>
      <vt:lpstr>Calibri Light</vt:lpstr>
      <vt:lpstr>Cambria Math</vt:lpstr>
      <vt:lpstr>Gill Sans MT</vt:lpstr>
      <vt:lpstr>Lucida Calligraphy</vt:lpstr>
      <vt:lpstr>Times New Roman</vt:lpstr>
      <vt:lpstr>Verdana</vt:lpstr>
      <vt:lpstr>Office Theme</vt:lpstr>
      <vt:lpstr>Clinical Pharmacokinetic Equations and Calculations</vt:lpstr>
      <vt:lpstr>Question 8</vt:lpstr>
      <vt:lpstr>Question 8</vt:lpstr>
      <vt:lpstr>Question 8</vt:lpstr>
      <vt:lpstr>Question 12</vt:lpstr>
      <vt:lpstr>PowerPoint Presentation</vt:lpstr>
      <vt:lpstr>Question 12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Historic Background  of Pharmacy Practice</dc:title>
  <dc:creator>haider raheem</dc:creator>
  <cp:lastModifiedBy>haider raheem</cp:lastModifiedBy>
  <cp:revision>173</cp:revision>
  <dcterms:created xsi:type="dcterms:W3CDTF">2021-10-05T20:56:32Z</dcterms:created>
  <dcterms:modified xsi:type="dcterms:W3CDTF">2025-02-03T14:30:40Z</dcterms:modified>
</cp:coreProperties>
</file>