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62" r:id="rId3"/>
    <p:sldId id="363" r:id="rId4"/>
    <p:sldId id="364" r:id="rId5"/>
    <p:sldId id="373" r:id="rId6"/>
    <p:sldId id="372" r:id="rId7"/>
    <p:sldId id="365" r:id="rId8"/>
    <p:sldId id="366" r:id="rId9"/>
    <p:sldId id="374" r:id="rId10"/>
    <p:sldId id="367" r:id="rId11"/>
    <p:sldId id="368" r:id="rId12"/>
    <p:sldId id="369" r:id="rId13"/>
    <p:sldId id="370" r:id="rId14"/>
    <p:sldId id="371" r:id="rId15"/>
    <p:sldId id="359" r:id="rId16"/>
    <p:sldId id="360" r:id="rId17"/>
    <p:sldId id="27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D31AC8-B8EE-4AE5-9082-8224C2D1E02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66B57B-C789-485F-BA8B-EBB80D2C1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111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F6B4-414E-41D1-A6A9-E808EF34E87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A9F1-8DAD-4748-ABA1-38B4C2CD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02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F6B4-414E-41D1-A6A9-E808EF34E87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A9F1-8DAD-4748-ABA1-38B4C2CD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70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F6B4-414E-41D1-A6A9-E808EF34E87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A9F1-8DAD-4748-ABA1-38B4C2CD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552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F6B4-414E-41D1-A6A9-E808EF34E87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A9F1-8DAD-4748-ABA1-38B4C2CD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028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F6B4-414E-41D1-A6A9-E808EF34E87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A9F1-8DAD-4748-ABA1-38B4C2CD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376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F6B4-414E-41D1-A6A9-E808EF34E87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A9F1-8DAD-4748-ABA1-38B4C2CD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097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F6B4-414E-41D1-A6A9-E808EF34E87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A9F1-8DAD-4748-ABA1-38B4C2CD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433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F6B4-414E-41D1-A6A9-E808EF34E87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A9F1-8DAD-4748-ABA1-38B4C2CD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361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F6B4-414E-41D1-A6A9-E808EF34E87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A9F1-8DAD-4748-ABA1-38B4C2CD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183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F6B4-414E-41D1-A6A9-E808EF34E87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A9F1-8DAD-4748-ABA1-38B4C2CD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734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F6B4-414E-41D1-A6A9-E808EF34E87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A9F1-8DAD-4748-ABA1-38B4C2CD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728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BF6B4-414E-41D1-A6A9-E808EF34E87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FA9F1-8DAD-4748-ABA1-38B4C2CD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816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782" y="1122364"/>
            <a:ext cx="11526982" cy="2105745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7200" b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Bahnschrift" panose="020B0502040204020203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Exponents and Logarithms</a:t>
            </a:r>
            <a:endParaRPr lang="en-US" sz="4400" b="1" dirty="0">
              <a:solidFill>
                <a:srgbClr val="0070C0"/>
              </a:solidFill>
              <a:latin typeface="Gill Sans MT" panose="020B05020201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75018"/>
            <a:ext cx="9144000" cy="1842654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Lucida Calligraphy" panose="03010101010101010101" pitchFamily="66" charset="0"/>
                <a:ea typeface="Calibri" panose="020F0502020204030204" pitchFamily="34" charset="0"/>
              </a:rPr>
              <a:t>Dr. Haider </a:t>
            </a:r>
            <a:r>
              <a:rPr lang="en-US" sz="4000" b="1" dirty="0" smtClean="0">
                <a:solidFill>
                  <a:srgbClr val="FF0000"/>
                </a:solidFill>
                <a:latin typeface="Lucida Calligraphy" panose="03010101010101010101" pitchFamily="66" charset="0"/>
                <a:ea typeface="Calibri" panose="020F0502020204030204" pitchFamily="34" charset="0"/>
              </a:rPr>
              <a:t>Raheem Mohammad</a:t>
            </a:r>
            <a:endParaRPr lang="en-US" sz="4000" dirty="0">
              <a:solidFill>
                <a:srgbClr val="FF0000"/>
              </a:solidFill>
              <a:latin typeface="Lucida Calligraphy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72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073" y="2"/>
            <a:ext cx="11402291" cy="831272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Exponents and Logarithms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073" y="720437"/>
            <a:ext cx="11402291" cy="2848840"/>
          </a:xfrm>
        </p:spPr>
        <p:txBody>
          <a:bodyPr>
            <a:normAutofit lnSpcReduction="10000"/>
          </a:bodyPr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The widely quoted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Richter scale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 one example of a widely used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base 10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logarithmic measure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It was devised by Charles Richter in 1935 to compare earthquake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magnitudes. As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you know from news reports, on the Richter scale, an earthquake of, say,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magnitude 5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 ten times a magnitude 4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and so on.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major earthquake has magnitude 7, while a magnitude 8 or larger is called a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Great Quake. A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Great Quake can destroy an entire community.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2690" y="3569277"/>
            <a:ext cx="5846619" cy="3288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92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05839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Exponents and Logarithms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2837"/>
            <a:ext cx="10515600" cy="2553215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Other logarithmic scales include the decibel in acoustics, the octave in music,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f-stops in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photographic exposure, and entropy in thermodynamics. The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pH scale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chemists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use to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measure acidity and the stellar magnitude scale used by astronomers to measure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star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brightness are also examples of logarithmic scales.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194" y="3426053"/>
            <a:ext cx="5705612" cy="3431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09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1673"/>
            <a:ext cx="6116782" cy="1191492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Exponents and Logarithms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3165"/>
            <a:ext cx="6005945" cy="5444835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Most calculators have two logarithmic keys: log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and ln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log </a:t>
            </a:r>
            <a:r>
              <a:rPr lang="en-US" i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x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has a base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10 (log</a:t>
            </a:r>
            <a:r>
              <a:rPr lang="en-US" baseline="-300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10</a:t>
            </a:r>
            <a:r>
              <a:rPr lang="en-US" i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 and ln 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has a base 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log</a:t>
            </a:r>
            <a:r>
              <a:rPr lang="en-US" i="1" baseline="-3000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n-US" i="1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).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Base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10 logarithms are called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common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logarithms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while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base 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logarithms are called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natural logarithms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Note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that the base numerals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10 and 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are identified by the symbolic spelling 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log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respectively.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8755" y="0"/>
            <a:ext cx="3812599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099964" y="3117273"/>
            <a:ext cx="942109" cy="42949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63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Exponents and Logarithms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90494"/>
            <a:ext cx="5181600" cy="4351338"/>
          </a:xfrm>
        </p:spPr>
        <p:txBody>
          <a:bodyPr/>
          <a:lstStyle/>
          <a:p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10</a:t>
            </a:r>
            <a:r>
              <a:rPr lang="en-US" sz="3600" baseline="30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0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= 1</a:t>
            </a:r>
          </a:p>
          <a:p>
            <a:pPr lvl="0"/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10</a:t>
            </a:r>
            <a:r>
              <a:rPr lang="en-US" sz="3600" baseline="30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10</a:t>
            </a:r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10</a:t>
            </a:r>
            <a:r>
              <a:rPr lang="en-US" sz="3600" baseline="30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100</a:t>
            </a:r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10</a:t>
            </a:r>
            <a:r>
              <a:rPr lang="en-US" sz="3600" baseline="30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1,000</a:t>
            </a:r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10</a:t>
            </a:r>
            <a:r>
              <a:rPr lang="en-US" sz="3600" baseline="30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10,000</a:t>
            </a:r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10</a:t>
            </a:r>
            <a:r>
              <a:rPr lang="en-US" sz="3600" baseline="30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100,000</a:t>
            </a:r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10</a:t>
            </a:r>
            <a:r>
              <a:rPr lang="en-US" sz="3600" baseline="30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6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1,000,000</a:t>
            </a:r>
            <a:endParaRPr lang="en-US" sz="36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90494"/>
            <a:ext cx="5181600" cy="4351338"/>
          </a:xfrm>
        </p:spPr>
        <p:txBody>
          <a:bodyPr/>
          <a:lstStyle/>
          <a:p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log(1) = 0</a:t>
            </a:r>
          </a:p>
          <a:p>
            <a:pPr lvl="0"/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log(10) 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log(100) 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log(1,000) 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= 3</a:t>
            </a:r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log(10,000) 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log(100,000) 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log(1,000,000) 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6</a:t>
            </a:r>
            <a:endParaRPr lang="en-US" sz="36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69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Exponents and Logarithms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96073"/>
            <a:ext cx="5181600" cy="4351338"/>
          </a:xfrm>
        </p:spPr>
        <p:txBody>
          <a:bodyPr/>
          <a:lstStyle/>
          <a:p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10</a:t>
            </a:r>
            <a:r>
              <a:rPr lang="en-US" sz="3600" baseline="30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0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= 1</a:t>
            </a:r>
          </a:p>
          <a:p>
            <a:pPr lvl="0"/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10</a:t>
            </a:r>
            <a:r>
              <a:rPr lang="en-US" sz="3600" baseline="30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-1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0.1</a:t>
            </a:r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10</a:t>
            </a:r>
            <a:r>
              <a:rPr lang="en-US" sz="3600" baseline="30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-2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0.01</a:t>
            </a:r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10</a:t>
            </a:r>
            <a:r>
              <a:rPr lang="en-US" sz="3600" baseline="30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-3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0.001</a:t>
            </a:r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10</a:t>
            </a:r>
            <a:r>
              <a:rPr lang="en-US" sz="3600" baseline="30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-4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0.0001</a:t>
            </a:r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10</a:t>
            </a:r>
            <a:r>
              <a:rPr lang="en-US" sz="3600" baseline="30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-5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0.00001</a:t>
            </a:r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10</a:t>
            </a:r>
            <a:r>
              <a:rPr lang="en-US" sz="3600" baseline="30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-6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0.000001</a:t>
            </a:r>
            <a:endParaRPr lang="en-US" sz="36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1652"/>
            <a:ext cx="5181600" cy="4351338"/>
          </a:xfrm>
        </p:spPr>
        <p:txBody>
          <a:bodyPr/>
          <a:lstStyle/>
          <a:p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log(1) = 0</a:t>
            </a:r>
          </a:p>
          <a:p>
            <a:pPr lvl="0"/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log(0.1) 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-1</a:t>
            </a:r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log(0.01) 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-2</a:t>
            </a:r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log(0.001) 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-3</a:t>
            </a:r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log(0.0001) 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-4</a:t>
            </a:r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log(0.00001) 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-5</a:t>
            </a:r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log(0.000001) 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-6</a:t>
            </a:r>
            <a:endParaRPr lang="en-US" sz="36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30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471054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Bef>
                <a:spcPts val="0"/>
              </a:spcBef>
            </a:pP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Exponents and Logarithms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471055"/>
            <a:ext cx="6331526" cy="44659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0073" y="2161309"/>
            <a:ext cx="5715378" cy="4696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72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38213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Bef>
                <a:spcPts val="0"/>
              </a:spcBef>
            </a:pP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Hierarchy of arithmetic operations (in order from high to low)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9759" y="638213"/>
            <a:ext cx="9152482" cy="6067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68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740" y="13063"/>
            <a:ext cx="5364518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30506" y="5826033"/>
            <a:ext cx="31309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THANK YOU</a:t>
            </a:r>
            <a:endParaRPr lang="en-US" sz="4400" b="1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16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510" y="665019"/>
            <a:ext cx="11300980" cy="5650490"/>
          </a:xfrm>
        </p:spPr>
      </p:pic>
    </p:spTree>
    <p:extLst>
      <p:ext uri="{BB962C8B-B14F-4D97-AF65-F5344CB8AC3E}">
        <p14:creationId xmlns:p14="http://schemas.microsoft.com/office/powerpoint/2010/main" val="301907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83671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Introduction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8982"/>
            <a:ext cx="10515600" cy="5999019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value of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π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 is the ratio of the circumference of a circle to its diameter and is approximately equal to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3.14159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(3.14159265…).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 circle, if you divide the circumference (is the total distance around the circle)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by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diameter, you will get exactly the same number.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Whether the circle is big or small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value of pi remains the same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Value Of P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9" y="3364991"/>
            <a:ext cx="4572001" cy="3493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107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182" y="0"/>
            <a:ext cx="8589818" cy="983673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Functions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182" y="789709"/>
            <a:ext cx="8589818" cy="6068291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Many scientific laws and engineering principles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describe how one quantity depends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on another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This idea was formalized in 1673 by Gottfried Wilhelm Leibniz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who coined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term function to indicate the dependence of one quantity on another, as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described in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following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definitions.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If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variable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y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depends on a variable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x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 such a way that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each value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of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x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determines exactly one value of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then we say that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y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is a function of </a:t>
            </a:r>
            <a:r>
              <a:rPr lang="en-US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x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 function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 a special type of relation in which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each element of the first set is related to exactly one element of the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second set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7572" y="983673"/>
            <a:ext cx="2684318" cy="47934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235786" y="5882986"/>
            <a:ext cx="2867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ahnschrift" panose="020B0502040204020203" pitchFamily="34" charset="0"/>
              </a:rPr>
              <a:t>Gottfried Wilhelm Leibniz </a:t>
            </a:r>
          </a:p>
        </p:txBody>
      </p:sp>
    </p:spTree>
    <p:extLst>
      <p:ext uri="{BB962C8B-B14F-4D97-AF65-F5344CB8AC3E}">
        <p14:creationId xmlns:p14="http://schemas.microsoft.com/office/powerpoint/2010/main" val="363893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95746"/>
            <a:ext cx="10515600" cy="1385454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Exponents and Logarithms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81200"/>
            <a:ext cx="10515600" cy="4876800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When logarithms were introduced in the seventeenth century as a computational tool,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they provided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scientists of that period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computing power that was previously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unimaginable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Although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computers and calculators have replaced logarithm tables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for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numerical calculations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logarithmic functions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have wide-ranging applications in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mathematics and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science.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46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80655"/>
            <a:ext cx="10515600" cy="1302327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Exponents and Logarithms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82982"/>
            <a:ext cx="10515600" cy="447501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For many processes in nature,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rate of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removal or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modification of a species is proportional to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and driven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amount of that species present at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 given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time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This is true for the kinetics of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diffusion, for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chemical reactions, for radioactive decay, and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for the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kinetics of the ADME processes of pharmaceuticals. Systems of this type are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naturally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described by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exponential expressions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23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90945"/>
            <a:ext cx="7114309" cy="1288473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Exponents and Logarithms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9418"/>
            <a:ext cx="6767945" cy="5278582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Exponential processes in nature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have the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number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(equaling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2.7183 .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.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 for the base.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For example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n-US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2.7183 …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inverse operation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“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,” will return the original exponent: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ln(</a:t>
            </a:r>
            <a:r>
              <a:rPr lang="en-US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n-US" baseline="30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 =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ln(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2.7183 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…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=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1.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5911195"/>
            <a:ext cx="8769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Bahnschrift" panose="020B0502040204020203" pitchFamily="34" charset="0"/>
              </a:rPr>
              <a:t>The function f(</a:t>
            </a:r>
            <a:r>
              <a:rPr lang="en-US" sz="2400" b="1" i="1" dirty="0">
                <a:solidFill>
                  <a:srgbClr val="FF0000"/>
                </a:solidFill>
                <a:latin typeface="Bahnschrift" panose="020B0502040204020203" pitchFamily="34" charset="0"/>
              </a:rPr>
              <a:t>x</a:t>
            </a:r>
            <a:r>
              <a:rPr lang="en-US" sz="2400" b="1" dirty="0">
                <a:solidFill>
                  <a:srgbClr val="FF0000"/>
                </a:solidFill>
                <a:latin typeface="Bahnschrift" panose="020B0502040204020203" pitchFamily="34" charset="0"/>
              </a:rPr>
              <a:t>) = </a:t>
            </a:r>
            <a:r>
              <a:rPr lang="en-US" sz="2400" b="1" i="1" dirty="0">
                <a:solidFill>
                  <a:srgbClr val="FF0000"/>
                </a:solidFill>
                <a:latin typeface="Bahnschrift" panose="020B0502040204020203" pitchFamily="34" charset="0"/>
              </a:rPr>
              <a:t>e</a:t>
            </a:r>
            <a:r>
              <a:rPr lang="en-US" sz="2400" b="1" i="1" baseline="30000" dirty="0">
                <a:solidFill>
                  <a:srgbClr val="FF0000"/>
                </a:solidFill>
                <a:latin typeface="Bahnschrift" panose="020B0502040204020203" pitchFamily="34" charset="0"/>
              </a:rPr>
              <a:t>x</a:t>
            </a:r>
            <a:r>
              <a:rPr lang="en-US" sz="2400" b="1" dirty="0">
                <a:solidFill>
                  <a:srgbClr val="FF0000"/>
                </a:solidFill>
                <a:latin typeface="Bahnschrift" panose="020B0502040204020203" pitchFamily="34" charset="0"/>
              </a:rPr>
              <a:t> is called the natural exponential function.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00110" y="4853555"/>
            <a:ext cx="42117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Bahnschrift" panose="020B0502040204020203" pitchFamily="34" charset="0"/>
              </a:rPr>
              <a:t>The functions </a:t>
            </a:r>
            <a:r>
              <a:rPr lang="en-US" i="1" dirty="0" smtClean="0">
                <a:latin typeface="Bahnschrift" panose="020B0502040204020203" pitchFamily="34" charset="0"/>
              </a:rPr>
              <a:t>y</a:t>
            </a:r>
            <a:r>
              <a:rPr lang="en-US" dirty="0" smtClean="0">
                <a:latin typeface="Bahnschrift" panose="020B0502040204020203" pitchFamily="34" charset="0"/>
              </a:rPr>
              <a:t> </a:t>
            </a:r>
            <a:r>
              <a:rPr lang="en-US" dirty="0">
                <a:latin typeface="Bahnschrift" panose="020B0502040204020203" pitchFamily="34" charset="0"/>
              </a:rPr>
              <a:t>= </a:t>
            </a:r>
            <a:r>
              <a:rPr lang="en-US" i="1" dirty="0">
                <a:latin typeface="Bahnschrift" panose="020B0502040204020203" pitchFamily="34" charset="0"/>
              </a:rPr>
              <a:t>e</a:t>
            </a:r>
            <a:r>
              <a:rPr lang="en-US" i="1" baseline="30000" dirty="0">
                <a:latin typeface="Bahnschrift" panose="020B0502040204020203" pitchFamily="34" charset="0"/>
              </a:rPr>
              <a:t>x</a:t>
            </a:r>
            <a:r>
              <a:rPr lang="en-US" dirty="0">
                <a:latin typeface="Bahnschrift" panose="020B0502040204020203" pitchFamily="34" charset="0"/>
              </a:rPr>
              <a:t> and </a:t>
            </a:r>
            <a:r>
              <a:rPr lang="en-US" i="1" dirty="0">
                <a:latin typeface="Bahnschrift" panose="020B0502040204020203" pitchFamily="34" charset="0"/>
              </a:rPr>
              <a:t>y</a:t>
            </a:r>
            <a:r>
              <a:rPr lang="en-US" dirty="0">
                <a:latin typeface="Bahnschrift" panose="020B0502040204020203" pitchFamily="34" charset="0"/>
              </a:rPr>
              <a:t> = ln(</a:t>
            </a:r>
            <a:r>
              <a:rPr lang="en-US" i="1" dirty="0">
                <a:latin typeface="Bahnschrift" panose="020B0502040204020203" pitchFamily="34" charset="0"/>
              </a:rPr>
              <a:t>x</a:t>
            </a:r>
            <a:r>
              <a:rPr lang="en-US" dirty="0">
                <a:latin typeface="Bahnschrift" panose="020B0502040204020203" pitchFamily="34" charset="0"/>
              </a:rPr>
              <a:t>) </a:t>
            </a:r>
            <a:r>
              <a:rPr lang="en-US" dirty="0" smtClean="0">
                <a:latin typeface="Bahnschrift" panose="020B0502040204020203" pitchFamily="34" charset="0"/>
              </a:rPr>
              <a:t>are inverses </a:t>
            </a:r>
            <a:r>
              <a:rPr lang="en-US" dirty="0">
                <a:latin typeface="Bahnschrift" panose="020B0502040204020203" pitchFamily="34" charset="0"/>
              </a:rPr>
              <a:t>of each other, so their graphs are </a:t>
            </a:r>
            <a:r>
              <a:rPr lang="en-US" dirty="0" smtClean="0">
                <a:latin typeface="Bahnschrift" panose="020B0502040204020203" pitchFamily="34" charset="0"/>
              </a:rPr>
              <a:t>symmetric about the line </a:t>
            </a:r>
            <a:r>
              <a:rPr lang="en-US" i="1" dirty="0">
                <a:latin typeface="Bahnschrift" panose="020B0502040204020203" pitchFamily="34" charset="0"/>
              </a:rPr>
              <a:t>y </a:t>
            </a:r>
            <a:r>
              <a:rPr lang="en-US" dirty="0">
                <a:latin typeface="Bahnschrift" panose="020B0502040204020203" pitchFamily="34" charset="0"/>
              </a:rPr>
              <a:t>= </a:t>
            </a:r>
            <a:r>
              <a:rPr lang="en-US" i="1" dirty="0">
                <a:latin typeface="Bahnschrift" panose="020B0502040204020203" pitchFamily="34" charset="0"/>
              </a:rPr>
              <a:t>x</a:t>
            </a:r>
            <a:r>
              <a:rPr lang="en-US" dirty="0">
                <a:latin typeface="Bahnschrift" panose="020B0502040204020203" pitchFamily="34" charset="0"/>
              </a:rPr>
              <a:t>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4061" y="1434022"/>
            <a:ext cx="3583880" cy="341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1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29491"/>
            <a:ext cx="10515600" cy="1399309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Exponents and Logarithms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8800"/>
            <a:ext cx="10515600" cy="5029200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Since we humans have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10 digits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and are used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 counting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 the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decimal system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we often use the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base 10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for which the inverse logarithmic operation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 called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“log.”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For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example, 10</a:t>
            </a:r>
            <a:r>
              <a:rPr lang="en-US" baseline="30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100, and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log(10</a:t>
            </a:r>
            <a:r>
              <a:rPr lang="en-US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 = log(100) =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853117"/>
            <a:ext cx="10515600" cy="1185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06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06581"/>
            <a:ext cx="7372573" cy="1246909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Exponents and Logarithms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53490"/>
            <a:ext cx="7183582" cy="4904510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interconversion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between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expressions containing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logs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expressions containing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lns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by use of the number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2.303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which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 simply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10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sz="1100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Log(10) = ln(10)/2.303 = 1</a:t>
            </a:r>
            <a:endParaRPr lang="en-US" b="1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05" y="4959672"/>
            <a:ext cx="7629477" cy="118974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0773" y="1149927"/>
            <a:ext cx="3634862" cy="4999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1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1491</TotalTime>
  <Words>868</Words>
  <Application>Microsoft Office PowerPoint</Application>
  <PresentationFormat>Widescreen</PresentationFormat>
  <Paragraphs>76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Bahnschrift</vt:lpstr>
      <vt:lpstr>Calibri</vt:lpstr>
      <vt:lpstr>Calibri Light</vt:lpstr>
      <vt:lpstr>Gill Sans MT</vt:lpstr>
      <vt:lpstr>Lucida Calligraphy</vt:lpstr>
      <vt:lpstr>Times New Roman</vt:lpstr>
      <vt:lpstr>Verdana</vt:lpstr>
      <vt:lpstr>Office Theme</vt:lpstr>
      <vt:lpstr>Exponents and Logarithms</vt:lpstr>
      <vt:lpstr>PowerPoint Presentation</vt:lpstr>
      <vt:lpstr>Introduction</vt:lpstr>
      <vt:lpstr>Functions</vt:lpstr>
      <vt:lpstr>Exponents and Logarithms</vt:lpstr>
      <vt:lpstr>Exponents and Logarithms</vt:lpstr>
      <vt:lpstr>Exponents and Logarithms</vt:lpstr>
      <vt:lpstr>Exponents and Logarithms</vt:lpstr>
      <vt:lpstr>Exponents and Logarithms</vt:lpstr>
      <vt:lpstr>Exponents and Logarithms</vt:lpstr>
      <vt:lpstr>Exponents and Logarithms</vt:lpstr>
      <vt:lpstr>Exponents and Logarithms</vt:lpstr>
      <vt:lpstr>Exponents and Logarithms</vt:lpstr>
      <vt:lpstr>Exponents and Logarithms</vt:lpstr>
      <vt:lpstr>Exponents and Logarithms</vt:lpstr>
      <vt:lpstr>Hierarchy of arithmetic operations (in order from high to low)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Introduction: Historic Background  of Pharmacy Practice</dc:title>
  <dc:creator>haider raheem</dc:creator>
  <cp:lastModifiedBy>haider raheem</cp:lastModifiedBy>
  <cp:revision>154</cp:revision>
  <dcterms:created xsi:type="dcterms:W3CDTF">2021-10-05T20:56:32Z</dcterms:created>
  <dcterms:modified xsi:type="dcterms:W3CDTF">2025-01-18T21:58:48Z</dcterms:modified>
</cp:coreProperties>
</file>