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65" d="100"/>
          <a:sy n="65" d="100"/>
        </p:scale>
        <p:origin x="154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2F5897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2F5897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2F5897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2F5897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457759" y="6499383"/>
            <a:ext cx="84771" cy="8477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69118" y="6499383"/>
            <a:ext cx="84771" cy="8477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080" y="-26706"/>
            <a:ext cx="7841615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2F5897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1625" y="1053856"/>
            <a:ext cx="8618220" cy="4604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1981200"/>
            <a:ext cx="7619999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0" b="1" spc="-10" dirty="0">
                <a:latin typeface="Times New Roman"/>
                <a:cs typeface="Times New Roman"/>
              </a:rPr>
              <a:t>Suppositories</a:t>
            </a:r>
            <a:r>
              <a:rPr lang="en-US" sz="8000" b="1" spc="-10" dirty="0">
                <a:latin typeface="Times New Roman"/>
                <a:cs typeface="Times New Roman"/>
              </a:rPr>
              <a:t> (2)</a:t>
            </a:r>
            <a:endParaRPr sz="8000" dirty="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8800" y="3924782"/>
            <a:ext cx="4952999" cy="289559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7825" y="113862"/>
            <a:ext cx="8463280" cy="498602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4965" indent="-300990">
              <a:lnSpc>
                <a:spcPct val="100000"/>
              </a:lnSpc>
              <a:spcBef>
                <a:spcPts val="120"/>
              </a:spcBef>
              <a:buFont typeface="Arial MT"/>
              <a:buChar char="•"/>
              <a:tabLst>
                <a:tab pos="354965" algn="l"/>
              </a:tabLst>
            </a:pPr>
            <a:r>
              <a:rPr sz="2150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15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50" dirty="0">
                <a:solidFill>
                  <a:srgbClr val="FF0000"/>
                </a:solidFill>
                <a:latin typeface="Times New Roman"/>
                <a:cs typeface="Times New Roman"/>
              </a:rPr>
              <a:t>glycero</a:t>
            </a:r>
            <a:r>
              <a:rPr sz="2150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50" dirty="0">
                <a:solidFill>
                  <a:srgbClr val="FF0000"/>
                </a:solidFill>
                <a:latin typeface="Times New Roman"/>
                <a:cs typeface="Times New Roman"/>
              </a:rPr>
              <a:t>–</a:t>
            </a:r>
            <a:r>
              <a:rPr sz="215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50" dirty="0">
                <a:solidFill>
                  <a:srgbClr val="FF0000"/>
                </a:solidFill>
                <a:latin typeface="Times New Roman"/>
                <a:cs typeface="Times New Roman"/>
              </a:rPr>
              <a:t>gelatin</a:t>
            </a:r>
            <a:r>
              <a:rPr sz="2150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50" dirty="0">
                <a:solidFill>
                  <a:srgbClr val="FF0000"/>
                </a:solidFill>
                <a:latin typeface="Times New Roman"/>
                <a:cs typeface="Times New Roman"/>
              </a:rPr>
              <a:t>base</a:t>
            </a:r>
            <a:r>
              <a:rPr sz="215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50" dirty="0">
                <a:solidFill>
                  <a:srgbClr val="FF0000"/>
                </a:solidFill>
                <a:latin typeface="Times New Roman"/>
                <a:cs typeface="Times New Roman"/>
              </a:rPr>
              <a:t>have</a:t>
            </a:r>
            <a:r>
              <a:rPr sz="215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50" dirty="0">
                <a:solidFill>
                  <a:srgbClr val="FF0000"/>
                </a:solidFill>
                <a:latin typeface="Times New Roman"/>
                <a:cs typeface="Times New Roman"/>
              </a:rPr>
              <a:t>some</a:t>
            </a:r>
            <a:r>
              <a:rPr sz="215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150" spc="-10" dirty="0">
                <a:solidFill>
                  <a:srgbClr val="FF0000"/>
                </a:solidFill>
                <a:latin typeface="Times New Roman"/>
                <a:cs typeface="Times New Roman"/>
              </a:rPr>
              <a:t>properties:</a:t>
            </a:r>
            <a:endParaRPr sz="2150" dirty="0">
              <a:latin typeface="Times New Roman"/>
              <a:cs typeface="Times New Roman"/>
            </a:endParaRPr>
          </a:p>
          <a:p>
            <a:pPr marL="248285" indent="-235585">
              <a:lnSpc>
                <a:spcPct val="100000"/>
              </a:lnSpc>
              <a:spcBef>
                <a:spcPts val="2455"/>
              </a:spcBef>
              <a:buClr>
                <a:srgbClr val="7F7F7F"/>
              </a:buClr>
              <a:buSzPct val="86046"/>
              <a:buAutoNum type="arabicPeriod"/>
              <a:tabLst>
                <a:tab pos="248285" algn="l"/>
              </a:tabLst>
            </a:pPr>
            <a:r>
              <a:rPr sz="2150" dirty="0">
                <a:latin typeface="Times New Roman"/>
                <a:cs typeface="Times New Roman"/>
              </a:rPr>
              <a:t>clycero–</a:t>
            </a:r>
            <a:r>
              <a:rPr sz="2150" spc="1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gelatin</a:t>
            </a:r>
            <a:r>
              <a:rPr sz="2150" spc="2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bases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have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a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physiological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effect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(laxative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spc="-10" dirty="0">
                <a:latin typeface="Times New Roman"/>
                <a:cs typeface="Times New Roman"/>
              </a:rPr>
              <a:t>effect).</a:t>
            </a:r>
            <a:endParaRPr sz="2150" dirty="0">
              <a:latin typeface="Times New Roman"/>
              <a:cs typeface="Times New Roman"/>
            </a:endParaRPr>
          </a:p>
          <a:p>
            <a:pPr marL="288290" indent="-275590">
              <a:lnSpc>
                <a:spcPct val="100000"/>
              </a:lnSpc>
              <a:spcBef>
                <a:spcPts val="2450"/>
              </a:spcBef>
              <a:buAutoNum type="arabicPeriod"/>
              <a:tabLst>
                <a:tab pos="288290" algn="l"/>
              </a:tabLst>
            </a:pPr>
            <a:r>
              <a:rPr sz="2150" dirty="0">
                <a:latin typeface="Times New Roman"/>
                <a:cs typeface="Times New Roman"/>
              </a:rPr>
              <a:t>They</a:t>
            </a:r>
            <a:r>
              <a:rPr sz="2150" spc="1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are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much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more</a:t>
            </a:r>
            <a:r>
              <a:rPr sz="2150" spc="1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difficult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to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prepare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and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spc="-10" dirty="0">
                <a:latin typeface="Times New Roman"/>
                <a:cs typeface="Times New Roman"/>
              </a:rPr>
              <a:t>handle.</a:t>
            </a:r>
            <a:endParaRPr sz="2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0"/>
              </a:spcBef>
              <a:buAutoNum type="arabicPeriod"/>
            </a:pPr>
            <a:endParaRPr sz="2150" dirty="0">
              <a:latin typeface="Times New Roman"/>
              <a:cs typeface="Times New Roman"/>
            </a:endParaRPr>
          </a:p>
          <a:p>
            <a:pPr marL="12700" marR="5080" indent="300355">
              <a:lnSpc>
                <a:spcPts val="2080"/>
              </a:lnSpc>
              <a:buAutoNum type="arabicPeriod"/>
              <a:tabLst>
                <a:tab pos="313055" algn="l"/>
              </a:tabLst>
            </a:pPr>
            <a:r>
              <a:rPr sz="2150" dirty="0">
                <a:latin typeface="Times New Roman"/>
                <a:cs typeface="Times New Roman"/>
              </a:rPr>
              <a:t>The</a:t>
            </a:r>
            <a:r>
              <a:rPr sz="2150" spc="19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solution</a:t>
            </a:r>
            <a:r>
              <a:rPr sz="2150" spc="204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time</a:t>
            </a:r>
            <a:r>
              <a:rPr sz="2150" spc="20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depends</a:t>
            </a:r>
            <a:r>
              <a:rPr sz="2150" spc="204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on</a:t>
            </a:r>
            <a:r>
              <a:rPr sz="2150" spc="204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the</a:t>
            </a:r>
            <a:r>
              <a:rPr sz="2150" spc="204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content</a:t>
            </a:r>
            <a:r>
              <a:rPr sz="2150" spc="204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and</a:t>
            </a:r>
            <a:r>
              <a:rPr sz="2150" spc="20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quality</a:t>
            </a:r>
            <a:r>
              <a:rPr sz="2150" spc="204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of</a:t>
            </a:r>
            <a:r>
              <a:rPr sz="2150" spc="204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the</a:t>
            </a:r>
            <a:r>
              <a:rPr sz="2150" spc="204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gelatin</a:t>
            </a:r>
            <a:r>
              <a:rPr sz="2150" spc="204" dirty="0">
                <a:latin typeface="Times New Roman"/>
                <a:cs typeface="Times New Roman"/>
              </a:rPr>
              <a:t> </a:t>
            </a:r>
            <a:r>
              <a:rPr sz="2150" spc="-25" dirty="0">
                <a:latin typeface="Times New Roman"/>
                <a:cs typeface="Times New Roman"/>
              </a:rPr>
              <a:t>and </a:t>
            </a:r>
            <a:r>
              <a:rPr sz="2150" dirty="0">
                <a:latin typeface="Times New Roman"/>
                <a:cs typeface="Times New Roman"/>
              </a:rPr>
              <a:t>the</a:t>
            </a:r>
            <a:r>
              <a:rPr sz="2150" spc="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gas</a:t>
            </a:r>
            <a:r>
              <a:rPr sz="2150" spc="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of</a:t>
            </a:r>
            <a:r>
              <a:rPr sz="2150" spc="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the</a:t>
            </a:r>
            <a:r>
              <a:rPr sz="2150" spc="5" dirty="0">
                <a:latin typeface="Times New Roman"/>
                <a:cs typeface="Times New Roman"/>
              </a:rPr>
              <a:t> </a:t>
            </a:r>
            <a:r>
              <a:rPr sz="2150" spc="-10" dirty="0">
                <a:latin typeface="Times New Roman"/>
                <a:cs typeface="Times New Roman"/>
              </a:rPr>
              <a:t>suppository.</a:t>
            </a:r>
            <a:endParaRPr sz="2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4"/>
              </a:spcBef>
              <a:buAutoNum type="arabicPeriod"/>
            </a:pPr>
            <a:endParaRPr sz="2150" dirty="0">
              <a:latin typeface="Times New Roman"/>
              <a:cs typeface="Times New Roman"/>
            </a:endParaRPr>
          </a:p>
          <a:p>
            <a:pPr marL="12700" marR="10160" indent="337185">
              <a:lnSpc>
                <a:spcPts val="2080"/>
              </a:lnSpc>
              <a:buAutoNum type="arabicPeriod"/>
              <a:tabLst>
                <a:tab pos="349885" algn="l"/>
                <a:tab pos="1047115" algn="l"/>
                <a:tab pos="1513840" algn="l"/>
                <a:tab pos="2988945" algn="l"/>
                <a:tab pos="3517900" algn="l"/>
                <a:tab pos="4712335" algn="l"/>
                <a:tab pos="5621655" algn="l"/>
                <a:tab pos="6515734" algn="l"/>
                <a:tab pos="7440930" algn="l"/>
                <a:tab pos="7969884" algn="l"/>
              </a:tabLst>
            </a:pPr>
            <a:r>
              <a:rPr sz="2150" spc="-20" dirty="0">
                <a:latin typeface="Times New Roman"/>
                <a:cs typeface="Times New Roman"/>
              </a:rPr>
              <a:t>They</a:t>
            </a:r>
            <a:r>
              <a:rPr sz="2150" dirty="0">
                <a:latin typeface="Times New Roman"/>
                <a:cs typeface="Times New Roman"/>
              </a:rPr>
              <a:t>	</a:t>
            </a:r>
            <a:r>
              <a:rPr sz="2150" spc="-25" dirty="0">
                <a:latin typeface="Times New Roman"/>
                <a:cs typeface="Times New Roman"/>
              </a:rPr>
              <a:t>are</a:t>
            </a:r>
            <a:r>
              <a:rPr sz="2150" dirty="0">
                <a:latin typeface="Times New Roman"/>
                <a:cs typeface="Times New Roman"/>
              </a:rPr>
              <a:t>	</a:t>
            </a:r>
            <a:r>
              <a:rPr sz="2150" spc="-10" dirty="0">
                <a:latin typeface="Times New Roman"/>
                <a:cs typeface="Times New Roman"/>
              </a:rPr>
              <a:t>hygroscopic</a:t>
            </a:r>
            <a:r>
              <a:rPr sz="2150" dirty="0">
                <a:latin typeface="Times New Roman"/>
                <a:cs typeface="Times New Roman"/>
              </a:rPr>
              <a:t>	</a:t>
            </a:r>
            <a:r>
              <a:rPr sz="2150" spc="-25" dirty="0">
                <a:latin typeface="Times New Roman"/>
                <a:cs typeface="Times New Roman"/>
              </a:rPr>
              <a:t>and</a:t>
            </a:r>
            <a:r>
              <a:rPr sz="2150" dirty="0">
                <a:latin typeface="Times New Roman"/>
                <a:cs typeface="Times New Roman"/>
              </a:rPr>
              <a:t>	</a:t>
            </a:r>
            <a:r>
              <a:rPr sz="2150" spc="-10" dirty="0">
                <a:latin typeface="Times New Roman"/>
                <a:cs typeface="Times New Roman"/>
              </a:rPr>
              <a:t>therefore,</a:t>
            </a:r>
            <a:r>
              <a:rPr sz="2150" dirty="0">
                <a:latin typeface="Times New Roman"/>
                <a:cs typeface="Times New Roman"/>
              </a:rPr>
              <a:t>	</a:t>
            </a:r>
            <a:r>
              <a:rPr sz="2150" spc="-10" dirty="0">
                <a:latin typeface="Times New Roman"/>
                <a:cs typeface="Times New Roman"/>
              </a:rPr>
              <a:t>require</a:t>
            </a:r>
            <a:r>
              <a:rPr sz="2150" dirty="0">
                <a:latin typeface="Times New Roman"/>
                <a:cs typeface="Times New Roman"/>
              </a:rPr>
              <a:t>	</a:t>
            </a:r>
            <a:r>
              <a:rPr sz="2150" spc="-10" dirty="0">
                <a:latin typeface="Times New Roman"/>
                <a:cs typeface="Times New Roman"/>
              </a:rPr>
              <a:t>careful</a:t>
            </a:r>
            <a:r>
              <a:rPr sz="2150" dirty="0">
                <a:latin typeface="Times New Roman"/>
                <a:cs typeface="Times New Roman"/>
              </a:rPr>
              <a:t>	</a:t>
            </a:r>
            <a:r>
              <a:rPr sz="2150" spc="-10" dirty="0">
                <a:latin typeface="Times New Roman"/>
                <a:cs typeface="Times New Roman"/>
              </a:rPr>
              <a:t>storage</a:t>
            </a:r>
            <a:r>
              <a:rPr sz="2150" dirty="0">
                <a:latin typeface="Times New Roman"/>
                <a:cs typeface="Times New Roman"/>
              </a:rPr>
              <a:t>	</a:t>
            </a:r>
            <a:r>
              <a:rPr sz="2150" spc="-25" dirty="0">
                <a:latin typeface="Times New Roman"/>
                <a:cs typeface="Times New Roman"/>
              </a:rPr>
              <a:t>and</a:t>
            </a:r>
            <a:r>
              <a:rPr sz="2150" dirty="0">
                <a:latin typeface="Times New Roman"/>
                <a:cs typeface="Times New Roman"/>
              </a:rPr>
              <a:t>	</a:t>
            </a:r>
            <a:r>
              <a:rPr sz="2150" spc="-25" dirty="0">
                <a:latin typeface="Times New Roman"/>
                <a:cs typeface="Times New Roman"/>
              </a:rPr>
              <a:t>may </a:t>
            </a:r>
            <a:r>
              <a:rPr sz="2150" dirty="0">
                <a:latin typeface="Times New Roman"/>
                <a:cs typeface="Times New Roman"/>
              </a:rPr>
              <a:t>cause</a:t>
            </a:r>
            <a:r>
              <a:rPr sz="2150" spc="2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rectal</a:t>
            </a:r>
            <a:r>
              <a:rPr sz="2150" spc="25" dirty="0">
                <a:latin typeface="Times New Roman"/>
                <a:cs typeface="Times New Roman"/>
              </a:rPr>
              <a:t> </a:t>
            </a:r>
            <a:r>
              <a:rPr sz="2150" spc="-10" dirty="0">
                <a:latin typeface="Times New Roman"/>
                <a:cs typeface="Times New Roman"/>
              </a:rPr>
              <a:t>irritation.</a:t>
            </a:r>
            <a:endParaRPr sz="2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4"/>
              </a:spcBef>
              <a:buAutoNum type="arabicPeriod"/>
            </a:pPr>
            <a:endParaRPr sz="2150" dirty="0">
              <a:latin typeface="Times New Roman"/>
              <a:cs typeface="Times New Roman"/>
            </a:endParaRPr>
          </a:p>
          <a:p>
            <a:pPr marL="12700" marR="6350" indent="276860">
              <a:lnSpc>
                <a:spcPts val="2080"/>
              </a:lnSpc>
              <a:buAutoNum type="arabicPeriod"/>
              <a:tabLst>
                <a:tab pos="289560" algn="l"/>
              </a:tabLst>
            </a:pPr>
            <a:r>
              <a:rPr sz="2150" dirty="0">
                <a:latin typeface="Times New Roman"/>
                <a:cs typeface="Times New Roman"/>
              </a:rPr>
              <a:t>Because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of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the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water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content,</a:t>
            </a:r>
            <a:r>
              <a:rPr sz="2150" spc="2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microbial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contamination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is</a:t>
            </a:r>
            <a:r>
              <a:rPr sz="2150" spc="2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more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likely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spc="-20" dirty="0">
                <a:latin typeface="Times New Roman"/>
                <a:cs typeface="Times New Roman"/>
              </a:rPr>
              <a:t>than </a:t>
            </a:r>
            <a:r>
              <a:rPr sz="2150" dirty="0">
                <a:latin typeface="Times New Roman"/>
                <a:cs typeface="Times New Roman"/>
              </a:rPr>
              <a:t>with</a:t>
            </a:r>
            <a:r>
              <a:rPr sz="2150" spc="1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the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fatty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bases.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Preservatives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may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require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to</a:t>
            </a:r>
            <a:r>
              <a:rPr sz="2150" spc="2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be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added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to</a:t>
            </a:r>
            <a:r>
              <a:rPr sz="2150" spc="2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the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spc="-10" dirty="0">
                <a:latin typeface="Times New Roman"/>
                <a:cs typeface="Times New Roman"/>
              </a:rPr>
              <a:t>product.</a:t>
            </a:r>
            <a:endParaRPr sz="2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AutoNum type="arabicPeriod"/>
            </a:pPr>
            <a:endParaRPr sz="2150" dirty="0">
              <a:latin typeface="Times New Roman"/>
              <a:cs typeface="Times New Roman"/>
            </a:endParaRPr>
          </a:p>
          <a:p>
            <a:pPr marL="288290" indent="-275590">
              <a:lnSpc>
                <a:spcPct val="100000"/>
              </a:lnSpc>
              <a:buAutoNum type="arabicPeriod"/>
              <a:tabLst>
                <a:tab pos="288290" algn="l"/>
              </a:tabLst>
            </a:pPr>
            <a:r>
              <a:rPr sz="2150" dirty="0">
                <a:latin typeface="Times New Roman"/>
                <a:cs typeface="Times New Roman"/>
              </a:rPr>
              <a:t>Gelatin</a:t>
            </a:r>
            <a:r>
              <a:rPr sz="2150" spc="-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is</a:t>
            </a:r>
            <a:r>
              <a:rPr sz="2150" spc="-1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incompatible</a:t>
            </a:r>
            <a:r>
              <a:rPr sz="2150" spc="-1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with</a:t>
            </a:r>
            <a:r>
              <a:rPr sz="2150" spc="-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protein</a:t>
            </a:r>
            <a:r>
              <a:rPr sz="2150" spc="-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precipitants</a:t>
            </a:r>
            <a:r>
              <a:rPr sz="2150" spc="-1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such</a:t>
            </a:r>
            <a:r>
              <a:rPr sz="2150" spc="-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as</a:t>
            </a:r>
            <a:r>
              <a:rPr sz="2150" spc="-1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tannic</a:t>
            </a:r>
            <a:r>
              <a:rPr sz="2150" spc="-10" dirty="0">
                <a:latin typeface="Times New Roman"/>
                <a:cs typeface="Times New Roman"/>
              </a:rPr>
              <a:t> </a:t>
            </a:r>
            <a:r>
              <a:rPr sz="2150" spc="-20" dirty="0">
                <a:latin typeface="Times New Roman"/>
                <a:cs typeface="Times New Roman"/>
              </a:rPr>
              <a:t>acid</a:t>
            </a:r>
            <a:endParaRPr sz="21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6390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100"/>
              </a:spcBef>
            </a:pPr>
            <a:r>
              <a:rPr sz="2600" dirty="0"/>
              <a:t>Preparation</a:t>
            </a:r>
            <a:r>
              <a:rPr sz="2600" spc="-25" dirty="0"/>
              <a:t> </a:t>
            </a:r>
            <a:r>
              <a:rPr sz="2600" dirty="0"/>
              <a:t>of</a:t>
            </a:r>
            <a:r>
              <a:rPr sz="2600" spc="-20" dirty="0"/>
              <a:t> </a:t>
            </a:r>
            <a:r>
              <a:rPr sz="2600" spc="-10" dirty="0"/>
              <a:t>suppositories</a:t>
            </a:r>
            <a:r>
              <a:rPr sz="2600" spc="-25" dirty="0"/>
              <a:t> </a:t>
            </a:r>
            <a:r>
              <a:rPr sz="2600" dirty="0"/>
              <a:t>using</a:t>
            </a:r>
            <a:r>
              <a:rPr sz="2600" spc="-20" dirty="0"/>
              <a:t> </a:t>
            </a:r>
            <a:r>
              <a:rPr sz="2600" dirty="0"/>
              <a:t>Glycero–</a:t>
            </a:r>
            <a:r>
              <a:rPr sz="2600" spc="-20" dirty="0"/>
              <a:t> </a:t>
            </a:r>
            <a:r>
              <a:rPr sz="2600" dirty="0"/>
              <a:t>gelatin</a:t>
            </a:r>
            <a:r>
              <a:rPr sz="2600" spc="-20" dirty="0"/>
              <a:t> base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301625" y="1053856"/>
            <a:ext cx="8616315" cy="482981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8890" indent="292100">
              <a:lnSpc>
                <a:spcPts val="2400"/>
              </a:lnSpc>
              <a:spcBef>
                <a:spcPts val="400"/>
              </a:spcBef>
              <a:buAutoNum type="arabicPeriod"/>
              <a:tabLst>
                <a:tab pos="304800" algn="l"/>
              </a:tabLst>
            </a:pP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correct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amount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gelatin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weighted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out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placed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previously </a:t>
            </a:r>
            <a:r>
              <a:rPr sz="2200" dirty="0">
                <a:latin typeface="Times New Roman"/>
                <a:cs typeface="Times New Roman"/>
              </a:rPr>
              <a:t>weighed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beaker.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0"/>
              </a:spcBef>
              <a:buFont typeface="Times New Roman"/>
              <a:buAutoNum type="arabicPeriod"/>
            </a:pPr>
            <a:endParaRPr sz="2200">
              <a:latin typeface="Times New Roman"/>
              <a:cs typeface="Times New Roman"/>
            </a:endParaRPr>
          </a:p>
          <a:p>
            <a:pPr marL="12700" marR="8890" indent="284480">
              <a:lnSpc>
                <a:spcPts val="2400"/>
              </a:lnSpc>
              <a:buAutoNum type="arabicPeriod"/>
              <a:tabLst>
                <a:tab pos="297180" algn="l"/>
              </a:tabLst>
            </a:pPr>
            <a:r>
              <a:rPr sz="2200" dirty="0">
                <a:latin typeface="Times New Roman"/>
                <a:cs typeface="Times New Roman"/>
              </a:rPr>
              <a:t>Sufficient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water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just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cover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gelatin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added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contents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left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for </a:t>
            </a:r>
            <a:r>
              <a:rPr sz="2200" dirty="0">
                <a:latin typeface="Times New Roman"/>
                <a:cs typeface="Times New Roman"/>
              </a:rPr>
              <a:t>about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five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minutes.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0"/>
              </a:spcBef>
              <a:buFont typeface="Times New Roman"/>
              <a:buAutoNum type="arabicPeriod"/>
            </a:pPr>
            <a:endParaRPr sz="2200">
              <a:latin typeface="Times New Roman"/>
              <a:cs typeface="Times New Roman"/>
            </a:endParaRPr>
          </a:p>
          <a:p>
            <a:pPr marL="12700" marR="5080" indent="290830">
              <a:lnSpc>
                <a:spcPts val="2400"/>
              </a:lnSpc>
              <a:buAutoNum type="arabicPeriod"/>
              <a:tabLst>
                <a:tab pos="303530" algn="l"/>
              </a:tabLst>
            </a:pPr>
            <a:r>
              <a:rPr sz="2200" dirty="0">
                <a:latin typeface="Times New Roman"/>
                <a:cs typeface="Times New Roman"/>
              </a:rPr>
              <a:t>When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gelatin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has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softened,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any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excess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water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drained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off.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This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step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not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necessary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if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powdered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gelatin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being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used.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0"/>
              </a:spcBef>
              <a:buFont typeface="Times New Roman"/>
              <a:buAutoNum type="arabicPeriod"/>
            </a:pPr>
            <a:endParaRPr sz="2200">
              <a:latin typeface="Times New Roman"/>
              <a:cs typeface="Times New Roman"/>
            </a:endParaRPr>
          </a:p>
          <a:p>
            <a:pPr marL="294640" indent="-281940">
              <a:lnSpc>
                <a:spcPct val="100000"/>
              </a:lnSpc>
              <a:buAutoNum type="arabicPeriod"/>
              <a:tabLst>
                <a:tab pos="294640" algn="l"/>
              </a:tabLst>
            </a:pP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exact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amount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glycerol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then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weighed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into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10" dirty="0">
                <a:latin typeface="Times New Roman"/>
                <a:cs typeface="Times New Roman"/>
              </a:rPr>
              <a:t> beaker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95"/>
              </a:spcBef>
              <a:buFont typeface="Times New Roman"/>
              <a:buAutoNum type="arabicPeriod"/>
            </a:pPr>
            <a:endParaRPr sz="2200">
              <a:latin typeface="Times New Roman"/>
              <a:cs typeface="Times New Roman"/>
            </a:endParaRPr>
          </a:p>
          <a:p>
            <a:pPr marL="12700" marR="10795" indent="294005">
              <a:lnSpc>
                <a:spcPts val="2400"/>
              </a:lnSpc>
              <a:buAutoNum type="arabicPeriod"/>
              <a:tabLst>
                <a:tab pos="306705" algn="l"/>
              </a:tabLst>
            </a:pP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beaker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1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placed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on</a:t>
            </a:r>
            <a:r>
              <a:rPr sz="2200" spc="1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water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–</a:t>
            </a:r>
            <a:r>
              <a:rPr sz="2200" spc="1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bath,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over</a:t>
            </a:r>
            <a:r>
              <a:rPr sz="2200" spc="1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gentle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heat</a:t>
            </a:r>
            <a:r>
              <a:rPr sz="2200" spc="1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mixture </a:t>
            </a:r>
            <a:r>
              <a:rPr sz="2200" dirty="0">
                <a:latin typeface="Times New Roman"/>
                <a:cs typeface="Times New Roman"/>
              </a:rPr>
              <a:t>gently stirred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until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 gelatin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has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melted.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2200" spc="-5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3059" y="655618"/>
            <a:ext cx="8137525" cy="497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42265" algn="just">
              <a:lnSpc>
                <a:spcPct val="100000"/>
              </a:lnSpc>
              <a:spcBef>
                <a:spcPts val="100"/>
              </a:spcBef>
              <a:buAutoNum type="arabicPeriod" startAt="6"/>
              <a:tabLst>
                <a:tab pos="354965" algn="l"/>
              </a:tabLst>
            </a:pPr>
            <a:r>
              <a:rPr sz="2500" dirty="0">
                <a:latin typeface="Times New Roman"/>
                <a:cs typeface="Times New Roman"/>
              </a:rPr>
              <a:t>When</a:t>
            </a:r>
            <a:r>
              <a:rPr sz="2500" spc="1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1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gelatin</a:t>
            </a:r>
            <a:r>
              <a:rPr sz="2500" spc="1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is</a:t>
            </a:r>
            <a:r>
              <a:rPr sz="2500" spc="1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melted,</a:t>
            </a:r>
            <a:r>
              <a:rPr sz="2500" spc="1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1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beaker</a:t>
            </a:r>
            <a:r>
              <a:rPr sz="2500" spc="1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is</a:t>
            </a:r>
            <a:r>
              <a:rPr sz="2500" spc="1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removed</a:t>
            </a:r>
            <a:r>
              <a:rPr sz="2500" spc="1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from</a:t>
            </a:r>
            <a:r>
              <a:rPr sz="2500" spc="14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the </a:t>
            </a:r>
            <a:r>
              <a:rPr sz="2500" dirty="0">
                <a:latin typeface="Times New Roman"/>
                <a:cs typeface="Times New Roman"/>
              </a:rPr>
              <a:t>heat</a:t>
            </a:r>
            <a:r>
              <a:rPr sz="2500" spc="1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and</a:t>
            </a:r>
            <a:r>
              <a:rPr sz="2500" spc="1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weighed.</a:t>
            </a:r>
            <a:r>
              <a:rPr sz="2500" spc="1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If</a:t>
            </a:r>
            <a:r>
              <a:rPr sz="2500" spc="1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1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weight</a:t>
            </a:r>
            <a:r>
              <a:rPr sz="2500" spc="1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is</a:t>
            </a:r>
            <a:r>
              <a:rPr sz="2500" spc="1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less</a:t>
            </a:r>
            <a:r>
              <a:rPr sz="2500" spc="1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than</a:t>
            </a:r>
            <a:r>
              <a:rPr sz="2500" spc="1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1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required</a:t>
            </a:r>
            <a:r>
              <a:rPr sz="2500" spc="16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total, </a:t>
            </a:r>
            <a:r>
              <a:rPr sz="2500" dirty="0">
                <a:latin typeface="Times New Roman"/>
                <a:cs typeface="Times New Roman"/>
              </a:rPr>
              <a:t>water</a:t>
            </a:r>
            <a:r>
              <a:rPr sz="2500" spc="459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is</a:t>
            </a:r>
            <a:r>
              <a:rPr sz="2500" spc="459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added,</a:t>
            </a:r>
            <a:r>
              <a:rPr sz="2500" spc="459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to</a:t>
            </a:r>
            <a:r>
              <a:rPr sz="2500" spc="4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4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correct</a:t>
            </a:r>
            <a:r>
              <a:rPr sz="2500" spc="459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weight.</a:t>
            </a:r>
            <a:r>
              <a:rPr sz="2500" spc="459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If</a:t>
            </a:r>
            <a:r>
              <a:rPr sz="2500" spc="4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459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contents</a:t>
            </a:r>
            <a:r>
              <a:rPr sz="2500" spc="4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46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the </a:t>
            </a:r>
            <a:r>
              <a:rPr sz="2500" dirty="0">
                <a:latin typeface="Times New Roman"/>
                <a:cs typeface="Times New Roman"/>
              </a:rPr>
              <a:t>beaker</a:t>
            </a:r>
            <a:r>
              <a:rPr sz="2500" spc="2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are</a:t>
            </a:r>
            <a:r>
              <a:rPr sz="2500" spc="2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too</a:t>
            </a:r>
            <a:r>
              <a:rPr sz="2500" spc="2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heavy</a:t>
            </a:r>
            <a:r>
              <a:rPr sz="2500" spc="2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it</a:t>
            </a:r>
            <a:r>
              <a:rPr sz="2500" spc="2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must</a:t>
            </a:r>
            <a:r>
              <a:rPr sz="2500" spc="2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be</a:t>
            </a:r>
            <a:r>
              <a:rPr sz="2500" spc="2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put</a:t>
            </a:r>
            <a:r>
              <a:rPr sz="2500" spc="2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back</a:t>
            </a:r>
            <a:r>
              <a:rPr sz="2500" spc="2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on,</a:t>
            </a:r>
            <a:r>
              <a:rPr sz="2500" spc="2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2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heat</a:t>
            </a:r>
            <a:r>
              <a:rPr sz="2500" spc="2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and</a:t>
            </a:r>
            <a:r>
              <a:rPr sz="2500" spc="21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the </a:t>
            </a:r>
            <a:r>
              <a:rPr sz="2500" dirty="0">
                <a:latin typeface="Times New Roman"/>
                <a:cs typeface="Times New Roman"/>
              </a:rPr>
              <a:t>excess</a:t>
            </a:r>
            <a:r>
              <a:rPr sz="2500" spc="-9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water</a:t>
            </a:r>
            <a:r>
              <a:rPr sz="2500" spc="-9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evaporated</a:t>
            </a:r>
            <a:r>
              <a:rPr sz="2500" spc="-8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off.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  <a:buFont typeface="Times New Roman"/>
              <a:buAutoNum type="arabicPeriod" startAt="6"/>
            </a:pPr>
            <a:endParaRPr sz="2500">
              <a:latin typeface="Times New Roman"/>
              <a:cs typeface="Times New Roman"/>
            </a:endParaRPr>
          </a:p>
          <a:p>
            <a:pPr marL="12700" marR="12065" indent="337820" algn="just">
              <a:lnSpc>
                <a:spcPct val="100000"/>
              </a:lnSpc>
              <a:buAutoNum type="arabicPeriod" startAt="6"/>
              <a:tabLst>
                <a:tab pos="350520" algn="l"/>
              </a:tabLst>
            </a:pPr>
            <a:r>
              <a:rPr sz="2500" dirty="0">
                <a:latin typeface="Times New Roman"/>
                <a:cs typeface="Times New Roman"/>
              </a:rPr>
              <a:t>When</a:t>
            </a:r>
            <a:r>
              <a:rPr sz="2500" spc="8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8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correct</a:t>
            </a:r>
            <a:r>
              <a:rPr sz="2500" spc="8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weight</a:t>
            </a:r>
            <a:r>
              <a:rPr sz="2500" spc="8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is</a:t>
            </a:r>
            <a:r>
              <a:rPr sz="2500" spc="8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achieved</a:t>
            </a:r>
            <a:r>
              <a:rPr sz="2500" spc="8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8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active</a:t>
            </a:r>
            <a:r>
              <a:rPr sz="2500" spc="8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ingredient</a:t>
            </a:r>
            <a:r>
              <a:rPr sz="2500" spc="8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is </a:t>
            </a:r>
            <a:r>
              <a:rPr sz="2500" dirty="0">
                <a:latin typeface="Times New Roman"/>
                <a:cs typeface="Times New Roman"/>
              </a:rPr>
              <a:t>added</a:t>
            </a:r>
            <a:r>
              <a:rPr sz="2500" spc="-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with</a:t>
            </a:r>
            <a:r>
              <a:rPr sz="2500" spc="-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careful</a:t>
            </a:r>
            <a:r>
              <a:rPr sz="2500" spc="-7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stirring.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  <a:buFont typeface="Times New Roman"/>
              <a:buAutoNum type="arabicPeriod" startAt="6"/>
            </a:pPr>
            <a:endParaRPr sz="2500">
              <a:latin typeface="Times New Roman"/>
              <a:cs typeface="Times New Roman"/>
            </a:endParaRPr>
          </a:p>
          <a:p>
            <a:pPr marL="12700" marR="5080" indent="463550" algn="just">
              <a:lnSpc>
                <a:spcPct val="100000"/>
              </a:lnSpc>
              <a:buAutoNum type="arabicPeriod" startAt="6"/>
              <a:tabLst>
                <a:tab pos="476250" algn="l"/>
              </a:tabLst>
            </a:pP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229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mixture</a:t>
            </a:r>
            <a:r>
              <a:rPr sz="2500" spc="23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is</a:t>
            </a:r>
            <a:r>
              <a:rPr sz="2500" spc="23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then</a:t>
            </a:r>
            <a:r>
              <a:rPr sz="2500" spc="23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poured</a:t>
            </a:r>
            <a:r>
              <a:rPr sz="2500" spc="229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into</a:t>
            </a:r>
            <a:r>
              <a:rPr sz="2500" spc="23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23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prepared</a:t>
            </a:r>
            <a:r>
              <a:rPr sz="2500" spc="235" dirty="0">
                <a:latin typeface="Times New Roman"/>
                <a:cs typeface="Times New Roman"/>
              </a:rPr>
              <a:t>  </a:t>
            </a:r>
            <a:r>
              <a:rPr sz="2500" spc="-10" dirty="0">
                <a:latin typeface="Times New Roman"/>
                <a:cs typeface="Times New Roman"/>
              </a:rPr>
              <a:t>mold, </a:t>
            </a:r>
            <a:r>
              <a:rPr sz="2500" dirty="0">
                <a:latin typeface="Times New Roman"/>
                <a:cs typeface="Times New Roman"/>
              </a:rPr>
              <a:t>lubricated</a:t>
            </a:r>
            <a:r>
              <a:rPr sz="2500" spc="-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with</a:t>
            </a:r>
            <a:r>
              <a:rPr sz="2500" spc="-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either</a:t>
            </a:r>
            <a:r>
              <a:rPr sz="2500" spc="-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almond</a:t>
            </a:r>
            <a:r>
              <a:rPr sz="2500" spc="-7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oil.</a:t>
            </a:r>
            <a:endParaRPr sz="2500">
              <a:latin typeface="Times New Roman"/>
              <a:cs typeface="Times New Roman"/>
            </a:endParaRPr>
          </a:p>
          <a:p>
            <a:pPr marL="12700" marR="10160">
              <a:lnSpc>
                <a:spcPct val="100000"/>
              </a:lnSpc>
            </a:pPr>
            <a:r>
              <a:rPr sz="2500" dirty="0">
                <a:latin typeface="Times New Roman"/>
                <a:cs typeface="Times New Roman"/>
              </a:rPr>
              <a:t>It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is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not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necessary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to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overfill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molds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and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this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type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product </a:t>
            </a:r>
            <a:r>
              <a:rPr sz="2500" dirty="0">
                <a:latin typeface="Times New Roman"/>
                <a:cs typeface="Times New Roman"/>
              </a:rPr>
              <a:t>does</a:t>
            </a:r>
            <a:r>
              <a:rPr sz="2500" spc="-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not</a:t>
            </a:r>
            <a:r>
              <a:rPr sz="2500" spc="-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require</a:t>
            </a:r>
            <a:r>
              <a:rPr sz="2500" spc="-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to</a:t>
            </a:r>
            <a:r>
              <a:rPr sz="2500" spc="-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be</a:t>
            </a:r>
            <a:r>
              <a:rPr sz="2500" spc="-5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trimmed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" y="378968"/>
            <a:ext cx="5375275" cy="87884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Rx</a:t>
            </a:r>
            <a:endParaRPr sz="2400">
              <a:latin typeface="Times New Roman"/>
              <a:cs typeface="Times New Roman"/>
            </a:endParaRPr>
          </a:p>
          <a:p>
            <a:pPr marL="393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Glycerinated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gelatin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suppositories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(B.P.)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49375" y="1339256"/>
          <a:ext cx="4354193" cy="16154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1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635">
                <a:tc>
                  <a:txBody>
                    <a:bodyPr/>
                    <a:lstStyle/>
                    <a:p>
                      <a:pPr marL="31750">
                        <a:lnSpc>
                          <a:spcPts val="2620"/>
                        </a:lnSpc>
                      </a:pPr>
                      <a:r>
                        <a:rPr sz="2400" spc="-10" dirty="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Gelatin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0995" algn="ctr">
                        <a:lnSpc>
                          <a:spcPts val="2620"/>
                        </a:lnSpc>
                      </a:pPr>
                      <a:r>
                        <a:rPr sz="2400" dirty="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14 </a:t>
                      </a:r>
                      <a:r>
                        <a:rPr sz="2400" spc="-50" dirty="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g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08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10" dirty="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Glycerol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084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70 </a:t>
                      </a:r>
                      <a:r>
                        <a:rPr sz="2400" spc="-50" dirty="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g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08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Purified </a:t>
                      </a:r>
                      <a:r>
                        <a:rPr sz="2400" spc="-10" dirty="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water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25" dirty="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q.s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 marL="42545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100 </a:t>
                      </a:r>
                      <a:r>
                        <a:rPr sz="2400" spc="-50" dirty="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g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635">
                <a:tc>
                  <a:txBody>
                    <a:bodyPr/>
                    <a:lstStyle/>
                    <a:p>
                      <a:pPr marL="31750">
                        <a:lnSpc>
                          <a:spcPts val="282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Ft. </a:t>
                      </a:r>
                      <a:r>
                        <a:rPr sz="2400" spc="-10" dirty="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supp.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368425" y="2939287"/>
            <a:ext cx="5069840" cy="87884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994410" algn="l"/>
              </a:tabLst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Mitt.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5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	supp.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Using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1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mold.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Sig.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one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supp.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To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be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used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when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required.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" y="439928"/>
            <a:ext cx="381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Rx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44140" y="1232407"/>
            <a:ext cx="737870" cy="173228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91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9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  <a:p>
            <a:pPr marL="17653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5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  <a:p>
            <a:pPr marL="38735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100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4025" y="805688"/>
            <a:ext cx="4394835" cy="3439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4700" marR="556260" indent="-762000">
              <a:lnSpc>
                <a:spcPct val="116700"/>
              </a:lnSpc>
              <a:spcBef>
                <a:spcPts val="10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Glycerin</a:t>
            </a:r>
            <a:r>
              <a:rPr sz="2400" spc="-3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suppositories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(U.S.P.) Glycerol</a:t>
            </a:r>
            <a:endParaRPr sz="2400">
              <a:latin typeface="Times New Roman"/>
              <a:cs typeface="Times New Roman"/>
            </a:endParaRPr>
          </a:p>
          <a:p>
            <a:pPr marL="774700" marR="1659889">
              <a:lnSpc>
                <a:spcPct val="116700"/>
              </a:lnSpc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Sodium</a:t>
            </a:r>
            <a:r>
              <a:rPr sz="2400" spc="-4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stearate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Purified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water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To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make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about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Ft.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supp.</a:t>
            </a:r>
            <a:endParaRPr sz="2400">
              <a:latin typeface="Times New Roman"/>
              <a:cs typeface="Times New Roman"/>
            </a:endParaRPr>
          </a:p>
          <a:p>
            <a:pPr marL="774700" marR="5080">
              <a:lnSpc>
                <a:spcPct val="116700"/>
              </a:lnSpc>
              <a:tabLst>
                <a:tab pos="1756410" algn="l"/>
              </a:tabLst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Mitt.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5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	supp.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using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2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mold.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Sig.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one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supp.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at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night.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" y="439928"/>
            <a:ext cx="381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Rx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16783" y="1232407"/>
            <a:ext cx="789940" cy="130556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243204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90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9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  <a:p>
            <a:pPr marL="14986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5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6425" y="805688"/>
            <a:ext cx="3394710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5080" indent="-609600">
              <a:lnSpc>
                <a:spcPct val="116700"/>
              </a:lnSpc>
              <a:spcBef>
                <a:spcPts val="10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Soap glycerin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suppositories Glycerol</a:t>
            </a:r>
            <a:endParaRPr sz="2400">
              <a:latin typeface="Times New Roman"/>
              <a:cs typeface="Times New Roman"/>
            </a:endParaRPr>
          </a:p>
          <a:p>
            <a:pPr marL="622300" marR="558800">
              <a:lnSpc>
                <a:spcPct val="116700"/>
              </a:lnSpc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Sodium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carbonate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Stearic</a:t>
            </a:r>
            <a:r>
              <a:rPr sz="2400" spc="-3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acid</a:t>
            </a:r>
            <a:endParaRPr sz="2400">
              <a:latin typeface="Times New Roman"/>
              <a:cs typeface="Times New Roman"/>
            </a:endParaRPr>
          </a:p>
          <a:p>
            <a:pPr marL="622300">
              <a:lnSpc>
                <a:spcPct val="100000"/>
              </a:lnSpc>
              <a:spcBef>
                <a:spcPts val="475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Ft.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supp.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6025" y="2939287"/>
            <a:ext cx="363283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  <a:tabLst>
                <a:tab pos="994410" algn="l"/>
              </a:tabLst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Mitt.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5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	supp.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using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1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mold.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Sig.</a:t>
            </a:r>
            <a:r>
              <a:rPr sz="2400" spc="-3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supp.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used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as</a:t>
            </a:r>
            <a:r>
              <a:rPr sz="2400" spc="-3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direct.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2870" rIns="0" bIns="0" rtlCol="0">
            <a:spAutoFit/>
          </a:bodyPr>
          <a:lstStyle/>
          <a:p>
            <a:pPr marL="2456180">
              <a:lnSpc>
                <a:spcPct val="100000"/>
              </a:lnSpc>
              <a:spcBef>
                <a:spcPts val="100"/>
              </a:spcBef>
            </a:pPr>
            <a:r>
              <a:rPr dirty="0"/>
              <a:t>Macrogol</a:t>
            </a:r>
            <a:r>
              <a:rPr spc="-165" dirty="0"/>
              <a:t> </a:t>
            </a:r>
            <a:r>
              <a:rPr spc="-10" dirty="0"/>
              <a:t>(PEG)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5080" algn="just">
              <a:lnSpc>
                <a:spcPts val="2400"/>
              </a:lnSpc>
              <a:spcBef>
                <a:spcPts val="400"/>
              </a:spcBef>
            </a:pPr>
            <a:r>
              <a:rPr dirty="0"/>
              <a:t>These</a:t>
            </a:r>
            <a:r>
              <a:rPr spc="20" dirty="0"/>
              <a:t>  </a:t>
            </a:r>
            <a:r>
              <a:rPr dirty="0"/>
              <a:t>are</a:t>
            </a:r>
            <a:r>
              <a:rPr spc="20" dirty="0"/>
              <a:t>  </a:t>
            </a:r>
            <a:r>
              <a:rPr dirty="0"/>
              <a:t>polyethylene</a:t>
            </a:r>
            <a:r>
              <a:rPr spc="20" dirty="0"/>
              <a:t>  </a:t>
            </a:r>
            <a:r>
              <a:rPr dirty="0"/>
              <a:t>glycols</a:t>
            </a:r>
            <a:r>
              <a:rPr spc="20" dirty="0"/>
              <a:t>  </a:t>
            </a:r>
            <a:r>
              <a:rPr dirty="0"/>
              <a:t>which</a:t>
            </a:r>
            <a:r>
              <a:rPr spc="25" dirty="0"/>
              <a:t>  </a:t>
            </a:r>
            <a:r>
              <a:rPr dirty="0"/>
              <a:t>are</a:t>
            </a:r>
            <a:r>
              <a:rPr spc="20" dirty="0"/>
              <a:t>  </a:t>
            </a:r>
            <a:r>
              <a:rPr dirty="0"/>
              <a:t>blended</a:t>
            </a:r>
            <a:r>
              <a:rPr spc="25" dirty="0"/>
              <a:t>  </a:t>
            </a:r>
            <a:r>
              <a:rPr dirty="0"/>
              <a:t>together</a:t>
            </a:r>
            <a:r>
              <a:rPr spc="20" dirty="0"/>
              <a:t>  </a:t>
            </a:r>
            <a:r>
              <a:rPr dirty="0"/>
              <a:t>to</a:t>
            </a:r>
            <a:r>
              <a:rPr spc="25" dirty="0"/>
              <a:t>  </a:t>
            </a:r>
            <a:r>
              <a:rPr spc="-10" dirty="0"/>
              <a:t>produce </a:t>
            </a:r>
            <a:r>
              <a:rPr dirty="0"/>
              <a:t>suppository</a:t>
            </a:r>
            <a:r>
              <a:rPr spc="85" dirty="0"/>
              <a:t>  </a:t>
            </a:r>
            <a:r>
              <a:rPr dirty="0"/>
              <a:t>bases</a:t>
            </a:r>
            <a:r>
              <a:rPr spc="90" dirty="0"/>
              <a:t>  </a:t>
            </a:r>
            <a:r>
              <a:rPr dirty="0"/>
              <a:t>which</a:t>
            </a:r>
            <a:r>
              <a:rPr spc="85" dirty="0"/>
              <a:t>  </a:t>
            </a:r>
            <a:r>
              <a:rPr dirty="0"/>
              <a:t>vary</a:t>
            </a:r>
            <a:r>
              <a:rPr spc="90" dirty="0"/>
              <a:t>  </a:t>
            </a:r>
            <a:r>
              <a:rPr dirty="0"/>
              <a:t>in</a:t>
            </a:r>
            <a:r>
              <a:rPr spc="85" dirty="0"/>
              <a:t>  </a:t>
            </a:r>
            <a:r>
              <a:rPr dirty="0"/>
              <a:t>melting</a:t>
            </a:r>
            <a:r>
              <a:rPr spc="90" dirty="0"/>
              <a:t>  </a:t>
            </a:r>
            <a:r>
              <a:rPr dirty="0"/>
              <a:t>points,</a:t>
            </a:r>
            <a:r>
              <a:rPr spc="90" dirty="0"/>
              <a:t>  </a:t>
            </a:r>
            <a:r>
              <a:rPr dirty="0"/>
              <a:t>dissolution</a:t>
            </a:r>
            <a:r>
              <a:rPr spc="85" dirty="0"/>
              <a:t>  </a:t>
            </a:r>
            <a:r>
              <a:rPr dirty="0"/>
              <a:t>rates</a:t>
            </a:r>
            <a:r>
              <a:rPr spc="90" dirty="0"/>
              <a:t>  </a:t>
            </a:r>
            <a:r>
              <a:rPr spc="-25" dirty="0"/>
              <a:t>and </a:t>
            </a:r>
            <a:r>
              <a:rPr dirty="0"/>
              <a:t>physical</a:t>
            </a:r>
            <a:r>
              <a:rPr spc="10" dirty="0"/>
              <a:t> </a:t>
            </a:r>
            <a:r>
              <a:rPr dirty="0"/>
              <a:t>characteristics.</a:t>
            </a:r>
            <a:r>
              <a:rPr spc="10" dirty="0"/>
              <a:t> </a:t>
            </a:r>
            <a:r>
              <a:rPr dirty="0"/>
              <a:t>High</a:t>
            </a:r>
            <a:r>
              <a:rPr spc="10" dirty="0"/>
              <a:t> </a:t>
            </a:r>
            <a:r>
              <a:rPr dirty="0"/>
              <a:t>polymers</a:t>
            </a:r>
            <a:r>
              <a:rPr spc="10" dirty="0"/>
              <a:t> </a:t>
            </a:r>
            <a:r>
              <a:rPr dirty="0"/>
              <a:t>produce</a:t>
            </a:r>
            <a:r>
              <a:rPr spc="10" dirty="0"/>
              <a:t> </a:t>
            </a:r>
            <a:r>
              <a:rPr dirty="0"/>
              <a:t>preparations,</a:t>
            </a:r>
            <a:r>
              <a:rPr spc="10" dirty="0"/>
              <a:t> </a:t>
            </a:r>
            <a:r>
              <a:rPr dirty="0"/>
              <a:t>which</a:t>
            </a:r>
            <a:r>
              <a:rPr spc="15" dirty="0"/>
              <a:t> </a:t>
            </a:r>
            <a:r>
              <a:rPr spc="-10" dirty="0"/>
              <a:t>release </a:t>
            </a:r>
            <a:r>
              <a:rPr dirty="0"/>
              <a:t>the</a:t>
            </a:r>
            <a:r>
              <a:rPr spc="290" dirty="0"/>
              <a:t> </a:t>
            </a:r>
            <a:r>
              <a:rPr dirty="0"/>
              <a:t>drug</a:t>
            </a:r>
            <a:r>
              <a:rPr spc="290" dirty="0"/>
              <a:t> </a:t>
            </a:r>
            <a:r>
              <a:rPr dirty="0"/>
              <a:t>slowly.</a:t>
            </a:r>
            <a:r>
              <a:rPr spc="290" dirty="0"/>
              <a:t> </a:t>
            </a:r>
            <a:r>
              <a:rPr dirty="0"/>
              <a:t>They</a:t>
            </a:r>
            <a:r>
              <a:rPr spc="290" dirty="0"/>
              <a:t> </a:t>
            </a:r>
            <a:r>
              <a:rPr dirty="0"/>
              <a:t>are</a:t>
            </a:r>
            <a:r>
              <a:rPr spc="290" dirty="0"/>
              <a:t> </a:t>
            </a:r>
            <a:r>
              <a:rPr dirty="0"/>
              <a:t>also</a:t>
            </a:r>
            <a:r>
              <a:rPr spc="290" dirty="0"/>
              <a:t> </a:t>
            </a:r>
            <a:r>
              <a:rPr dirty="0"/>
              <a:t>brittle,</a:t>
            </a:r>
            <a:r>
              <a:rPr spc="290" dirty="0"/>
              <a:t> </a:t>
            </a:r>
            <a:r>
              <a:rPr dirty="0"/>
              <a:t>less</a:t>
            </a:r>
            <a:r>
              <a:rPr spc="290" dirty="0"/>
              <a:t> </a:t>
            </a:r>
            <a:r>
              <a:rPr dirty="0"/>
              <a:t>brittle</a:t>
            </a:r>
            <a:r>
              <a:rPr spc="290" dirty="0"/>
              <a:t> </a:t>
            </a:r>
            <a:r>
              <a:rPr dirty="0"/>
              <a:t>products,</a:t>
            </a:r>
            <a:r>
              <a:rPr spc="290" dirty="0"/>
              <a:t> </a:t>
            </a:r>
            <a:r>
              <a:rPr dirty="0"/>
              <a:t>which</a:t>
            </a:r>
            <a:r>
              <a:rPr spc="290" dirty="0"/>
              <a:t> </a:t>
            </a:r>
            <a:r>
              <a:rPr spc="-10" dirty="0"/>
              <a:t>release </a:t>
            </a:r>
            <a:r>
              <a:rPr dirty="0"/>
              <a:t>the</a:t>
            </a:r>
            <a:r>
              <a:rPr spc="15" dirty="0"/>
              <a:t>  </a:t>
            </a:r>
            <a:r>
              <a:rPr dirty="0"/>
              <a:t>drug</a:t>
            </a:r>
            <a:r>
              <a:rPr spc="15" dirty="0"/>
              <a:t>  </a:t>
            </a:r>
            <a:r>
              <a:rPr dirty="0"/>
              <a:t>more</a:t>
            </a:r>
            <a:r>
              <a:rPr spc="15" dirty="0"/>
              <a:t>  </a:t>
            </a:r>
            <a:r>
              <a:rPr dirty="0"/>
              <a:t>readily</a:t>
            </a:r>
            <a:r>
              <a:rPr spc="15" dirty="0"/>
              <a:t>  </a:t>
            </a:r>
            <a:r>
              <a:rPr dirty="0"/>
              <a:t>can</a:t>
            </a:r>
            <a:r>
              <a:rPr spc="15" dirty="0"/>
              <a:t>  </a:t>
            </a:r>
            <a:r>
              <a:rPr dirty="0"/>
              <a:t>be</a:t>
            </a:r>
            <a:r>
              <a:rPr spc="20" dirty="0"/>
              <a:t>  </a:t>
            </a:r>
            <a:r>
              <a:rPr dirty="0"/>
              <a:t>prepared</a:t>
            </a:r>
            <a:r>
              <a:rPr spc="15" dirty="0"/>
              <a:t>  </a:t>
            </a:r>
            <a:r>
              <a:rPr dirty="0"/>
              <a:t>by</a:t>
            </a:r>
            <a:r>
              <a:rPr spc="15" dirty="0"/>
              <a:t>  </a:t>
            </a:r>
            <a:r>
              <a:rPr dirty="0"/>
              <a:t>mixing</a:t>
            </a:r>
            <a:r>
              <a:rPr spc="15" dirty="0"/>
              <a:t>  </a:t>
            </a:r>
            <a:r>
              <a:rPr dirty="0"/>
              <a:t>high</a:t>
            </a:r>
            <a:r>
              <a:rPr spc="15" dirty="0"/>
              <a:t>  </a:t>
            </a:r>
            <a:r>
              <a:rPr dirty="0"/>
              <a:t>polymers</a:t>
            </a:r>
            <a:r>
              <a:rPr spc="20" dirty="0"/>
              <a:t>  </a:t>
            </a:r>
            <a:r>
              <a:rPr spc="-20" dirty="0"/>
              <a:t>with </a:t>
            </a:r>
            <a:r>
              <a:rPr dirty="0"/>
              <a:t>medium</a:t>
            </a:r>
            <a:r>
              <a:rPr spc="330" dirty="0"/>
              <a:t> </a:t>
            </a:r>
            <a:r>
              <a:rPr dirty="0"/>
              <a:t>and</a:t>
            </a:r>
            <a:r>
              <a:rPr spc="340" dirty="0"/>
              <a:t> </a:t>
            </a:r>
            <a:r>
              <a:rPr dirty="0"/>
              <a:t>low</a:t>
            </a:r>
            <a:r>
              <a:rPr spc="340" dirty="0"/>
              <a:t> </a:t>
            </a:r>
            <a:r>
              <a:rPr dirty="0"/>
              <a:t>polymers.</a:t>
            </a:r>
            <a:r>
              <a:rPr spc="335" dirty="0"/>
              <a:t> </a:t>
            </a:r>
            <a:r>
              <a:rPr dirty="0"/>
              <a:t>Drug</a:t>
            </a:r>
            <a:r>
              <a:rPr spc="340" dirty="0"/>
              <a:t> </a:t>
            </a:r>
            <a:r>
              <a:rPr dirty="0"/>
              <a:t>is</a:t>
            </a:r>
            <a:r>
              <a:rPr spc="340" dirty="0"/>
              <a:t> </a:t>
            </a:r>
            <a:r>
              <a:rPr dirty="0"/>
              <a:t>released</a:t>
            </a:r>
            <a:r>
              <a:rPr spc="335" dirty="0"/>
              <a:t> </a:t>
            </a:r>
            <a:r>
              <a:rPr dirty="0"/>
              <a:t>as</a:t>
            </a:r>
            <a:r>
              <a:rPr spc="340" dirty="0"/>
              <a:t> </a:t>
            </a:r>
            <a:r>
              <a:rPr dirty="0"/>
              <a:t>the</a:t>
            </a:r>
            <a:r>
              <a:rPr spc="335" dirty="0"/>
              <a:t> </a:t>
            </a:r>
            <a:r>
              <a:rPr dirty="0"/>
              <a:t>base</a:t>
            </a:r>
            <a:r>
              <a:rPr spc="335" dirty="0"/>
              <a:t> </a:t>
            </a:r>
            <a:r>
              <a:rPr dirty="0"/>
              <a:t>dissolves</a:t>
            </a:r>
            <a:r>
              <a:rPr spc="335" dirty="0"/>
              <a:t> </a:t>
            </a:r>
            <a:r>
              <a:rPr dirty="0"/>
              <a:t>in</a:t>
            </a:r>
            <a:r>
              <a:rPr spc="340" dirty="0"/>
              <a:t> </a:t>
            </a:r>
            <a:r>
              <a:rPr spc="-25" dirty="0"/>
              <a:t>the </a:t>
            </a:r>
            <a:r>
              <a:rPr dirty="0"/>
              <a:t>rectal</a:t>
            </a:r>
            <a:r>
              <a:rPr spc="-25" dirty="0"/>
              <a:t> </a:t>
            </a:r>
            <a:r>
              <a:rPr spc="-10" dirty="0"/>
              <a:t>contents.</a:t>
            </a:r>
          </a:p>
          <a:p>
            <a:pPr marL="12700" marR="12065" algn="just">
              <a:lnSpc>
                <a:spcPts val="2400"/>
              </a:lnSpc>
              <a:spcBef>
                <a:spcPts val="425"/>
              </a:spcBef>
            </a:pPr>
            <a:r>
              <a:rPr dirty="0">
                <a:solidFill>
                  <a:srgbClr val="FF0000"/>
                </a:solidFill>
              </a:rPr>
              <a:t>Macrogols  have  several</a:t>
            </a:r>
            <a:r>
              <a:rPr spc="5" dirty="0">
                <a:solidFill>
                  <a:srgbClr val="FF0000"/>
                </a:solidFill>
              </a:rPr>
              <a:t>  </a:t>
            </a:r>
            <a:r>
              <a:rPr dirty="0">
                <a:solidFill>
                  <a:srgbClr val="FF0000"/>
                </a:solidFill>
              </a:rPr>
              <a:t>properties,  which</a:t>
            </a:r>
            <a:r>
              <a:rPr spc="5" dirty="0">
                <a:solidFill>
                  <a:srgbClr val="FF0000"/>
                </a:solidFill>
              </a:rPr>
              <a:t>  </a:t>
            </a:r>
            <a:r>
              <a:rPr dirty="0">
                <a:solidFill>
                  <a:srgbClr val="FF0000"/>
                </a:solidFill>
              </a:rPr>
              <a:t>make  them</a:t>
            </a:r>
            <a:r>
              <a:rPr spc="5" dirty="0">
                <a:solidFill>
                  <a:srgbClr val="FF0000"/>
                </a:solidFill>
              </a:rPr>
              <a:t>  </a:t>
            </a:r>
            <a:r>
              <a:rPr dirty="0">
                <a:solidFill>
                  <a:srgbClr val="FF0000"/>
                </a:solidFill>
              </a:rPr>
              <a:t>ideal  </a:t>
            </a:r>
            <a:r>
              <a:rPr spc="-10" dirty="0">
                <a:solidFill>
                  <a:srgbClr val="FF0000"/>
                </a:solidFill>
              </a:rPr>
              <a:t>suppository bases:</a:t>
            </a:r>
          </a:p>
          <a:p>
            <a:pPr marL="294640" indent="-281940">
              <a:lnSpc>
                <a:spcPct val="100000"/>
              </a:lnSpc>
              <a:spcBef>
                <a:spcPts val="160"/>
              </a:spcBef>
              <a:buAutoNum type="arabicPeriod"/>
              <a:tabLst>
                <a:tab pos="294640" algn="l"/>
              </a:tabLst>
            </a:pPr>
            <a:r>
              <a:rPr dirty="0"/>
              <a:t>They</a:t>
            </a:r>
            <a:r>
              <a:rPr spc="-10" dirty="0"/>
              <a:t> </a:t>
            </a:r>
            <a:r>
              <a:rPr dirty="0"/>
              <a:t>have</a:t>
            </a:r>
            <a:r>
              <a:rPr spc="-15" dirty="0"/>
              <a:t> </a:t>
            </a:r>
            <a:r>
              <a:rPr dirty="0"/>
              <a:t>no</a:t>
            </a:r>
            <a:r>
              <a:rPr spc="-5" dirty="0"/>
              <a:t> </a:t>
            </a:r>
            <a:r>
              <a:rPr dirty="0"/>
              <a:t>physiological</a:t>
            </a:r>
            <a:r>
              <a:rPr spc="-15" dirty="0"/>
              <a:t> </a:t>
            </a:r>
            <a:r>
              <a:rPr dirty="0"/>
              <a:t>effect,</a:t>
            </a:r>
            <a:r>
              <a:rPr spc="-5" dirty="0"/>
              <a:t> </a:t>
            </a:r>
            <a:r>
              <a:rPr dirty="0"/>
              <a:t>e.g.</a:t>
            </a:r>
            <a:r>
              <a:rPr spc="-10" dirty="0"/>
              <a:t> </a:t>
            </a:r>
            <a:r>
              <a:rPr dirty="0"/>
              <a:t>do</a:t>
            </a:r>
            <a:r>
              <a:rPr spc="-5" dirty="0"/>
              <a:t> </a:t>
            </a:r>
            <a:r>
              <a:rPr dirty="0"/>
              <a:t>not</a:t>
            </a:r>
            <a:r>
              <a:rPr spc="-15" dirty="0"/>
              <a:t> </a:t>
            </a:r>
            <a:r>
              <a:rPr dirty="0"/>
              <a:t>produce</a:t>
            </a:r>
            <a:r>
              <a:rPr spc="-1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laxative</a:t>
            </a:r>
            <a:r>
              <a:rPr spc="-15" dirty="0"/>
              <a:t> </a:t>
            </a:r>
            <a:r>
              <a:rPr spc="-10" dirty="0"/>
              <a:t>effect.</a:t>
            </a:r>
          </a:p>
          <a:p>
            <a:pPr marL="294640" indent="-281940">
              <a:lnSpc>
                <a:spcPct val="100000"/>
              </a:lnSpc>
              <a:spcBef>
                <a:spcPts val="200"/>
              </a:spcBef>
              <a:buAutoNum type="arabicPeriod"/>
              <a:tabLst>
                <a:tab pos="294640" algn="l"/>
              </a:tabLst>
            </a:pPr>
            <a:r>
              <a:rPr dirty="0"/>
              <a:t>They</a:t>
            </a:r>
            <a:r>
              <a:rPr spc="-10" dirty="0"/>
              <a:t> </a:t>
            </a:r>
            <a:r>
              <a:rPr dirty="0"/>
              <a:t>are</a:t>
            </a:r>
            <a:r>
              <a:rPr spc="-15" dirty="0"/>
              <a:t> </a:t>
            </a:r>
            <a:r>
              <a:rPr dirty="0"/>
              <a:t>not</a:t>
            </a:r>
            <a:r>
              <a:rPr spc="-10" dirty="0"/>
              <a:t> </a:t>
            </a:r>
            <a:r>
              <a:rPr dirty="0"/>
              <a:t>prone</a:t>
            </a:r>
            <a:r>
              <a:rPr spc="-15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dirty="0"/>
              <a:t>microbial</a:t>
            </a:r>
            <a:r>
              <a:rPr spc="-10" dirty="0"/>
              <a:t> contamination.</a:t>
            </a:r>
          </a:p>
          <a:p>
            <a:pPr marL="12700" marR="13970" indent="294005">
              <a:lnSpc>
                <a:spcPts val="2400"/>
              </a:lnSpc>
              <a:spcBef>
                <a:spcPts val="484"/>
              </a:spcBef>
              <a:buAutoNum type="arabicPeriod"/>
              <a:tabLst>
                <a:tab pos="306705" algn="l"/>
              </a:tabLst>
            </a:pPr>
            <a:r>
              <a:rPr dirty="0"/>
              <a:t>Some</a:t>
            </a:r>
            <a:r>
              <a:rPr spc="90" dirty="0"/>
              <a:t> </a:t>
            </a:r>
            <a:r>
              <a:rPr dirty="0"/>
              <a:t>polymers</a:t>
            </a:r>
            <a:r>
              <a:rPr spc="90" dirty="0"/>
              <a:t> </a:t>
            </a:r>
            <a:r>
              <a:rPr dirty="0"/>
              <a:t>have</a:t>
            </a:r>
            <a:r>
              <a:rPr spc="90" dirty="0"/>
              <a:t> </a:t>
            </a:r>
            <a:r>
              <a:rPr dirty="0"/>
              <a:t>at</a:t>
            </a:r>
            <a:r>
              <a:rPr spc="90" dirty="0"/>
              <a:t> </a:t>
            </a:r>
            <a:r>
              <a:rPr dirty="0"/>
              <a:t>a</a:t>
            </a:r>
            <a:r>
              <a:rPr spc="90" dirty="0"/>
              <a:t> </a:t>
            </a:r>
            <a:r>
              <a:rPr dirty="0"/>
              <a:t>high</a:t>
            </a:r>
            <a:r>
              <a:rPr spc="90" dirty="0"/>
              <a:t> </a:t>
            </a:r>
            <a:r>
              <a:rPr dirty="0"/>
              <a:t>melting</a:t>
            </a:r>
            <a:r>
              <a:rPr spc="90" dirty="0"/>
              <a:t> </a:t>
            </a:r>
            <a:r>
              <a:rPr dirty="0"/>
              <a:t>point.</a:t>
            </a:r>
            <a:r>
              <a:rPr spc="90" dirty="0"/>
              <a:t> </a:t>
            </a:r>
            <a:r>
              <a:rPr dirty="0"/>
              <a:t>These</a:t>
            </a:r>
            <a:r>
              <a:rPr spc="90" dirty="0"/>
              <a:t> </a:t>
            </a:r>
            <a:r>
              <a:rPr dirty="0"/>
              <a:t>are</a:t>
            </a:r>
            <a:r>
              <a:rPr spc="90" dirty="0"/>
              <a:t> </a:t>
            </a:r>
            <a:r>
              <a:rPr dirty="0"/>
              <a:t>useful</a:t>
            </a:r>
            <a:r>
              <a:rPr spc="90" dirty="0"/>
              <a:t> </a:t>
            </a:r>
            <a:r>
              <a:rPr dirty="0"/>
              <a:t>for</a:t>
            </a:r>
            <a:r>
              <a:rPr spc="90" dirty="0"/>
              <a:t> </a:t>
            </a:r>
            <a:r>
              <a:rPr spc="-10" dirty="0"/>
              <a:t>drugs, </a:t>
            </a:r>
            <a:r>
              <a:rPr dirty="0"/>
              <a:t>which lower the</a:t>
            </a:r>
            <a:r>
              <a:rPr spc="-5" dirty="0"/>
              <a:t> </a:t>
            </a:r>
            <a:r>
              <a:rPr dirty="0"/>
              <a:t>melting point</a:t>
            </a:r>
            <a:r>
              <a:rPr spc="-5" dirty="0"/>
              <a:t> </a:t>
            </a:r>
            <a:r>
              <a:rPr dirty="0"/>
              <a:t>of other</a:t>
            </a:r>
            <a:r>
              <a:rPr spc="5" dirty="0"/>
              <a:t> </a:t>
            </a:r>
            <a:r>
              <a:rPr spc="-10" dirty="0"/>
              <a:t>bases.</a:t>
            </a:r>
          </a:p>
          <a:p>
            <a:pPr marL="294640" indent="-281940">
              <a:lnSpc>
                <a:spcPct val="100000"/>
              </a:lnSpc>
              <a:spcBef>
                <a:spcPts val="155"/>
              </a:spcBef>
              <a:buAutoNum type="arabicPeriod"/>
              <a:tabLst>
                <a:tab pos="294640" algn="l"/>
              </a:tabLst>
            </a:pPr>
            <a:r>
              <a:rPr dirty="0"/>
              <a:t>They have a high</a:t>
            </a:r>
            <a:r>
              <a:rPr spc="5" dirty="0"/>
              <a:t> </a:t>
            </a:r>
            <a:r>
              <a:rPr dirty="0"/>
              <a:t>water</a:t>
            </a:r>
            <a:r>
              <a:rPr spc="5" dirty="0"/>
              <a:t> </a:t>
            </a:r>
            <a:r>
              <a:rPr dirty="0"/>
              <a:t>–absorbing </a:t>
            </a:r>
            <a:r>
              <a:rPr spc="-10" dirty="0"/>
              <a:t>capacity.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" y="437895"/>
            <a:ext cx="8993505" cy="3839513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800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disadvantages</a:t>
            </a:r>
            <a:r>
              <a:rPr sz="28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8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macrogols: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2700" marR="5715" indent="391160">
              <a:lnSpc>
                <a:spcPct val="100000"/>
              </a:lnSpc>
              <a:spcBef>
                <a:spcPts val="560"/>
              </a:spcBef>
              <a:buAutoNum type="arabicPeriod"/>
              <a:tabLst>
                <a:tab pos="403860" algn="l"/>
              </a:tabLst>
            </a:pP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They</a:t>
            </a:r>
            <a:r>
              <a:rPr sz="2800" spc="2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are</a:t>
            </a:r>
            <a:r>
              <a:rPr sz="2800" spc="2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hygroscopic</a:t>
            </a:r>
            <a:r>
              <a:rPr sz="2800" spc="2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which</a:t>
            </a:r>
            <a:r>
              <a:rPr sz="2800" spc="2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means</a:t>
            </a:r>
            <a:r>
              <a:rPr sz="2800" spc="2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they</a:t>
            </a:r>
            <a:r>
              <a:rPr sz="2800" spc="2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must</a:t>
            </a:r>
            <a:r>
              <a:rPr sz="2800" spc="2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be</a:t>
            </a:r>
            <a:r>
              <a:rPr sz="2800" spc="2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carefully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stored.</a:t>
            </a:r>
            <a:r>
              <a:rPr sz="28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Irritation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8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rectal</a:t>
            </a:r>
            <a:r>
              <a:rPr sz="28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mucosa</a:t>
            </a:r>
            <a:r>
              <a:rPr sz="28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can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also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 occur.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2700" marR="8890" indent="409575">
              <a:lnSpc>
                <a:spcPct val="100000"/>
              </a:lnSpc>
              <a:spcBef>
                <a:spcPts val="560"/>
              </a:spcBef>
              <a:buAutoNum type="arabicPeriod"/>
              <a:tabLst>
                <a:tab pos="422275" algn="l"/>
                <a:tab pos="1295400" algn="l"/>
                <a:tab pos="1871980" algn="l"/>
                <a:tab pos="3867785" algn="l"/>
                <a:tab pos="4642485" algn="l"/>
                <a:tab pos="5790565" algn="l"/>
                <a:tab pos="6723380" algn="l"/>
                <a:tab pos="7379970" algn="l"/>
              </a:tabLst>
            </a:pPr>
            <a:r>
              <a:rPr sz="2800" spc="-20" dirty="0">
                <a:solidFill>
                  <a:schemeClr val="tx1"/>
                </a:solidFill>
                <a:latin typeface="Times New Roman"/>
                <a:cs typeface="Times New Roman"/>
              </a:rPr>
              <a:t>They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chemeClr val="tx1"/>
                </a:solidFill>
                <a:latin typeface="Times New Roman"/>
                <a:cs typeface="Times New Roman"/>
              </a:rPr>
              <a:t>are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incompatible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800" spc="-20" dirty="0">
                <a:solidFill>
                  <a:schemeClr val="tx1"/>
                </a:solidFill>
                <a:latin typeface="Times New Roman"/>
                <a:cs typeface="Times New Roman"/>
              </a:rPr>
              <a:t>with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several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drugs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800" spc="-20" dirty="0">
                <a:solidFill>
                  <a:schemeClr val="tx1"/>
                </a:solidFill>
                <a:latin typeface="Times New Roman"/>
                <a:cs typeface="Times New Roman"/>
              </a:rPr>
              <a:t>e.g.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benzocaine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penicillin,</a:t>
            </a: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tannins,</a:t>
            </a: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phenol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and</a:t>
            </a: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bismuth</a:t>
            </a:r>
            <a:r>
              <a:rPr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salts.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2700" marR="5080" indent="378460">
              <a:lnSpc>
                <a:spcPct val="100000"/>
              </a:lnSpc>
              <a:spcBef>
                <a:spcPts val="560"/>
              </a:spcBef>
              <a:buAutoNum type="arabicPeriod"/>
              <a:tabLst>
                <a:tab pos="391160" algn="l"/>
              </a:tabLst>
            </a:pP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They</a:t>
            </a:r>
            <a:r>
              <a:rPr sz="2800" spc="1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became</a:t>
            </a:r>
            <a:r>
              <a:rPr sz="2800" spc="1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brittle</a:t>
            </a:r>
            <a:r>
              <a:rPr sz="2800" spc="1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if</a:t>
            </a:r>
            <a:r>
              <a:rPr sz="2800" spc="1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cooled</a:t>
            </a:r>
            <a:r>
              <a:rPr sz="2800" spc="1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too</a:t>
            </a:r>
            <a:r>
              <a:rPr sz="2800" spc="1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quickly</a:t>
            </a:r>
            <a:r>
              <a:rPr sz="2800" spc="1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and</a:t>
            </a:r>
            <a:r>
              <a:rPr sz="2800" spc="1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may</a:t>
            </a:r>
            <a:r>
              <a:rPr sz="2800" spc="1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become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brittle</a:t>
            </a:r>
            <a:r>
              <a:rPr sz="2800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on</a:t>
            </a:r>
            <a:r>
              <a:rPr sz="28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storage.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368300" indent="-355600">
              <a:lnSpc>
                <a:spcPct val="100000"/>
              </a:lnSpc>
              <a:spcBef>
                <a:spcPts val="560"/>
              </a:spcBef>
              <a:buAutoNum type="arabicPeriod"/>
              <a:tabLst>
                <a:tab pos="368300" algn="l"/>
              </a:tabLst>
            </a:pP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Crystal</a:t>
            </a:r>
            <a:r>
              <a:rPr sz="28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growth</a:t>
            </a:r>
            <a:r>
              <a:rPr sz="28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occurs</a:t>
            </a:r>
            <a:r>
              <a:rPr sz="28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with</a:t>
            </a:r>
            <a:r>
              <a:rPr sz="28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some</a:t>
            </a:r>
            <a:r>
              <a:rPr sz="28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active</a:t>
            </a:r>
            <a:r>
              <a:rPr sz="28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ingredients.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" y="439928"/>
            <a:ext cx="381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Rx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641" y="805688"/>
            <a:ext cx="660400" cy="130556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35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%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40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%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25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%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8425" y="805688"/>
            <a:ext cx="1287145" cy="1732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 marR="5080">
              <a:lnSpc>
                <a:spcPct val="116700"/>
              </a:lnSpc>
              <a:spcBef>
                <a:spcPts val="100"/>
              </a:spcBef>
            </a:pP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PEG1000 PEG400 PEG4000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Ft.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supp.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44625" y="2573527"/>
            <a:ext cx="37007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4410" algn="l"/>
              </a:tabLst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Mitt.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5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	supp.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Using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2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mold.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" y="439928"/>
            <a:ext cx="610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Rx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641" y="805688"/>
            <a:ext cx="584200" cy="130556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20%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33%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47%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4625" y="805688"/>
            <a:ext cx="1210945" cy="1732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PEG400 PEG6000 PEG6000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Ft.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supp.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44625" y="2573527"/>
            <a:ext cx="37007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4410" algn="l"/>
              </a:tabLst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Mitt.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5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	supp.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Using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2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mold.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3649" y="-26706"/>
            <a:ext cx="417449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76525" algn="l"/>
              </a:tabLst>
            </a:pPr>
            <a:r>
              <a:rPr sz="5400" dirty="0"/>
              <a:t>The</a:t>
            </a:r>
            <a:r>
              <a:rPr sz="5400" spc="-100" dirty="0"/>
              <a:t> </a:t>
            </a:r>
            <a:r>
              <a:rPr sz="5400" spc="-10" dirty="0"/>
              <a:t>fatty</a:t>
            </a:r>
            <a:r>
              <a:rPr sz="5400" dirty="0"/>
              <a:t>	</a:t>
            </a:r>
            <a:r>
              <a:rPr sz="5400" spc="-10" dirty="0"/>
              <a:t>bases</a:t>
            </a:r>
            <a:endParaRPr sz="5400"/>
          </a:p>
        </p:txBody>
      </p:sp>
      <p:sp>
        <p:nvSpPr>
          <p:cNvPr id="3" name="object 3"/>
          <p:cNvSpPr txBox="1"/>
          <p:nvPr/>
        </p:nvSpPr>
        <p:spPr>
          <a:xfrm>
            <a:off x="377825" y="1003808"/>
            <a:ext cx="8376284" cy="2402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16205" indent="-29781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The</a:t>
            </a:r>
            <a:r>
              <a:rPr sz="2400" spc="-3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most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important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base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is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theobroma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oil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(cocoa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–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butter)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which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exhibits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many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the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properties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an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ideal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suppository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base:</a:t>
            </a:r>
            <a:endParaRPr sz="2400">
              <a:latin typeface="Times New Roman"/>
              <a:cs typeface="Times New Roman"/>
            </a:endParaRPr>
          </a:p>
          <a:p>
            <a:pPr marL="12700" marR="5080" indent="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265" algn="l"/>
              </a:tabLst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It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has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melting</a:t>
            </a:r>
            <a:r>
              <a:rPr sz="2400" spc="-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point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range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30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–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36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0C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therefore,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is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solid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at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normal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room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temperature.</a:t>
            </a:r>
            <a:endParaRPr sz="2400">
              <a:latin typeface="Times New Roman"/>
              <a:cs typeface="Times New Roman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265" algn="l"/>
              </a:tabLst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It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readily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liquefies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on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heating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but</a:t>
            </a:r>
            <a:r>
              <a:rPr sz="2400" spc="-2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sets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rapidly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when</a:t>
            </a:r>
            <a:r>
              <a:rPr sz="2400" spc="-1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cooled.</a:t>
            </a:r>
            <a:endParaRPr sz="2400">
              <a:latin typeface="Times New Roman"/>
              <a:cs typeface="Times New Roman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469265" algn="l"/>
              </a:tabLst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It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is</a:t>
            </a:r>
            <a:r>
              <a:rPr sz="2400" spc="-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bland, therefore,</a:t>
            </a:r>
            <a:r>
              <a:rPr sz="2400" spc="-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no irritation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occurs.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38800" y="4343400"/>
            <a:ext cx="3124199" cy="228599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95400" y="4343400"/>
            <a:ext cx="3124199" cy="228599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" y="439928"/>
            <a:ext cx="381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Rx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75051" y="805688"/>
            <a:ext cx="720725" cy="130556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48590">
              <a:lnSpc>
                <a:spcPct val="100000"/>
              </a:lnSpc>
              <a:spcBef>
                <a:spcPts val="58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20%</a:t>
            </a:r>
            <a:endParaRPr sz="2400">
              <a:latin typeface="Times New Roman"/>
              <a:cs typeface="Times New Roman"/>
            </a:endParaRPr>
          </a:p>
          <a:p>
            <a:pPr marL="148590">
              <a:lnSpc>
                <a:spcPct val="100000"/>
              </a:lnSpc>
              <a:spcBef>
                <a:spcPts val="48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33%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47%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8425" y="805688"/>
            <a:ext cx="1287145" cy="1732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 marR="5080">
              <a:lnSpc>
                <a:spcPct val="116700"/>
              </a:lnSpc>
              <a:spcBef>
                <a:spcPts val="100"/>
              </a:spcBef>
            </a:pP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PEG4000 PEG1540</a:t>
            </a:r>
            <a:endParaRPr sz="2400">
              <a:latin typeface="Times New Roman"/>
              <a:cs typeface="Times New Roman"/>
            </a:endParaRPr>
          </a:p>
          <a:p>
            <a:pPr marL="12700" marR="207645" indent="76200">
              <a:lnSpc>
                <a:spcPct val="116700"/>
              </a:lnSpc>
            </a:pP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Water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Ft.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supp.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8425" y="2573527"/>
            <a:ext cx="37007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4410" algn="l"/>
              </a:tabLst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Mitt.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5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	supp.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Using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1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mold.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" y="439928"/>
            <a:ext cx="381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Rx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75051" y="805688"/>
            <a:ext cx="796925" cy="130556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48590">
              <a:lnSpc>
                <a:spcPct val="100000"/>
              </a:lnSpc>
              <a:spcBef>
                <a:spcPts val="58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33%</a:t>
            </a:r>
            <a:endParaRPr sz="2400">
              <a:latin typeface="Times New Roman"/>
              <a:cs typeface="Times New Roman"/>
            </a:endParaRPr>
          </a:p>
          <a:p>
            <a:pPr marL="14859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47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%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20%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8425" y="805688"/>
            <a:ext cx="1287145" cy="1732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 marR="5080">
              <a:lnSpc>
                <a:spcPct val="116700"/>
              </a:lnSpc>
              <a:spcBef>
                <a:spcPts val="100"/>
              </a:spcBef>
            </a:pP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PEG1540 PEG6000</a:t>
            </a:r>
            <a:endParaRPr sz="2400">
              <a:latin typeface="Times New Roman"/>
              <a:cs typeface="Times New Roman"/>
            </a:endParaRPr>
          </a:p>
          <a:p>
            <a:pPr marL="12700" marR="207645" indent="76200">
              <a:lnSpc>
                <a:spcPct val="116700"/>
              </a:lnSpc>
            </a:pP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Water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Ft.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supp.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8425" y="2573527"/>
            <a:ext cx="36245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4410" algn="l"/>
              </a:tabLst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Mitt.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5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	supp.</a:t>
            </a:r>
            <a:r>
              <a:rPr sz="2400" spc="-4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Using</a:t>
            </a:r>
            <a:r>
              <a:rPr sz="2400" spc="-3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1g</a:t>
            </a:r>
            <a:r>
              <a:rPr sz="2400" spc="-3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mold.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" y="439928"/>
            <a:ext cx="381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Rx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87441" y="805688"/>
            <a:ext cx="660400" cy="87884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4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%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96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%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8425" y="805688"/>
            <a:ext cx="128714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 marR="5080">
              <a:lnSpc>
                <a:spcPct val="116700"/>
              </a:lnSpc>
              <a:spcBef>
                <a:spcPts val="100"/>
              </a:spcBef>
            </a:pP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PEG400 PEG1000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Ft.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supp.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8425" y="2146807"/>
            <a:ext cx="37007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4410" algn="l"/>
              </a:tabLst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Mitt.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5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	supp.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Using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1</a:t>
            </a:r>
            <a:r>
              <a:rPr sz="2400" spc="-3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g</a:t>
            </a: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mold.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" y="439928"/>
            <a:ext cx="381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7F7F7F"/>
                </a:solidFill>
                <a:latin typeface="Times New Roman"/>
                <a:cs typeface="Times New Roman"/>
              </a:rPr>
              <a:t>Rx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87441" y="805688"/>
            <a:ext cx="660400" cy="87884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25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%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75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%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8425" y="805688"/>
            <a:ext cx="128714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 marR="5080">
              <a:lnSpc>
                <a:spcPct val="116700"/>
              </a:lnSpc>
              <a:spcBef>
                <a:spcPts val="100"/>
              </a:spcBef>
            </a:pP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PEG4000 PEG1000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Ft.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supp.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8425" y="2146807"/>
            <a:ext cx="36245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4410" algn="l"/>
              </a:tabLst>
            </a:pP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Mitt. </a:t>
            </a:r>
            <a:r>
              <a:rPr sz="2400" spc="-50" dirty="0">
                <a:solidFill>
                  <a:srgbClr val="7F7F7F"/>
                </a:solidFill>
                <a:latin typeface="Times New Roman"/>
                <a:cs typeface="Times New Roman"/>
              </a:rPr>
              <a:t>5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	supp.</a:t>
            </a:r>
            <a:r>
              <a:rPr sz="2400" spc="-40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Using</a:t>
            </a:r>
            <a:r>
              <a:rPr sz="2400" spc="-3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7F7F7F"/>
                </a:solidFill>
                <a:latin typeface="Times New Roman"/>
                <a:cs typeface="Times New Roman"/>
              </a:rPr>
              <a:t>2g</a:t>
            </a:r>
            <a:r>
              <a:rPr sz="2400" spc="-35" dirty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7F7F7F"/>
                </a:solidFill>
                <a:latin typeface="Times New Roman"/>
                <a:cs typeface="Times New Roman"/>
              </a:rPr>
              <a:t>mold.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3515" y="165608"/>
            <a:ext cx="27901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9245" indent="-29654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09245" algn="l"/>
                <a:tab pos="2007235" algn="l"/>
                <a:tab pos="2573020" algn="l"/>
              </a:tabLst>
            </a:pP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theobbroma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oil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32448" y="165608"/>
            <a:ext cx="5401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5795" algn="l"/>
                <a:tab pos="1669414" algn="l"/>
                <a:tab pos="2472690" algn="l"/>
                <a:tab pos="3680460" algn="l"/>
                <a:tab pos="4178935" algn="l"/>
                <a:tab pos="4711700" algn="l"/>
              </a:tabLst>
            </a:pP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not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longer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FF0000"/>
                </a:solidFill>
                <a:latin typeface="Times New Roman"/>
                <a:cs typeface="Times New Roman"/>
              </a:rPr>
              <a:t>used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because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its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FF0000"/>
                </a:solidFill>
                <a:latin typeface="Times New Roman"/>
                <a:cs typeface="Times New Roman"/>
              </a:rPr>
              <a:t>many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7825" y="531367"/>
            <a:ext cx="8460740" cy="478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disadvantages</a:t>
            </a:r>
            <a:r>
              <a:rPr sz="2400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such</a:t>
            </a:r>
            <a:r>
              <a:rPr sz="24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as: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8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080" indent="313690" algn="just">
              <a:lnSpc>
                <a:spcPct val="100000"/>
              </a:lnSpc>
              <a:buAutoNum type="arabicPeriod"/>
              <a:tabLst>
                <a:tab pos="326390" algn="l"/>
              </a:tabLst>
            </a:pPr>
            <a:r>
              <a:rPr sz="2400" dirty="0">
                <a:latin typeface="Times New Roman"/>
                <a:cs typeface="Times New Roman"/>
              </a:rPr>
              <a:t>Theobroma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oil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polymorphic,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i.e.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heated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cooled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it </a:t>
            </a:r>
            <a:r>
              <a:rPr sz="2400" dirty="0">
                <a:latin typeface="Times New Roman"/>
                <a:cs typeface="Times New Roman"/>
              </a:rPr>
              <a:t>solidifies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different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crystalline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forms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(α,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β,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σ)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differe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in </a:t>
            </a:r>
            <a:r>
              <a:rPr sz="2400" dirty="0">
                <a:latin typeface="Times New Roman"/>
                <a:cs typeface="Times New Roman"/>
              </a:rPr>
              <a:t>physical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properties.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80"/>
              </a:spcBef>
              <a:buFont typeface="Times New Roman"/>
              <a:buAutoNum type="arabicPeriod"/>
            </a:pPr>
            <a:endParaRPr sz="2400">
              <a:latin typeface="Times New Roman"/>
              <a:cs typeface="Times New Roman"/>
            </a:endParaRPr>
          </a:p>
          <a:p>
            <a:pPr marL="12700" marR="5715" indent="356870" algn="just">
              <a:lnSpc>
                <a:spcPct val="100000"/>
              </a:lnSpc>
              <a:buAutoNum type="arabicPeriod"/>
              <a:tabLst>
                <a:tab pos="369570" algn="l"/>
              </a:tabLst>
            </a:pPr>
            <a:r>
              <a:rPr sz="2400" dirty="0">
                <a:latin typeface="Times New Roman"/>
                <a:cs typeface="Times New Roman"/>
              </a:rPr>
              <a:t>Theobbroma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oil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shrinks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only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slightly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cooling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3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therefore, </a:t>
            </a:r>
            <a:r>
              <a:rPr sz="2400" dirty="0">
                <a:latin typeface="Times New Roman"/>
                <a:cs typeface="Times New Roman"/>
              </a:rPr>
              <a:t>may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tend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adhere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walls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suppository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mold.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this </a:t>
            </a:r>
            <a:r>
              <a:rPr sz="2400" dirty="0">
                <a:latin typeface="Times New Roman"/>
                <a:cs typeface="Times New Roman"/>
              </a:rPr>
              <a:t>reason,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mold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must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lubricated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before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use.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80"/>
              </a:spcBef>
              <a:buFont typeface="Times New Roman"/>
              <a:buAutoNum type="arabicPeriod"/>
            </a:pPr>
            <a:endParaRPr sz="2400">
              <a:latin typeface="Times New Roman"/>
              <a:cs typeface="Times New Roman"/>
            </a:endParaRPr>
          </a:p>
          <a:p>
            <a:pPr marL="12700" marR="10795" indent="311150" algn="just">
              <a:lnSpc>
                <a:spcPct val="100000"/>
              </a:lnSpc>
              <a:buAutoNum type="arabicPeriod"/>
              <a:tabLst>
                <a:tab pos="323850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relatively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low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melting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point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masks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unsuitable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hot </a:t>
            </a:r>
            <a:r>
              <a:rPr sz="2400" spc="-10" dirty="0">
                <a:latin typeface="Times New Roman"/>
                <a:cs typeface="Times New Roman"/>
              </a:rPr>
              <a:t>climates.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745" y="584687"/>
            <a:ext cx="8489950" cy="3012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25755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33845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melting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point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reduced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active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ingredients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soluble. </a:t>
            </a: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counteracted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adding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bees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wax.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Font typeface="Times New Roman"/>
              <a:buAutoNum type="arabicPeriod" startAt="4"/>
            </a:pPr>
            <a:endParaRPr sz="2400" dirty="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buAutoNum type="arabicPeriod" startAt="4"/>
              <a:tabLst>
                <a:tab pos="317500" algn="l"/>
              </a:tabLst>
            </a:pPr>
            <a:r>
              <a:rPr sz="2400" dirty="0">
                <a:latin typeface="Times New Roman"/>
                <a:cs typeface="Times New Roman"/>
              </a:rPr>
              <a:t>theobbroma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oil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deteriorates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storage.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Font typeface="Times New Roman"/>
              <a:buAutoNum type="arabicPeriod" startAt="4"/>
            </a:pPr>
            <a:endParaRPr sz="2400" dirty="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buAutoNum type="arabicPeriod" startAt="4"/>
              <a:tabLst>
                <a:tab pos="317500" algn="l"/>
              </a:tabLst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dose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high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water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absorbing</a:t>
            </a:r>
            <a:r>
              <a:rPr sz="2400" spc="-10" dirty="0">
                <a:latin typeface="Times New Roman"/>
                <a:cs typeface="Times New Roman"/>
              </a:rPr>
              <a:t> capacity.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Times New Roman"/>
              <a:buAutoNum type="arabicPeriod" startAt="4"/>
            </a:pPr>
            <a:endParaRPr sz="2400" dirty="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buAutoNum type="arabicPeriod" startAt="4"/>
              <a:tabLst>
                <a:tab pos="317500" algn="l"/>
              </a:tabLst>
            </a:pPr>
            <a:r>
              <a:rPr sz="2400" dirty="0">
                <a:latin typeface="Times New Roman"/>
                <a:cs typeface="Times New Roman"/>
              </a:rPr>
              <a:t>Relatively high </a:t>
            </a:r>
            <a:r>
              <a:rPr sz="2400" spc="-10" dirty="0">
                <a:latin typeface="Times New Roman"/>
                <a:cs typeface="Times New Roman"/>
              </a:rPr>
              <a:t>cost.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9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0000"/>
                </a:solidFill>
              </a:rPr>
              <a:t>Preparation</a:t>
            </a:r>
            <a:r>
              <a:rPr sz="2800" spc="-2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of</a:t>
            </a:r>
            <a:r>
              <a:rPr sz="2800" spc="-2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suppositories</a:t>
            </a:r>
            <a:r>
              <a:rPr sz="2800" spc="-2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using</a:t>
            </a:r>
            <a:r>
              <a:rPr sz="2800" spc="-25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theobbroma</a:t>
            </a:r>
            <a:r>
              <a:rPr sz="2800" spc="-30" dirty="0">
                <a:solidFill>
                  <a:srgbClr val="FF0000"/>
                </a:solidFill>
              </a:rPr>
              <a:t> </a:t>
            </a:r>
            <a:r>
              <a:rPr sz="2800" dirty="0">
                <a:solidFill>
                  <a:srgbClr val="FF0000"/>
                </a:solidFill>
              </a:rPr>
              <a:t>oil</a:t>
            </a:r>
            <a:r>
              <a:rPr sz="2800" spc="-25" dirty="0">
                <a:solidFill>
                  <a:srgbClr val="FF0000"/>
                </a:solidFill>
              </a:rPr>
              <a:t> </a:t>
            </a:r>
            <a:r>
              <a:rPr sz="2800" spc="-20" dirty="0">
                <a:solidFill>
                  <a:srgbClr val="FF0000"/>
                </a:solidFill>
              </a:rPr>
              <a:t>base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25425" y="1026789"/>
            <a:ext cx="8691880" cy="406336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 indent="321945">
              <a:lnSpc>
                <a:spcPts val="2130"/>
              </a:lnSpc>
              <a:spcBef>
                <a:spcPts val="615"/>
              </a:spcBef>
              <a:buAutoNum type="arabicPeriod"/>
              <a:tabLst>
                <a:tab pos="334645" algn="l"/>
              </a:tabLst>
            </a:pP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Accurately</a:t>
            </a:r>
            <a:r>
              <a:rPr sz="2200" spc="3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weigh</a:t>
            </a:r>
            <a:r>
              <a:rPr sz="2200" spc="32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required</a:t>
            </a:r>
            <a:r>
              <a:rPr sz="2200" spc="32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amount</a:t>
            </a:r>
            <a:r>
              <a:rPr sz="2200" spc="3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of</a:t>
            </a:r>
            <a:r>
              <a:rPr sz="2200" spc="32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base,</a:t>
            </a:r>
            <a:r>
              <a:rPr sz="2200" spc="3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place</a:t>
            </a:r>
            <a:r>
              <a:rPr sz="2200" spc="3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in</a:t>
            </a:r>
            <a:r>
              <a:rPr sz="2200" spc="32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beaker</a:t>
            </a:r>
            <a:r>
              <a:rPr sz="2200" spc="32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and</a:t>
            </a:r>
            <a:r>
              <a:rPr sz="2200" spc="32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put</a:t>
            </a:r>
            <a:r>
              <a:rPr sz="2200" spc="3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rgbClr val="262626"/>
                </a:solidFill>
                <a:latin typeface="Times New Roman"/>
                <a:cs typeface="Times New Roman"/>
              </a:rPr>
              <a:t>on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water – bath, over gentle</a:t>
            </a:r>
            <a:r>
              <a:rPr sz="2200" spc="-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heat.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90"/>
              </a:spcBef>
              <a:buClr>
                <a:srgbClr val="262626"/>
              </a:buClr>
              <a:buFont typeface="Times New Roman"/>
              <a:buAutoNum type="arabicPeriod"/>
            </a:pPr>
            <a:endParaRPr sz="2200">
              <a:latin typeface="Times New Roman"/>
              <a:cs typeface="Times New Roman"/>
            </a:endParaRPr>
          </a:p>
          <a:p>
            <a:pPr marL="12700" marR="8255" indent="312420">
              <a:lnSpc>
                <a:spcPts val="2130"/>
              </a:lnSpc>
              <a:buAutoNum type="arabicPeriod"/>
              <a:tabLst>
                <a:tab pos="325120" algn="l"/>
              </a:tabLst>
            </a:pP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Allow</a:t>
            </a:r>
            <a:r>
              <a:rPr sz="2200" spc="23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approximately</a:t>
            </a:r>
            <a:r>
              <a:rPr sz="2200" spc="2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two</a:t>
            </a:r>
            <a:r>
              <a:rPr sz="2200" spc="2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–</a:t>
            </a:r>
            <a:r>
              <a:rPr sz="2200" spc="2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thirds</a:t>
            </a:r>
            <a:r>
              <a:rPr sz="2200" spc="2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of</a:t>
            </a:r>
            <a:r>
              <a:rPr sz="2200" spc="23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sz="2200" spc="2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base</a:t>
            </a:r>
            <a:r>
              <a:rPr sz="2200" spc="2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sz="2200" spc="2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melt</a:t>
            </a:r>
            <a:r>
              <a:rPr sz="2200" spc="2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and</a:t>
            </a:r>
            <a:r>
              <a:rPr sz="2200" spc="23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remove</a:t>
            </a:r>
            <a:r>
              <a:rPr sz="2200" spc="2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262626"/>
                </a:solidFill>
                <a:latin typeface="Times New Roman"/>
                <a:cs typeface="Times New Roman"/>
              </a:rPr>
              <a:t>from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heat.</a:t>
            </a:r>
            <a:r>
              <a:rPr sz="2200" spc="-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residual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heat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will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be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sufficient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for</a:t>
            </a:r>
            <a:r>
              <a:rPr sz="2200" spc="-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rest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of</a:t>
            </a:r>
            <a:r>
              <a:rPr sz="2200" spc="-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base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sz="2200" spc="-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melt.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90"/>
              </a:spcBef>
              <a:buClr>
                <a:srgbClr val="262626"/>
              </a:buClr>
              <a:buFont typeface="Times New Roman"/>
              <a:buAutoNum type="arabicPeriod"/>
            </a:pPr>
            <a:endParaRPr sz="2200">
              <a:latin typeface="Times New Roman"/>
              <a:cs typeface="Times New Roman"/>
            </a:endParaRPr>
          </a:p>
          <a:p>
            <a:pPr marL="12700" marR="10160" indent="305435">
              <a:lnSpc>
                <a:spcPts val="2130"/>
              </a:lnSpc>
              <a:spcBef>
                <a:spcPts val="5"/>
              </a:spcBef>
              <a:buAutoNum type="arabicPeriod"/>
              <a:tabLst>
                <a:tab pos="318135" algn="l"/>
              </a:tabLst>
            </a:pP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Reduce</a:t>
            </a:r>
            <a:r>
              <a:rPr sz="2200" spc="1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sz="2200" spc="1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particle</a:t>
            </a:r>
            <a:r>
              <a:rPr sz="2200" spc="1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size</a:t>
            </a:r>
            <a:r>
              <a:rPr sz="2200" spc="1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of</a:t>
            </a:r>
            <a:r>
              <a:rPr sz="2200" spc="19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sz="2200" spc="1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active</a:t>
            </a:r>
            <a:r>
              <a:rPr sz="2200" spc="1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ingredients,</a:t>
            </a:r>
            <a:r>
              <a:rPr sz="2200" spc="19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if</a:t>
            </a:r>
            <a:r>
              <a:rPr sz="2200" spc="19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necessary.</a:t>
            </a:r>
            <a:r>
              <a:rPr sz="2200" spc="19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This</a:t>
            </a:r>
            <a:r>
              <a:rPr sz="2200" spc="19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262626"/>
                </a:solidFill>
                <a:latin typeface="Times New Roman"/>
                <a:cs typeface="Times New Roman"/>
              </a:rPr>
              <a:t>will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be done by</a:t>
            </a:r>
            <a:r>
              <a:rPr sz="2200" spc="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either</a:t>
            </a:r>
            <a:r>
              <a:rPr sz="2200" spc="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grinding</a:t>
            </a:r>
            <a:r>
              <a:rPr sz="2200" spc="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in</a:t>
            </a:r>
            <a:r>
              <a:rPr sz="2200" spc="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2200" spc="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mortar</a:t>
            </a:r>
            <a:r>
              <a:rPr sz="2200" spc="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and</a:t>
            </a:r>
            <a:r>
              <a:rPr sz="2200" spc="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pestle or</a:t>
            </a:r>
            <a:r>
              <a:rPr sz="2200" spc="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sieving.</a:t>
            </a:r>
            <a:endParaRPr sz="2200">
              <a:latin typeface="Times New Roman"/>
              <a:cs typeface="Times New Roman"/>
            </a:endParaRPr>
          </a:p>
          <a:p>
            <a:pPr marL="294640" indent="-281940">
              <a:lnSpc>
                <a:spcPct val="100000"/>
              </a:lnSpc>
              <a:spcBef>
                <a:spcPts val="2525"/>
              </a:spcBef>
              <a:buAutoNum type="arabicPeriod"/>
              <a:tabLst>
                <a:tab pos="294640" algn="l"/>
              </a:tabLst>
            </a:pP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Weigh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correct</a:t>
            </a:r>
            <a:r>
              <a:rPr sz="2200" spc="-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amount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of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medicament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and</a:t>
            </a:r>
            <a:r>
              <a:rPr sz="2200" spc="-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place</a:t>
            </a:r>
            <a:r>
              <a:rPr sz="2200" spc="-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on</a:t>
            </a:r>
            <a:r>
              <a:rPr sz="2200" spc="-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2200" spc="-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slab.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5"/>
              </a:spcBef>
              <a:buClr>
                <a:srgbClr val="262626"/>
              </a:buClr>
              <a:buFont typeface="Times New Roman"/>
              <a:buAutoNum type="arabicPeriod"/>
            </a:pPr>
            <a:endParaRPr sz="2200">
              <a:latin typeface="Times New Roman"/>
              <a:cs typeface="Times New Roman"/>
            </a:endParaRPr>
          </a:p>
          <a:p>
            <a:pPr marL="12700" marR="5715" indent="292735">
              <a:lnSpc>
                <a:spcPts val="2130"/>
              </a:lnSpc>
              <a:buAutoNum type="arabicPeriod"/>
              <a:tabLst>
                <a:tab pos="305435" algn="l"/>
              </a:tabLst>
            </a:pP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Add</a:t>
            </a:r>
            <a:r>
              <a:rPr sz="2200" spc="8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about</a:t>
            </a:r>
            <a:r>
              <a:rPr sz="2200" spc="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half</a:t>
            </a:r>
            <a:r>
              <a:rPr sz="2200" spc="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of</a:t>
            </a:r>
            <a:r>
              <a:rPr sz="2200" spc="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sz="2200" spc="8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molten</a:t>
            </a:r>
            <a:r>
              <a:rPr sz="2200" spc="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base</a:t>
            </a:r>
            <a:r>
              <a:rPr sz="2200" spc="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sz="2200" spc="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sz="2200" spc="8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powdered</a:t>
            </a:r>
            <a:r>
              <a:rPr sz="2200" spc="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drug</a:t>
            </a:r>
            <a:r>
              <a:rPr sz="2200" spc="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and</a:t>
            </a:r>
            <a:r>
              <a:rPr sz="2200" spc="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rub</a:t>
            </a:r>
            <a:r>
              <a:rPr sz="2200" spc="8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together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with</a:t>
            </a:r>
            <a:r>
              <a:rPr sz="2200" spc="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2200" spc="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62626"/>
                </a:solidFill>
                <a:latin typeface="Times New Roman"/>
                <a:cs typeface="Times New Roman"/>
              </a:rPr>
              <a:t>spatula.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621" y="227498"/>
            <a:ext cx="7728584" cy="63555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z="2400" dirty="0">
                <a:latin typeface="Times New Roman"/>
                <a:cs typeface="Times New Roman"/>
              </a:rPr>
              <a:t>6. </a:t>
            </a:r>
            <a:r>
              <a:rPr sz="2400" dirty="0">
                <a:latin typeface="Times New Roman"/>
                <a:cs typeface="Times New Roman"/>
              </a:rPr>
              <a:t>scrap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mixture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slab,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using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spatula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place</a:t>
            </a:r>
          </a:p>
          <a:p>
            <a:pPr marL="1270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back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into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beaker</a:t>
            </a:r>
            <a:endParaRPr sz="24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lang="en-US" sz="2400" dirty="0">
                <a:latin typeface="Times New Roman"/>
                <a:cs typeface="Times New Roman"/>
              </a:rPr>
              <a:t>7. </a:t>
            </a: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necessary,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put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backer back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over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water –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bath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endParaRPr sz="2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re-</a:t>
            </a:r>
            <a:r>
              <a:rPr sz="2400" dirty="0">
                <a:latin typeface="Times New Roman"/>
                <a:cs typeface="Times New Roman"/>
              </a:rPr>
              <a:t>melt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ingredients</a:t>
            </a:r>
            <a:endParaRPr sz="24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lang="en-US" sz="2400" dirty="0">
                <a:latin typeface="Times New Roman"/>
                <a:cs typeface="Times New Roman"/>
              </a:rPr>
              <a:t>8. </a:t>
            </a:r>
            <a:r>
              <a:rPr sz="2400" dirty="0">
                <a:latin typeface="Times New Roman"/>
                <a:cs typeface="Times New Roman"/>
              </a:rPr>
              <a:t>Remove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heat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stir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constantly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until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almost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point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setting</a:t>
            </a:r>
            <a:endParaRPr sz="24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lang="en-US" sz="2400" dirty="0">
                <a:latin typeface="Times New Roman"/>
                <a:cs typeface="Times New Roman"/>
              </a:rPr>
              <a:t>9. </a:t>
            </a:r>
            <a:r>
              <a:rPr sz="2400" dirty="0">
                <a:latin typeface="Times New Roman"/>
                <a:cs typeface="Times New Roman"/>
              </a:rPr>
              <a:t>Quickly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pour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into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mold,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slightly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overfilling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each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 err="1">
                <a:latin typeface="Times New Roman"/>
                <a:cs typeface="Times New Roman"/>
              </a:rPr>
              <a:t>cavity.This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allow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contraction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10" dirty="0">
                <a:latin typeface="Times New Roman"/>
                <a:cs typeface="Times New Roman"/>
              </a:rPr>
              <a:t> cooling</a:t>
            </a:r>
            <a:endParaRPr sz="24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tabLst>
                <a:tab pos="7334250" algn="l"/>
              </a:tabLst>
            </a:pPr>
            <a:r>
              <a:rPr lang="en-US" sz="2400" dirty="0">
                <a:latin typeface="Times New Roman"/>
                <a:cs typeface="Times New Roman"/>
              </a:rPr>
              <a:t>10. </a:t>
            </a:r>
            <a:r>
              <a:rPr sz="2400" dirty="0">
                <a:latin typeface="Times New Roman"/>
                <a:cs typeface="Times New Roman"/>
              </a:rPr>
              <a:t>Leave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mold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contents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cool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about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minutes</a:t>
            </a:r>
            <a:r>
              <a:rPr lang="en-US"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then,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using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spatula,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trim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tops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suppositories</a:t>
            </a:r>
            <a:endParaRPr sz="24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1036955" algn="just">
              <a:lnSpc>
                <a:spcPct val="100000"/>
              </a:lnSpc>
            </a:pPr>
            <a:r>
              <a:rPr lang="en-US" sz="2400" dirty="0">
                <a:latin typeface="Times New Roman"/>
                <a:cs typeface="Times New Roman"/>
              </a:rPr>
              <a:t>11. </a:t>
            </a:r>
            <a:r>
              <a:rPr sz="2400" dirty="0">
                <a:latin typeface="Times New Roman"/>
                <a:cs typeface="Times New Roman"/>
              </a:rPr>
              <a:t>Allow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cool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another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15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minutes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until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suppositories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completely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firm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se</a:t>
            </a:r>
            <a:r>
              <a:rPr lang="en-US" sz="2400" spc="-25" dirty="0">
                <a:latin typeface="Times New Roman"/>
                <a:cs typeface="Times New Roman"/>
              </a:rPr>
              <a:t>t.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25" y="14122"/>
            <a:ext cx="488950" cy="35394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Rx</a:t>
            </a:r>
            <a:r>
              <a:rPr lang="en-US"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58382" y="408838"/>
            <a:ext cx="863600" cy="3638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97840" algn="l"/>
              </a:tabLst>
            </a:pP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Dv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0.9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56010" y="352450"/>
            <a:ext cx="488950" cy="7774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6510">
              <a:lnSpc>
                <a:spcPct val="117700"/>
              </a:lnSpc>
              <a:spcBef>
                <a:spcPts val="95"/>
              </a:spcBef>
            </a:pPr>
            <a:r>
              <a:rPr sz="2200" spc="-20" dirty="0">
                <a:solidFill>
                  <a:schemeClr val="tx1"/>
                </a:solidFill>
                <a:latin typeface="Times New Roman"/>
                <a:cs typeface="Times New Roman"/>
              </a:rPr>
              <a:t>gr.v 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q.s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1270" y="352450"/>
            <a:ext cx="2035175" cy="120967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560"/>
              </a:spcBef>
            </a:pP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Tannic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Times New Roman"/>
                <a:cs typeface="Times New Roman"/>
              </a:rPr>
              <a:t>acid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2700" marR="5080" indent="70485">
              <a:lnSpc>
                <a:spcPct val="117700"/>
              </a:lnSpc>
              <a:spcBef>
                <a:spcPts val="5"/>
              </a:spcBef>
            </a:pP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Oil</a:t>
            </a:r>
            <a:r>
              <a:rPr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of 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theobroma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Ft.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supp.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025" y="1536598"/>
            <a:ext cx="8928100" cy="47609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81430" marR="4145915">
              <a:lnSpc>
                <a:spcPct val="117700"/>
              </a:lnSpc>
              <a:spcBef>
                <a:spcPts val="95"/>
              </a:spcBef>
              <a:tabLst>
                <a:tab pos="2282825" algn="l"/>
              </a:tabLst>
            </a:pP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Mitt.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iii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supp.</a:t>
            </a:r>
            <a:r>
              <a:rPr sz="2200" spc="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Using</a:t>
            </a:r>
            <a:r>
              <a:rPr sz="2200" spc="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2</a:t>
            </a:r>
            <a:r>
              <a:rPr sz="2200" spc="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g</a:t>
            </a:r>
            <a:r>
              <a:rPr sz="2200" spc="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mold.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Sig.</a:t>
            </a:r>
            <a:r>
              <a:rPr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insert</a:t>
            </a:r>
            <a:r>
              <a:rPr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one</a:t>
            </a:r>
            <a:r>
              <a:rPr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as</a:t>
            </a:r>
            <a:r>
              <a:rPr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direct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365125">
              <a:lnSpc>
                <a:spcPct val="100000"/>
              </a:lnSpc>
              <a:spcBef>
                <a:spcPts val="470"/>
              </a:spcBef>
            </a:pP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Calculations: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140460">
              <a:lnSpc>
                <a:spcPct val="100000"/>
              </a:lnSpc>
              <a:spcBef>
                <a:spcPts val="465"/>
              </a:spcBef>
            </a:pP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0.33</a:t>
            </a:r>
            <a:r>
              <a:rPr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SimSun-ExtB"/>
                <a:cs typeface="SimSun-ExtB"/>
              </a:rPr>
              <a:t>☓</a:t>
            </a:r>
            <a:r>
              <a:rPr sz="2200" spc="-550" dirty="0">
                <a:solidFill>
                  <a:schemeClr val="tx1"/>
                </a:solidFill>
                <a:latin typeface="SimSun-ExtB"/>
                <a:cs typeface="SimSun-ExtB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5 = 1.65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g tannic </a:t>
            </a:r>
            <a:r>
              <a:rPr sz="2200" spc="-20" dirty="0">
                <a:solidFill>
                  <a:schemeClr val="tx1"/>
                </a:solidFill>
                <a:latin typeface="Times New Roman"/>
                <a:cs typeface="Times New Roman"/>
              </a:rPr>
              <a:t>acid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53670">
              <a:lnSpc>
                <a:spcPct val="100000"/>
              </a:lnSpc>
              <a:spcBef>
                <a:spcPts val="470"/>
              </a:spcBef>
              <a:tabLst>
                <a:tab pos="8187690" algn="l"/>
              </a:tabLst>
            </a:pP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wight</a:t>
            </a:r>
            <a:r>
              <a:rPr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of base</a:t>
            </a:r>
            <a:r>
              <a:rPr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required to prepare</a:t>
            </a:r>
            <a:r>
              <a:rPr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five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ummedicated 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suppositories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=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5</a:t>
            </a:r>
            <a:r>
              <a:rPr sz="2200" spc="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50" dirty="0">
                <a:solidFill>
                  <a:schemeClr val="tx1"/>
                </a:solidFill>
                <a:latin typeface="SimSun-ExtB"/>
                <a:cs typeface="SimSun-ExtB"/>
              </a:rPr>
              <a:t>☓</a:t>
            </a:r>
            <a:endParaRPr sz="2200" dirty="0">
              <a:solidFill>
                <a:schemeClr val="tx1"/>
              </a:solidFill>
              <a:latin typeface="SimSun-ExtB"/>
              <a:cs typeface="SimSun-ExtB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2g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=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10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g</a:t>
            </a:r>
            <a:r>
              <a:rPr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Times New Roman"/>
                <a:cs typeface="Times New Roman"/>
              </a:rPr>
              <a:t>base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83185" marR="1032510" indent="1057275">
              <a:lnSpc>
                <a:spcPct val="117700"/>
              </a:lnSpc>
              <a:tabLst>
                <a:tab pos="4940935" algn="l"/>
              </a:tabLst>
            </a:pP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1.65</a:t>
            </a:r>
            <a:r>
              <a:rPr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g</a:t>
            </a:r>
            <a:r>
              <a:rPr sz="2200" spc="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/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0.9</a:t>
            </a:r>
            <a:r>
              <a:rPr sz="2200" spc="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=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1.83</a:t>
            </a:r>
            <a:r>
              <a:rPr sz="2200" spc="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base</a:t>
            </a:r>
            <a:r>
              <a:rPr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displaced</a:t>
            </a:r>
            <a:r>
              <a:rPr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by</a:t>
            </a:r>
            <a:r>
              <a:rPr sz="2200" spc="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tannic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chemeClr val="tx1"/>
                </a:solidFill>
                <a:latin typeface="Times New Roman"/>
                <a:cs typeface="Times New Roman"/>
              </a:rPr>
              <a:t>acid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Therefore, weight of the base required 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for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medicated</a:t>
            </a:r>
            <a:r>
              <a:rPr sz="2200" spc="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suppositories</a:t>
            </a:r>
            <a:r>
              <a:rPr sz="2200" spc="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50" dirty="0">
                <a:solidFill>
                  <a:schemeClr val="tx1"/>
                </a:solidFill>
                <a:latin typeface="Times New Roman"/>
                <a:cs typeface="Times New Roman"/>
              </a:rPr>
              <a:t>=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069975">
              <a:lnSpc>
                <a:spcPct val="100000"/>
              </a:lnSpc>
              <a:spcBef>
                <a:spcPts val="465"/>
              </a:spcBef>
            </a:pP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10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g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–</a:t>
            </a:r>
            <a:r>
              <a:rPr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1.83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g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=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8.17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50" dirty="0">
                <a:solidFill>
                  <a:schemeClr val="tx1"/>
                </a:solidFill>
                <a:latin typeface="Times New Roman"/>
                <a:cs typeface="Times New Roman"/>
              </a:rPr>
              <a:t>g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069975" marR="2921635">
              <a:lnSpc>
                <a:spcPct val="117700"/>
              </a:lnSpc>
              <a:spcBef>
                <a:spcPts val="5"/>
              </a:spcBef>
              <a:tabLst>
                <a:tab pos="3054985" algn="l"/>
              </a:tabLst>
            </a:pP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2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total</a:t>
            </a:r>
            <a:r>
              <a:rPr sz="22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weight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= 8.17</a:t>
            </a:r>
            <a:r>
              <a:rPr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g</a:t>
            </a:r>
            <a:r>
              <a:rPr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+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1.65</a:t>
            </a:r>
            <a:r>
              <a:rPr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g</a:t>
            </a:r>
            <a:r>
              <a:rPr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=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9.82</a:t>
            </a:r>
            <a:r>
              <a:rPr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50" dirty="0">
                <a:solidFill>
                  <a:schemeClr val="tx1"/>
                </a:solidFill>
                <a:latin typeface="Times New Roman"/>
                <a:cs typeface="Times New Roman"/>
              </a:rPr>
              <a:t>g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The weight of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each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suppository</a:t>
            </a:r>
            <a:r>
              <a:rPr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50" dirty="0">
                <a:solidFill>
                  <a:schemeClr val="tx1"/>
                </a:solidFill>
                <a:latin typeface="Times New Roman"/>
                <a:cs typeface="Times New Roman"/>
              </a:rPr>
              <a:t>=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069975">
              <a:lnSpc>
                <a:spcPct val="100000"/>
              </a:lnSpc>
              <a:spcBef>
                <a:spcPts val="465"/>
              </a:spcBef>
            </a:pP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9.82</a:t>
            </a:r>
            <a:r>
              <a:rPr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÷ 5</a:t>
            </a:r>
            <a:r>
              <a:rPr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= 1.96</a:t>
            </a:r>
            <a:r>
              <a:rPr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50" dirty="0">
                <a:solidFill>
                  <a:schemeClr val="tx1"/>
                </a:solidFill>
                <a:latin typeface="Times New Roman"/>
                <a:cs typeface="Times New Roman"/>
              </a:rPr>
              <a:t>g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B68D8-08B6-8305-AB66-AEEA2DBD3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" y="0"/>
            <a:ext cx="9067800" cy="6786473"/>
          </a:xfrm>
        </p:spPr>
        <p:txBody>
          <a:bodyPr/>
          <a:lstStyle/>
          <a:p>
            <a:pPr algn="l" rtl="0"/>
            <a:r>
              <a:rPr lang="en-US" sz="1800" b="1" dirty="0"/>
              <a:t>Rx 2                                                        </a:t>
            </a:r>
            <a:r>
              <a:rPr lang="en-US" sz="1800" b="1" dirty="0">
                <a:solidFill>
                  <a:schemeClr val="accent2"/>
                </a:solidFill>
              </a:rPr>
              <a:t>D.V</a:t>
            </a:r>
          </a:p>
          <a:p>
            <a:pPr algn="l" rtl="0"/>
            <a:r>
              <a:rPr lang="en-US" sz="2000" dirty="0"/>
              <a:t>Bismuth subgallate                 0.2 g          </a:t>
            </a:r>
            <a:r>
              <a:rPr lang="en-US" sz="2000" dirty="0">
                <a:solidFill>
                  <a:schemeClr val="accent2"/>
                </a:solidFill>
              </a:rPr>
              <a:t>2.6 </a:t>
            </a:r>
          </a:p>
          <a:p>
            <a:pPr algn="l" rtl="0"/>
            <a:r>
              <a:rPr lang="en-US" sz="2000" dirty="0"/>
              <a:t>Resorcinol                               0.3 g         </a:t>
            </a:r>
            <a:r>
              <a:rPr lang="en-US" sz="2000" dirty="0">
                <a:solidFill>
                  <a:schemeClr val="accent2"/>
                </a:solidFill>
              </a:rPr>
              <a:t>1.3</a:t>
            </a:r>
          </a:p>
          <a:p>
            <a:pPr algn="l" rtl="0"/>
            <a:r>
              <a:rPr lang="en-US" sz="2000" dirty="0"/>
              <a:t>Zinc oxide                               0.13          </a:t>
            </a:r>
            <a:r>
              <a:rPr lang="en-US" sz="2000" dirty="0">
                <a:solidFill>
                  <a:schemeClr val="accent2"/>
                </a:solidFill>
              </a:rPr>
              <a:t>4.8</a:t>
            </a:r>
          </a:p>
          <a:p>
            <a:pPr algn="l" rtl="0"/>
            <a:r>
              <a:rPr lang="en-US" sz="2000" dirty="0"/>
              <a:t>Oil of </a:t>
            </a:r>
            <a:r>
              <a:rPr lang="en-US" sz="2000" dirty="0" err="1"/>
              <a:t>theobromaq.s</a:t>
            </a:r>
            <a:r>
              <a:rPr lang="en-US" sz="2000" dirty="0"/>
              <a:t>.</a:t>
            </a:r>
          </a:p>
          <a:p>
            <a:pPr algn="l" rtl="0"/>
            <a:r>
              <a:rPr lang="en-US" sz="2000" dirty="0" err="1"/>
              <a:t>Ft.supp</a:t>
            </a:r>
            <a:r>
              <a:rPr lang="en-US" sz="2000" dirty="0"/>
              <a:t>.</a:t>
            </a:r>
          </a:p>
          <a:p>
            <a:pPr algn="l" rtl="0"/>
            <a:r>
              <a:rPr lang="en-US" sz="2000" dirty="0" err="1"/>
              <a:t>M.Ft</a:t>
            </a:r>
            <a:r>
              <a:rPr lang="en-US" sz="2000" dirty="0"/>
              <a:t>. 3 supp. using 2 g mold </a:t>
            </a:r>
          </a:p>
          <a:p>
            <a:pPr algn="l" rtl="0"/>
            <a:r>
              <a:rPr lang="en-US" sz="2000" dirty="0"/>
              <a:t>Sig. insert one at night.</a:t>
            </a:r>
          </a:p>
          <a:p>
            <a:pPr algn="l" rtl="0"/>
            <a:r>
              <a:rPr lang="en-US" sz="1800" b="1" u="sng" dirty="0">
                <a:solidFill>
                  <a:schemeClr val="accent2"/>
                </a:solidFill>
              </a:rPr>
              <a:t>Calculations</a:t>
            </a:r>
            <a:r>
              <a:rPr lang="en-US" sz="1800" dirty="0"/>
              <a:t>:</a:t>
            </a:r>
          </a:p>
          <a:p>
            <a:pPr algn="l" rtl="0"/>
            <a:r>
              <a:rPr lang="en-US" sz="1900" dirty="0"/>
              <a:t>Let no. of supp. formulated = 3+2= 5</a:t>
            </a:r>
          </a:p>
          <a:p>
            <a:pPr algn="l" rtl="0"/>
            <a:r>
              <a:rPr lang="en-US" sz="1900" dirty="0"/>
              <a:t>0.2 g *5 = 1 g Bismuth subgallate</a:t>
            </a:r>
          </a:p>
          <a:p>
            <a:pPr algn="l" rtl="0"/>
            <a:r>
              <a:rPr lang="en-US" sz="1900" dirty="0"/>
              <a:t>1g /2.6 =0.38 g the base displaced by Bismuth subgallate.</a:t>
            </a:r>
          </a:p>
          <a:p>
            <a:pPr algn="l" rtl="0"/>
            <a:r>
              <a:rPr lang="en-US" sz="1900" dirty="0"/>
              <a:t>0.3 g *5 = 1.5 g Resorcinol</a:t>
            </a:r>
          </a:p>
          <a:p>
            <a:pPr algn="l" rtl="0"/>
            <a:r>
              <a:rPr lang="en-US" sz="1900" dirty="0"/>
              <a:t>1.5 g / 1.3 = 1.15 g the base displaced by Resorcinol</a:t>
            </a:r>
          </a:p>
          <a:p>
            <a:pPr algn="l" rtl="0"/>
            <a:r>
              <a:rPr lang="en-US" sz="1900" dirty="0"/>
              <a:t>0.13 g *5 = 0.65 g Zinc oxide </a:t>
            </a:r>
          </a:p>
          <a:p>
            <a:pPr algn="l" rtl="0"/>
            <a:r>
              <a:rPr lang="en-US" sz="1900" dirty="0"/>
              <a:t>0.65 g /4.8 = 0.135 the base displaced by Zinc oxide</a:t>
            </a:r>
          </a:p>
          <a:p>
            <a:pPr algn="l" rtl="0"/>
            <a:r>
              <a:rPr lang="en-US" sz="1900" dirty="0"/>
              <a:t>The total amount of the base displaced = 0.38 + 1.15 + 0.135 = 1.665 ≈ 1.67 g</a:t>
            </a:r>
          </a:p>
          <a:p>
            <a:pPr algn="l" rtl="0"/>
            <a:r>
              <a:rPr lang="en-US" sz="1900" dirty="0"/>
              <a:t>The weight of the base required to prepare five unmedicated suppositories =5*2 = 10 g</a:t>
            </a:r>
          </a:p>
          <a:p>
            <a:pPr algn="l" rtl="0"/>
            <a:r>
              <a:rPr lang="en-US" sz="1900" dirty="0"/>
              <a:t>The weight of the base required to prepare five medicated suppositories=10 g – 1.67g = 8.33g </a:t>
            </a:r>
          </a:p>
          <a:p>
            <a:pPr algn="l" rtl="0"/>
            <a:r>
              <a:rPr lang="en-US" sz="1900" dirty="0"/>
              <a:t>The total weight of the three drugs = 1+ 1.5 +0.65 =3.15 g </a:t>
            </a:r>
          </a:p>
          <a:p>
            <a:pPr algn="l" rtl="0"/>
            <a:r>
              <a:rPr lang="en-US" sz="1900" dirty="0"/>
              <a:t>8.33 g + 3.15 g = 11.48 g </a:t>
            </a:r>
          </a:p>
          <a:p>
            <a:pPr algn="l" rtl="0"/>
            <a:r>
              <a:rPr lang="en-US" sz="1900" dirty="0"/>
              <a:t>The weight of each suppository = 11.48 /5 = 2.296 g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4105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5862" rIns="0" bIns="0" rtlCol="0">
            <a:spAutoFit/>
          </a:bodyPr>
          <a:lstStyle/>
          <a:p>
            <a:pPr marL="7366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Glycero</a:t>
            </a:r>
            <a:r>
              <a:rPr sz="2800" spc="-10" dirty="0"/>
              <a:t> </a:t>
            </a:r>
            <a:r>
              <a:rPr sz="2800" dirty="0"/>
              <a:t>–</a:t>
            </a:r>
            <a:r>
              <a:rPr sz="2800" spc="-10" dirty="0"/>
              <a:t> </a:t>
            </a:r>
            <a:r>
              <a:rPr sz="2800" dirty="0"/>
              <a:t>gelatin</a:t>
            </a:r>
            <a:r>
              <a:rPr sz="2800" spc="-10" dirty="0"/>
              <a:t> </a:t>
            </a:r>
            <a:r>
              <a:rPr sz="2800" dirty="0"/>
              <a:t>bases</a:t>
            </a:r>
            <a:r>
              <a:rPr sz="2800" spc="-10" dirty="0"/>
              <a:t> </a:t>
            </a:r>
            <a:r>
              <a:rPr sz="2800" dirty="0"/>
              <a:t>(Water</a:t>
            </a:r>
            <a:r>
              <a:rPr sz="2800" spc="-10" dirty="0"/>
              <a:t> </a:t>
            </a:r>
            <a:r>
              <a:rPr sz="2800" dirty="0"/>
              <a:t>Soluble</a:t>
            </a:r>
            <a:r>
              <a:rPr sz="2800" spc="-10" dirty="0"/>
              <a:t> Bases)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47311" y="941878"/>
            <a:ext cx="8035290" cy="3804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975" marR="5715" indent="-29591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09880" algn="l"/>
              </a:tabLst>
            </a:pPr>
            <a:r>
              <a:rPr sz="2400" dirty="0">
                <a:latin typeface="Times New Roman"/>
                <a:cs typeface="Times New Roman"/>
              </a:rPr>
              <a:t>These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compirse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mixture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glycerol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water,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is 	</a:t>
            </a:r>
            <a:r>
              <a:rPr sz="2400" dirty="0">
                <a:latin typeface="Times New Roman"/>
                <a:cs typeface="Times New Roman"/>
              </a:rPr>
              <a:t>stiffened</a:t>
            </a:r>
            <a:r>
              <a:rPr sz="2400" spc="114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1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gelatin.</a:t>
            </a:r>
            <a:r>
              <a:rPr sz="2400" spc="1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commonest</a:t>
            </a:r>
            <a:r>
              <a:rPr sz="2400" spc="114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1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use</a:t>
            </a:r>
            <a:r>
              <a:rPr sz="2400" spc="1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12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glycerol 	</a:t>
            </a:r>
            <a:r>
              <a:rPr sz="2400" dirty="0">
                <a:latin typeface="Times New Roman"/>
                <a:cs typeface="Times New Roman"/>
              </a:rPr>
              <a:t>suppositories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BP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has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14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%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w/w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gelatin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70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%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w/w 	</a:t>
            </a:r>
            <a:r>
              <a:rPr sz="2400" dirty="0">
                <a:latin typeface="Times New Roman"/>
                <a:cs typeface="Times New Roman"/>
              </a:rPr>
              <a:t>glycerol.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hot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climates,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gelatin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content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increased 	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18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%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w/w.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80"/>
              </a:spcBef>
              <a:buFont typeface="Arial MT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07975" marR="5080" indent="-295910" algn="just">
              <a:lnSpc>
                <a:spcPct val="100000"/>
              </a:lnSpc>
              <a:buFont typeface="Arial MT"/>
              <a:buChar char="•"/>
              <a:tabLst>
                <a:tab pos="309880" algn="l"/>
              </a:tabLst>
            </a:pPr>
            <a:r>
              <a:rPr sz="2400" dirty="0">
                <a:latin typeface="Times New Roman"/>
                <a:cs typeface="Times New Roman"/>
              </a:rPr>
              <a:t>Stiffer</a:t>
            </a:r>
            <a:r>
              <a:rPr sz="2400" spc="4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masses</a:t>
            </a:r>
            <a:r>
              <a:rPr sz="2400" spc="4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containing</a:t>
            </a:r>
            <a:r>
              <a:rPr sz="2400" spc="4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4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higher</a:t>
            </a:r>
            <a:r>
              <a:rPr sz="2400" spc="4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proportion</a:t>
            </a:r>
            <a:r>
              <a:rPr sz="2400" spc="5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4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gelatin</a:t>
            </a:r>
            <a:r>
              <a:rPr sz="2400" spc="49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are 	</a:t>
            </a:r>
            <a:r>
              <a:rPr sz="2400" dirty="0">
                <a:latin typeface="Times New Roman"/>
                <a:cs typeface="Times New Roman"/>
              </a:rPr>
              <a:t>also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product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contains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more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than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about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%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of 	</a:t>
            </a:r>
            <a:r>
              <a:rPr sz="2400" dirty="0">
                <a:latin typeface="Times New Roman"/>
                <a:cs typeface="Times New Roman"/>
              </a:rPr>
              <a:t>semi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1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liquid</a:t>
            </a:r>
            <a:r>
              <a:rPr sz="2400" spc="1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1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liquid</a:t>
            </a:r>
            <a:r>
              <a:rPr sz="2400" spc="1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because</a:t>
            </a:r>
            <a:r>
              <a:rPr sz="2400" spc="1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such</a:t>
            </a:r>
            <a:r>
              <a:rPr sz="2400" spc="1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additions</a:t>
            </a:r>
            <a:r>
              <a:rPr sz="2400" spc="10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make</a:t>
            </a:r>
            <a:r>
              <a:rPr sz="2400" spc="105" dirty="0">
                <a:latin typeface="Times New Roman"/>
                <a:cs typeface="Times New Roman"/>
              </a:rPr>
              <a:t>  </a:t>
            </a:r>
            <a:r>
              <a:rPr sz="2400" spc="-25" dirty="0">
                <a:latin typeface="Times New Roman"/>
                <a:cs typeface="Times New Roman"/>
              </a:rPr>
              <a:t>the 	</a:t>
            </a:r>
            <a:r>
              <a:rPr sz="2400" dirty="0">
                <a:latin typeface="Times New Roman"/>
                <a:cs typeface="Times New Roman"/>
              </a:rPr>
              <a:t>pervious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mass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soft.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0820" y="5478894"/>
            <a:ext cx="8229599" cy="13501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1724</Words>
  <Application>Microsoft Office PowerPoint</Application>
  <PresentationFormat>On-screen Show (4:3)</PresentationFormat>
  <Paragraphs>192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SimSun-ExtB</vt:lpstr>
      <vt:lpstr>Arial MT</vt:lpstr>
      <vt:lpstr>Times New Roman</vt:lpstr>
      <vt:lpstr>Office Theme</vt:lpstr>
      <vt:lpstr>Suppositories (2)</vt:lpstr>
      <vt:lpstr>The fatty bases</vt:lpstr>
      <vt:lpstr>PowerPoint Presentation</vt:lpstr>
      <vt:lpstr>PowerPoint Presentation</vt:lpstr>
      <vt:lpstr>Preparation of suppositories using theobbroma oil base</vt:lpstr>
      <vt:lpstr>PowerPoint Presentation</vt:lpstr>
      <vt:lpstr>PowerPoint Presentation</vt:lpstr>
      <vt:lpstr>PowerPoint Presentation</vt:lpstr>
      <vt:lpstr>Glycero – gelatin bases (Water Soluble Bases)</vt:lpstr>
      <vt:lpstr>PowerPoint Presentation</vt:lpstr>
      <vt:lpstr>Preparation of suppositories using Glycero– gelatin base</vt:lpstr>
      <vt:lpstr>PowerPoint Presentation</vt:lpstr>
      <vt:lpstr>PowerPoint Presentation</vt:lpstr>
      <vt:lpstr>PowerPoint Presentation</vt:lpstr>
      <vt:lpstr>PowerPoint Presentation</vt:lpstr>
      <vt:lpstr>Macrogol (PEG)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Hp-x88</dc:creator>
  <cp:lastModifiedBy>Hp-x88</cp:lastModifiedBy>
  <cp:revision>6</cp:revision>
  <dcterms:created xsi:type="dcterms:W3CDTF">2025-02-02T09:54:03Z</dcterms:created>
  <dcterms:modified xsi:type="dcterms:W3CDTF">2025-02-09T19:59:24Z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2025-02-02T00:00:00Z</vt:filetime>
  </property>
  <property fmtid="{D5CDD505-2E9C-101B-9397-08002B2CF9AE}" pid="3" name="Creator">
    <vt:lpwstr>Google</vt:lpwstr>
  </property>
  <property fmtid="{D5CDD505-2E9C-101B-9397-08002B2CF9AE}" pid="4" name="LastSaved">
    <vt:filetime>2025-02-02T00:00:00Z</vt:filetime>
  </property>
</Properties>
</file>