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C40088-8D9F-4D88-9B41-6F00DA6B264F}" type="doc">
      <dgm:prSet loTypeId="urn:microsoft.com/office/officeart/2005/8/layout/chevron2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pPr rtl="1"/>
          <a:endParaRPr lang="ar-IQ"/>
        </a:p>
      </dgm:t>
    </dgm:pt>
    <dgm:pt modelId="{B2E575AF-91EA-4DDF-A4B0-FE34A87C97BD}">
      <dgm:prSet phldrT="[Text]"/>
      <dgm:spPr/>
      <dgm:t>
        <a:bodyPr/>
        <a:lstStyle/>
        <a:p>
          <a:pPr rtl="1"/>
          <a:r>
            <a:rPr lang="en-US" dirty="0"/>
            <a:t>O/W emulsions </a:t>
          </a:r>
          <a:endParaRPr lang="ar-IQ" dirty="0"/>
        </a:p>
      </dgm:t>
    </dgm:pt>
    <dgm:pt modelId="{94FFB234-4061-4D1F-B1AB-6F602C0A2AA1}" type="parTrans" cxnId="{D7182B8E-A35F-4D09-A368-622C37D57983}">
      <dgm:prSet/>
      <dgm:spPr/>
      <dgm:t>
        <a:bodyPr/>
        <a:lstStyle/>
        <a:p>
          <a:pPr rtl="1"/>
          <a:endParaRPr lang="ar-IQ"/>
        </a:p>
      </dgm:t>
    </dgm:pt>
    <dgm:pt modelId="{10D029D6-C146-4BBC-AC89-97093A967F0A}" type="sibTrans" cxnId="{D7182B8E-A35F-4D09-A368-622C37D57983}">
      <dgm:prSet/>
      <dgm:spPr/>
      <dgm:t>
        <a:bodyPr/>
        <a:lstStyle/>
        <a:p>
          <a:pPr rtl="1"/>
          <a:endParaRPr lang="ar-IQ"/>
        </a:p>
      </dgm:t>
    </dgm:pt>
    <dgm:pt modelId="{82AF94DD-5C17-4F9B-9217-29F4B54AC692}">
      <dgm:prSet phldrT="[Text]"/>
      <dgm:spPr/>
      <dgm:t>
        <a:bodyPr/>
        <a:lstStyle/>
        <a:p>
          <a:pPr rtl="0"/>
          <a:r>
            <a:rPr lang="en-US" dirty="0"/>
            <a:t>in this type the oil droplets (internal phase) are dispersed throughout the aqueous phase (external phase)</a:t>
          </a:r>
          <a:endParaRPr lang="ar-IQ" dirty="0"/>
        </a:p>
      </dgm:t>
    </dgm:pt>
    <dgm:pt modelId="{8FD3C1B3-B804-4BCB-8D43-C71EB2B00535}" type="parTrans" cxnId="{A6187790-5E1D-4155-8FA5-C624A3FECC3F}">
      <dgm:prSet/>
      <dgm:spPr/>
      <dgm:t>
        <a:bodyPr/>
        <a:lstStyle/>
        <a:p>
          <a:pPr rtl="1"/>
          <a:endParaRPr lang="ar-IQ"/>
        </a:p>
      </dgm:t>
    </dgm:pt>
    <dgm:pt modelId="{45097212-E504-4653-9B1F-4747CCA70676}" type="sibTrans" cxnId="{A6187790-5E1D-4155-8FA5-C624A3FECC3F}">
      <dgm:prSet/>
      <dgm:spPr/>
      <dgm:t>
        <a:bodyPr/>
        <a:lstStyle/>
        <a:p>
          <a:pPr rtl="1"/>
          <a:endParaRPr lang="ar-IQ"/>
        </a:p>
      </dgm:t>
    </dgm:pt>
    <dgm:pt modelId="{B654AB61-0E92-4950-BA84-711297BC965E}">
      <dgm:prSet phldrT="[Text]"/>
      <dgm:spPr/>
      <dgm:t>
        <a:bodyPr/>
        <a:lstStyle/>
        <a:p>
          <a:pPr rtl="1"/>
          <a:r>
            <a:rPr lang="en-US" dirty="0"/>
            <a:t>W/O emulsions </a:t>
          </a:r>
          <a:endParaRPr lang="ar-IQ" dirty="0"/>
        </a:p>
      </dgm:t>
    </dgm:pt>
    <dgm:pt modelId="{DB1238E5-E474-4248-9D0B-862EF97A8F90}" type="parTrans" cxnId="{20D4A858-38E1-4294-A687-8A8005629D8B}">
      <dgm:prSet/>
      <dgm:spPr/>
      <dgm:t>
        <a:bodyPr/>
        <a:lstStyle/>
        <a:p>
          <a:pPr rtl="1"/>
          <a:endParaRPr lang="ar-IQ"/>
        </a:p>
      </dgm:t>
    </dgm:pt>
    <dgm:pt modelId="{427FCFCD-CC01-445F-A988-A56E157A3497}" type="sibTrans" cxnId="{20D4A858-38E1-4294-A687-8A8005629D8B}">
      <dgm:prSet/>
      <dgm:spPr/>
      <dgm:t>
        <a:bodyPr/>
        <a:lstStyle/>
        <a:p>
          <a:pPr rtl="1"/>
          <a:endParaRPr lang="ar-IQ"/>
        </a:p>
      </dgm:t>
    </dgm:pt>
    <dgm:pt modelId="{216645A5-478A-4ED1-9BAB-7584F59EA51D}">
      <dgm:prSet phldrT="[Text]"/>
      <dgm:spPr/>
      <dgm:t>
        <a:bodyPr/>
        <a:lstStyle/>
        <a:p>
          <a:pPr rtl="0"/>
          <a:r>
            <a:rPr lang="en-US" dirty="0"/>
            <a:t>in which the water (internal phase )is dispersed throughout the oil phase (external phase).</a:t>
          </a:r>
          <a:endParaRPr lang="ar-IQ" dirty="0"/>
        </a:p>
      </dgm:t>
    </dgm:pt>
    <dgm:pt modelId="{D86BDC85-EF9D-4F26-8FD9-B8BD9768CB96}" type="parTrans" cxnId="{DAD6E243-3F26-43E1-9B8A-8C9E678CB100}">
      <dgm:prSet/>
      <dgm:spPr/>
      <dgm:t>
        <a:bodyPr/>
        <a:lstStyle/>
        <a:p>
          <a:pPr rtl="1"/>
          <a:endParaRPr lang="ar-IQ"/>
        </a:p>
      </dgm:t>
    </dgm:pt>
    <dgm:pt modelId="{D389961B-347F-4F1E-AD61-93934F48B015}" type="sibTrans" cxnId="{DAD6E243-3F26-43E1-9B8A-8C9E678CB100}">
      <dgm:prSet/>
      <dgm:spPr/>
      <dgm:t>
        <a:bodyPr/>
        <a:lstStyle/>
        <a:p>
          <a:pPr rtl="1"/>
          <a:endParaRPr lang="ar-IQ"/>
        </a:p>
      </dgm:t>
    </dgm:pt>
    <dgm:pt modelId="{877CC631-9BE5-4B29-907D-D603B1139627}" type="pres">
      <dgm:prSet presAssocID="{89C40088-8D9F-4D88-9B41-6F00DA6B264F}" presName="linearFlow" presStyleCnt="0">
        <dgm:presLayoutVars>
          <dgm:dir/>
          <dgm:animLvl val="lvl"/>
          <dgm:resizeHandles val="exact"/>
        </dgm:presLayoutVars>
      </dgm:prSet>
      <dgm:spPr/>
    </dgm:pt>
    <dgm:pt modelId="{0E1DC932-29A5-4E1F-9C07-36AD4CD6367A}" type="pres">
      <dgm:prSet presAssocID="{B2E575AF-91EA-4DDF-A4B0-FE34A87C97BD}" presName="composite" presStyleCnt="0"/>
      <dgm:spPr/>
    </dgm:pt>
    <dgm:pt modelId="{60E37CA5-C6B4-4A71-8822-AA094DBDFB5E}" type="pres">
      <dgm:prSet presAssocID="{B2E575AF-91EA-4DDF-A4B0-FE34A87C97BD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68130E9F-B829-4C39-9208-366E148BCA89}" type="pres">
      <dgm:prSet presAssocID="{B2E575AF-91EA-4DDF-A4B0-FE34A87C97BD}" presName="descendantText" presStyleLbl="alignAcc1" presStyleIdx="0" presStyleCnt="2">
        <dgm:presLayoutVars>
          <dgm:bulletEnabled val="1"/>
        </dgm:presLayoutVars>
      </dgm:prSet>
      <dgm:spPr/>
    </dgm:pt>
    <dgm:pt modelId="{DC33B757-4B9C-40D0-95B0-F1A56D0A5B47}" type="pres">
      <dgm:prSet presAssocID="{10D029D6-C146-4BBC-AC89-97093A967F0A}" presName="sp" presStyleCnt="0"/>
      <dgm:spPr/>
    </dgm:pt>
    <dgm:pt modelId="{998C392F-EB98-4AA1-87E9-3407D6DC2C9F}" type="pres">
      <dgm:prSet presAssocID="{B654AB61-0E92-4950-BA84-711297BC965E}" presName="composite" presStyleCnt="0"/>
      <dgm:spPr/>
    </dgm:pt>
    <dgm:pt modelId="{C0324D0E-F0D7-4858-B39B-B98D1920B7B1}" type="pres">
      <dgm:prSet presAssocID="{B654AB61-0E92-4950-BA84-711297BC965E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243BA169-4BD9-4BE6-833D-48C59BE062CC}" type="pres">
      <dgm:prSet presAssocID="{B654AB61-0E92-4950-BA84-711297BC965E}" presName="descendantText" presStyleLbl="alignAcc1" presStyleIdx="1" presStyleCnt="2">
        <dgm:presLayoutVars>
          <dgm:bulletEnabled val="1"/>
        </dgm:presLayoutVars>
      </dgm:prSet>
      <dgm:spPr/>
    </dgm:pt>
  </dgm:ptLst>
  <dgm:cxnLst>
    <dgm:cxn modelId="{EC2ABC03-3A96-4275-B89F-D7896E987F3A}" type="presOf" srcId="{B654AB61-0E92-4950-BA84-711297BC965E}" destId="{C0324D0E-F0D7-4858-B39B-B98D1920B7B1}" srcOrd="0" destOrd="0" presId="urn:microsoft.com/office/officeart/2005/8/layout/chevron2"/>
    <dgm:cxn modelId="{D0AF9A2A-F43C-4B1E-959D-48C61DAF9D56}" type="presOf" srcId="{89C40088-8D9F-4D88-9B41-6F00DA6B264F}" destId="{877CC631-9BE5-4B29-907D-D603B1139627}" srcOrd="0" destOrd="0" presId="urn:microsoft.com/office/officeart/2005/8/layout/chevron2"/>
    <dgm:cxn modelId="{DAD6E243-3F26-43E1-9B8A-8C9E678CB100}" srcId="{B654AB61-0E92-4950-BA84-711297BC965E}" destId="{216645A5-478A-4ED1-9BAB-7584F59EA51D}" srcOrd="0" destOrd="0" parTransId="{D86BDC85-EF9D-4F26-8FD9-B8BD9768CB96}" sibTransId="{D389961B-347F-4F1E-AD61-93934F48B015}"/>
    <dgm:cxn modelId="{716EC376-5E1B-4289-B59E-9B2440917E9C}" type="presOf" srcId="{216645A5-478A-4ED1-9BAB-7584F59EA51D}" destId="{243BA169-4BD9-4BE6-833D-48C59BE062CC}" srcOrd="0" destOrd="0" presId="urn:microsoft.com/office/officeart/2005/8/layout/chevron2"/>
    <dgm:cxn modelId="{20D4A858-38E1-4294-A687-8A8005629D8B}" srcId="{89C40088-8D9F-4D88-9B41-6F00DA6B264F}" destId="{B654AB61-0E92-4950-BA84-711297BC965E}" srcOrd="1" destOrd="0" parTransId="{DB1238E5-E474-4248-9D0B-862EF97A8F90}" sibTransId="{427FCFCD-CC01-445F-A988-A56E157A3497}"/>
    <dgm:cxn modelId="{D7182B8E-A35F-4D09-A368-622C37D57983}" srcId="{89C40088-8D9F-4D88-9B41-6F00DA6B264F}" destId="{B2E575AF-91EA-4DDF-A4B0-FE34A87C97BD}" srcOrd="0" destOrd="0" parTransId="{94FFB234-4061-4D1F-B1AB-6F602C0A2AA1}" sibTransId="{10D029D6-C146-4BBC-AC89-97093A967F0A}"/>
    <dgm:cxn modelId="{A6187790-5E1D-4155-8FA5-C624A3FECC3F}" srcId="{B2E575AF-91EA-4DDF-A4B0-FE34A87C97BD}" destId="{82AF94DD-5C17-4F9B-9217-29F4B54AC692}" srcOrd="0" destOrd="0" parTransId="{8FD3C1B3-B804-4BCB-8D43-C71EB2B00535}" sibTransId="{45097212-E504-4653-9B1F-4747CCA70676}"/>
    <dgm:cxn modelId="{1E25EDC4-AE94-4764-9AA1-8AFA665DC58E}" type="presOf" srcId="{B2E575AF-91EA-4DDF-A4B0-FE34A87C97BD}" destId="{60E37CA5-C6B4-4A71-8822-AA094DBDFB5E}" srcOrd="0" destOrd="0" presId="urn:microsoft.com/office/officeart/2005/8/layout/chevron2"/>
    <dgm:cxn modelId="{1BEE4FD0-5D59-4A50-AB21-F83BEF7CC8CC}" type="presOf" srcId="{82AF94DD-5C17-4F9B-9217-29F4B54AC692}" destId="{68130E9F-B829-4C39-9208-366E148BCA89}" srcOrd="0" destOrd="0" presId="urn:microsoft.com/office/officeart/2005/8/layout/chevron2"/>
    <dgm:cxn modelId="{81377534-E699-40A3-98CE-007567F4DE38}" type="presParOf" srcId="{877CC631-9BE5-4B29-907D-D603B1139627}" destId="{0E1DC932-29A5-4E1F-9C07-36AD4CD6367A}" srcOrd="0" destOrd="0" presId="urn:microsoft.com/office/officeart/2005/8/layout/chevron2"/>
    <dgm:cxn modelId="{FA0454EE-9155-42E0-8473-43BCB305E35E}" type="presParOf" srcId="{0E1DC932-29A5-4E1F-9C07-36AD4CD6367A}" destId="{60E37CA5-C6B4-4A71-8822-AA094DBDFB5E}" srcOrd="0" destOrd="0" presId="urn:microsoft.com/office/officeart/2005/8/layout/chevron2"/>
    <dgm:cxn modelId="{C706C43F-0EE0-4BBB-AE48-811B1192F1F1}" type="presParOf" srcId="{0E1DC932-29A5-4E1F-9C07-36AD4CD6367A}" destId="{68130E9F-B829-4C39-9208-366E148BCA89}" srcOrd="1" destOrd="0" presId="urn:microsoft.com/office/officeart/2005/8/layout/chevron2"/>
    <dgm:cxn modelId="{4BECE081-FC53-4D1C-B6B2-B28DDBB659C5}" type="presParOf" srcId="{877CC631-9BE5-4B29-907D-D603B1139627}" destId="{DC33B757-4B9C-40D0-95B0-F1A56D0A5B47}" srcOrd="1" destOrd="0" presId="urn:microsoft.com/office/officeart/2005/8/layout/chevron2"/>
    <dgm:cxn modelId="{DEB0AC33-1D73-4F78-9AA3-4C5C08973062}" type="presParOf" srcId="{877CC631-9BE5-4B29-907D-D603B1139627}" destId="{998C392F-EB98-4AA1-87E9-3407D6DC2C9F}" srcOrd="2" destOrd="0" presId="urn:microsoft.com/office/officeart/2005/8/layout/chevron2"/>
    <dgm:cxn modelId="{47B5F6F2-993E-4A2F-80D4-F8C424F1E29E}" type="presParOf" srcId="{998C392F-EB98-4AA1-87E9-3407D6DC2C9F}" destId="{C0324D0E-F0D7-4858-B39B-B98D1920B7B1}" srcOrd="0" destOrd="0" presId="urn:microsoft.com/office/officeart/2005/8/layout/chevron2"/>
    <dgm:cxn modelId="{AA5F21FE-2645-449E-918D-29A451A998B4}" type="presParOf" srcId="{998C392F-EB98-4AA1-87E9-3407D6DC2C9F}" destId="{243BA169-4BD9-4BE6-833D-48C59BE062C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28D90E-2A47-4DC2-A87A-7BFD26DB1E04}" type="doc">
      <dgm:prSet loTypeId="urn:microsoft.com/office/officeart/2008/layout/VerticalCurvedList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pPr rtl="1"/>
          <a:endParaRPr lang="ar-IQ"/>
        </a:p>
      </dgm:t>
    </dgm:pt>
    <dgm:pt modelId="{2118BFAB-B500-4A3E-A436-0BFE01C624A6}">
      <dgm:prSet phldrT="[Text]"/>
      <dgm:spPr/>
      <dgm:t>
        <a:bodyPr/>
        <a:lstStyle/>
        <a:p>
          <a:pPr rtl="1"/>
          <a:r>
            <a:rPr lang="en-US" b="1" dirty="0"/>
            <a:t>Dry gum method </a:t>
          </a:r>
          <a:endParaRPr lang="en-US" dirty="0"/>
        </a:p>
      </dgm:t>
    </dgm:pt>
    <dgm:pt modelId="{F04179C0-6A9E-43D3-8E7C-9CCCCBFA5A72}" type="parTrans" cxnId="{2FB8D540-414F-46AF-948F-8E077F26B845}">
      <dgm:prSet/>
      <dgm:spPr/>
      <dgm:t>
        <a:bodyPr/>
        <a:lstStyle/>
        <a:p>
          <a:pPr rtl="1"/>
          <a:endParaRPr lang="ar-IQ"/>
        </a:p>
      </dgm:t>
    </dgm:pt>
    <dgm:pt modelId="{2CD7061A-DE44-4FCE-9BD7-40460DA49405}" type="sibTrans" cxnId="{2FB8D540-414F-46AF-948F-8E077F26B845}">
      <dgm:prSet/>
      <dgm:spPr/>
      <dgm:t>
        <a:bodyPr/>
        <a:lstStyle/>
        <a:p>
          <a:pPr rtl="1"/>
          <a:endParaRPr lang="ar-IQ"/>
        </a:p>
      </dgm:t>
    </dgm:pt>
    <dgm:pt modelId="{38B05169-E818-4402-9C2B-F44DE8EAB665}">
      <dgm:prSet phldrT="[Text]"/>
      <dgm:spPr/>
      <dgm:t>
        <a:bodyPr/>
        <a:lstStyle/>
        <a:p>
          <a:pPr rtl="0"/>
          <a:r>
            <a:rPr lang="en-US" b="1" dirty="0"/>
            <a:t>Wet gum method</a:t>
          </a:r>
          <a:endParaRPr lang="ar-IQ" dirty="0"/>
        </a:p>
      </dgm:t>
    </dgm:pt>
    <dgm:pt modelId="{8D5AF6D9-76FF-42B3-B7B8-48A7ACF415B3}" type="parTrans" cxnId="{45FF8F07-DBC2-41B1-BB1A-4AE8AC936D5D}">
      <dgm:prSet/>
      <dgm:spPr/>
      <dgm:t>
        <a:bodyPr/>
        <a:lstStyle/>
        <a:p>
          <a:pPr rtl="1"/>
          <a:endParaRPr lang="ar-IQ"/>
        </a:p>
      </dgm:t>
    </dgm:pt>
    <dgm:pt modelId="{A5EB605D-C4CF-46CC-A62E-BBF9ED56BCC5}" type="sibTrans" cxnId="{45FF8F07-DBC2-41B1-BB1A-4AE8AC936D5D}">
      <dgm:prSet/>
      <dgm:spPr/>
      <dgm:t>
        <a:bodyPr/>
        <a:lstStyle/>
        <a:p>
          <a:pPr rtl="1"/>
          <a:endParaRPr lang="ar-IQ"/>
        </a:p>
      </dgm:t>
    </dgm:pt>
    <dgm:pt modelId="{4B3BE7F5-A4FD-4AA6-B687-90A23C00AF7C}">
      <dgm:prSet phldrT="[Text]"/>
      <dgm:spPr/>
      <dgm:t>
        <a:bodyPr/>
        <a:lstStyle/>
        <a:p>
          <a:pPr rtl="0"/>
          <a:r>
            <a:rPr lang="en-US" b="1" dirty="0"/>
            <a:t>Nascent soap method</a:t>
          </a:r>
          <a:endParaRPr lang="ar-IQ" dirty="0"/>
        </a:p>
      </dgm:t>
    </dgm:pt>
    <dgm:pt modelId="{0F7ADCD4-9C1B-475B-A9ED-57889BC78EDB}" type="parTrans" cxnId="{BB9D75B0-AA47-4C31-B145-EB67CBCDFC61}">
      <dgm:prSet/>
      <dgm:spPr/>
      <dgm:t>
        <a:bodyPr/>
        <a:lstStyle/>
        <a:p>
          <a:pPr rtl="1"/>
          <a:endParaRPr lang="ar-IQ"/>
        </a:p>
      </dgm:t>
    </dgm:pt>
    <dgm:pt modelId="{FA947BB8-779C-4703-91E0-A04777277EA4}" type="sibTrans" cxnId="{BB9D75B0-AA47-4C31-B145-EB67CBCDFC61}">
      <dgm:prSet/>
      <dgm:spPr/>
      <dgm:t>
        <a:bodyPr/>
        <a:lstStyle/>
        <a:p>
          <a:pPr rtl="1"/>
          <a:endParaRPr lang="ar-IQ"/>
        </a:p>
      </dgm:t>
    </dgm:pt>
    <dgm:pt modelId="{C3A281FC-BBFC-4801-8562-4A97AFE4ACBB}">
      <dgm:prSet/>
      <dgm:spPr/>
      <dgm:t>
        <a:bodyPr/>
        <a:lstStyle/>
        <a:p>
          <a:pPr rtl="0"/>
          <a:r>
            <a:rPr lang="en-US" b="1" dirty="0"/>
            <a:t>Electrical method (Using electrical homogenizers)</a:t>
          </a:r>
          <a:endParaRPr lang="ar-IQ" dirty="0"/>
        </a:p>
      </dgm:t>
    </dgm:pt>
    <dgm:pt modelId="{17E5627E-EE22-40C2-B384-6AEA40788F42}" type="parTrans" cxnId="{9E0808C1-4A3C-4BB0-BC1C-385C7B5FC2BA}">
      <dgm:prSet/>
      <dgm:spPr/>
      <dgm:t>
        <a:bodyPr/>
        <a:lstStyle/>
        <a:p>
          <a:pPr rtl="1"/>
          <a:endParaRPr lang="ar-IQ"/>
        </a:p>
      </dgm:t>
    </dgm:pt>
    <dgm:pt modelId="{D8A5BD0E-69FC-4F5F-B4F4-BFD2FF99A6FC}" type="sibTrans" cxnId="{9E0808C1-4A3C-4BB0-BC1C-385C7B5FC2BA}">
      <dgm:prSet/>
      <dgm:spPr/>
      <dgm:t>
        <a:bodyPr/>
        <a:lstStyle/>
        <a:p>
          <a:pPr rtl="1"/>
          <a:endParaRPr lang="ar-IQ"/>
        </a:p>
      </dgm:t>
    </dgm:pt>
    <dgm:pt modelId="{ECB0C402-02A8-4899-8B0A-60BB74FF5848}" type="pres">
      <dgm:prSet presAssocID="{8B28D90E-2A47-4DC2-A87A-7BFD26DB1E04}" presName="Name0" presStyleCnt="0">
        <dgm:presLayoutVars>
          <dgm:chMax val="7"/>
          <dgm:chPref val="7"/>
          <dgm:dir/>
        </dgm:presLayoutVars>
      </dgm:prSet>
      <dgm:spPr/>
    </dgm:pt>
    <dgm:pt modelId="{449B0942-14AF-434A-A031-FBE84B15B0D1}" type="pres">
      <dgm:prSet presAssocID="{8B28D90E-2A47-4DC2-A87A-7BFD26DB1E04}" presName="Name1" presStyleCnt="0"/>
      <dgm:spPr/>
    </dgm:pt>
    <dgm:pt modelId="{3F146906-567E-4CCB-915F-B78E9C88DFDB}" type="pres">
      <dgm:prSet presAssocID="{8B28D90E-2A47-4DC2-A87A-7BFD26DB1E04}" presName="cycle" presStyleCnt="0"/>
      <dgm:spPr/>
    </dgm:pt>
    <dgm:pt modelId="{1A950A03-35A6-41F7-85C3-AB88A596BD96}" type="pres">
      <dgm:prSet presAssocID="{8B28D90E-2A47-4DC2-A87A-7BFD26DB1E04}" presName="srcNode" presStyleLbl="node1" presStyleIdx="0" presStyleCnt="4"/>
      <dgm:spPr/>
    </dgm:pt>
    <dgm:pt modelId="{826A0323-310F-4313-B903-96210FC3ADE4}" type="pres">
      <dgm:prSet presAssocID="{8B28D90E-2A47-4DC2-A87A-7BFD26DB1E04}" presName="conn" presStyleLbl="parChTrans1D2" presStyleIdx="0" presStyleCnt="1"/>
      <dgm:spPr/>
    </dgm:pt>
    <dgm:pt modelId="{453E02CF-02A9-45F9-96ED-933C6186D6D0}" type="pres">
      <dgm:prSet presAssocID="{8B28D90E-2A47-4DC2-A87A-7BFD26DB1E04}" presName="extraNode" presStyleLbl="node1" presStyleIdx="0" presStyleCnt="4"/>
      <dgm:spPr/>
    </dgm:pt>
    <dgm:pt modelId="{8AAFF9DF-75F6-438E-A29E-CB63BD0CFD0A}" type="pres">
      <dgm:prSet presAssocID="{8B28D90E-2A47-4DC2-A87A-7BFD26DB1E04}" presName="dstNode" presStyleLbl="node1" presStyleIdx="0" presStyleCnt="4"/>
      <dgm:spPr/>
    </dgm:pt>
    <dgm:pt modelId="{476B90DC-38AE-4763-BC01-AC387A58FEBF}" type="pres">
      <dgm:prSet presAssocID="{2118BFAB-B500-4A3E-A436-0BFE01C624A6}" presName="text_1" presStyleLbl="node1" presStyleIdx="0" presStyleCnt="4">
        <dgm:presLayoutVars>
          <dgm:bulletEnabled val="1"/>
        </dgm:presLayoutVars>
      </dgm:prSet>
      <dgm:spPr/>
    </dgm:pt>
    <dgm:pt modelId="{06A2240C-450C-4052-9399-0C246687F5F4}" type="pres">
      <dgm:prSet presAssocID="{2118BFAB-B500-4A3E-A436-0BFE01C624A6}" presName="accent_1" presStyleCnt="0"/>
      <dgm:spPr/>
    </dgm:pt>
    <dgm:pt modelId="{0DFE510B-8CB7-4ECE-9813-7B3D493EFC18}" type="pres">
      <dgm:prSet presAssocID="{2118BFAB-B500-4A3E-A436-0BFE01C624A6}" presName="accentRepeatNode" presStyleLbl="solidFgAcc1" presStyleIdx="0" presStyleCnt="4"/>
      <dgm:spPr/>
    </dgm:pt>
    <dgm:pt modelId="{25EEFE34-4248-4BA7-B119-7F9E7E1B8D52}" type="pres">
      <dgm:prSet presAssocID="{38B05169-E818-4402-9C2B-F44DE8EAB665}" presName="text_2" presStyleLbl="node1" presStyleIdx="1" presStyleCnt="4">
        <dgm:presLayoutVars>
          <dgm:bulletEnabled val="1"/>
        </dgm:presLayoutVars>
      </dgm:prSet>
      <dgm:spPr/>
    </dgm:pt>
    <dgm:pt modelId="{71E26017-CFF4-40F1-8E9D-1A88D9471796}" type="pres">
      <dgm:prSet presAssocID="{38B05169-E818-4402-9C2B-F44DE8EAB665}" presName="accent_2" presStyleCnt="0"/>
      <dgm:spPr/>
    </dgm:pt>
    <dgm:pt modelId="{36316815-4050-4E2B-8C7B-E97ABE5B5EAD}" type="pres">
      <dgm:prSet presAssocID="{38B05169-E818-4402-9C2B-F44DE8EAB665}" presName="accentRepeatNode" presStyleLbl="solidFgAcc1" presStyleIdx="1" presStyleCnt="4"/>
      <dgm:spPr/>
    </dgm:pt>
    <dgm:pt modelId="{2B12365A-A50B-4EA5-A7FB-02524DE5F733}" type="pres">
      <dgm:prSet presAssocID="{4B3BE7F5-A4FD-4AA6-B687-90A23C00AF7C}" presName="text_3" presStyleLbl="node1" presStyleIdx="2" presStyleCnt="4">
        <dgm:presLayoutVars>
          <dgm:bulletEnabled val="1"/>
        </dgm:presLayoutVars>
      </dgm:prSet>
      <dgm:spPr/>
    </dgm:pt>
    <dgm:pt modelId="{1234BDA3-55C4-4402-83BE-62F68D106DCC}" type="pres">
      <dgm:prSet presAssocID="{4B3BE7F5-A4FD-4AA6-B687-90A23C00AF7C}" presName="accent_3" presStyleCnt="0"/>
      <dgm:spPr/>
    </dgm:pt>
    <dgm:pt modelId="{12C7DE5E-3F40-4D21-9311-4A8C7ACFECF0}" type="pres">
      <dgm:prSet presAssocID="{4B3BE7F5-A4FD-4AA6-B687-90A23C00AF7C}" presName="accentRepeatNode" presStyleLbl="solidFgAcc1" presStyleIdx="2" presStyleCnt="4"/>
      <dgm:spPr/>
    </dgm:pt>
    <dgm:pt modelId="{5E02CBF5-7FC6-4842-ADE5-FFF4A6517079}" type="pres">
      <dgm:prSet presAssocID="{C3A281FC-BBFC-4801-8562-4A97AFE4ACBB}" presName="text_4" presStyleLbl="node1" presStyleIdx="3" presStyleCnt="4">
        <dgm:presLayoutVars>
          <dgm:bulletEnabled val="1"/>
        </dgm:presLayoutVars>
      </dgm:prSet>
      <dgm:spPr/>
    </dgm:pt>
    <dgm:pt modelId="{0803865C-5B06-4030-9926-81B8B9BD64B4}" type="pres">
      <dgm:prSet presAssocID="{C3A281FC-BBFC-4801-8562-4A97AFE4ACBB}" presName="accent_4" presStyleCnt="0"/>
      <dgm:spPr/>
    </dgm:pt>
    <dgm:pt modelId="{15B6CA72-2F13-430D-A83D-8D2B1A861E18}" type="pres">
      <dgm:prSet presAssocID="{C3A281FC-BBFC-4801-8562-4A97AFE4ACBB}" presName="accentRepeatNode" presStyleLbl="solidFgAcc1" presStyleIdx="3" presStyleCnt="4"/>
      <dgm:spPr/>
    </dgm:pt>
  </dgm:ptLst>
  <dgm:cxnLst>
    <dgm:cxn modelId="{DF109301-827B-4918-B8C1-1DAB5D8D11F2}" type="presOf" srcId="{2CD7061A-DE44-4FCE-9BD7-40460DA49405}" destId="{826A0323-310F-4313-B903-96210FC3ADE4}" srcOrd="0" destOrd="0" presId="urn:microsoft.com/office/officeart/2008/layout/VerticalCurvedList"/>
    <dgm:cxn modelId="{45FF8F07-DBC2-41B1-BB1A-4AE8AC936D5D}" srcId="{8B28D90E-2A47-4DC2-A87A-7BFD26DB1E04}" destId="{38B05169-E818-4402-9C2B-F44DE8EAB665}" srcOrd="1" destOrd="0" parTransId="{8D5AF6D9-76FF-42B3-B7B8-48A7ACF415B3}" sibTransId="{A5EB605D-C4CF-46CC-A62E-BBF9ED56BCC5}"/>
    <dgm:cxn modelId="{2FB8D540-414F-46AF-948F-8E077F26B845}" srcId="{8B28D90E-2A47-4DC2-A87A-7BFD26DB1E04}" destId="{2118BFAB-B500-4A3E-A436-0BFE01C624A6}" srcOrd="0" destOrd="0" parTransId="{F04179C0-6A9E-43D3-8E7C-9CCCCBFA5A72}" sibTransId="{2CD7061A-DE44-4FCE-9BD7-40460DA49405}"/>
    <dgm:cxn modelId="{3A50F248-1F62-43F3-9B6D-C57D29016A56}" type="presOf" srcId="{38B05169-E818-4402-9C2B-F44DE8EAB665}" destId="{25EEFE34-4248-4BA7-B119-7F9E7E1B8D52}" srcOrd="0" destOrd="0" presId="urn:microsoft.com/office/officeart/2008/layout/VerticalCurvedList"/>
    <dgm:cxn modelId="{40F0ED6D-35A5-4949-94B2-46CD1E2315CF}" type="presOf" srcId="{2118BFAB-B500-4A3E-A436-0BFE01C624A6}" destId="{476B90DC-38AE-4763-BC01-AC387A58FEBF}" srcOrd="0" destOrd="0" presId="urn:microsoft.com/office/officeart/2008/layout/VerticalCurvedList"/>
    <dgm:cxn modelId="{8CDECF76-55A2-4810-AF3E-37573E8B11E1}" type="presOf" srcId="{8B28D90E-2A47-4DC2-A87A-7BFD26DB1E04}" destId="{ECB0C402-02A8-4899-8B0A-60BB74FF5848}" srcOrd="0" destOrd="0" presId="urn:microsoft.com/office/officeart/2008/layout/VerticalCurvedList"/>
    <dgm:cxn modelId="{01640389-2886-4535-9653-C9C3E101ED1D}" type="presOf" srcId="{4B3BE7F5-A4FD-4AA6-B687-90A23C00AF7C}" destId="{2B12365A-A50B-4EA5-A7FB-02524DE5F733}" srcOrd="0" destOrd="0" presId="urn:microsoft.com/office/officeart/2008/layout/VerticalCurvedList"/>
    <dgm:cxn modelId="{64C4F7A0-21C5-43BA-9C54-83C896D1D5F4}" type="presOf" srcId="{C3A281FC-BBFC-4801-8562-4A97AFE4ACBB}" destId="{5E02CBF5-7FC6-4842-ADE5-FFF4A6517079}" srcOrd="0" destOrd="0" presId="urn:microsoft.com/office/officeart/2008/layout/VerticalCurvedList"/>
    <dgm:cxn modelId="{BB9D75B0-AA47-4C31-B145-EB67CBCDFC61}" srcId="{8B28D90E-2A47-4DC2-A87A-7BFD26DB1E04}" destId="{4B3BE7F5-A4FD-4AA6-B687-90A23C00AF7C}" srcOrd="2" destOrd="0" parTransId="{0F7ADCD4-9C1B-475B-A9ED-57889BC78EDB}" sibTransId="{FA947BB8-779C-4703-91E0-A04777277EA4}"/>
    <dgm:cxn modelId="{9E0808C1-4A3C-4BB0-BC1C-385C7B5FC2BA}" srcId="{8B28D90E-2A47-4DC2-A87A-7BFD26DB1E04}" destId="{C3A281FC-BBFC-4801-8562-4A97AFE4ACBB}" srcOrd="3" destOrd="0" parTransId="{17E5627E-EE22-40C2-B384-6AEA40788F42}" sibTransId="{D8A5BD0E-69FC-4F5F-B4F4-BFD2FF99A6FC}"/>
    <dgm:cxn modelId="{576E6FDF-954D-49F0-A2B5-3AB46396E887}" type="presParOf" srcId="{ECB0C402-02A8-4899-8B0A-60BB74FF5848}" destId="{449B0942-14AF-434A-A031-FBE84B15B0D1}" srcOrd="0" destOrd="0" presId="urn:microsoft.com/office/officeart/2008/layout/VerticalCurvedList"/>
    <dgm:cxn modelId="{793DC024-DC07-4851-ABB3-285593E27363}" type="presParOf" srcId="{449B0942-14AF-434A-A031-FBE84B15B0D1}" destId="{3F146906-567E-4CCB-915F-B78E9C88DFDB}" srcOrd="0" destOrd="0" presId="urn:microsoft.com/office/officeart/2008/layout/VerticalCurvedList"/>
    <dgm:cxn modelId="{EA7D24DB-22BB-47E9-BCDD-8533C9313A24}" type="presParOf" srcId="{3F146906-567E-4CCB-915F-B78E9C88DFDB}" destId="{1A950A03-35A6-41F7-85C3-AB88A596BD96}" srcOrd="0" destOrd="0" presId="urn:microsoft.com/office/officeart/2008/layout/VerticalCurvedList"/>
    <dgm:cxn modelId="{B79FCC2A-5B46-42A6-9197-CFD5FF47FAB8}" type="presParOf" srcId="{3F146906-567E-4CCB-915F-B78E9C88DFDB}" destId="{826A0323-310F-4313-B903-96210FC3ADE4}" srcOrd="1" destOrd="0" presId="urn:microsoft.com/office/officeart/2008/layout/VerticalCurvedList"/>
    <dgm:cxn modelId="{28E770B7-2AE4-46EE-939F-3ACE19449F9B}" type="presParOf" srcId="{3F146906-567E-4CCB-915F-B78E9C88DFDB}" destId="{453E02CF-02A9-45F9-96ED-933C6186D6D0}" srcOrd="2" destOrd="0" presId="urn:microsoft.com/office/officeart/2008/layout/VerticalCurvedList"/>
    <dgm:cxn modelId="{6B1A269E-9D7F-4BA1-98EA-FEC849FE106C}" type="presParOf" srcId="{3F146906-567E-4CCB-915F-B78E9C88DFDB}" destId="{8AAFF9DF-75F6-438E-A29E-CB63BD0CFD0A}" srcOrd="3" destOrd="0" presId="urn:microsoft.com/office/officeart/2008/layout/VerticalCurvedList"/>
    <dgm:cxn modelId="{B6EE3A0A-CD33-4968-B193-F43411F5F82A}" type="presParOf" srcId="{449B0942-14AF-434A-A031-FBE84B15B0D1}" destId="{476B90DC-38AE-4763-BC01-AC387A58FEBF}" srcOrd="1" destOrd="0" presId="urn:microsoft.com/office/officeart/2008/layout/VerticalCurvedList"/>
    <dgm:cxn modelId="{47D67E5B-90AB-4D54-A5EE-081DFF5FCD89}" type="presParOf" srcId="{449B0942-14AF-434A-A031-FBE84B15B0D1}" destId="{06A2240C-450C-4052-9399-0C246687F5F4}" srcOrd="2" destOrd="0" presId="urn:microsoft.com/office/officeart/2008/layout/VerticalCurvedList"/>
    <dgm:cxn modelId="{7102EAF4-0E85-428D-908E-BA90FFC562E1}" type="presParOf" srcId="{06A2240C-450C-4052-9399-0C246687F5F4}" destId="{0DFE510B-8CB7-4ECE-9813-7B3D493EFC18}" srcOrd="0" destOrd="0" presId="urn:microsoft.com/office/officeart/2008/layout/VerticalCurvedList"/>
    <dgm:cxn modelId="{753F0891-3F3E-4A9B-87A4-FCF4EA51F8B6}" type="presParOf" srcId="{449B0942-14AF-434A-A031-FBE84B15B0D1}" destId="{25EEFE34-4248-4BA7-B119-7F9E7E1B8D52}" srcOrd="3" destOrd="0" presId="urn:microsoft.com/office/officeart/2008/layout/VerticalCurvedList"/>
    <dgm:cxn modelId="{AA6D43D8-BB33-4898-974D-AF934788DD92}" type="presParOf" srcId="{449B0942-14AF-434A-A031-FBE84B15B0D1}" destId="{71E26017-CFF4-40F1-8E9D-1A88D9471796}" srcOrd="4" destOrd="0" presId="urn:microsoft.com/office/officeart/2008/layout/VerticalCurvedList"/>
    <dgm:cxn modelId="{8A6EC32C-AF05-4593-BD74-2E3141AB5DCA}" type="presParOf" srcId="{71E26017-CFF4-40F1-8E9D-1A88D9471796}" destId="{36316815-4050-4E2B-8C7B-E97ABE5B5EAD}" srcOrd="0" destOrd="0" presId="urn:microsoft.com/office/officeart/2008/layout/VerticalCurvedList"/>
    <dgm:cxn modelId="{8FF7A2CB-764B-4DBA-ABA8-12F4C92DE0BA}" type="presParOf" srcId="{449B0942-14AF-434A-A031-FBE84B15B0D1}" destId="{2B12365A-A50B-4EA5-A7FB-02524DE5F733}" srcOrd="5" destOrd="0" presId="urn:microsoft.com/office/officeart/2008/layout/VerticalCurvedList"/>
    <dgm:cxn modelId="{E78F8DBF-AC29-404F-AF28-8BD60BAC346E}" type="presParOf" srcId="{449B0942-14AF-434A-A031-FBE84B15B0D1}" destId="{1234BDA3-55C4-4402-83BE-62F68D106DCC}" srcOrd="6" destOrd="0" presId="urn:microsoft.com/office/officeart/2008/layout/VerticalCurvedList"/>
    <dgm:cxn modelId="{468310D9-F81A-4BC5-9D48-B45A3D8B09CF}" type="presParOf" srcId="{1234BDA3-55C4-4402-83BE-62F68D106DCC}" destId="{12C7DE5E-3F40-4D21-9311-4A8C7ACFECF0}" srcOrd="0" destOrd="0" presId="urn:microsoft.com/office/officeart/2008/layout/VerticalCurvedList"/>
    <dgm:cxn modelId="{E2E6C0C1-206F-4084-9D31-33084A7DF1A0}" type="presParOf" srcId="{449B0942-14AF-434A-A031-FBE84B15B0D1}" destId="{5E02CBF5-7FC6-4842-ADE5-FFF4A6517079}" srcOrd="7" destOrd="0" presId="urn:microsoft.com/office/officeart/2008/layout/VerticalCurvedList"/>
    <dgm:cxn modelId="{063CECB0-B3E6-4CC3-AADA-5090C544E0C5}" type="presParOf" srcId="{449B0942-14AF-434A-A031-FBE84B15B0D1}" destId="{0803865C-5B06-4030-9926-81B8B9BD64B4}" srcOrd="8" destOrd="0" presId="urn:microsoft.com/office/officeart/2008/layout/VerticalCurvedList"/>
    <dgm:cxn modelId="{37F3CD6D-201D-431D-8AB0-85F6810493ED}" type="presParOf" srcId="{0803865C-5B06-4030-9926-81B8B9BD64B4}" destId="{15B6CA72-2F13-430D-A83D-8D2B1A861E1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A7C9F1-123B-4AE4-B3B3-2EA1B0916F14}" type="doc">
      <dgm:prSet loTypeId="urn:microsoft.com/office/officeart/2005/8/layout/radial4" loCatId="relationship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pPr rtl="1"/>
          <a:endParaRPr lang="ar-IQ"/>
        </a:p>
      </dgm:t>
    </dgm:pt>
    <dgm:pt modelId="{A308E2E2-545C-4427-B5F8-A33DB33911B2}">
      <dgm:prSet phldrT="[Text]"/>
      <dgm:spPr/>
      <dgm:t>
        <a:bodyPr/>
        <a:lstStyle/>
        <a:p>
          <a:pPr rtl="1"/>
          <a:r>
            <a:rPr lang="en-US" dirty="0"/>
            <a:t>Bad emulsion</a:t>
          </a:r>
          <a:endParaRPr lang="ar-IQ" dirty="0"/>
        </a:p>
      </dgm:t>
    </dgm:pt>
    <dgm:pt modelId="{C9DB5291-CEBF-4428-B0A5-EF967D96F38A}" type="parTrans" cxnId="{02190468-2BBB-4324-9C22-F8500BD10242}">
      <dgm:prSet/>
      <dgm:spPr/>
      <dgm:t>
        <a:bodyPr/>
        <a:lstStyle/>
        <a:p>
          <a:pPr rtl="1"/>
          <a:endParaRPr lang="ar-IQ"/>
        </a:p>
      </dgm:t>
    </dgm:pt>
    <dgm:pt modelId="{BC066885-1FA4-41D0-8E27-F51E7ACCAEEF}" type="sibTrans" cxnId="{02190468-2BBB-4324-9C22-F8500BD10242}">
      <dgm:prSet/>
      <dgm:spPr/>
      <dgm:t>
        <a:bodyPr/>
        <a:lstStyle/>
        <a:p>
          <a:pPr rtl="1"/>
          <a:endParaRPr lang="ar-IQ"/>
        </a:p>
      </dgm:t>
    </dgm:pt>
    <dgm:pt modelId="{B8B09B28-D5FD-4F13-96EA-B452D276D1B0}">
      <dgm:prSet phldrT="[Text]"/>
      <dgm:spPr/>
      <dgm:t>
        <a:bodyPr/>
        <a:lstStyle/>
        <a:p>
          <a:pPr rtl="1"/>
          <a:r>
            <a:rPr lang="en-US" dirty="0"/>
            <a:t>Flocculation and creaming (reversible).</a:t>
          </a:r>
        </a:p>
        <a:p>
          <a:pPr rtl="1"/>
          <a:endParaRPr lang="ar-IQ" dirty="0"/>
        </a:p>
      </dgm:t>
    </dgm:pt>
    <dgm:pt modelId="{573E1589-C4E1-47DD-AB32-90C6296A41BF}" type="parTrans" cxnId="{A6EF94F5-E59C-4FE1-9058-F855FF49B475}">
      <dgm:prSet/>
      <dgm:spPr/>
      <dgm:t>
        <a:bodyPr/>
        <a:lstStyle/>
        <a:p>
          <a:pPr rtl="1"/>
          <a:endParaRPr lang="ar-IQ"/>
        </a:p>
      </dgm:t>
    </dgm:pt>
    <dgm:pt modelId="{59F23B3E-E362-46BF-A159-31A63030B3C1}" type="sibTrans" cxnId="{A6EF94F5-E59C-4FE1-9058-F855FF49B475}">
      <dgm:prSet/>
      <dgm:spPr/>
      <dgm:t>
        <a:bodyPr/>
        <a:lstStyle/>
        <a:p>
          <a:pPr rtl="1"/>
          <a:endParaRPr lang="ar-IQ"/>
        </a:p>
      </dgm:t>
    </dgm:pt>
    <dgm:pt modelId="{AB5B3C1D-7C5B-4F9F-BA6E-88DCFB02F159}">
      <dgm:prSet phldrT="[Text]"/>
      <dgm:spPr/>
      <dgm:t>
        <a:bodyPr/>
        <a:lstStyle/>
        <a:p>
          <a:pPr rtl="1"/>
          <a:r>
            <a:rPr lang="en-US" dirty="0"/>
            <a:t>Coalescence and  breaking( irreversible).</a:t>
          </a:r>
          <a:endParaRPr lang="ar-IQ" dirty="0"/>
        </a:p>
      </dgm:t>
    </dgm:pt>
    <dgm:pt modelId="{57044B3B-E26B-4599-89F8-246CB3DF9D56}" type="parTrans" cxnId="{95D4543E-3495-4BCB-9444-396B8248E1F2}">
      <dgm:prSet/>
      <dgm:spPr/>
      <dgm:t>
        <a:bodyPr/>
        <a:lstStyle/>
        <a:p>
          <a:pPr rtl="1"/>
          <a:endParaRPr lang="ar-IQ"/>
        </a:p>
      </dgm:t>
    </dgm:pt>
    <dgm:pt modelId="{4E01F4AF-622A-4E47-B7BE-29FFBF165FA6}" type="sibTrans" cxnId="{95D4543E-3495-4BCB-9444-396B8248E1F2}">
      <dgm:prSet/>
      <dgm:spPr/>
      <dgm:t>
        <a:bodyPr/>
        <a:lstStyle/>
        <a:p>
          <a:pPr rtl="1"/>
          <a:endParaRPr lang="ar-IQ"/>
        </a:p>
      </dgm:t>
    </dgm:pt>
    <dgm:pt modelId="{007A57CE-4475-4C32-AF2A-F293BE812ECA}">
      <dgm:prSet phldrT="[Text]"/>
      <dgm:spPr/>
      <dgm:t>
        <a:bodyPr/>
        <a:lstStyle/>
        <a:p>
          <a:pPr rtl="1"/>
          <a:r>
            <a:rPr lang="en-US" dirty="0"/>
            <a:t>Deterioration by microorganisms.</a:t>
          </a:r>
          <a:endParaRPr lang="ar-IQ" dirty="0"/>
        </a:p>
      </dgm:t>
    </dgm:pt>
    <dgm:pt modelId="{096A5435-88CC-46DF-9BD2-40AEF86CD438}" type="parTrans" cxnId="{EDE96611-CD93-418C-9939-C3E8DCDE0A51}">
      <dgm:prSet/>
      <dgm:spPr/>
      <dgm:t>
        <a:bodyPr/>
        <a:lstStyle/>
        <a:p>
          <a:pPr rtl="1"/>
          <a:endParaRPr lang="ar-IQ"/>
        </a:p>
      </dgm:t>
    </dgm:pt>
    <dgm:pt modelId="{BD549924-D0F3-4F51-8324-F2012561B6DB}" type="sibTrans" cxnId="{EDE96611-CD93-418C-9939-C3E8DCDE0A51}">
      <dgm:prSet/>
      <dgm:spPr/>
      <dgm:t>
        <a:bodyPr/>
        <a:lstStyle/>
        <a:p>
          <a:pPr rtl="1"/>
          <a:endParaRPr lang="ar-IQ"/>
        </a:p>
      </dgm:t>
    </dgm:pt>
    <dgm:pt modelId="{C159DE44-DAF5-487C-BAA3-8241BD2264E1}">
      <dgm:prSet/>
      <dgm:spPr/>
      <dgm:t>
        <a:bodyPr/>
        <a:lstStyle/>
        <a:p>
          <a:pPr rtl="1"/>
          <a:r>
            <a:rPr lang="en-US" dirty="0"/>
            <a:t>Miscellaneous physical and chemical changes.</a:t>
          </a:r>
          <a:endParaRPr lang="ar-IQ" dirty="0"/>
        </a:p>
      </dgm:t>
    </dgm:pt>
    <dgm:pt modelId="{FE9DF503-DBCB-4F37-9713-66C5505AA00C}" type="parTrans" cxnId="{C40809B4-895A-48E1-B6C3-6D182E6A279E}">
      <dgm:prSet/>
      <dgm:spPr/>
      <dgm:t>
        <a:bodyPr/>
        <a:lstStyle/>
        <a:p>
          <a:pPr rtl="1"/>
          <a:endParaRPr lang="ar-IQ"/>
        </a:p>
      </dgm:t>
    </dgm:pt>
    <dgm:pt modelId="{26949FFD-58E4-4C81-9DF4-102C298050B9}" type="sibTrans" cxnId="{C40809B4-895A-48E1-B6C3-6D182E6A279E}">
      <dgm:prSet/>
      <dgm:spPr/>
      <dgm:t>
        <a:bodyPr/>
        <a:lstStyle/>
        <a:p>
          <a:pPr rtl="1"/>
          <a:endParaRPr lang="ar-IQ"/>
        </a:p>
      </dgm:t>
    </dgm:pt>
    <dgm:pt modelId="{2BEEBD00-ECF0-4305-BF4C-B4B5E52DA2FF}" type="pres">
      <dgm:prSet presAssocID="{48A7C9F1-123B-4AE4-B3B3-2EA1B0916F1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E749A50-90B1-4A45-8376-E9633C9156E2}" type="pres">
      <dgm:prSet presAssocID="{A308E2E2-545C-4427-B5F8-A33DB33911B2}" presName="centerShape" presStyleLbl="node0" presStyleIdx="0" presStyleCnt="1"/>
      <dgm:spPr/>
    </dgm:pt>
    <dgm:pt modelId="{B5FB8FEA-B255-461E-BF34-0FC4EE1D8887}" type="pres">
      <dgm:prSet presAssocID="{573E1589-C4E1-47DD-AB32-90C6296A41BF}" presName="parTrans" presStyleLbl="bgSibTrans2D1" presStyleIdx="0" presStyleCnt="4"/>
      <dgm:spPr/>
    </dgm:pt>
    <dgm:pt modelId="{2264C57A-D887-4CD7-AB13-E60194F78481}" type="pres">
      <dgm:prSet presAssocID="{B8B09B28-D5FD-4F13-96EA-B452D276D1B0}" presName="node" presStyleLbl="node1" presStyleIdx="0" presStyleCnt="4">
        <dgm:presLayoutVars>
          <dgm:bulletEnabled val="1"/>
        </dgm:presLayoutVars>
      </dgm:prSet>
      <dgm:spPr/>
    </dgm:pt>
    <dgm:pt modelId="{6D56C362-90EA-4B32-94A4-90410A14C73E}" type="pres">
      <dgm:prSet presAssocID="{57044B3B-E26B-4599-89F8-246CB3DF9D56}" presName="parTrans" presStyleLbl="bgSibTrans2D1" presStyleIdx="1" presStyleCnt="4"/>
      <dgm:spPr/>
    </dgm:pt>
    <dgm:pt modelId="{5F20371A-9DAB-4E93-86DF-1677E907C534}" type="pres">
      <dgm:prSet presAssocID="{AB5B3C1D-7C5B-4F9F-BA6E-88DCFB02F159}" presName="node" presStyleLbl="node1" presStyleIdx="1" presStyleCnt="4">
        <dgm:presLayoutVars>
          <dgm:bulletEnabled val="1"/>
        </dgm:presLayoutVars>
      </dgm:prSet>
      <dgm:spPr/>
    </dgm:pt>
    <dgm:pt modelId="{4DB7BF50-F4F0-46B6-BE8B-19314994A321}" type="pres">
      <dgm:prSet presAssocID="{096A5435-88CC-46DF-9BD2-40AEF86CD438}" presName="parTrans" presStyleLbl="bgSibTrans2D1" presStyleIdx="2" presStyleCnt="4"/>
      <dgm:spPr/>
    </dgm:pt>
    <dgm:pt modelId="{C69A7CD6-6243-4595-801F-6CCD3EC4C176}" type="pres">
      <dgm:prSet presAssocID="{007A57CE-4475-4C32-AF2A-F293BE812ECA}" presName="node" presStyleLbl="node1" presStyleIdx="2" presStyleCnt="4">
        <dgm:presLayoutVars>
          <dgm:bulletEnabled val="1"/>
        </dgm:presLayoutVars>
      </dgm:prSet>
      <dgm:spPr/>
    </dgm:pt>
    <dgm:pt modelId="{909570D5-8525-4EAE-A8E6-D1A180EF5274}" type="pres">
      <dgm:prSet presAssocID="{FE9DF503-DBCB-4F37-9713-66C5505AA00C}" presName="parTrans" presStyleLbl="bgSibTrans2D1" presStyleIdx="3" presStyleCnt="4"/>
      <dgm:spPr/>
    </dgm:pt>
    <dgm:pt modelId="{799122F3-1DA6-428F-AEDA-24187329F295}" type="pres">
      <dgm:prSet presAssocID="{C159DE44-DAF5-487C-BAA3-8241BD2264E1}" presName="node" presStyleLbl="node1" presStyleIdx="3" presStyleCnt="4">
        <dgm:presLayoutVars>
          <dgm:bulletEnabled val="1"/>
        </dgm:presLayoutVars>
      </dgm:prSet>
      <dgm:spPr/>
    </dgm:pt>
  </dgm:ptLst>
  <dgm:cxnLst>
    <dgm:cxn modelId="{EDE96611-CD93-418C-9939-C3E8DCDE0A51}" srcId="{A308E2E2-545C-4427-B5F8-A33DB33911B2}" destId="{007A57CE-4475-4C32-AF2A-F293BE812ECA}" srcOrd="2" destOrd="0" parTransId="{096A5435-88CC-46DF-9BD2-40AEF86CD438}" sibTransId="{BD549924-D0F3-4F51-8324-F2012561B6DB}"/>
    <dgm:cxn modelId="{B2673418-BEA5-417C-8C63-3633DD62FB45}" type="presOf" srcId="{A308E2E2-545C-4427-B5F8-A33DB33911B2}" destId="{1E749A50-90B1-4A45-8376-E9633C9156E2}" srcOrd="0" destOrd="0" presId="urn:microsoft.com/office/officeart/2005/8/layout/radial4"/>
    <dgm:cxn modelId="{95D4543E-3495-4BCB-9444-396B8248E1F2}" srcId="{A308E2E2-545C-4427-B5F8-A33DB33911B2}" destId="{AB5B3C1D-7C5B-4F9F-BA6E-88DCFB02F159}" srcOrd="1" destOrd="0" parTransId="{57044B3B-E26B-4599-89F8-246CB3DF9D56}" sibTransId="{4E01F4AF-622A-4E47-B7BE-29FFBF165FA6}"/>
    <dgm:cxn modelId="{E78BB241-9598-486F-B4A8-D6042507DE97}" type="presOf" srcId="{096A5435-88CC-46DF-9BD2-40AEF86CD438}" destId="{4DB7BF50-F4F0-46B6-BE8B-19314994A321}" srcOrd="0" destOrd="0" presId="urn:microsoft.com/office/officeart/2005/8/layout/radial4"/>
    <dgm:cxn modelId="{DB4B4B44-EF0E-4C00-A7F5-F0A3DB1D4103}" type="presOf" srcId="{48A7C9F1-123B-4AE4-B3B3-2EA1B0916F14}" destId="{2BEEBD00-ECF0-4305-BF4C-B4B5E52DA2FF}" srcOrd="0" destOrd="0" presId="urn:microsoft.com/office/officeart/2005/8/layout/radial4"/>
    <dgm:cxn modelId="{02190468-2BBB-4324-9C22-F8500BD10242}" srcId="{48A7C9F1-123B-4AE4-B3B3-2EA1B0916F14}" destId="{A308E2E2-545C-4427-B5F8-A33DB33911B2}" srcOrd="0" destOrd="0" parTransId="{C9DB5291-CEBF-4428-B0A5-EF967D96F38A}" sibTransId="{BC066885-1FA4-41D0-8E27-F51E7ACCAEEF}"/>
    <dgm:cxn modelId="{C6E0FC69-B8DA-47D6-B04E-7C9E6649DBBC}" type="presOf" srcId="{C159DE44-DAF5-487C-BAA3-8241BD2264E1}" destId="{799122F3-1DA6-428F-AEDA-24187329F295}" srcOrd="0" destOrd="0" presId="urn:microsoft.com/office/officeart/2005/8/layout/radial4"/>
    <dgm:cxn modelId="{6DD5567E-7815-48B9-8E19-5FFD188FF3F6}" type="presOf" srcId="{B8B09B28-D5FD-4F13-96EA-B452D276D1B0}" destId="{2264C57A-D887-4CD7-AB13-E60194F78481}" srcOrd="0" destOrd="0" presId="urn:microsoft.com/office/officeart/2005/8/layout/radial4"/>
    <dgm:cxn modelId="{3BA182A4-ADF2-4047-9D29-FF041BED4EF5}" type="presOf" srcId="{573E1589-C4E1-47DD-AB32-90C6296A41BF}" destId="{B5FB8FEA-B255-461E-BF34-0FC4EE1D8887}" srcOrd="0" destOrd="0" presId="urn:microsoft.com/office/officeart/2005/8/layout/radial4"/>
    <dgm:cxn modelId="{84EBA0AA-AB4F-4645-9611-3BB9A5E74FD0}" type="presOf" srcId="{FE9DF503-DBCB-4F37-9713-66C5505AA00C}" destId="{909570D5-8525-4EAE-A8E6-D1A180EF5274}" srcOrd="0" destOrd="0" presId="urn:microsoft.com/office/officeart/2005/8/layout/radial4"/>
    <dgm:cxn modelId="{C40809B4-895A-48E1-B6C3-6D182E6A279E}" srcId="{A308E2E2-545C-4427-B5F8-A33DB33911B2}" destId="{C159DE44-DAF5-487C-BAA3-8241BD2264E1}" srcOrd="3" destOrd="0" parTransId="{FE9DF503-DBCB-4F37-9713-66C5505AA00C}" sibTransId="{26949FFD-58E4-4C81-9DF4-102C298050B9}"/>
    <dgm:cxn modelId="{31D5AAC0-32FF-42EC-A6AB-4CEC8F68DB45}" type="presOf" srcId="{57044B3B-E26B-4599-89F8-246CB3DF9D56}" destId="{6D56C362-90EA-4B32-94A4-90410A14C73E}" srcOrd="0" destOrd="0" presId="urn:microsoft.com/office/officeart/2005/8/layout/radial4"/>
    <dgm:cxn modelId="{27826EC3-A7CC-4EA9-BD18-108EB1FFC521}" type="presOf" srcId="{007A57CE-4475-4C32-AF2A-F293BE812ECA}" destId="{C69A7CD6-6243-4595-801F-6CCD3EC4C176}" srcOrd="0" destOrd="0" presId="urn:microsoft.com/office/officeart/2005/8/layout/radial4"/>
    <dgm:cxn modelId="{A6EF94F5-E59C-4FE1-9058-F855FF49B475}" srcId="{A308E2E2-545C-4427-B5F8-A33DB33911B2}" destId="{B8B09B28-D5FD-4F13-96EA-B452D276D1B0}" srcOrd="0" destOrd="0" parTransId="{573E1589-C4E1-47DD-AB32-90C6296A41BF}" sibTransId="{59F23B3E-E362-46BF-A159-31A63030B3C1}"/>
    <dgm:cxn modelId="{562EE2FA-49CE-4B64-8EA9-B3950CC955CE}" type="presOf" srcId="{AB5B3C1D-7C5B-4F9F-BA6E-88DCFB02F159}" destId="{5F20371A-9DAB-4E93-86DF-1677E907C534}" srcOrd="0" destOrd="0" presId="urn:microsoft.com/office/officeart/2005/8/layout/radial4"/>
    <dgm:cxn modelId="{D897B0EA-166E-4944-96DA-F6AD6CE2A797}" type="presParOf" srcId="{2BEEBD00-ECF0-4305-BF4C-B4B5E52DA2FF}" destId="{1E749A50-90B1-4A45-8376-E9633C9156E2}" srcOrd="0" destOrd="0" presId="urn:microsoft.com/office/officeart/2005/8/layout/radial4"/>
    <dgm:cxn modelId="{AEE1013D-DF43-42E2-8189-247327B4C084}" type="presParOf" srcId="{2BEEBD00-ECF0-4305-BF4C-B4B5E52DA2FF}" destId="{B5FB8FEA-B255-461E-BF34-0FC4EE1D8887}" srcOrd="1" destOrd="0" presId="urn:microsoft.com/office/officeart/2005/8/layout/radial4"/>
    <dgm:cxn modelId="{0414E18F-7521-41CF-822F-CEF3BE542346}" type="presParOf" srcId="{2BEEBD00-ECF0-4305-BF4C-B4B5E52DA2FF}" destId="{2264C57A-D887-4CD7-AB13-E60194F78481}" srcOrd="2" destOrd="0" presId="urn:microsoft.com/office/officeart/2005/8/layout/radial4"/>
    <dgm:cxn modelId="{E269B240-0B35-41A7-98CF-D7DF03E0D545}" type="presParOf" srcId="{2BEEBD00-ECF0-4305-BF4C-B4B5E52DA2FF}" destId="{6D56C362-90EA-4B32-94A4-90410A14C73E}" srcOrd="3" destOrd="0" presId="urn:microsoft.com/office/officeart/2005/8/layout/radial4"/>
    <dgm:cxn modelId="{B4959DBC-32F9-4C66-AAF4-93E60B027B27}" type="presParOf" srcId="{2BEEBD00-ECF0-4305-BF4C-B4B5E52DA2FF}" destId="{5F20371A-9DAB-4E93-86DF-1677E907C534}" srcOrd="4" destOrd="0" presId="urn:microsoft.com/office/officeart/2005/8/layout/radial4"/>
    <dgm:cxn modelId="{6EFDF665-BC39-4FF1-B1A8-98CBD6B814A9}" type="presParOf" srcId="{2BEEBD00-ECF0-4305-BF4C-B4B5E52DA2FF}" destId="{4DB7BF50-F4F0-46B6-BE8B-19314994A321}" srcOrd="5" destOrd="0" presId="urn:microsoft.com/office/officeart/2005/8/layout/radial4"/>
    <dgm:cxn modelId="{0F683F93-0DFF-41C7-BC72-FBE96E4CDA98}" type="presParOf" srcId="{2BEEBD00-ECF0-4305-BF4C-B4B5E52DA2FF}" destId="{C69A7CD6-6243-4595-801F-6CCD3EC4C176}" srcOrd="6" destOrd="0" presId="urn:microsoft.com/office/officeart/2005/8/layout/radial4"/>
    <dgm:cxn modelId="{9876EC4A-1C23-42D2-BFEA-FB969EF4F688}" type="presParOf" srcId="{2BEEBD00-ECF0-4305-BF4C-B4B5E52DA2FF}" destId="{909570D5-8525-4EAE-A8E6-D1A180EF5274}" srcOrd="7" destOrd="0" presId="urn:microsoft.com/office/officeart/2005/8/layout/radial4"/>
    <dgm:cxn modelId="{0B1948D8-99F7-49D4-B991-0C4525C1773A}" type="presParOf" srcId="{2BEEBD00-ECF0-4305-BF4C-B4B5E52DA2FF}" destId="{799122F3-1DA6-428F-AEDA-24187329F295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E37CA5-C6B4-4A71-8822-AA094DBDFB5E}">
      <dsp:nvSpPr>
        <dsp:cNvPr id="0" name=""/>
        <dsp:cNvSpPr/>
      </dsp:nvSpPr>
      <dsp:spPr>
        <a:xfrm rot="5400000">
          <a:off x="-386225" y="389707"/>
          <a:ext cx="2574835" cy="180238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O/W emulsions </a:t>
          </a:r>
          <a:endParaRPr lang="ar-IQ" sz="2600" kern="1200" dirty="0"/>
        </a:p>
      </dsp:txBody>
      <dsp:txXfrm rot="-5400000">
        <a:off x="1" y="904673"/>
        <a:ext cx="1802384" cy="772451"/>
      </dsp:txXfrm>
    </dsp:sp>
    <dsp:sp modelId="{68130E9F-B829-4C39-9208-366E148BCA89}">
      <dsp:nvSpPr>
        <dsp:cNvPr id="0" name=""/>
        <dsp:cNvSpPr/>
      </dsp:nvSpPr>
      <dsp:spPr>
        <a:xfrm rot="5400000">
          <a:off x="3798170" y="-1992303"/>
          <a:ext cx="1673642" cy="56652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in this type the oil droplets (internal phase) are dispersed throughout the aqueous phase (external phase)</a:t>
          </a:r>
          <a:endParaRPr lang="ar-IQ" sz="2600" kern="1200" dirty="0"/>
        </a:p>
      </dsp:txBody>
      <dsp:txXfrm rot="-5400000">
        <a:off x="1802384" y="85183"/>
        <a:ext cx="5583515" cy="1510242"/>
      </dsp:txXfrm>
    </dsp:sp>
    <dsp:sp modelId="{C0324D0E-F0D7-4858-B39B-B98D1920B7B1}">
      <dsp:nvSpPr>
        <dsp:cNvPr id="0" name=""/>
        <dsp:cNvSpPr/>
      </dsp:nvSpPr>
      <dsp:spPr>
        <a:xfrm rot="5400000">
          <a:off x="-386225" y="2681532"/>
          <a:ext cx="2574835" cy="180238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W/O emulsions </a:t>
          </a:r>
          <a:endParaRPr lang="ar-IQ" sz="2600" kern="1200" dirty="0"/>
        </a:p>
      </dsp:txBody>
      <dsp:txXfrm rot="-5400000">
        <a:off x="1" y="3196498"/>
        <a:ext cx="1802384" cy="772451"/>
      </dsp:txXfrm>
    </dsp:sp>
    <dsp:sp modelId="{243BA169-4BD9-4BE6-833D-48C59BE062CC}">
      <dsp:nvSpPr>
        <dsp:cNvPr id="0" name=""/>
        <dsp:cNvSpPr/>
      </dsp:nvSpPr>
      <dsp:spPr>
        <a:xfrm rot="5400000">
          <a:off x="3798170" y="299520"/>
          <a:ext cx="1673642" cy="56652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in which the water (internal phase )is dispersed throughout the oil phase (external phase).</a:t>
          </a:r>
          <a:endParaRPr lang="ar-IQ" sz="2600" kern="1200" dirty="0"/>
        </a:p>
      </dsp:txBody>
      <dsp:txXfrm rot="-5400000">
        <a:off x="1802384" y="2377006"/>
        <a:ext cx="5583515" cy="15102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6A0323-310F-4313-B903-96210FC3ADE4}">
      <dsp:nvSpPr>
        <dsp:cNvPr id="0" name=""/>
        <dsp:cNvSpPr/>
      </dsp:nvSpPr>
      <dsp:spPr>
        <a:xfrm>
          <a:off x="-5510330" y="-843663"/>
          <a:ext cx="6560952" cy="6560952"/>
        </a:xfrm>
        <a:prstGeom prst="blockArc">
          <a:avLst>
            <a:gd name="adj1" fmla="val 18900000"/>
            <a:gd name="adj2" fmla="val 2700000"/>
            <a:gd name="adj3" fmla="val 329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6B90DC-38AE-4763-BC01-AC387A58FEBF}">
      <dsp:nvSpPr>
        <dsp:cNvPr id="0" name=""/>
        <dsp:cNvSpPr/>
      </dsp:nvSpPr>
      <dsp:spPr>
        <a:xfrm>
          <a:off x="550001" y="374684"/>
          <a:ext cx="6849624" cy="74975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5121" tIns="58420" rIns="58420" bIns="58420" numCol="1" spcCol="1270" anchor="ctr" anchorCtr="0">
          <a:noAutofit/>
        </a:bodyPr>
        <a:lstStyle/>
        <a:p>
          <a:pPr marL="0" lvl="0" indent="0" algn="l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Dry gum method </a:t>
          </a:r>
          <a:endParaRPr lang="en-US" sz="2300" kern="1200" dirty="0"/>
        </a:p>
      </dsp:txBody>
      <dsp:txXfrm>
        <a:off x="550001" y="374684"/>
        <a:ext cx="6849624" cy="749758"/>
      </dsp:txXfrm>
    </dsp:sp>
    <dsp:sp modelId="{0DFE510B-8CB7-4ECE-9813-7B3D493EFC18}">
      <dsp:nvSpPr>
        <dsp:cNvPr id="0" name=""/>
        <dsp:cNvSpPr/>
      </dsp:nvSpPr>
      <dsp:spPr>
        <a:xfrm>
          <a:off x="81402" y="280964"/>
          <a:ext cx="937198" cy="9371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5EEFE34-4248-4BA7-B119-7F9E7E1B8D52}">
      <dsp:nvSpPr>
        <dsp:cNvPr id="0" name=""/>
        <dsp:cNvSpPr/>
      </dsp:nvSpPr>
      <dsp:spPr>
        <a:xfrm>
          <a:off x="979855" y="1499516"/>
          <a:ext cx="6419770" cy="74975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5121" tIns="58420" rIns="58420" bIns="5842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Wet gum method</a:t>
          </a:r>
          <a:endParaRPr lang="ar-IQ" sz="2300" kern="1200" dirty="0"/>
        </a:p>
      </dsp:txBody>
      <dsp:txXfrm>
        <a:off x="979855" y="1499516"/>
        <a:ext cx="6419770" cy="749758"/>
      </dsp:txXfrm>
    </dsp:sp>
    <dsp:sp modelId="{36316815-4050-4E2B-8C7B-E97ABE5B5EAD}">
      <dsp:nvSpPr>
        <dsp:cNvPr id="0" name=""/>
        <dsp:cNvSpPr/>
      </dsp:nvSpPr>
      <dsp:spPr>
        <a:xfrm>
          <a:off x="511256" y="1405797"/>
          <a:ext cx="937198" cy="9371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B12365A-A50B-4EA5-A7FB-02524DE5F733}">
      <dsp:nvSpPr>
        <dsp:cNvPr id="0" name=""/>
        <dsp:cNvSpPr/>
      </dsp:nvSpPr>
      <dsp:spPr>
        <a:xfrm>
          <a:off x="979855" y="2624349"/>
          <a:ext cx="6419770" cy="74975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5121" tIns="58420" rIns="58420" bIns="5842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Nascent soap method</a:t>
          </a:r>
          <a:endParaRPr lang="ar-IQ" sz="2300" kern="1200" dirty="0"/>
        </a:p>
      </dsp:txBody>
      <dsp:txXfrm>
        <a:off x="979855" y="2624349"/>
        <a:ext cx="6419770" cy="749758"/>
      </dsp:txXfrm>
    </dsp:sp>
    <dsp:sp modelId="{12C7DE5E-3F40-4D21-9311-4A8C7ACFECF0}">
      <dsp:nvSpPr>
        <dsp:cNvPr id="0" name=""/>
        <dsp:cNvSpPr/>
      </dsp:nvSpPr>
      <dsp:spPr>
        <a:xfrm>
          <a:off x="511256" y="2530629"/>
          <a:ext cx="937198" cy="9371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E02CBF5-7FC6-4842-ADE5-FFF4A6517079}">
      <dsp:nvSpPr>
        <dsp:cNvPr id="0" name=""/>
        <dsp:cNvSpPr/>
      </dsp:nvSpPr>
      <dsp:spPr>
        <a:xfrm>
          <a:off x="550001" y="3749182"/>
          <a:ext cx="6849624" cy="74975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5121" tIns="58420" rIns="58420" bIns="5842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Electrical method (Using electrical homogenizers)</a:t>
          </a:r>
          <a:endParaRPr lang="ar-IQ" sz="2300" kern="1200" dirty="0"/>
        </a:p>
      </dsp:txBody>
      <dsp:txXfrm>
        <a:off x="550001" y="3749182"/>
        <a:ext cx="6849624" cy="749758"/>
      </dsp:txXfrm>
    </dsp:sp>
    <dsp:sp modelId="{15B6CA72-2F13-430D-A83D-8D2B1A861E18}">
      <dsp:nvSpPr>
        <dsp:cNvPr id="0" name=""/>
        <dsp:cNvSpPr/>
      </dsp:nvSpPr>
      <dsp:spPr>
        <a:xfrm>
          <a:off x="81402" y="3655462"/>
          <a:ext cx="937198" cy="9371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749A50-90B1-4A45-8376-E9633C9156E2}">
      <dsp:nvSpPr>
        <dsp:cNvPr id="0" name=""/>
        <dsp:cNvSpPr/>
      </dsp:nvSpPr>
      <dsp:spPr>
        <a:xfrm>
          <a:off x="2725674" y="2609491"/>
          <a:ext cx="2016252" cy="20162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Bad emulsion</a:t>
          </a:r>
          <a:endParaRPr lang="ar-IQ" sz="2600" kern="1200" dirty="0"/>
        </a:p>
      </dsp:txBody>
      <dsp:txXfrm>
        <a:off x="3020947" y="2904764"/>
        <a:ext cx="1425706" cy="1425706"/>
      </dsp:txXfrm>
    </dsp:sp>
    <dsp:sp modelId="{B5FB8FEA-B255-461E-BF34-0FC4EE1D8887}">
      <dsp:nvSpPr>
        <dsp:cNvPr id="0" name=""/>
        <dsp:cNvSpPr/>
      </dsp:nvSpPr>
      <dsp:spPr>
        <a:xfrm rot="11700000">
          <a:off x="928954" y="2814813"/>
          <a:ext cx="1762033" cy="57463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64C57A-D887-4CD7-AB13-E60194F78481}">
      <dsp:nvSpPr>
        <dsp:cNvPr id="0" name=""/>
        <dsp:cNvSpPr/>
      </dsp:nvSpPr>
      <dsp:spPr>
        <a:xfrm>
          <a:off x="1254" y="2107929"/>
          <a:ext cx="1915439" cy="15323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Flocculation and creaming (reversible).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IQ" sz="1800" kern="1200" dirty="0"/>
        </a:p>
      </dsp:txBody>
      <dsp:txXfrm>
        <a:off x="46135" y="2152810"/>
        <a:ext cx="1825677" cy="1442589"/>
      </dsp:txXfrm>
    </dsp:sp>
    <dsp:sp modelId="{6D56C362-90EA-4B32-94A4-90410A14C73E}">
      <dsp:nvSpPr>
        <dsp:cNvPr id="0" name=""/>
        <dsp:cNvSpPr/>
      </dsp:nvSpPr>
      <dsp:spPr>
        <a:xfrm rot="14700000">
          <a:off x="2011056" y="1525213"/>
          <a:ext cx="1762033" cy="57463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20371A-9DAB-4E93-86DF-1677E907C534}">
      <dsp:nvSpPr>
        <dsp:cNvPr id="0" name=""/>
        <dsp:cNvSpPr/>
      </dsp:nvSpPr>
      <dsp:spPr>
        <a:xfrm>
          <a:off x="1562020" y="247881"/>
          <a:ext cx="1915439" cy="1532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Coalescence and  breaking( irreversible).</a:t>
          </a:r>
          <a:endParaRPr lang="ar-IQ" sz="1800" kern="1200" dirty="0"/>
        </a:p>
      </dsp:txBody>
      <dsp:txXfrm>
        <a:off x="1606901" y="292762"/>
        <a:ext cx="1825677" cy="1442589"/>
      </dsp:txXfrm>
    </dsp:sp>
    <dsp:sp modelId="{4DB7BF50-F4F0-46B6-BE8B-19314994A321}">
      <dsp:nvSpPr>
        <dsp:cNvPr id="0" name=""/>
        <dsp:cNvSpPr/>
      </dsp:nvSpPr>
      <dsp:spPr>
        <a:xfrm rot="17700000">
          <a:off x="3694510" y="1525213"/>
          <a:ext cx="1762033" cy="574631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9A7CD6-6243-4595-801F-6CCD3EC4C176}">
      <dsp:nvSpPr>
        <dsp:cNvPr id="0" name=""/>
        <dsp:cNvSpPr/>
      </dsp:nvSpPr>
      <dsp:spPr>
        <a:xfrm>
          <a:off x="3990140" y="247881"/>
          <a:ext cx="1915439" cy="153235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Deterioration by microorganisms.</a:t>
          </a:r>
          <a:endParaRPr lang="ar-IQ" sz="1800" kern="1200" dirty="0"/>
        </a:p>
      </dsp:txBody>
      <dsp:txXfrm>
        <a:off x="4035021" y="292762"/>
        <a:ext cx="1825677" cy="1442589"/>
      </dsp:txXfrm>
    </dsp:sp>
    <dsp:sp modelId="{909570D5-8525-4EAE-A8E6-D1A180EF5274}">
      <dsp:nvSpPr>
        <dsp:cNvPr id="0" name=""/>
        <dsp:cNvSpPr/>
      </dsp:nvSpPr>
      <dsp:spPr>
        <a:xfrm rot="20700000">
          <a:off x="4776612" y="2814813"/>
          <a:ext cx="1762033" cy="574631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9122F3-1DA6-428F-AEDA-24187329F295}">
      <dsp:nvSpPr>
        <dsp:cNvPr id="0" name=""/>
        <dsp:cNvSpPr/>
      </dsp:nvSpPr>
      <dsp:spPr>
        <a:xfrm>
          <a:off x="5550906" y="2107929"/>
          <a:ext cx="1915439" cy="153235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Miscellaneous physical and chemical changes.</a:t>
          </a:r>
          <a:endParaRPr lang="ar-IQ" sz="1800" kern="1200" dirty="0"/>
        </a:p>
      </dsp:txBody>
      <dsp:txXfrm>
        <a:off x="5595787" y="2152810"/>
        <a:ext cx="1825677" cy="14425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1/18/2025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1/18/2025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1/18/2025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1/18/2025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1/18/2025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Emulsions</a:t>
            </a:r>
            <a:br>
              <a:rPr lang="en-US" dirty="0"/>
            </a:b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133600"/>
            <a:ext cx="2483485" cy="27889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911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855"/>
    </mc:Choice>
    <mc:Fallback xmlns="">
      <p:transition spd="slow" advTm="87855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/>
                <a:ea typeface="Calibri"/>
                <a:cs typeface="Arial"/>
              </a:rPr>
              <a:t>Rx1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algn="just" rtl="0">
              <a:lnSpc>
                <a:spcPct val="150000"/>
              </a:lnSpc>
              <a:spcAft>
                <a:spcPts val="0"/>
              </a:spcAft>
            </a:pPr>
            <a:r>
              <a:rPr lang="en-US" dirty="0">
                <a:latin typeface="Times New Roman"/>
                <a:ea typeface="Calibri"/>
                <a:cs typeface="Arial"/>
              </a:rPr>
              <a:t>Castor oil             20 ml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457200" algn="just" rtl="0">
              <a:lnSpc>
                <a:spcPct val="150000"/>
              </a:lnSpc>
              <a:spcAft>
                <a:spcPts val="0"/>
              </a:spcAft>
            </a:pPr>
            <a:r>
              <a:rPr lang="en-US" dirty="0">
                <a:latin typeface="Times New Roman"/>
                <a:ea typeface="Calibri"/>
                <a:cs typeface="Arial"/>
              </a:rPr>
              <a:t>Acacia                  Q.S.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457200" algn="just" rtl="0">
              <a:lnSpc>
                <a:spcPct val="150000"/>
              </a:lnSpc>
              <a:spcAft>
                <a:spcPts val="0"/>
              </a:spcAft>
            </a:pPr>
            <a:r>
              <a:rPr lang="en-US" dirty="0">
                <a:latin typeface="Times New Roman"/>
                <a:ea typeface="Calibri"/>
                <a:cs typeface="Arial"/>
              </a:rPr>
              <a:t>Water          Q.S.     40 ml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457200" algn="just" rtl="0">
              <a:lnSpc>
                <a:spcPct val="150000"/>
              </a:lnSpc>
              <a:spcAft>
                <a:spcPts val="0"/>
              </a:spcAft>
            </a:pPr>
            <a:r>
              <a:rPr lang="en-US" dirty="0">
                <a:latin typeface="Times New Roman"/>
                <a:ea typeface="Calibri"/>
                <a:cs typeface="Arial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/>
                <a:ea typeface="Calibri"/>
                <a:cs typeface="Arial"/>
              </a:rPr>
              <a:t>Calaculations</a:t>
            </a:r>
            <a:r>
              <a:rPr lang="en-US" dirty="0">
                <a:solidFill>
                  <a:srgbClr val="C00000"/>
                </a:solidFill>
                <a:latin typeface="Times New Roman"/>
                <a:ea typeface="Calibri"/>
                <a:cs typeface="Arial"/>
              </a:rPr>
              <a:t> </a:t>
            </a:r>
            <a:r>
              <a:rPr lang="en-US" dirty="0">
                <a:latin typeface="Times New Roman"/>
                <a:ea typeface="Calibri"/>
                <a:cs typeface="Arial"/>
              </a:rPr>
              <a:t>: 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457200" algn="just" rtl="0">
              <a:lnSpc>
                <a:spcPct val="150000"/>
              </a:lnSpc>
              <a:spcAft>
                <a:spcPts val="0"/>
              </a:spcAft>
            </a:pPr>
            <a:r>
              <a:rPr lang="en-US" dirty="0">
                <a:latin typeface="Times New Roman"/>
                <a:ea typeface="Calibri"/>
                <a:cs typeface="Arial"/>
              </a:rPr>
              <a:t> Oil= 20 ml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457200" algn="just" rtl="0">
              <a:lnSpc>
                <a:spcPct val="150000"/>
              </a:lnSpc>
              <a:spcAft>
                <a:spcPts val="0"/>
              </a:spcAft>
            </a:pPr>
            <a:r>
              <a:rPr lang="en-US" dirty="0">
                <a:latin typeface="Times New Roman"/>
                <a:ea typeface="Calibri"/>
                <a:cs typeface="Arial"/>
              </a:rPr>
              <a:t>Water= 2/4 *20= 10 ml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457200" algn="just" rtl="0">
              <a:lnSpc>
                <a:spcPct val="150000"/>
              </a:lnSpc>
              <a:spcAft>
                <a:spcPts val="1000"/>
              </a:spcAft>
            </a:pPr>
            <a:r>
              <a:rPr lang="en-US" dirty="0">
                <a:latin typeface="Times New Roman"/>
                <a:ea typeface="Calibri"/>
                <a:cs typeface="Arial"/>
              </a:rPr>
              <a:t>Acacia= 1/4 *20 = 5 g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5510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Methods of preparation of emulsions:</a:t>
            </a:r>
            <a:br>
              <a:rPr lang="en-US" dirty="0"/>
            </a:br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60783583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9350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b="1" dirty="0">
                <a:latin typeface="Times New Roman"/>
                <a:ea typeface="Calibri"/>
                <a:cs typeface="Arial"/>
              </a:rPr>
              <a:t>Dry gum method :</a:t>
            </a:r>
            <a:br>
              <a:rPr lang="en-US" sz="2000" dirty="0">
                <a:latin typeface="Calibri"/>
                <a:ea typeface="Calibri"/>
                <a:cs typeface="Arial"/>
              </a:rPr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153400" cy="5257800"/>
          </a:xfrm>
        </p:spPr>
        <p:txBody>
          <a:bodyPr>
            <a:normAutofit fontScale="85000" lnSpcReduction="10000"/>
          </a:bodyPr>
          <a:lstStyle/>
          <a:p>
            <a:pPr marL="342900" lvl="0" indent="-342900" algn="just" rtl="0">
              <a:lnSpc>
                <a:spcPct val="150000"/>
              </a:lnSpc>
              <a:spcAft>
                <a:spcPts val="0"/>
              </a:spcAft>
              <a:buSzPts val="1400"/>
              <a:buFont typeface="+mj-lt"/>
              <a:buAutoNum type="arabicPeriod"/>
            </a:pPr>
            <a:r>
              <a:rPr lang="en-US" dirty="0">
                <a:latin typeface="Times New Roman"/>
                <a:ea typeface="Calibri"/>
                <a:cs typeface="Arial"/>
              </a:rPr>
              <a:t>Measure the oil in a dry measuring cylinder.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0"/>
              </a:spcAft>
              <a:buSzPts val="1400"/>
              <a:buFont typeface="+mj-lt"/>
              <a:buAutoNum type="arabicPeriod"/>
            </a:pPr>
            <a:r>
              <a:rPr lang="en-US" dirty="0">
                <a:latin typeface="Times New Roman"/>
                <a:ea typeface="Calibri"/>
                <a:cs typeface="Arial"/>
              </a:rPr>
              <a:t>Triturate the oil with acacia powder in a dry mortar.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0"/>
              </a:spcAft>
              <a:buSzPts val="1400"/>
              <a:buFont typeface="+mj-lt"/>
              <a:buAutoNum type="arabicPeriod"/>
            </a:pPr>
            <a:r>
              <a:rPr lang="en-US" dirty="0">
                <a:latin typeface="Times New Roman"/>
                <a:ea typeface="Calibri"/>
                <a:cs typeface="Arial"/>
              </a:rPr>
              <a:t>Measure water for primary emulsion and immediately </a:t>
            </a:r>
            <a:r>
              <a:rPr lang="en-US" u="dbl" dirty="0">
                <a:latin typeface="Times New Roman"/>
                <a:ea typeface="Calibri"/>
                <a:cs typeface="Arial"/>
              </a:rPr>
              <a:t>add all of the water</a:t>
            </a:r>
            <a:r>
              <a:rPr lang="en-US" dirty="0">
                <a:latin typeface="Times New Roman"/>
                <a:ea typeface="Calibri"/>
                <a:cs typeface="Arial"/>
              </a:rPr>
              <a:t> and stir continuously and vigorously (</a:t>
            </a:r>
            <a:r>
              <a:rPr lang="en-US" u="dbl" dirty="0">
                <a:latin typeface="Times New Roman"/>
                <a:ea typeface="Calibri"/>
                <a:cs typeface="Arial"/>
              </a:rPr>
              <a:t>in the same direction) </a:t>
            </a:r>
            <a:r>
              <a:rPr lang="en-US" dirty="0">
                <a:latin typeface="Times New Roman"/>
                <a:ea typeface="Calibri"/>
                <a:cs typeface="Arial"/>
              </a:rPr>
              <a:t>until the mixture thickens and the primary emulsion is formed .This is characterized by crackling sound.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0"/>
              </a:spcAft>
              <a:buSzPts val="1400"/>
              <a:buFont typeface="+mj-lt"/>
              <a:buAutoNum type="arabicPeriod"/>
            </a:pPr>
            <a:r>
              <a:rPr lang="en-US" dirty="0">
                <a:latin typeface="Times New Roman"/>
                <a:ea typeface="Calibri"/>
                <a:cs typeface="Arial"/>
              </a:rPr>
              <a:t>Gradually dilute the primary emulsion with small volumes of the vehicle.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0"/>
              </a:spcAft>
              <a:buSzPts val="1400"/>
              <a:buFont typeface="+mj-lt"/>
              <a:buAutoNum type="arabicPeriod"/>
            </a:pPr>
            <a:r>
              <a:rPr lang="en-US" dirty="0">
                <a:latin typeface="Times New Roman"/>
                <a:ea typeface="Calibri"/>
                <a:cs typeface="Arial"/>
              </a:rPr>
              <a:t>Gradually add any other ingredients.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1000"/>
              </a:spcAft>
              <a:buSzPts val="1400"/>
              <a:buFont typeface="+mj-lt"/>
              <a:buAutoNum type="arabicPeriod"/>
            </a:pPr>
            <a:r>
              <a:rPr lang="en-US" dirty="0">
                <a:latin typeface="Times New Roman"/>
                <a:ea typeface="Calibri"/>
                <a:cs typeface="Arial"/>
              </a:rPr>
              <a:t>Transfer to a measuring cylinder and make up to a final volume with the vehicle.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59360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b="1" dirty="0">
                <a:latin typeface="Times New Roman"/>
                <a:ea typeface="Calibri"/>
                <a:cs typeface="Arial"/>
              </a:rPr>
              <a:t>Wet gum method :</a:t>
            </a:r>
            <a:br>
              <a:rPr lang="en-US" sz="2000" dirty="0">
                <a:latin typeface="Calibri"/>
                <a:ea typeface="Calibri"/>
                <a:cs typeface="Arial"/>
              </a:rPr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342900" lvl="0" indent="-342900" algn="just" rtl="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Times New Roman"/>
                <a:ea typeface="Calibri"/>
                <a:cs typeface="Arial"/>
              </a:rPr>
              <a:t>Water is added to the acacia gum and quickly triturated until the gum dissolve , to make mucilage.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Times New Roman"/>
                <a:ea typeface="Calibri"/>
                <a:cs typeface="Arial"/>
              </a:rPr>
              <a:t>Oil is added to this mucilage in small portions drop by drop , triturating the mixture thoroughly after each addition (in the same direction) until a thick primary emulsion is obtained.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Times New Roman"/>
                <a:ea typeface="Calibri"/>
                <a:cs typeface="Arial"/>
              </a:rPr>
              <a:t>Gradually dilute the primary emulsion with small volumes of the vehicle 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Times New Roman"/>
                <a:ea typeface="Calibri"/>
                <a:cs typeface="Arial"/>
              </a:rPr>
              <a:t>Gradually add any other ingredient.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dirty="0">
                <a:latin typeface="Times New Roman"/>
                <a:ea typeface="Calibri"/>
                <a:cs typeface="Arial"/>
              </a:rPr>
              <a:t>Transfer to a measuring cylinder and make up to final volume with the vehicle.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14285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>
                <a:latin typeface="Times New Roman"/>
                <a:ea typeface="Calibri"/>
                <a:cs typeface="Arial"/>
              </a:rPr>
              <a:t>Differences between wet and dry gum method:</a:t>
            </a:r>
            <a:br>
              <a:rPr lang="en-US" sz="2000" dirty="0">
                <a:latin typeface="Calibri"/>
                <a:ea typeface="Calibri"/>
                <a:cs typeface="Arial"/>
              </a:rPr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42900" lvl="0" indent="-342900" algn="just" rtl="0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en-US" b="1" dirty="0">
                <a:solidFill>
                  <a:srgbClr val="C00000"/>
                </a:solidFill>
                <a:latin typeface="Times New Roman"/>
                <a:ea typeface="Calibri"/>
                <a:cs typeface="Arial"/>
              </a:rPr>
              <a:t>Emulsifying agent is mixed with the oil in dry gum </a:t>
            </a:r>
            <a:r>
              <a:rPr lang="en-US" dirty="0">
                <a:latin typeface="Times New Roman"/>
                <a:ea typeface="Calibri"/>
                <a:cs typeface="Arial"/>
              </a:rPr>
              <a:t>method while it  </a:t>
            </a:r>
            <a:r>
              <a:rPr lang="en-US" b="1" dirty="0">
                <a:solidFill>
                  <a:srgbClr val="0070C0"/>
                </a:solidFill>
                <a:latin typeface="Times New Roman"/>
                <a:ea typeface="Calibri"/>
                <a:cs typeface="Arial"/>
              </a:rPr>
              <a:t>is mixed with water in wet gum method.</a:t>
            </a:r>
            <a:endParaRPr lang="en-US" sz="1800" b="1" dirty="0">
              <a:solidFill>
                <a:srgbClr val="0070C0"/>
              </a:solidFill>
              <a:latin typeface="Calibri"/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en-US" dirty="0">
                <a:latin typeface="Times New Roman"/>
                <a:ea typeface="Calibri"/>
                <a:cs typeface="Arial"/>
              </a:rPr>
              <a:t>The addition of water will be all at </a:t>
            </a:r>
            <a:r>
              <a:rPr lang="en-US" b="1" dirty="0">
                <a:latin typeface="Times New Roman"/>
                <a:ea typeface="Calibri"/>
                <a:cs typeface="Arial"/>
              </a:rPr>
              <a:t>ONCE</a:t>
            </a:r>
            <a:r>
              <a:rPr lang="en-US" dirty="0">
                <a:latin typeface="Times New Roman"/>
                <a:ea typeface="Calibri"/>
                <a:cs typeface="Arial"/>
              </a:rPr>
              <a:t> in dry gum method , while the oil is added </a:t>
            </a:r>
            <a:r>
              <a:rPr lang="en-US" b="1" dirty="0">
                <a:solidFill>
                  <a:srgbClr val="FFC000"/>
                </a:solidFill>
                <a:latin typeface="Times New Roman"/>
                <a:ea typeface="Calibri"/>
                <a:cs typeface="Arial"/>
              </a:rPr>
              <a:t>drop by drop </a:t>
            </a:r>
            <a:r>
              <a:rPr lang="en-US" dirty="0">
                <a:latin typeface="Times New Roman"/>
                <a:ea typeface="Calibri"/>
                <a:cs typeface="Arial"/>
              </a:rPr>
              <a:t>in wet method.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1000"/>
              </a:spcAft>
              <a:buFont typeface="Symbol"/>
              <a:buChar char=""/>
            </a:pPr>
            <a:r>
              <a:rPr lang="en-US" dirty="0">
                <a:latin typeface="Times New Roman"/>
                <a:ea typeface="Calibri"/>
                <a:cs typeface="Arial"/>
              </a:rPr>
              <a:t>The </a:t>
            </a:r>
            <a:r>
              <a:rPr lang="en-US" b="1" dirty="0">
                <a:solidFill>
                  <a:srgbClr val="00B050"/>
                </a:solidFill>
                <a:latin typeface="Times New Roman"/>
                <a:ea typeface="Calibri"/>
                <a:cs typeface="Arial"/>
              </a:rPr>
              <a:t>crackling sound </a:t>
            </a:r>
            <a:r>
              <a:rPr lang="en-US" dirty="0">
                <a:latin typeface="Times New Roman"/>
                <a:ea typeface="Calibri"/>
                <a:cs typeface="Arial"/>
              </a:rPr>
              <a:t>is heard higher in wet method than in dry method.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87477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3200" b="1" dirty="0">
                <a:latin typeface="Times New Roman"/>
                <a:ea typeface="Calibri"/>
                <a:cs typeface="Arial"/>
              </a:rPr>
              <a:t>Nascent soap method (Bottle method):</a:t>
            </a:r>
            <a:br>
              <a:rPr lang="en-US" sz="2000" dirty="0">
                <a:latin typeface="Calibri"/>
                <a:ea typeface="Calibri"/>
                <a:cs typeface="Arial"/>
              </a:rPr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457200" algn="just" rtl="0">
              <a:lnSpc>
                <a:spcPct val="150000"/>
              </a:lnSpc>
              <a:spcAft>
                <a:spcPts val="0"/>
              </a:spcAft>
            </a:pPr>
            <a:r>
              <a:rPr lang="en-US" dirty="0">
                <a:latin typeface="Times New Roman"/>
                <a:ea typeface="Calibri"/>
                <a:cs typeface="Arial"/>
              </a:rPr>
              <a:t>This method involve placing the oil phase with an equal amount of alkali solution(</a:t>
            </a:r>
            <a:r>
              <a:rPr lang="en-US" dirty="0" err="1">
                <a:latin typeface="Times New Roman"/>
                <a:ea typeface="Calibri"/>
                <a:cs typeface="Arial"/>
              </a:rPr>
              <a:t>NaOH</a:t>
            </a:r>
            <a:r>
              <a:rPr lang="en-US" dirty="0">
                <a:latin typeface="Times New Roman"/>
                <a:ea typeface="Calibri"/>
                <a:cs typeface="Arial"/>
              </a:rPr>
              <a:t>, KOH, Mg(OH)</a:t>
            </a:r>
            <a:r>
              <a:rPr lang="en-US" baseline="-25000" dirty="0">
                <a:latin typeface="Times New Roman"/>
                <a:ea typeface="Calibri"/>
                <a:cs typeface="Arial"/>
              </a:rPr>
              <a:t>2 </a:t>
            </a:r>
            <a:r>
              <a:rPr lang="en-US" dirty="0">
                <a:latin typeface="Times New Roman"/>
                <a:ea typeface="Calibri"/>
                <a:cs typeface="Arial"/>
              </a:rPr>
              <a:t>) in a suitable bottle that is closed firmly and mixture is shaken vigorously, a reaction takes place between the free fatty acids in oil and alkali solution that will form the emulsifying agent which is the soap(nascent soap).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457200" algn="just" rtl="0">
              <a:lnSpc>
                <a:spcPct val="150000"/>
              </a:lnSpc>
              <a:spcAft>
                <a:spcPts val="0"/>
              </a:spcAft>
            </a:pPr>
            <a:r>
              <a:rPr lang="en-US" sz="2800" b="1" dirty="0">
                <a:latin typeface="Times New Roman"/>
                <a:ea typeface="Calibri"/>
                <a:cs typeface="Arial"/>
              </a:rPr>
              <a:t>Notes: 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buFont typeface="Wingdings"/>
              <a:buChar char=""/>
            </a:pPr>
            <a:r>
              <a:rPr lang="en-US" b="1" dirty="0">
                <a:solidFill>
                  <a:srgbClr val="00B050"/>
                </a:solidFill>
                <a:latin typeface="Times New Roman"/>
                <a:ea typeface="Calibri"/>
                <a:cs typeface="Arial"/>
              </a:rPr>
              <a:t>Nascent soap method requires an oil rich in free fatty acids as olive oil or linseed oil.</a:t>
            </a:r>
            <a:endParaRPr lang="en-US" sz="1800" b="1" dirty="0">
              <a:solidFill>
                <a:srgbClr val="00B050"/>
              </a:solidFill>
              <a:latin typeface="Calibri"/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1000"/>
              </a:spcAft>
              <a:buFont typeface="Wingdings"/>
              <a:buChar char=""/>
            </a:pP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ea typeface="Calibri"/>
                <a:cs typeface="Arial"/>
              </a:rPr>
              <a:t>The type of emulsion produced by nascent soap method depend on the type of alkali.</a:t>
            </a:r>
            <a:endParaRPr lang="en-US" sz="1800" b="1" dirty="0">
              <a:solidFill>
                <a:schemeClr val="accent3">
                  <a:lumMod val="60000"/>
                  <a:lumOff val="40000"/>
                </a:schemeClr>
              </a:solidFill>
              <a:latin typeface="Calibri"/>
              <a:ea typeface="Calibri"/>
              <a:cs typeface="Arial"/>
            </a:endParaRP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03198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Clipping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66" y="2286000"/>
            <a:ext cx="8024118" cy="3276599"/>
          </a:xfrm>
        </p:spPr>
      </p:pic>
    </p:spTree>
    <p:extLst>
      <p:ext uri="{BB962C8B-B14F-4D97-AF65-F5344CB8AC3E}">
        <p14:creationId xmlns:p14="http://schemas.microsoft.com/office/powerpoint/2010/main" val="3144871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 of instability of emulsions:</a:t>
            </a:r>
            <a:br>
              <a:rPr lang="en-US" dirty="0"/>
            </a:br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86547355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9627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Rx2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endParaRPr lang="en-US" dirty="0"/>
          </a:p>
          <a:p>
            <a:pPr algn="l" rtl="0"/>
            <a:r>
              <a:rPr lang="en-US" dirty="0"/>
              <a:t>Oil of turpentine                       </a:t>
            </a:r>
            <a:r>
              <a:rPr lang="en-US" dirty="0" err="1"/>
              <a:t>fƷii</a:t>
            </a:r>
            <a:endParaRPr lang="en-US" dirty="0"/>
          </a:p>
          <a:p>
            <a:pPr algn="l" rtl="0"/>
            <a:r>
              <a:rPr lang="en-US" dirty="0"/>
              <a:t>Purified water       Q.S.             </a:t>
            </a:r>
            <a:r>
              <a:rPr lang="en-US" dirty="0" err="1"/>
              <a:t>f℥i</a:t>
            </a:r>
            <a:r>
              <a:rPr lang="en-US" dirty="0"/>
              <a:t> </a:t>
            </a:r>
          </a:p>
          <a:p>
            <a:pPr algn="l" rtl="0"/>
            <a:r>
              <a:rPr lang="en-US" dirty="0"/>
              <a:t>Ft. emulsion </a:t>
            </a:r>
          </a:p>
          <a:p>
            <a:pPr algn="l" rtl="0"/>
            <a:r>
              <a:rPr lang="en-US" dirty="0"/>
              <a:t>Sig. as directed </a:t>
            </a:r>
          </a:p>
          <a:p>
            <a:pPr algn="l" rtl="0"/>
            <a:r>
              <a:rPr lang="en-US" b="1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Calculations ( primary emulsion)</a:t>
            </a:r>
          </a:p>
          <a:p>
            <a:pPr algn="l" rtl="0"/>
            <a:r>
              <a:rPr lang="en-US" dirty="0"/>
              <a:t>1 </a:t>
            </a:r>
            <a:r>
              <a:rPr lang="en-US" dirty="0" err="1"/>
              <a:t>fƷ</a:t>
            </a:r>
            <a:r>
              <a:rPr lang="en-US" dirty="0"/>
              <a:t>(</a:t>
            </a:r>
            <a:r>
              <a:rPr lang="en-US" dirty="0" err="1"/>
              <a:t>fluidrachm</a:t>
            </a:r>
            <a:r>
              <a:rPr lang="en-US" dirty="0"/>
              <a:t>)= 4 ml</a:t>
            </a:r>
          </a:p>
          <a:p>
            <a:pPr algn="l" rtl="0"/>
            <a:r>
              <a:rPr lang="en-US" dirty="0"/>
              <a:t>2*4= 8 ml oil of turpentine</a:t>
            </a:r>
          </a:p>
          <a:p>
            <a:pPr algn="l" rtl="0"/>
            <a:r>
              <a:rPr lang="en-US" dirty="0"/>
              <a:t>½ *8 = 4 g acacia </a:t>
            </a:r>
          </a:p>
          <a:p>
            <a:pPr algn="l" rtl="0"/>
            <a:r>
              <a:rPr lang="en-US" dirty="0"/>
              <a:t>Amount of water =8 ml</a:t>
            </a:r>
          </a:p>
          <a:p>
            <a:pPr marL="0" indent="0" algn="l" rtl="0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marL="0" indent="0" algn="l" rtl="0">
              <a:buNone/>
            </a:pPr>
            <a:r>
              <a:rPr lang="en-US" b="1" dirty="0">
                <a:solidFill>
                  <a:srgbClr val="C00000"/>
                </a:solidFill>
              </a:rPr>
              <a:t>Note :Oil of turpentine is </a:t>
            </a:r>
            <a:r>
              <a:rPr lang="en-US" b="1" dirty="0" err="1">
                <a:solidFill>
                  <a:srgbClr val="C00000"/>
                </a:solidFill>
              </a:rPr>
              <a:t>rubefacient</a:t>
            </a:r>
            <a:r>
              <a:rPr lang="en-US" b="1" dirty="0">
                <a:solidFill>
                  <a:srgbClr val="C00000"/>
                </a:solidFill>
              </a:rPr>
              <a:t> for muscle spasm.</a:t>
            </a:r>
            <a:endParaRPr lang="en-US" dirty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01413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3"/>
    </mc:Choice>
    <mc:Fallback xmlns="">
      <p:transition spd="slow" advTm="763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7467600" cy="1143000"/>
          </a:xfrm>
        </p:spPr>
        <p:txBody>
          <a:bodyPr/>
          <a:lstStyle/>
          <a:p>
            <a:r>
              <a:rPr lang="en-US" b="1" dirty="0"/>
              <a:t>Rx3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924800" cy="5330952"/>
          </a:xfrm>
        </p:spPr>
        <p:txBody>
          <a:bodyPr>
            <a:normAutofit fontScale="85000" lnSpcReduction="20000"/>
          </a:bodyPr>
          <a:lstStyle/>
          <a:p>
            <a:pPr marL="0" indent="0" algn="l" rtl="0">
              <a:buNone/>
            </a:pPr>
            <a:r>
              <a:rPr lang="en-US" dirty="0"/>
              <a:t>    Castor oil                           </a:t>
            </a:r>
            <a:r>
              <a:rPr lang="en-US" dirty="0" err="1"/>
              <a:t>fƷii</a:t>
            </a:r>
            <a:endParaRPr lang="en-US" dirty="0"/>
          </a:p>
          <a:p>
            <a:pPr algn="l" rtl="0"/>
            <a:r>
              <a:rPr lang="en-US" dirty="0"/>
              <a:t>Bismuth carbonate           gr x</a:t>
            </a:r>
          </a:p>
          <a:p>
            <a:pPr algn="l" rtl="0"/>
            <a:r>
              <a:rPr lang="en-US" dirty="0"/>
              <a:t>Purified water    Q.S.       f℥ </a:t>
            </a:r>
            <a:r>
              <a:rPr lang="en-US" dirty="0" err="1"/>
              <a:t>i</a:t>
            </a:r>
            <a:endParaRPr lang="en-US" dirty="0"/>
          </a:p>
          <a:p>
            <a:pPr algn="l" rtl="0"/>
            <a:r>
              <a:rPr lang="en-US" dirty="0"/>
              <a:t>Ft. emulsion </a:t>
            </a:r>
          </a:p>
          <a:p>
            <a:pPr algn="l" rtl="0"/>
            <a:r>
              <a:rPr lang="en-US" dirty="0"/>
              <a:t>Sig.  </a:t>
            </a:r>
            <a:r>
              <a:rPr lang="en-US" dirty="0" err="1"/>
              <a:t>f℥ss</a:t>
            </a:r>
            <a:r>
              <a:rPr lang="en-US" dirty="0"/>
              <a:t> </a:t>
            </a:r>
            <a:r>
              <a:rPr lang="en-US" dirty="0" err="1"/>
              <a:t>o.n</a:t>
            </a:r>
            <a:endParaRPr lang="en-US" dirty="0"/>
          </a:p>
          <a:p>
            <a:pPr algn="l" rtl="0"/>
            <a:r>
              <a:rPr lang="en-US" b="1" u="sng" dirty="0">
                <a:solidFill>
                  <a:srgbClr val="C00000"/>
                </a:solidFill>
              </a:rPr>
              <a:t>Calculations (primary emulsion)</a:t>
            </a:r>
          </a:p>
          <a:p>
            <a:pPr algn="l" rtl="0"/>
            <a:r>
              <a:rPr lang="en-US" dirty="0"/>
              <a:t>2*4 = 8 ml of oil</a:t>
            </a:r>
          </a:p>
          <a:p>
            <a:pPr algn="l" rtl="0"/>
            <a:r>
              <a:rPr lang="en-US" dirty="0"/>
              <a:t>¼ *8 = 2 g of acacia</a:t>
            </a:r>
          </a:p>
          <a:p>
            <a:pPr algn="l" rtl="0"/>
            <a:r>
              <a:rPr lang="en-US" dirty="0"/>
              <a:t>½ *8 = 4 ml of water </a:t>
            </a:r>
            <a:endParaRPr lang="ar-IQ" dirty="0"/>
          </a:p>
          <a:p>
            <a:pPr algn="l" rtl="0"/>
            <a:r>
              <a:rPr lang="en-US" b="1" dirty="0">
                <a:solidFill>
                  <a:srgbClr val="C00000"/>
                </a:solidFill>
              </a:rPr>
              <a:t>Notes</a:t>
            </a:r>
            <a:r>
              <a:rPr lang="en-US" b="1" dirty="0"/>
              <a:t> :</a:t>
            </a:r>
            <a:endParaRPr lang="en-US" dirty="0"/>
          </a:p>
          <a:p>
            <a:pPr lvl="0" algn="l" rtl="0"/>
            <a:r>
              <a:rPr lang="en-US" b="1" dirty="0"/>
              <a:t>Castor oil is used internally as cathartic and externally as emollient.</a:t>
            </a:r>
            <a:endParaRPr lang="en-US" dirty="0"/>
          </a:p>
          <a:p>
            <a:pPr lvl="0" algn="l" rtl="0"/>
            <a:r>
              <a:rPr lang="en-US" b="1" dirty="0"/>
              <a:t>Bismuth carbonate is used for mild irritant skin , duodenal ulcer. </a:t>
            </a:r>
            <a:endParaRPr lang="en-US" dirty="0"/>
          </a:p>
          <a:p>
            <a:pPr lvl="0" algn="l" rtl="0"/>
            <a:r>
              <a:rPr lang="en-US" b="1" dirty="0"/>
              <a:t>Bismuth carbonate (insoluble diffusible solid ) is added or spread on the surface of the primary emulsion with continuous trituration. </a:t>
            </a:r>
            <a:endParaRPr lang="en-US" dirty="0"/>
          </a:p>
          <a:p>
            <a:pPr algn="l" rtl="0"/>
            <a:endParaRPr lang="en-US" dirty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61717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EMULSIONS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l" rtl="0"/>
            <a:endParaRPr lang="en-US" dirty="0"/>
          </a:p>
          <a:p>
            <a:pPr algn="just" rtl="0"/>
            <a:r>
              <a:rPr lang="en-US" b="1" dirty="0">
                <a:solidFill>
                  <a:srgbClr val="00B050"/>
                </a:solidFill>
              </a:rPr>
              <a:t>An emulsion </a:t>
            </a:r>
            <a:r>
              <a:rPr lang="en-US" dirty="0"/>
              <a:t>is a </a:t>
            </a:r>
            <a:r>
              <a:rPr lang="en-US" i="1" u="sng" dirty="0">
                <a:solidFill>
                  <a:srgbClr val="FF0000"/>
                </a:solidFill>
              </a:rPr>
              <a:t>dispersion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in which the dispersed phase is composed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of small globules of a liquid </a:t>
            </a:r>
            <a:r>
              <a:rPr lang="en-US" dirty="0"/>
              <a:t>distributed throughout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a vehicle </a:t>
            </a:r>
            <a:r>
              <a:rPr lang="en-US" dirty="0"/>
              <a:t>in which it is </a:t>
            </a:r>
            <a:r>
              <a:rPr lang="en-US" u="sng" dirty="0"/>
              <a:t>immiscible</a:t>
            </a:r>
            <a:r>
              <a:rPr lang="en-US" dirty="0"/>
              <a:t>.</a:t>
            </a:r>
          </a:p>
          <a:p>
            <a:pPr algn="just" rtl="0"/>
            <a:r>
              <a:rPr lang="en-US" dirty="0"/>
              <a:t> Many pharmaceutical preparations that may actually be emulsions may not be classified as such because they fit some other pharmaceutical category more appropriately.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e.g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, certain liniments, creams , ointments and commercial vitamin drops. </a:t>
            </a:r>
          </a:p>
          <a:p>
            <a:pPr algn="just" rtl="0"/>
            <a:r>
              <a:rPr lang="en-US" dirty="0"/>
              <a:t>In</a:t>
            </a:r>
            <a:r>
              <a:rPr lang="en-US" b="1" dirty="0">
                <a:solidFill>
                  <a:srgbClr val="00B050"/>
                </a:solidFill>
              </a:rPr>
              <a:t> emulsion terminology</a:t>
            </a:r>
            <a:r>
              <a:rPr lang="en-US" dirty="0"/>
              <a:t>, the </a:t>
            </a:r>
            <a:r>
              <a:rPr lang="en-US" b="1" dirty="0">
                <a:solidFill>
                  <a:srgbClr val="7030A0"/>
                </a:solidFill>
              </a:rPr>
              <a:t>dispersed phase is the </a:t>
            </a:r>
            <a:r>
              <a:rPr lang="en-US" b="1" i="1" dirty="0">
                <a:solidFill>
                  <a:srgbClr val="7030A0"/>
                </a:solidFill>
              </a:rPr>
              <a:t>internal phase</a:t>
            </a:r>
            <a:r>
              <a:rPr lang="en-US" dirty="0"/>
              <a:t>, and the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dispersion medium is the 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external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 or 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continuous phase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algn="l" rtl="0"/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8763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272"/>
    </mc:Choice>
    <mc:Fallback xmlns="">
      <p:transition spd="slow" advTm="89272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Rx4</a:t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001000" cy="5483352"/>
          </a:xfrm>
        </p:spPr>
        <p:txBody>
          <a:bodyPr>
            <a:normAutofit fontScale="70000" lnSpcReduction="20000"/>
          </a:bodyPr>
          <a:lstStyle/>
          <a:p>
            <a:pPr algn="l" rtl="0"/>
            <a:r>
              <a:rPr lang="en-US" dirty="0"/>
              <a:t>Almond oil                            </a:t>
            </a:r>
            <a:r>
              <a:rPr lang="en-US" dirty="0" err="1"/>
              <a:t>fƷii</a:t>
            </a:r>
            <a:endParaRPr lang="en-US" dirty="0"/>
          </a:p>
          <a:p>
            <a:pPr algn="l" rtl="0"/>
            <a:r>
              <a:rPr lang="en-US" dirty="0"/>
              <a:t> Ferric ammonium citrate    gr x </a:t>
            </a:r>
          </a:p>
          <a:p>
            <a:pPr algn="l" rtl="0"/>
            <a:r>
              <a:rPr lang="en-US" dirty="0"/>
              <a:t> Water            Q.S.                </a:t>
            </a:r>
            <a:r>
              <a:rPr lang="en-US" dirty="0" err="1"/>
              <a:t>f℥i</a:t>
            </a:r>
            <a:endParaRPr lang="en-US" dirty="0"/>
          </a:p>
          <a:p>
            <a:pPr algn="l" rtl="0"/>
            <a:r>
              <a:rPr lang="en-US" dirty="0"/>
              <a:t> Ft. emulsion </a:t>
            </a:r>
          </a:p>
          <a:p>
            <a:pPr algn="l" rtl="0"/>
            <a:r>
              <a:rPr lang="en-US" sz="2900" b="1" u="sng" dirty="0">
                <a:solidFill>
                  <a:srgbClr val="C00000"/>
                </a:solidFill>
              </a:rPr>
              <a:t>Calculations (primary emulsion )</a:t>
            </a:r>
          </a:p>
          <a:p>
            <a:pPr algn="l" rtl="0"/>
            <a:r>
              <a:rPr lang="en-US" dirty="0"/>
              <a:t>2*4= 8ml of oil</a:t>
            </a:r>
          </a:p>
          <a:p>
            <a:pPr algn="l" rtl="0"/>
            <a:r>
              <a:rPr lang="en-US" dirty="0"/>
              <a:t>¼ *8 =2 g acacia</a:t>
            </a:r>
          </a:p>
          <a:p>
            <a:pPr algn="l" rtl="0"/>
            <a:r>
              <a:rPr lang="en-US" dirty="0"/>
              <a:t>1/2 *8 = 4 ml water </a:t>
            </a:r>
          </a:p>
          <a:p>
            <a:pPr algn="l" rtl="0"/>
            <a:r>
              <a:rPr lang="en-US" sz="3200" b="1" u="sng" dirty="0">
                <a:solidFill>
                  <a:srgbClr val="C00000"/>
                </a:solidFill>
              </a:rPr>
              <a:t>Method</a:t>
            </a:r>
            <a:r>
              <a:rPr lang="en-US" sz="3200" b="1" dirty="0"/>
              <a:t> </a:t>
            </a:r>
            <a:r>
              <a:rPr lang="en-US" b="1" dirty="0"/>
              <a:t>:</a:t>
            </a:r>
            <a:endParaRPr lang="en-US" dirty="0"/>
          </a:p>
          <a:p>
            <a:pPr algn="l" rtl="0"/>
            <a:r>
              <a:rPr lang="en-US" dirty="0"/>
              <a:t> Put the acacia in dry  mortar then add oil phase all at once with trituration , then add water at once with trituration , until you have  a crackling sound  of primary emulsion, dissolve ferric ammonium citrate in part of water to get a solution then add the remaining water or dilution (gradually also with trituration then add ferric solution gradually also with trituration)</a:t>
            </a:r>
          </a:p>
          <a:p>
            <a:pPr algn="l" rtl="0"/>
            <a:r>
              <a:rPr lang="en-US" sz="2900" b="1" u="sng" dirty="0">
                <a:solidFill>
                  <a:srgbClr val="C00000"/>
                </a:solidFill>
              </a:rPr>
              <a:t>Notes</a:t>
            </a:r>
            <a:r>
              <a:rPr lang="en-US" sz="2900" b="1" dirty="0">
                <a:solidFill>
                  <a:srgbClr val="C00000"/>
                </a:solidFill>
              </a:rPr>
              <a:t> </a:t>
            </a:r>
            <a:r>
              <a:rPr lang="en-US" b="1" dirty="0"/>
              <a:t>: </a:t>
            </a:r>
            <a:endParaRPr lang="en-US" dirty="0"/>
          </a:p>
          <a:p>
            <a:pPr lvl="0" algn="l" rtl="0"/>
            <a:r>
              <a:rPr lang="en-US" b="1" dirty="0"/>
              <a:t>Almond oil is used as nutritive.</a:t>
            </a:r>
            <a:endParaRPr lang="en-US" dirty="0"/>
          </a:p>
          <a:p>
            <a:pPr lvl="0" algn="l" rtl="0"/>
            <a:r>
              <a:rPr lang="en-US" b="1" dirty="0"/>
              <a:t>Ferric ammonium is used for iron deficiency anemia .</a:t>
            </a:r>
            <a:endParaRPr lang="en-US" dirty="0"/>
          </a:p>
          <a:p>
            <a:pPr lvl="0" algn="l" rtl="0"/>
            <a:r>
              <a:rPr lang="en-US" b="1" dirty="0"/>
              <a:t>This prescription is used as tonic .</a:t>
            </a:r>
            <a:endParaRPr lang="en-US" dirty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587984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Rx5</a:t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772400" cy="5330952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US" dirty="0"/>
              <a:t>Oil of turpentine                </a:t>
            </a:r>
            <a:r>
              <a:rPr lang="en-US" dirty="0" err="1"/>
              <a:t>fƷ</a:t>
            </a:r>
            <a:r>
              <a:rPr lang="en-US" dirty="0"/>
              <a:t> </a:t>
            </a:r>
            <a:r>
              <a:rPr lang="en-US" dirty="0" err="1"/>
              <a:t>i</a:t>
            </a:r>
            <a:endParaRPr lang="en-US" dirty="0"/>
          </a:p>
          <a:p>
            <a:pPr algn="l" rtl="0"/>
            <a:r>
              <a:rPr lang="en-US" dirty="0"/>
              <a:t> </a:t>
            </a:r>
            <a:r>
              <a:rPr lang="en-US" dirty="0" err="1"/>
              <a:t>Arachis</a:t>
            </a:r>
            <a:r>
              <a:rPr lang="en-US" dirty="0"/>
              <a:t> oil                          </a:t>
            </a:r>
            <a:r>
              <a:rPr lang="en-US" dirty="0" err="1"/>
              <a:t>fƷ</a:t>
            </a:r>
            <a:r>
              <a:rPr lang="en-US" dirty="0"/>
              <a:t> </a:t>
            </a:r>
            <a:r>
              <a:rPr lang="en-US" dirty="0" err="1"/>
              <a:t>i</a:t>
            </a:r>
            <a:endParaRPr lang="en-US" dirty="0"/>
          </a:p>
          <a:p>
            <a:pPr algn="l" rtl="0"/>
            <a:r>
              <a:rPr lang="en-US" dirty="0"/>
              <a:t> Purified water       Q.S.      f℥ </a:t>
            </a:r>
            <a:r>
              <a:rPr lang="en-US" dirty="0" err="1"/>
              <a:t>i</a:t>
            </a:r>
            <a:endParaRPr lang="en-US" dirty="0"/>
          </a:p>
          <a:p>
            <a:pPr algn="l" rtl="0"/>
            <a:r>
              <a:rPr lang="en-US" b="1" u="sng" dirty="0">
                <a:solidFill>
                  <a:srgbClr val="C00000"/>
                </a:solidFill>
              </a:rPr>
              <a:t>Calculations (primary emulsion)</a:t>
            </a:r>
          </a:p>
          <a:p>
            <a:pPr algn="l" rtl="0"/>
            <a:r>
              <a:rPr lang="en-US" dirty="0"/>
              <a:t>1*4= 4 ml of each oil</a:t>
            </a:r>
          </a:p>
          <a:p>
            <a:pPr algn="l" rtl="0"/>
            <a:r>
              <a:rPr lang="en-US" dirty="0"/>
              <a:t>½ *4 = 2 g acacia for oil of turpentine</a:t>
            </a:r>
          </a:p>
          <a:p>
            <a:pPr algn="l" rtl="0"/>
            <a:r>
              <a:rPr lang="en-US" dirty="0"/>
              <a:t>¼ *4 = 1 g acacia for </a:t>
            </a:r>
            <a:r>
              <a:rPr lang="en-US" dirty="0" err="1"/>
              <a:t>arachis</a:t>
            </a:r>
            <a:r>
              <a:rPr lang="en-US" dirty="0"/>
              <a:t> oil</a:t>
            </a:r>
          </a:p>
          <a:p>
            <a:pPr algn="l" rtl="0"/>
            <a:r>
              <a:rPr lang="en-US" dirty="0"/>
              <a:t>Total amount of acacia = 3 g</a:t>
            </a:r>
          </a:p>
          <a:p>
            <a:pPr algn="l" rtl="0"/>
            <a:r>
              <a:rPr lang="en-US" dirty="0"/>
              <a:t>½ * 4 = 2 ml  water (for </a:t>
            </a:r>
            <a:r>
              <a:rPr lang="en-US" dirty="0" err="1"/>
              <a:t>arachis</a:t>
            </a:r>
            <a:r>
              <a:rPr lang="en-US" dirty="0"/>
              <a:t> oil)</a:t>
            </a:r>
          </a:p>
          <a:p>
            <a:pPr algn="l" rtl="0"/>
            <a:r>
              <a:rPr lang="en-US" dirty="0"/>
              <a:t>1*4   = 4 ml water ( for oil of turpentine )</a:t>
            </a:r>
          </a:p>
          <a:p>
            <a:pPr algn="l" rtl="0"/>
            <a:r>
              <a:rPr lang="en-US" dirty="0"/>
              <a:t>Total amount of water = 6 ml</a:t>
            </a:r>
          </a:p>
          <a:p>
            <a:pPr algn="l" rtl="0"/>
            <a:r>
              <a:rPr lang="en-US" b="1" u="sng" dirty="0">
                <a:solidFill>
                  <a:srgbClr val="C00000"/>
                </a:solidFill>
              </a:rPr>
              <a:t>Notes :</a:t>
            </a:r>
          </a:p>
          <a:p>
            <a:pPr lvl="0" algn="l" rtl="0"/>
            <a:r>
              <a:rPr lang="en-US" b="1" dirty="0"/>
              <a:t>Turpentine oil is used as emollient and counterirritant.</a:t>
            </a:r>
            <a:endParaRPr lang="en-US" dirty="0"/>
          </a:p>
          <a:p>
            <a:pPr lvl="0" algn="l" rtl="0"/>
            <a:r>
              <a:rPr lang="en-US" b="1" dirty="0"/>
              <a:t>Almond oil is used as emollient and nutrient.</a:t>
            </a:r>
            <a:endParaRPr lang="en-US" dirty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7582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Rx 6</a:t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/>
              <a:t>Castor oil                              10 ml</a:t>
            </a:r>
          </a:p>
          <a:p>
            <a:pPr algn="l" rtl="0"/>
            <a:r>
              <a:rPr lang="en-US" dirty="0"/>
              <a:t>Oleic acid                              5 ml</a:t>
            </a:r>
          </a:p>
          <a:p>
            <a:pPr algn="l" rtl="0"/>
            <a:r>
              <a:rPr lang="en-US" dirty="0"/>
              <a:t>Ca(OH)</a:t>
            </a:r>
            <a:r>
              <a:rPr lang="en-US" baseline="-25000" dirty="0"/>
              <a:t>2</a:t>
            </a:r>
            <a:r>
              <a:rPr lang="en-US" dirty="0"/>
              <a:t>         </a:t>
            </a:r>
            <a:r>
              <a:rPr lang="en-US" dirty="0" err="1"/>
              <a:t>q.s</a:t>
            </a:r>
            <a:r>
              <a:rPr lang="en-US" dirty="0"/>
              <a:t>                 30 ml</a:t>
            </a:r>
          </a:p>
          <a:p>
            <a:pPr algn="l" rtl="0"/>
            <a:r>
              <a:rPr lang="en-US" dirty="0"/>
              <a:t>Ft. emulsion </a:t>
            </a:r>
          </a:p>
          <a:p>
            <a:pPr algn="l" rtl="0"/>
            <a:r>
              <a:rPr lang="en-US" b="1" dirty="0"/>
              <a:t>Procedure:</a:t>
            </a:r>
            <a:endParaRPr lang="en-US" dirty="0"/>
          </a:p>
          <a:p>
            <a:pPr algn="l" rtl="0"/>
            <a:r>
              <a:rPr lang="en-US" dirty="0"/>
              <a:t>Ca(OH)</a:t>
            </a:r>
            <a:r>
              <a:rPr lang="en-US" baseline="-25000" dirty="0"/>
              <a:t>2</a:t>
            </a:r>
            <a:r>
              <a:rPr lang="en-US" dirty="0"/>
              <a:t>+ oleic acid                        Ca </a:t>
            </a:r>
            <a:r>
              <a:rPr lang="en-US" dirty="0" err="1"/>
              <a:t>oleate</a:t>
            </a:r>
            <a:r>
              <a:rPr lang="en-US" dirty="0"/>
              <a:t>(E.A.) to prepare w/o emulsion By nascent soap method</a:t>
            </a:r>
            <a:endParaRPr lang="ar-IQ" dirty="0"/>
          </a:p>
          <a:p>
            <a:pPr algn="l" rtl="0"/>
            <a:endParaRPr lang="ar-IQ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657600" y="4038600"/>
            <a:ext cx="1752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5652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1"/>
    </mc:Choice>
    <mc:Fallback xmlns="">
      <p:transition spd="slow" advTm="411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b="1" dirty="0"/>
              <a:t>Rx7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7200" cy="4873752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fr-CH" dirty="0" err="1"/>
              <a:t>Liquid</a:t>
            </a:r>
            <a:r>
              <a:rPr lang="fr-CH" dirty="0"/>
              <a:t> </a:t>
            </a:r>
            <a:r>
              <a:rPr lang="fr-CH" dirty="0" err="1"/>
              <a:t>paraffin</a:t>
            </a:r>
            <a:r>
              <a:rPr lang="fr-CH" dirty="0"/>
              <a:t>                    10 ml</a:t>
            </a:r>
            <a:endParaRPr lang="en-US" dirty="0"/>
          </a:p>
          <a:p>
            <a:pPr algn="l" rtl="0"/>
            <a:r>
              <a:rPr lang="fr-CH" dirty="0" err="1"/>
              <a:t>Oleic</a:t>
            </a:r>
            <a:r>
              <a:rPr lang="fr-CH" dirty="0"/>
              <a:t> </a:t>
            </a:r>
            <a:r>
              <a:rPr lang="fr-CH" dirty="0" err="1"/>
              <a:t>acid</a:t>
            </a:r>
            <a:r>
              <a:rPr lang="fr-CH" dirty="0"/>
              <a:t>                              5 ml</a:t>
            </a:r>
            <a:endParaRPr lang="en-US" dirty="0"/>
          </a:p>
          <a:p>
            <a:pPr algn="l" rtl="0"/>
            <a:r>
              <a:rPr lang="fr-CH" dirty="0"/>
              <a:t>Sodium </a:t>
            </a:r>
            <a:r>
              <a:rPr lang="fr-CH" dirty="0" err="1"/>
              <a:t>hydroxide</a:t>
            </a:r>
            <a:r>
              <a:rPr lang="fr-CH" dirty="0"/>
              <a:t>    Q.S.     30 ml</a:t>
            </a:r>
            <a:endParaRPr lang="en-US" dirty="0"/>
          </a:p>
          <a:p>
            <a:pPr algn="l" rtl="0"/>
            <a:r>
              <a:rPr lang="fr-CH" dirty="0" err="1"/>
              <a:t>Ft</a:t>
            </a:r>
            <a:r>
              <a:rPr lang="fr-CH" dirty="0"/>
              <a:t>. </a:t>
            </a:r>
            <a:r>
              <a:rPr lang="fr-CH" dirty="0" err="1"/>
              <a:t>emulsion</a:t>
            </a:r>
            <a:endParaRPr lang="en-US" dirty="0"/>
          </a:p>
          <a:p>
            <a:pPr algn="l" rtl="0"/>
            <a:r>
              <a:rPr lang="en-US" b="1" u="sng" dirty="0">
                <a:solidFill>
                  <a:srgbClr val="C00000"/>
                </a:solidFill>
              </a:rPr>
              <a:t>Procedure</a:t>
            </a:r>
            <a:r>
              <a:rPr lang="en-US" b="1" dirty="0"/>
              <a:t>:</a:t>
            </a:r>
            <a:endParaRPr lang="en-US" dirty="0"/>
          </a:p>
          <a:p>
            <a:pPr algn="l" rtl="0"/>
            <a:r>
              <a:rPr lang="en-US" dirty="0"/>
              <a:t>We take 10 of liquid paraffin with 5 ml of oleic acid with 15 ml sodium hydroxide in a bottle , then we shake for few seconds and an emulsion is formed .</a:t>
            </a:r>
          </a:p>
          <a:p>
            <a:pPr algn="l" rtl="0"/>
            <a:r>
              <a:rPr lang="en-US" b="1" u="sng" dirty="0">
                <a:solidFill>
                  <a:srgbClr val="C00000"/>
                </a:solidFill>
              </a:rPr>
              <a:t>Notes</a:t>
            </a:r>
            <a:r>
              <a:rPr lang="en-US" b="1" dirty="0"/>
              <a:t>:</a:t>
            </a:r>
            <a:endParaRPr lang="en-US" dirty="0"/>
          </a:p>
          <a:p>
            <a:pPr lvl="0" algn="l" rtl="0"/>
            <a:r>
              <a:rPr lang="en-US" b="1" dirty="0"/>
              <a:t>Sodium hydroxide with oleic acid leads to formation of sodium </a:t>
            </a:r>
            <a:r>
              <a:rPr lang="en-US" b="1" dirty="0" err="1"/>
              <a:t>oleate</a:t>
            </a:r>
            <a:r>
              <a:rPr lang="en-US" b="1" dirty="0"/>
              <a:t> (soap)which is the emulsifying agent and will form o/w emulsion.</a:t>
            </a:r>
            <a:endParaRPr lang="en-US" dirty="0"/>
          </a:p>
          <a:p>
            <a:pPr lvl="0" algn="l" rtl="0"/>
            <a:r>
              <a:rPr lang="en-US" b="1" dirty="0"/>
              <a:t>Liquid paraffin used internally as a laxative and externally as emollient to the skin.</a:t>
            </a:r>
            <a:endParaRPr lang="en-US" dirty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54338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9"/>
    </mc:Choice>
    <mc:Fallback xmlns="">
      <p:transition spd="slow" advTm="659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Classification of emulsifying agents:</a:t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077200" cy="5254752"/>
          </a:xfrm>
        </p:spPr>
        <p:txBody>
          <a:bodyPr>
            <a:normAutofit fontScale="92500" lnSpcReduction="10000"/>
          </a:bodyPr>
          <a:lstStyle/>
          <a:p>
            <a:pPr lvl="0" algn="l" rtl="0"/>
            <a:r>
              <a:rPr lang="en-US" dirty="0"/>
              <a:t>Naturally occurring emulsifying agents. </a:t>
            </a:r>
            <a:r>
              <a:rPr lang="en-US" dirty="0">
                <a:solidFill>
                  <a:srgbClr val="C00000"/>
                </a:solidFill>
              </a:rPr>
              <a:t>e.g. acacia</a:t>
            </a:r>
            <a:r>
              <a:rPr lang="en-US" dirty="0"/>
              <a:t>(Arabic gum), </a:t>
            </a:r>
            <a:r>
              <a:rPr lang="en-US" dirty="0" err="1">
                <a:solidFill>
                  <a:srgbClr val="C00000"/>
                </a:solidFill>
              </a:rPr>
              <a:t>tragacanth</a:t>
            </a:r>
            <a:r>
              <a:rPr lang="en-US" dirty="0"/>
              <a:t>, </a:t>
            </a:r>
            <a:r>
              <a:rPr lang="en-US" dirty="0">
                <a:solidFill>
                  <a:srgbClr val="C00000"/>
                </a:solidFill>
              </a:rPr>
              <a:t>starch and pectin</a:t>
            </a:r>
            <a:r>
              <a:rPr lang="en-US" dirty="0"/>
              <a:t>.</a:t>
            </a:r>
          </a:p>
          <a:p>
            <a:pPr lvl="0" algn="l" rtl="0"/>
            <a:r>
              <a:rPr lang="en-US" dirty="0"/>
              <a:t>Semisynthetic emulsifying agents .e.g. </a:t>
            </a:r>
            <a:r>
              <a:rPr lang="en-US" dirty="0">
                <a:solidFill>
                  <a:srgbClr val="00B050"/>
                </a:solidFill>
              </a:rPr>
              <a:t>methylcellulose and </a:t>
            </a:r>
            <a:r>
              <a:rPr lang="en-US" dirty="0" err="1">
                <a:solidFill>
                  <a:srgbClr val="00B050"/>
                </a:solidFill>
              </a:rPr>
              <a:t>carboxy</a:t>
            </a:r>
            <a:r>
              <a:rPr lang="en-US" dirty="0">
                <a:solidFill>
                  <a:srgbClr val="00B050"/>
                </a:solidFill>
              </a:rPr>
              <a:t> methylcellulose .</a:t>
            </a:r>
          </a:p>
          <a:p>
            <a:pPr lvl="0" algn="l" rtl="0"/>
            <a:r>
              <a:rPr lang="en-US" dirty="0"/>
              <a:t>Synthetic emulsifying agents (</a:t>
            </a:r>
            <a:r>
              <a:rPr lang="en-US" b="1" dirty="0">
                <a:solidFill>
                  <a:srgbClr val="0070C0"/>
                </a:solidFill>
              </a:rPr>
              <a:t>surfactants</a:t>
            </a:r>
            <a:r>
              <a:rPr lang="en-US" dirty="0"/>
              <a:t>)</a:t>
            </a:r>
          </a:p>
          <a:p>
            <a:pPr lvl="0" algn="l" rtl="0"/>
            <a:r>
              <a:rPr lang="en-US" dirty="0"/>
              <a:t>Anionic surfactants , e.g. </a:t>
            </a:r>
            <a:r>
              <a:rPr lang="en-US" dirty="0">
                <a:solidFill>
                  <a:srgbClr val="FF0000"/>
                </a:solidFill>
              </a:rPr>
              <a:t>sodium lauryl sulfate , sodium stearate and calcium </a:t>
            </a:r>
            <a:r>
              <a:rPr lang="en-US" dirty="0" err="1">
                <a:solidFill>
                  <a:srgbClr val="FF0000"/>
                </a:solidFill>
              </a:rPr>
              <a:t>oleate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lvl="0" algn="l" rtl="0"/>
            <a:r>
              <a:rPr lang="en-US" dirty="0"/>
              <a:t>Cationic surfactants, e.g.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cetrimide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and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benzylkonium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chloride</a:t>
            </a:r>
            <a:r>
              <a:rPr lang="en-US" dirty="0"/>
              <a:t>.</a:t>
            </a:r>
          </a:p>
          <a:p>
            <a:pPr lvl="0" algn="l" rtl="0"/>
            <a:r>
              <a:rPr lang="en-US" dirty="0"/>
              <a:t>Amphoteric surfactants, e.g.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</a:rPr>
              <a:t>polysorbate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 (tweens) and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</a:rPr>
              <a:t>sorbitan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 esters(spans)</a:t>
            </a:r>
          </a:p>
          <a:p>
            <a:pPr lvl="0" algn="l" rtl="0"/>
            <a:r>
              <a:rPr lang="en-US" dirty="0"/>
              <a:t>Non ionic </a:t>
            </a:r>
            <a:r>
              <a:rPr lang="en-US" dirty="0" err="1"/>
              <a:t>surfactants,e.g</a:t>
            </a:r>
            <a:r>
              <a:rPr lang="en-US" dirty="0"/>
              <a:t>.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polysorbate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( tweens) and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sorbitan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esters (spans)</a:t>
            </a:r>
          </a:p>
          <a:p>
            <a:pPr algn="l" rtl="0"/>
            <a:r>
              <a:rPr lang="en-US" dirty="0"/>
              <a:t>4. Finally divided solids . e.g. Bentonite , magnesium hydroxide and aluminum .Magnesium silicate. 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4297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1"/>
    </mc:Choice>
    <mc:Fallback xmlns="">
      <p:transition spd="slow" advTm="271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ar-IQ" b="1" dirty="0"/>
            </a:br>
            <a:r>
              <a:rPr lang="en-US" b="1" dirty="0"/>
              <a:t>Concentrated Peppermint emulsion</a:t>
            </a:r>
            <a:br>
              <a:rPr lang="en-US" dirty="0"/>
            </a:br>
            <a:r>
              <a:rPr lang="en-US" b="1" dirty="0"/>
              <a:t>Rx8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Peppermint oil               20 ml</a:t>
            </a:r>
          </a:p>
          <a:p>
            <a:pPr algn="l" rtl="0"/>
            <a:r>
              <a:rPr lang="en-US" dirty="0" err="1"/>
              <a:t>Polysorbate</a:t>
            </a:r>
            <a:r>
              <a:rPr lang="en-US" dirty="0"/>
              <a:t> 20(tween 20)                      1ml</a:t>
            </a:r>
          </a:p>
          <a:p>
            <a:pPr algn="l" rtl="0"/>
            <a:r>
              <a:rPr lang="en-US" dirty="0"/>
              <a:t>Double strength chloroform water       500 ml</a:t>
            </a:r>
          </a:p>
          <a:p>
            <a:pPr algn="l" rtl="0"/>
            <a:r>
              <a:rPr lang="en-US" dirty="0"/>
              <a:t>Purified water                           Q.s.       1000 ml</a:t>
            </a:r>
          </a:p>
          <a:p>
            <a:pPr algn="l" rtl="0"/>
            <a:r>
              <a:rPr lang="en-US" dirty="0"/>
              <a:t>Ft. emulsion </a:t>
            </a:r>
          </a:p>
          <a:p>
            <a:pPr algn="l" rtl="0"/>
            <a:r>
              <a:rPr lang="en-US" dirty="0" err="1"/>
              <a:t>M.ft</a:t>
            </a:r>
            <a:r>
              <a:rPr lang="en-US" dirty="0"/>
              <a:t>. 50 ml</a:t>
            </a:r>
          </a:p>
          <a:p>
            <a:pPr algn="l" rtl="0"/>
            <a:r>
              <a:rPr lang="en-US" b="1" dirty="0">
                <a:solidFill>
                  <a:srgbClr val="FF0000"/>
                </a:solidFill>
              </a:rPr>
              <a:t>Procedure:</a:t>
            </a:r>
            <a:endParaRPr lang="en-US" dirty="0">
              <a:solidFill>
                <a:srgbClr val="FF0000"/>
              </a:solidFill>
            </a:endParaRPr>
          </a:p>
          <a:p>
            <a:pPr lvl="0" algn="l" rtl="0"/>
            <a:r>
              <a:rPr lang="en-US" dirty="0"/>
              <a:t>Shake the peppermint oil with </a:t>
            </a:r>
            <a:r>
              <a:rPr lang="en-US" dirty="0" err="1"/>
              <a:t>polysorbate</a:t>
            </a:r>
            <a:r>
              <a:rPr lang="en-US" dirty="0"/>
              <a:t> 20 </a:t>
            </a:r>
          </a:p>
          <a:p>
            <a:pPr lvl="0" algn="l" rtl="0"/>
            <a:r>
              <a:rPr lang="en-US" dirty="0"/>
              <a:t>Gradually add double strength chloroform water and shake well after each addition.</a:t>
            </a:r>
          </a:p>
          <a:p>
            <a:pPr lvl="0" algn="l" rtl="0"/>
            <a:r>
              <a:rPr lang="en-US" dirty="0"/>
              <a:t>Add sufficient water to produce 1000 ml. </a:t>
            </a:r>
          </a:p>
        </p:txBody>
      </p:sp>
    </p:spTree>
    <p:extLst>
      <p:ext uri="{BB962C8B-B14F-4D97-AF65-F5344CB8AC3E}">
        <p14:creationId xmlns:p14="http://schemas.microsoft.com/office/powerpoint/2010/main" val="3510300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4"/>
    </mc:Choice>
    <mc:Fallback xmlns="">
      <p:transition spd="slow" advTm="354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HLB System: </a:t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/>
              <a:t>The most important property for the effective emulsifying agent is to undergo strong adsorption at the interface between oil and aqueous phase. This requires a good balance between the hydrophilic and hydrophobic properties in the molecule and this value is called the (HLB value).</a:t>
            </a:r>
          </a:p>
          <a:p>
            <a:pPr algn="l" rtl="0"/>
            <a:r>
              <a:rPr lang="en-US" dirty="0"/>
              <a:t>The HLB value has been expressed as numerical scale that extends from (1 to 50) but practically the values are taken from (1 to 18). </a:t>
            </a:r>
          </a:p>
          <a:p>
            <a:pPr algn="l" rtl="0"/>
            <a:r>
              <a:rPr lang="en-US" b="1" dirty="0"/>
              <a:t>Notes:</a:t>
            </a:r>
            <a:endParaRPr lang="en-US" dirty="0"/>
          </a:p>
          <a:p>
            <a:endParaRPr lang="en-US" dirty="0"/>
          </a:p>
          <a:p>
            <a:endParaRPr lang="ar-IQ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5409330"/>
            <a:ext cx="6096000" cy="870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49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Required HLB:</a:t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/>
              <a:t>Is the HLB that must be provided by emulsifying agent to produce a stable emulsion for a specific oil and each oil has two required HLB once for w/o and for o/w emulsion. </a:t>
            </a:r>
          </a:p>
          <a:p>
            <a:pPr algn="l" rtl="0"/>
            <a:r>
              <a:rPr lang="en-US" dirty="0"/>
              <a:t>The required HLB value may vary according to :</a:t>
            </a:r>
          </a:p>
          <a:p>
            <a:pPr lvl="0" algn="l" rtl="0"/>
            <a:r>
              <a:rPr lang="en-US" dirty="0"/>
              <a:t>Source of the material .</a:t>
            </a:r>
          </a:p>
          <a:p>
            <a:pPr lvl="0" algn="l" rtl="0"/>
            <a:r>
              <a:rPr lang="en-US" dirty="0"/>
              <a:t>Required concentration.</a:t>
            </a:r>
          </a:p>
          <a:p>
            <a:pPr lvl="0" algn="l" rtl="0"/>
            <a:r>
              <a:rPr lang="en-US" dirty="0"/>
              <a:t>Method of preparation.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6672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92"/>
    </mc:Choice>
    <mc:Fallback xmlns="">
      <p:transition spd="slow" advTm="2792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Rx9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l" rtl="0"/>
            <a:endParaRPr lang="en-US" dirty="0"/>
          </a:p>
          <a:p>
            <a:pPr algn="l" rtl="0"/>
            <a:r>
              <a:rPr lang="en-US" dirty="0"/>
              <a:t>Mineral oil                                25 g</a:t>
            </a:r>
          </a:p>
          <a:p>
            <a:pPr algn="l" rtl="0"/>
            <a:r>
              <a:rPr lang="en-US" dirty="0"/>
              <a:t>E.A. (span 80+ tween 80)       2 g</a:t>
            </a:r>
          </a:p>
          <a:p>
            <a:pPr algn="l" rtl="0"/>
            <a:r>
              <a:rPr lang="en-US" dirty="0"/>
              <a:t>Preservative                               0.2 g </a:t>
            </a:r>
          </a:p>
          <a:p>
            <a:pPr algn="l" rtl="0"/>
            <a:r>
              <a:rPr lang="en-US" dirty="0"/>
              <a:t>Purified water     </a:t>
            </a:r>
            <a:r>
              <a:rPr lang="en-US" dirty="0" err="1"/>
              <a:t>q.s</a:t>
            </a:r>
            <a:r>
              <a:rPr lang="en-US" dirty="0"/>
              <a:t>.                  100 g </a:t>
            </a:r>
          </a:p>
          <a:p>
            <a:pPr algn="l" rtl="0"/>
            <a:r>
              <a:rPr lang="en-US" dirty="0"/>
              <a:t>The required HLB for the mineral oil = 11 and the HLB for span 80 = 4.3 and the HLB for tween 80 = 15</a:t>
            </a:r>
          </a:p>
          <a:p>
            <a:pPr algn="l" rtl="0"/>
            <a:r>
              <a:rPr lang="en-US" dirty="0"/>
              <a:t>How much span 80 and tween 80 required to produce a stable emulsion ?</a:t>
            </a:r>
          </a:p>
          <a:p>
            <a:pPr algn="l" rtl="0"/>
            <a:r>
              <a:rPr lang="en-US" dirty="0"/>
              <a:t> </a:t>
            </a:r>
          </a:p>
          <a:p>
            <a:pPr algn="l" rtl="0"/>
            <a:r>
              <a:rPr lang="en-US" b="1" dirty="0"/>
              <a:t>F</a:t>
            </a:r>
            <a:r>
              <a:rPr lang="en-US" b="1" baseline="-25000" dirty="0"/>
              <a:t>S</a:t>
            </a:r>
            <a:r>
              <a:rPr lang="en-US" b="1" dirty="0"/>
              <a:t> * HLB s + F</a:t>
            </a:r>
            <a:r>
              <a:rPr lang="en-US" b="1" baseline="-25000" dirty="0"/>
              <a:t>T</a:t>
            </a:r>
            <a:r>
              <a:rPr lang="en-US" b="1" dirty="0"/>
              <a:t> * HLB </a:t>
            </a:r>
            <a:r>
              <a:rPr lang="en-US" b="1" baseline="-25000" dirty="0"/>
              <a:t>T          </a:t>
            </a:r>
            <a:r>
              <a:rPr lang="en-US" b="1" dirty="0"/>
              <a:t>=      required HLB of the oil </a:t>
            </a:r>
            <a:endParaRPr lang="en-US" dirty="0"/>
          </a:p>
          <a:p>
            <a:pPr algn="l" rtl="0"/>
            <a:r>
              <a:rPr lang="en-US" dirty="0"/>
              <a:t>Let fraction of span =X </a:t>
            </a:r>
          </a:p>
          <a:p>
            <a:pPr algn="l" rtl="0"/>
            <a:r>
              <a:rPr lang="en-US" dirty="0"/>
              <a:t>Let fraction of tween = 1-X</a:t>
            </a:r>
          </a:p>
          <a:p>
            <a:pPr algn="l" rtl="0"/>
            <a:r>
              <a:rPr lang="en-US" dirty="0"/>
              <a:t>X*4.3 + (1-X)*15 = 11</a:t>
            </a:r>
          </a:p>
          <a:p>
            <a:pPr algn="l" rtl="0"/>
            <a:r>
              <a:rPr lang="en-US" dirty="0"/>
              <a:t>10.7 X= 4</a:t>
            </a:r>
          </a:p>
          <a:p>
            <a:pPr algn="l" rtl="0"/>
            <a:r>
              <a:rPr lang="en-US" dirty="0"/>
              <a:t>X= 0.37 fraction of span </a:t>
            </a:r>
          </a:p>
          <a:p>
            <a:pPr algn="l" rtl="0"/>
            <a:r>
              <a:rPr lang="en-US" dirty="0"/>
              <a:t>Amount of span = 2 g * 0.37 = 0.74 g </a:t>
            </a:r>
          </a:p>
          <a:p>
            <a:pPr algn="l" rtl="0"/>
            <a:r>
              <a:rPr lang="en-US" dirty="0"/>
              <a:t>1-X = 0.63 fraction of tween </a:t>
            </a:r>
          </a:p>
          <a:p>
            <a:pPr algn="l" rtl="0"/>
            <a:r>
              <a:rPr lang="en-US" dirty="0"/>
              <a:t>Amount of tween = 2* 0.63 = 1.26 g 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561526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Rx10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endParaRPr lang="en-US" dirty="0"/>
          </a:p>
          <a:p>
            <a:pPr algn="l" rtl="0"/>
            <a:r>
              <a:rPr lang="en-US" dirty="0"/>
              <a:t>Petrolatum                   25 g</a:t>
            </a:r>
          </a:p>
          <a:p>
            <a:pPr algn="l" rtl="0"/>
            <a:r>
              <a:rPr lang="en-US" dirty="0" err="1"/>
              <a:t>Cetyl</a:t>
            </a:r>
            <a:r>
              <a:rPr lang="en-US" dirty="0"/>
              <a:t> alcohol               20 g </a:t>
            </a:r>
          </a:p>
          <a:p>
            <a:pPr algn="l" rtl="0"/>
            <a:r>
              <a:rPr lang="en-US" dirty="0"/>
              <a:t>E.A. (S+T)                    2 g </a:t>
            </a:r>
          </a:p>
          <a:p>
            <a:pPr algn="l" rtl="0"/>
            <a:r>
              <a:rPr lang="en-US" dirty="0"/>
              <a:t>Preservative                 0.2 g </a:t>
            </a:r>
          </a:p>
          <a:p>
            <a:pPr algn="l" rtl="0"/>
            <a:r>
              <a:rPr lang="en-US" dirty="0"/>
              <a:t>Purified water             100 g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93789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 of emulsions:</a:t>
            </a:r>
            <a:br>
              <a:rPr lang="en-US" dirty="0"/>
            </a:br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84926725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0780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22"/>
    </mc:Choice>
    <mc:Fallback xmlns="">
      <p:transition spd="slow" advTm="3222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Clipping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04800"/>
            <a:ext cx="8540799" cy="626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213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Notes :</a:t>
            </a:r>
            <a:br>
              <a:rPr lang="en-US" dirty="0"/>
            </a:br>
            <a:r>
              <a:rPr lang="en-US" b="1" dirty="0"/>
              <a:t>	The advantage of mixing the emulsifying agent :</a:t>
            </a:r>
            <a:br>
              <a:rPr lang="en-US" dirty="0"/>
            </a:br>
            <a:endParaRPr lang="ar-IQ" dirty="0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3"/>
          <a:stretch/>
        </p:blipFill>
        <p:spPr>
          <a:xfrm>
            <a:off x="457200" y="1527348"/>
            <a:ext cx="8356860" cy="4035251"/>
          </a:xfrm>
        </p:spPr>
      </p:pic>
    </p:spTree>
    <p:extLst>
      <p:ext uri="{BB962C8B-B14F-4D97-AF65-F5344CB8AC3E}">
        <p14:creationId xmlns:p14="http://schemas.microsoft.com/office/powerpoint/2010/main" val="381483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7467600" cy="1143000"/>
          </a:xfrm>
        </p:spPr>
        <p:txBody>
          <a:bodyPr/>
          <a:lstStyle/>
          <a:p>
            <a:r>
              <a:rPr lang="en-US" b="1" dirty="0"/>
              <a:t>Rx11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153400" cy="5330952"/>
          </a:xfrm>
        </p:spPr>
        <p:txBody>
          <a:bodyPr>
            <a:normAutofit fontScale="55000" lnSpcReduction="20000"/>
          </a:bodyPr>
          <a:lstStyle/>
          <a:p>
            <a:pPr marL="0" indent="0" algn="l" rtl="0">
              <a:buNone/>
            </a:pPr>
            <a:r>
              <a:rPr lang="en-US" dirty="0"/>
              <a:t>      Liquid paraffin                           35 g</a:t>
            </a:r>
          </a:p>
          <a:p>
            <a:pPr algn="l" rtl="0"/>
            <a:r>
              <a:rPr lang="en-US" dirty="0"/>
              <a:t>Wool fat                                      1 g</a:t>
            </a:r>
          </a:p>
          <a:p>
            <a:pPr algn="l" rtl="0"/>
            <a:r>
              <a:rPr lang="en-US" dirty="0" err="1"/>
              <a:t>Cetyl</a:t>
            </a:r>
            <a:r>
              <a:rPr lang="en-US" dirty="0"/>
              <a:t> alcohol                               1 g</a:t>
            </a:r>
          </a:p>
          <a:p>
            <a:pPr algn="l" rtl="0"/>
            <a:r>
              <a:rPr lang="en-US" dirty="0" err="1"/>
              <a:t>Emulgent</a:t>
            </a:r>
            <a:r>
              <a:rPr lang="en-US" dirty="0"/>
              <a:t>                                     7 g </a:t>
            </a:r>
          </a:p>
          <a:p>
            <a:pPr algn="l" rtl="0"/>
            <a:r>
              <a:rPr lang="en-US" dirty="0"/>
              <a:t>Water                                           100 g</a:t>
            </a:r>
          </a:p>
          <a:p>
            <a:pPr algn="l" rtl="0"/>
            <a:r>
              <a:rPr lang="en-US" dirty="0"/>
              <a:t>HLB of liquid paraffin = 12 </a:t>
            </a:r>
          </a:p>
          <a:p>
            <a:pPr algn="l" rtl="0"/>
            <a:r>
              <a:rPr lang="en-US" dirty="0"/>
              <a:t>HLB of wool fat             = 10 </a:t>
            </a:r>
          </a:p>
          <a:p>
            <a:pPr algn="l" rtl="0"/>
            <a:r>
              <a:rPr lang="en-US" dirty="0"/>
              <a:t>HLB of </a:t>
            </a:r>
            <a:r>
              <a:rPr lang="en-US" dirty="0" err="1"/>
              <a:t>cetyl</a:t>
            </a:r>
            <a:r>
              <a:rPr lang="en-US" dirty="0"/>
              <a:t> alcohol    = 15</a:t>
            </a:r>
          </a:p>
          <a:p>
            <a:pPr algn="l" rtl="0"/>
            <a:r>
              <a:rPr lang="en-US" dirty="0"/>
              <a:t>35+ 1+1= 37 g of oil phase </a:t>
            </a:r>
          </a:p>
          <a:p>
            <a:pPr algn="l" rtl="0"/>
            <a:r>
              <a:rPr lang="en-US" dirty="0"/>
              <a:t>35/37 *100 = 94% w/w of liquid paraffin </a:t>
            </a:r>
          </a:p>
          <a:p>
            <a:pPr algn="l" rtl="0"/>
            <a:r>
              <a:rPr lang="en-US" dirty="0"/>
              <a:t>1/37 *100 = 2.7% w/w of wool fat </a:t>
            </a:r>
          </a:p>
          <a:p>
            <a:pPr algn="l" rtl="0"/>
            <a:r>
              <a:rPr lang="en-US" dirty="0"/>
              <a:t>1/37 *100 = 2.7% w/w of </a:t>
            </a:r>
            <a:r>
              <a:rPr lang="en-US" dirty="0" err="1"/>
              <a:t>cetyl</a:t>
            </a:r>
            <a:r>
              <a:rPr lang="en-US" dirty="0"/>
              <a:t> alcohol    </a:t>
            </a:r>
          </a:p>
          <a:p>
            <a:pPr algn="l" rtl="0"/>
            <a:r>
              <a:rPr lang="en-US" dirty="0"/>
              <a:t>0.94 *12 + 0.027*10 + 0.027*15 =12.1 required HLB for the oil phase </a:t>
            </a:r>
          </a:p>
          <a:p>
            <a:pPr algn="l" rtl="0"/>
            <a:r>
              <a:rPr lang="en-US" dirty="0"/>
              <a:t>HLB of span 80 = 4.3 </a:t>
            </a:r>
          </a:p>
          <a:p>
            <a:pPr algn="l" rtl="0"/>
            <a:r>
              <a:rPr lang="en-US" dirty="0"/>
              <a:t>HLB of tween 80 = 15</a:t>
            </a:r>
          </a:p>
          <a:p>
            <a:pPr algn="l" rtl="0"/>
            <a:r>
              <a:rPr lang="en-US" dirty="0"/>
              <a:t>Suppose that the fraction of span = X </a:t>
            </a:r>
          </a:p>
          <a:p>
            <a:pPr algn="l" rtl="0"/>
            <a:r>
              <a:rPr lang="en-US" dirty="0"/>
              <a:t>Fraction of tween =1-X</a:t>
            </a:r>
          </a:p>
          <a:p>
            <a:pPr algn="l" rtl="0"/>
            <a:r>
              <a:rPr lang="en-US" dirty="0"/>
              <a:t>4.3 *X + 15 (1-X)= 12.1 </a:t>
            </a:r>
          </a:p>
          <a:p>
            <a:pPr algn="l" rtl="0"/>
            <a:r>
              <a:rPr lang="en-US" dirty="0"/>
              <a:t>X =0.27 fraction of span </a:t>
            </a:r>
          </a:p>
          <a:p>
            <a:pPr algn="l" rtl="0"/>
            <a:r>
              <a:rPr lang="en-US" dirty="0"/>
              <a:t>7* 0.27 =1.89 g amount of span</a:t>
            </a:r>
          </a:p>
          <a:p>
            <a:pPr algn="l" rtl="0"/>
            <a:r>
              <a:rPr lang="en-US" dirty="0"/>
              <a:t>1-0.27 = 0.73 fraction of tween </a:t>
            </a:r>
          </a:p>
          <a:p>
            <a:pPr algn="l" rtl="0"/>
            <a:r>
              <a:rPr lang="en-US" dirty="0"/>
              <a:t>7 *0.73 = 5.11g amount of tween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93868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Rx11 ( continue )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="1" dirty="0"/>
              <a:t>Procedure </a:t>
            </a:r>
            <a:endParaRPr lang="en-US" dirty="0"/>
          </a:p>
          <a:p>
            <a:pPr lvl="0" algn="l" rtl="0"/>
            <a:r>
              <a:rPr lang="en-US" dirty="0"/>
              <a:t>Mix the liquid paraffin with wool fat with </a:t>
            </a:r>
            <a:r>
              <a:rPr lang="en-US" dirty="0" err="1"/>
              <a:t>cetyl</a:t>
            </a:r>
            <a:r>
              <a:rPr lang="en-US" dirty="0"/>
              <a:t> alcohol and span .Heat the mixture on water bath at 70 ºC.</a:t>
            </a:r>
          </a:p>
          <a:p>
            <a:pPr lvl="0" algn="l" rtl="0"/>
            <a:r>
              <a:rPr lang="en-US" dirty="0"/>
              <a:t>Mix water and tween , heat the mixture on water bath at 75ºC.</a:t>
            </a:r>
          </a:p>
          <a:p>
            <a:pPr lvl="0" algn="l" rtl="0"/>
            <a:r>
              <a:rPr lang="en-US" dirty="0"/>
              <a:t>Add the oil phase to water phase gradually with mixing using stirrer.</a:t>
            </a:r>
          </a:p>
          <a:p>
            <a:pPr lvl="0" algn="l" rtl="0"/>
            <a:r>
              <a:rPr lang="en-US" dirty="0"/>
              <a:t>Transfer to suitable bottle. </a:t>
            </a:r>
          </a:p>
        </p:txBody>
      </p:sp>
    </p:spTree>
    <p:extLst>
      <p:ext uri="{BB962C8B-B14F-4D97-AF65-F5344CB8AC3E}">
        <p14:creationId xmlns:p14="http://schemas.microsoft.com/office/powerpoint/2010/main" val="1490124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7"/>
    </mc:Choice>
    <mc:Fallback xmlns="">
      <p:transition spd="slow" advTm="76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Factors that affect the type of emulsions :</a:t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620000" cy="5178552"/>
          </a:xfrm>
        </p:spPr>
        <p:txBody>
          <a:bodyPr>
            <a:normAutofit fontScale="55000" lnSpcReduction="20000"/>
          </a:bodyPr>
          <a:lstStyle/>
          <a:p>
            <a:pPr marL="342900" lvl="0" indent="-342900" algn="just" rtl="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The ratio of phases or relative phase volume : </a:t>
            </a:r>
            <a:r>
              <a:rPr lang="en-US" sz="3600" dirty="0">
                <a:latin typeface="Times New Roman"/>
                <a:ea typeface="Calibri"/>
                <a:cs typeface="Arial"/>
              </a:rPr>
              <a:t>This means the phase in small volume will be the dispersed phase while the phase present in large volume is called  the dispersion medium. But this is not a rule because sometimes the internal phase concentration may reach 74% but it is in  uniform perfectly spherical droplets so it is considered as internal phase. </a:t>
            </a:r>
            <a:endParaRPr lang="en-US" sz="2900" dirty="0">
              <a:latin typeface="Calibri"/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Emulsifying agent (EA) : </a:t>
            </a:r>
            <a:r>
              <a:rPr lang="en-US" sz="3600" dirty="0">
                <a:latin typeface="Times New Roman"/>
                <a:ea typeface="Calibri"/>
                <a:cs typeface="Arial"/>
              </a:rPr>
              <a:t>It is very important to  keep emulsion stability . Most of emulsifying agents prefer one type of emulsion , like acacia prefer o/w emulsion. </a:t>
            </a:r>
            <a:endParaRPr lang="en-US" sz="2900" dirty="0">
              <a:latin typeface="Calibri"/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Order of mixing or method of preparation. </a:t>
            </a:r>
            <a:endParaRPr lang="en-US" sz="2900" b="1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457200" algn="just" rtl="0">
              <a:lnSpc>
                <a:spcPct val="150000"/>
              </a:lnSpc>
              <a:spcAft>
                <a:spcPts val="1000"/>
              </a:spcAft>
            </a:pPr>
            <a:r>
              <a:rPr lang="en-US" sz="3600" b="1" u="dbl" dirty="0">
                <a:solidFill>
                  <a:srgbClr val="00B050"/>
                </a:solidFill>
                <a:latin typeface="Times New Roman"/>
                <a:ea typeface="Calibri"/>
                <a:cs typeface="Arial"/>
              </a:rPr>
              <a:t>Note : The type of emulsion depend on the solubility of EA in the external phase.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75460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43"/>
    </mc:Choice>
    <mc:Fallback xmlns="">
      <p:transition spd="slow" advTm="2443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>
                <a:latin typeface="Times New Roman"/>
                <a:ea typeface="Calibri"/>
                <a:cs typeface="Arial"/>
              </a:rPr>
              <a:t>Tests for identification of emulsion type:</a:t>
            </a:r>
            <a:br>
              <a:rPr lang="en-US" sz="2000" dirty="0">
                <a:latin typeface="Calibri"/>
                <a:ea typeface="Calibri"/>
                <a:cs typeface="Arial"/>
              </a:rPr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342900" lvl="0" indent="-342900" algn="just" rtl="0">
              <a:lnSpc>
                <a:spcPct val="150000"/>
              </a:lnSpc>
              <a:spcAft>
                <a:spcPts val="0"/>
              </a:spcAft>
              <a:buSzPts val="1400"/>
              <a:buFont typeface="+mj-lt"/>
              <a:buAutoNum type="arabicPeriod"/>
            </a:pPr>
            <a:r>
              <a:rPr lang="en-US" b="1" u="sng" dirty="0">
                <a:solidFill>
                  <a:srgbClr val="7030A0"/>
                </a:solidFill>
                <a:latin typeface="Times New Roman"/>
                <a:ea typeface="Calibri"/>
                <a:cs typeface="Arial"/>
              </a:rPr>
              <a:t>Miscibility test</a:t>
            </a:r>
            <a:r>
              <a:rPr lang="en-US" dirty="0">
                <a:latin typeface="Times New Roman"/>
                <a:ea typeface="Calibri"/>
                <a:cs typeface="Arial"/>
              </a:rPr>
              <a:t>: In this test the emulsion is mixed with a liquid that is miscible with the continuous phase. </a:t>
            </a:r>
            <a:r>
              <a:rPr lang="en-US" b="1" dirty="0" err="1">
                <a:solidFill>
                  <a:srgbClr val="C00000"/>
                </a:solidFill>
                <a:latin typeface="Times New Roman"/>
                <a:ea typeface="Calibri"/>
                <a:cs typeface="Arial"/>
              </a:rPr>
              <a:t>e.g</a:t>
            </a:r>
            <a:r>
              <a:rPr lang="en-US" dirty="0">
                <a:latin typeface="Times New Roman"/>
                <a:ea typeface="Calibri"/>
                <a:cs typeface="Arial"/>
              </a:rPr>
              <a:t> .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ea typeface="Calibri"/>
                <a:cs typeface="Arial"/>
              </a:rPr>
              <a:t>Dilution of emulsion with water, if no destruction occur ,this indicates  its  o/w ,while if destruction occurs, this means the emulsion is w/o.</a:t>
            </a:r>
            <a:endParaRPr lang="en-US" sz="1800" b="1" dirty="0">
              <a:solidFill>
                <a:schemeClr val="accent3">
                  <a:lumMod val="60000"/>
                  <a:lumOff val="40000"/>
                </a:schemeClr>
              </a:solidFill>
              <a:latin typeface="Calibri"/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0"/>
              </a:spcAft>
              <a:buSzPts val="1400"/>
              <a:buFont typeface="+mj-lt"/>
              <a:buAutoNum type="arabicPeriod"/>
            </a:pPr>
            <a:r>
              <a:rPr lang="en-US" b="1" u="sng" dirty="0">
                <a:solidFill>
                  <a:srgbClr val="7030A0"/>
                </a:solidFill>
                <a:latin typeface="Times New Roman"/>
                <a:ea typeface="Calibri"/>
                <a:cs typeface="Arial"/>
              </a:rPr>
              <a:t>Conductivity test: </a:t>
            </a:r>
            <a:r>
              <a:rPr lang="en-US" dirty="0">
                <a:latin typeface="Times New Roman"/>
                <a:ea typeface="Calibri"/>
                <a:cs typeface="Arial"/>
              </a:rPr>
              <a:t>Emulsions with aqueous continuous phase will readily conduct electricity ,while emulsions with oily continuous phase will  not 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1000"/>
              </a:spcAft>
              <a:buSzPts val="1400"/>
              <a:buFont typeface="+mj-lt"/>
              <a:buAutoNum type="arabicPeriod"/>
            </a:pPr>
            <a:r>
              <a:rPr lang="en-US" b="1" u="sng" dirty="0">
                <a:solidFill>
                  <a:srgbClr val="7030A0"/>
                </a:solidFill>
                <a:latin typeface="Times New Roman"/>
                <a:ea typeface="Calibri"/>
                <a:cs typeface="Arial"/>
              </a:rPr>
              <a:t>Staining test</a:t>
            </a:r>
            <a:r>
              <a:rPr lang="en-US" dirty="0">
                <a:latin typeface="Times New Roman"/>
                <a:ea typeface="Calibri"/>
                <a:cs typeface="Arial"/>
              </a:rPr>
              <a:t>: In this test we use </a:t>
            </a:r>
            <a:r>
              <a:rPr lang="en-US" b="1" dirty="0">
                <a:solidFill>
                  <a:srgbClr val="0070C0"/>
                </a:solidFill>
                <a:latin typeface="Times New Roman"/>
                <a:ea typeface="Calibri"/>
                <a:cs typeface="Arial"/>
              </a:rPr>
              <a:t>water soluble dye </a:t>
            </a:r>
            <a:r>
              <a:rPr lang="en-US" dirty="0">
                <a:latin typeface="Times New Roman"/>
                <a:ea typeface="Calibri"/>
                <a:cs typeface="Arial"/>
              </a:rPr>
              <a:t>.If the continuous phase is  colored , this means that the emulsion is o/w emulsion. 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7166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Times New Roman"/>
                <a:ea typeface="Calibri"/>
                <a:cs typeface="Arial"/>
              </a:rPr>
              <a:t>Requirement for good emulsion:</a:t>
            </a:r>
            <a:br>
              <a:rPr lang="en-US" sz="2000" dirty="0">
                <a:latin typeface="Calibri"/>
                <a:ea typeface="Calibri"/>
                <a:cs typeface="Arial"/>
              </a:rPr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458200" cy="5330952"/>
          </a:xfrm>
        </p:spPr>
        <p:txBody>
          <a:bodyPr>
            <a:normAutofit fontScale="77500" lnSpcReduction="20000"/>
          </a:bodyPr>
          <a:lstStyle/>
          <a:p>
            <a:pPr marL="342900" lvl="0" indent="-342900" algn="just" rtl="0">
              <a:lnSpc>
                <a:spcPct val="150000"/>
              </a:lnSpc>
              <a:spcAft>
                <a:spcPts val="0"/>
              </a:spcAft>
              <a:buSzPts val="1400"/>
              <a:buFont typeface="+mj-lt"/>
              <a:buAutoNum type="arabicPeriod"/>
            </a:pPr>
            <a:r>
              <a:rPr lang="en-US" dirty="0">
                <a:latin typeface="Times New Roman"/>
                <a:ea typeface="Calibri"/>
                <a:cs typeface="Arial"/>
              </a:rPr>
              <a:t>All equipment used must be </a:t>
            </a:r>
            <a:r>
              <a:rPr lang="en-US" b="1" dirty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clean and dry.</a:t>
            </a:r>
            <a:endParaRPr lang="en-US" sz="1800" b="1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0"/>
              </a:spcAft>
              <a:buSzPts val="1400"/>
              <a:buFont typeface="+mj-lt"/>
              <a:buAutoNum type="arabicPeriod"/>
            </a:pPr>
            <a:r>
              <a:rPr lang="en-US" b="1" dirty="0">
                <a:solidFill>
                  <a:srgbClr val="00B050"/>
                </a:solidFill>
                <a:latin typeface="Times New Roman"/>
                <a:ea typeface="Calibri"/>
                <a:cs typeface="Arial"/>
              </a:rPr>
              <a:t>A primary emulsion</a:t>
            </a:r>
            <a:r>
              <a:rPr lang="en-US" dirty="0">
                <a:latin typeface="Times New Roman"/>
                <a:ea typeface="Calibri"/>
                <a:cs typeface="Arial"/>
              </a:rPr>
              <a:t> should be prepared first, which is thick , stable emulsion.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0"/>
              </a:spcAft>
              <a:buSzPts val="1400"/>
              <a:buFont typeface="+mj-lt"/>
              <a:buAutoNum type="arabicPeriod"/>
            </a:pPr>
            <a:r>
              <a:rPr lang="en-US" dirty="0">
                <a:latin typeface="Times New Roman"/>
                <a:ea typeface="Calibri"/>
                <a:cs typeface="Arial"/>
              </a:rPr>
              <a:t>A suitable </a:t>
            </a:r>
            <a:r>
              <a:rPr lang="en-US" b="1" i="1" dirty="0">
                <a:solidFill>
                  <a:srgbClr val="0070C0"/>
                </a:solidFill>
                <a:latin typeface="Times New Roman"/>
                <a:ea typeface="Calibri"/>
                <a:cs typeface="Arial"/>
              </a:rPr>
              <a:t>emulsifying agent </a:t>
            </a:r>
            <a:r>
              <a:rPr lang="en-US" dirty="0">
                <a:latin typeface="Times New Roman"/>
                <a:ea typeface="Calibri"/>
                <a:cs typeface="Arial"/>
              </a:rPr>
              <a:t>should be chosen.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0"/>
              </a:spcAft>
              <a:buSzPts val="1400"/>
              <a:buFont typeface="+mj-lt"/>
              <a:buAutoNum type="arabicPeriod"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Calibri"/>
                <a:cs typeface="Arial"/>
              </a:rPr>
              <a:t>All water soluble </a:t>
            </a:r>
            <a:r>
              <a:rPr lang="en-US" dirty="0">
                <a:latin typeface="Times New Roman"/>
                <a:ea typeface="Calibri"/>
                <a:cs typeface="Arial"/>
              </a:rPr>
              <a:t>components should be dissolved in part of water forming an aqueous phase .Also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Calibri"/>
                <a:cs typeface="Arial"/>
              </a:rPr>
              <a:t>all oil soluble </a:t>
            </a:r>
            <a:r>
              <a:rPr lang="en-US" dirty="0">
                <a:latin typeface="Times New Roman"/>
                <a:ea typeface="Calibri"/>
                <a:cs typeface="Arial"/>
              </a:rPr>
              <a:t>components should dissolve in oil phase.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342900" lvl="0" indent="-342900" algn="just" rtl="0">
              <a:lnSpc>
                <a:spcPct val="150000"/>
              </a:lnSpc>
              <a:spcAft>
                <a:spcPts val="1000"/>
              </a:spcAft>
              <a:buSzPts val="1400"/>
              <a:buFont typeface="+mj-lt"/>
              <a:buAutoNum type="arabicPeriod"/>
            </a:pPr>
            <a:r>
              <a:rPr lang="en-US" dirty="0">
                <a:latin typeface="Times New Roman"/>
                <a:ea typeface="Calibri"/>
                <a:cs typeface="Arial"/>
              </a:rPr>
              <a:t>If there is any </a:t>
            </a:r>
            <a:r>
              <a:rPr lang="en-US" b="1" dirty="0">
                <a:solidFill>
                  <a:srgbClr val="7030A0"/>
                </a:solidFill>
                <a:latin typeface="Times New Roman"/>
                <a:ea typeface="Calibri"/>
                <a:cs typeface="Arial"/>
              </a:rPr>
              <a:t>waxy material</a:t>
            </a:r>
            <a:r>
              <a:rPr lang="en-US" dirty="0">
                <a:latin typeface="Times New Roman"/>
                <a:ea typeface="Calibri"/>
                <a:cs typeface="Arial"/>
              </a:rPr>
              <a:t>  or semisolid surfactant, the phases should be </a:t>
            </a:r>
            <a:r>
              <a:rPr lang="en-US" b="1" dirty="0">
                <a:solidFill>
                  <a:srgbClr val="C00000"/>
                </a:solidFill>
                <a:latin typeface="Times New Roman"/>
                <a:ea typeface="Calibri"/>
                <a:cs typeface="Arial"/>
              </a:rPr>
              <a:t>warmed</a:t>
            </a:r>
            <a:r>
              <a:rPr lang="en-US" dirty="0">
                <a:latin typeface="Times New Roman"/>
                <a:ea typeface="Calibri"/>
                <a:cs typeface="Arial"/>
              </a:rPr>
              <a:t> and the temperature of the aqueous phase </a:t>
            </a:r>
            <a:r>
              <a:rPr lang="en-US" b="1" dirty="0">
                <a:latin typeface="Times New Roman"/>
                <a:ea typeface="Calibri"/>
                <a:cs typeface="Arial"/>
              </a:rPr>
              <a:t>SHOULD</a:t>
            </a:r>
            <a:r>
              <a:rPr lang="en-US" dirty="0">
                <a:latin typeface="Times New Roman"/>
                <a:ea typeface="Calibri"/>
                <a:cs typeface="Arial"/>
              </a:rPr>
              <a:t> be 2-3 ºC above that of the oily phase to prevent crystallization of the waxy material which will affect the stability of the emulsion. 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algn="l" rtl="0"/>
            <a:r>
              <a:rPr lang="en-US" b="1" dirty="0">
                <a:solidFill>
                  <a:srgbClr val="C00000"/>
                </a:solidFill>
                <a:latin typeface="Times New Roman"/>
                <a:ea typeface="Calibri"/>
              </a:rPr>
              <a:t>Additive –like strong electrolytes may affect the stability of emulsion so these should be added after finishing the primary emulsion to prevent interaction with the emulsifying agent</a:t>
            </a:r>
            <a:endParaRPr lang="ar-IQ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027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ar-IQ" sz="3200" b="1" cap="none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Calculation of primary emulsions:</a:t>
            </a:r>
            <a:br>
              <a:rPr lang="en-US" altLang="ar-IQ" sz="800" cap="non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ar-IQ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1197704"/>
              </p:ext>
            </p:extLst>
          </p:nvPr>
        </p:nvGraphicFramePr>
        <p:xfrm>
          <a:off x="838200" y="1981200"/>
          <a:ext cx="7467599" cy="4771708"/>
        </p:xfrm>
        <a:graphic>
          <a:graphicData uri="http://schemas.openxmlformats.org/drawingml/2006/table">
            <a:tbl>
              <a:tblPr firstRow="1" firstCol="1" bandRow="1"/>
              <a:tblGrid>
                <a:gridCol w="2142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9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5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2628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E.A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Ratio of Oil :Water :E.A.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9972">
                <a:tc rowSpan="3"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Acacia 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Arial"/>
                        </a:rPr>
                        <a:t>Tragacanth</a:t>
                      </a:r>
                      <a:endParaRPr lang="en-US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Fixed oil except liquid petrolatum and linseed oil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Volatile oil and liquid petrolatum and linseed oil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5292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4:2:1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3:2:1 or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2:2:1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40:20:1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30:20:1 or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20:20:1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1124461"/>
            <a:ext cx="8610600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IQ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amount of the emulsifying agent needed for preparation of primary emulsion  depend on the type and the amount of the oil present in the prescription. </a:t>
            </a:r>
            <a:endParaRPr kumimoji="0" lang="en-US" altLang="ar-IQ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IQ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762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3752"/>
          </a:xfrm>
        </p:spPr>
        <p:txBody>
          <a:bodyPr/>
          <a:lstStyle/>
          <a:p>
            <a:pPr algn="l" rtl="0"/>
            <a:r>
              <a:rPr lang="en-US" b="1" dirty="0">
                <a:solidFill>
                  <a:srgbClr val="C00000"/>
                </a:solidFill>
              </a:rPr>
              <a:t>Notes: If more than one oil is to be incorporated, the quantity of E.A for each is calculated separately and the sum of quantities used.  </a:t>
            </a:r>
            <a:endParaRPr lang="en-US" dirty="0">
              <a:solidFill>
                <a:srgbClr val="C00000"/>
              </a:solidFill>
            </a:endParaRPr>
          </a:p>
          <a:p>
            <a:endParaRPr lang="ar-IQ" dirty="0"/>
          </a:p>
        </p:txBody>
      </p:sp>
      <p:pic>
        <p:nvPicPr>
          <p:cNvPr id="1026" name="Picture 2" descr="C:\Users\First Processor\AppData\Local\Microsoft\Windows\INetCache\IE\DOS7ZFBB\attentio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429000"/>
            <a:ext cx="8382000" cy="2993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365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ar-IQ" sz="3200" b="1" cap="none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Examples of volatile and fixed oils :</a:t>
            </a:r>
            <a:br>
              <a:rPr lang="en-US" altLang="ar-IQ" sz="4000" cap="non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11413828"/>
              </p:ext>
            </p:extLst>
          </p:nvPr>
        </p:nvGraphicFramePr>
        <p:xfrm>
          <a:off x="990600" y="1143000"/>
          <a:ext cx="6324600" cy="56141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615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27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9610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Type</a:t>
                      </a:r>
                      <a:r>
                        <a:rPr lang="en-US" sz="1400" baseline="0" dirty="0">
                          <a:effectLst/>
                          <a:latin typeface="Calibri"/>
                          <a:ea typeface="Calibri"/>
                          <a:cs typeface="Arial"/>
                        </a:rPr>
                        <a:t> of oil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tc rowSpan="2"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Volatile oils(essential oils)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tc rowSpan="2"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Fixed oils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610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no</a:t>
                      </a:r>
                    </a:p>
                  </a:txBody>
                  <a:tcPr marL="61432" marR="61432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684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Turpentine oil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Castor oil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684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Clove oil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Lard oil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684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Camphor oil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Olive oil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684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Caraway oil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Almond oil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6684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Menthol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Cod liver oil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6684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Anethol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Theobroma oil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6684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Arial"/>
                        </a:rPr>
                        <a:t>7</a:t>
                      </a: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Orange oil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Cotton seed oil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6684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Arial"/>
                        </a:rPr>
                        <a:t>8</a:t>
                      </a: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Anise oil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Linseed oil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6684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Arial"/>
                        </a:rPr>
                        <a:t>9</a:t>
                      </a: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Lemon oil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Maize oil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6684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Arial"/>
                        </a:rPr>
                        <a:t>10</a:t>
                      </a: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Rose oil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Sesame oil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6684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Arial"/>
                        </a:rPr>
                        <a:t>11</a:t>
                      </a: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300">
                          <a:effectLst/>
                        </a:rPr>
                        <a:t>Cinnamon oil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Sunflower oil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6684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Arial"/>
                        </a:rPr>
                        <a:t>12</a:t>
                      </a: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300">
                          <a:effectLst/>
                        </a:rPr>
                        <a:t>Nutmeg oil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6684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Arial"/>
                        </a:rPr>
                        <a:t>13</a:t>
                      </a: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300">
                          <a:effectLst/>
                        </a:rPr>
                        <a:t>Thyme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6684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Arial"/>
                        </a:rPr>
                        <a:t>14</a:t>
                      </a: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300">
                          <a:effectLst/>
                        </a:rPr>
                        <a:t>Peppermint oil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6684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Arial"/>
                        </a:rPr>
                        <a:t>15</a:t>
                      </a: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300">
                          <a:effectLst/>
                        </a:rPr>
                        <a:t>Sandal wood oil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6684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Arial"/>
                        </a:rPr>
                        <a:t>16</a:t>
                      </a: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300">
                          <a:effectLst/>
                        </a:rPr>
                        <a:t>Terebene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32" marR="61432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233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149</TotalTime>
  <Words>2532</Words>
  <Application>Microsoft Office PowerPoint</Application>
  <PresentationFormat>On-screen Show (4:3)</PresentationFormat>
  <Paragraphs>308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Calibri</vt:lpstr>
      <vt:lpstr>Century Schoolbook</vt:lpstr>
      <vt:lpstr>Symbol</vt:lpstr>
      <vt:lpstr>Times New Roman</vt:lpstr>
      <vt:lpstr>Wingdings</vt:lpstr>
      <vt:lpstr>Wingdings 2</vt:lpstr>
      <vt:lpstr>Oriel</vt:lpstr>
      <vt:lpstr>Emulsions </vt:lpstr>
      <vt:lpstr>EMULSIONS</vt:lpstr>
      <vt:lpstr>Types of emulsions: </vt:lpstr>
      <vt:lpstr>Factors that affect the type of emulsions : </vt:lpstr>
      <vt:lpstr>Tests for identification of emulsion type: </vt:lpstr>
      <vt:lpstr>Requirement for good emulsion: </vt:lpstr>
      <vt:lpstr>Calculation of primary emulsions: </vt:lpstr>
      <vt:lpstr>PowerPoint Presentation</vt:lpstr>
      <vt:lpstr>Examples of volatile and fixed oils : </vt:lpstr>
      <vt:lpstr>Rx1</vt:lpstr>
      <vt:lpstr>Methods of preparation of emulsions: </vt:lpstr>
      <vt:lpstr>Dry gum method : </vt:lpstr>
      <vt:lpstr>Wet gum method : </vt:lpstr>
      <vt:lpstr>Differences between wet and dry gum method: </vt:lpstr>
      <vt:lpstr>Nascent soap method (Bottle method): </vt:lpstr>
      <vt:lpstr>PowerPoint Presentation</vt:lpstr>
      <vt:lpstr>Types of instability of emulsions: </vt:lpstr>
      <vt:lpstr>Rx2</vt:lpstr>
      <vt:lpstr>Rx3</vt:lpstr>
      <vt:lpstr>Rx4 </vt:lpstr>
      <vt:lpstr>Rx5 </vt:lpstr>
      <vt:lpstr>Rx 6 </vt:lpstr>
      <vt:lpstr>Rx7</vt:lpstr>
      <vt:lpstr>Classification of emulsifying agents: </vt:lpstr>
      <vt:lpstr> Concentrated Peppermint emulsion Rx8</vt:lpstr>
      <vt:lpstr>HLB System:  </vt:lpstr>
      <vt:lpstr>Required HLB: </vt:lpstr>
      <vt:lpstr>Rx9</vt:lpstr>
      <vt:lpstr>Rx10</vt:lpstr>
      <vt:lpstr>PowerPoint Presentation</vt:lpstr>
      <vt:lpstr>Notes :  The advantage of mixing the emulsifying agent : </vt:lpstr>
      <vt:lpstr>Rx11</vt:lpstr>
      <vt:lpstr>Rx11 ( continue 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Emulsions</dc:title>
  <dc:creator>Angel</dc:creator>
  <cp:lastModifiedBy>Hp-x88</cp:lastModifiedBy>
  <cp:revision>18</cp:revision>
  <dcterms:created xsi:type="dcterms:W3CDTF">2006-08-16T00:00:00Z</dcterms:created>
  <dcterms:modified xsi:type="dcterms:W3CDTF">2025-01-18T19:47:29Z</dcterms:modified>
</cp:coreProperties>
</file>