
<file path=[Content_Types].xml><?xml version="1.0" encoding="utf-8"?>
<Types xmlns="http://schemas.openxmlformats.org/package/2006/content-types">
  <Default Extension="bin" ContentType="application/vnd.openxmlformats-officedocument.oleObject"/>
  <Default Extension="emf" ContentType="image/x-emf"/>
  <Default Extension="jpeg" ContentType="image/jpeg"/>
  <Default Extension="png" ContentType="image/png"/>
  <Default Extension="rels" ContentType="application/vnd.openxmlformats-package.relationships+xml"/>
  <Default Extension="wdp" ContentType="image/vnd.ms-photo"/>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16"/>
  </p:notesMasterIdLst>
  <p:sldIdLst>
    <p:sldId id="256" r:id="rId2"/>
    <p:sldId id="257" r:id="rId3"/>
    <p:sldId id="276" r:id="rId4"/>
    <p:sldId id="267" r:id="rId5"/>
    <p:sldId id="268" r:id="rId6"/>
    <p:sldId id="269" r:id="rId7"/>
    <p:sldId id="270" r:id="rId8"/>
    <p:sldId id="271" r:id="rId9"/>
    <p:sldId id="273" r:id="rId10"/>
    <p:sldId id="275" r:id="rId11"/>
    <p:sldId id="259" r:id="rId12"/>
    <p:sldId id="274" r:id="rId13"/>
    <p:sldId id="261" r:id="rId14"/>
    <p:sldId id="272" r:id="rId15"/>
  </p:sldIdLst>
  <p:sldSz cx="9144000" cy="6858000" type="screen4x3"/>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339" autoAdjust="0"/>
    <p:restoredTop sz="91833" autoAdjust="0"/>
  </p:normalViewPr>
  <p:slideViewPr>
    <p:cSldViewPr>
      <p:cViewPr varScale="1">
        <p:scale>
          <a:sx n="63" d="100"/>
          <a:sy n="63" d="100"/>
        </p:scale>
        <p:origin x="1524" y="66"/>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4957D88D-1436-4EC5-9B72-8F1A08D6B5EB}" type="datetimeFigureOut">
              <a:rPr lang="en-US" smtClean="0"/>
              <a:pPr/>
              <a:t>10/12/2024</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E1CF9C0-D6B0-40FA-940B-7E120725F628}" type="slidenum">
              <a:rPr lang="en-US" smtClean="0"/>
              <a:pPr/>
              <a:t>‹#›</a:t>
            </a:fld>
            <a:endParaRPr lang="en-US"/>
          </a:p>
        </p:txBody>
      </p:sp>
    </p:spTree>
    <p:extLst>
      <p:ext uri="{BB962C8B-B14F-4D97-AF65-F5344CB8AC3E}">
        <p14:creationId xmlns:p14="http://schemas.microsoft.com/office/powerpoint/2010/main" val="307199819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E1CF9C0-D6B0-40FA-940B-7E120725F628}" type="slidenum">
              <a:rPr lang="en-US" smtClean="0"/>
              <a:pPr/>
              <a:t>13</a:t>
            </a:fld>
            <a:endParaRPr lang="en-US"/>
          </a:p>
        </p:txBody>
      </p:sp>
    </p:spTree>
    <p:extLst>
      <p:ext uri="{BB962C8B-B14F-4D97-AF65-F5344CB8AC3E}">
        <p14:creationId xmlns:p14="http://schemas.microsoft.com/office/powerpoint/2010/main" val="221031537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1"/>
      </p:bgRef>
    </p:bg>
    <p:spTree>
      <p:nvGrpSpPr>
        <p:cNvPr id="1" name=""/>
        <p:cNvGrpSpPr/>
        <p:nvPr/>
      </p:nvGrpSpPr>
      <p:grpSpPr>
        <a:xfrm>
          <a:off x="0" y="0"/>
          <a:ext cx="0" cy="0"/>
          <a:chOff x="0" y="0"/>
          <a:chExt cx="0" cy="0"/>
        </a:xfrm>
      </p:grpSpPr>
      <p:sp>
        <p:nvSpPr>
          <p:cNvPr id="8" name="Title 7"/>
          <p:cNvSpPr>
            <a:spLocks noGrp="1"/>
          </p:cNvSpPr>
          <p:nvPr>
            <p:ph type="ctrTitle"/>
          </p:nvPr>
        </p:nvSpPr>
        <p:spPr>
          <a:xfrm>
            <a:off x="2286000" y="3124200"/>
            <a:ext cx="6172200" cy="1894362"/>
          </a:xfrm>
        </p:spPr>
        <p:txBody>
          <a:bodyPr/>
          <a:lstStyle>
            <a:lvl1pPr>
              <a:defRPr b="1"/>
            </a:lvl1pPr>
          </a:lstStyle>
          <a:p>
            <a:r>
              <a:rPr kumimoji="0" lang="en-US"/>
              <a:t>Click to edit Master title style</a:t>
            </a:r>
          </a:p>
        </p:txBody>
      </p:sp>
      <p:sp>
        <p:nvSpPr>
          <p:cNvPr id="9" name="Subtitle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bwMode="auto">
          <a:xfrm rot="5400000">
            <a:off x="7764621" y="1174097"/>
            <a:ext cx="2286000" cy="381000"/>
          </a:xfrm>
        </p:spPr>
        <p:txBody>
          <a:bodyPr/>
          <a:lstStyle/>
          <a:p>
            <a:fld id="{FA55BCC4-D43C-4BAB-B32A-3C8446C3FFD0}" type="datetimeFigureOut">
              <a:rPr lang="sv-SE" smtClean="0"/>
              <a:pPr/>
              <a:t>2024-10-12</a:t>
            </a:fld>
            <a:endParaRPr lang="sv-SE"/>
          </a:p>
        </p:txBody>
      </p:sp>
      <p:sp>
        <p:nvSpPr>
          <p:cNvPr id="17" name="Footer Placeholder 16"/>
          <p:cNvSpPr>
            <a:spLocks noGrp="1"/>
          </p:cNvSpPr>
          <p:nvPr>
            <p:ph type="ftr" sz="quarter" idx="11"/>
          </p:nvPr>
        </p:nvSpPr>
        <p:spPr bwMode="auto">
          <a:xfrm rot="5400000">
            <a:off x="7077269" y="4181669"/>
            <a:ext cx="3657600" cy="384048"/>
          </a:xfrm>
        </p:spPr>
        <p:txBody>
          <a:bodyPr/>
          <a:lstStyle/>
          <a:p>
            <a:endParaRPr lang="sv-SE"/>
          </a:p>
        </p:txBody>
      </p:sp>
      <p:sp>
        <p:nvSpPr>
          <p:cNvPr id="10" name="Rectangle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Rectangle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Rectangle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Straight Connector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Straight Connector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Straight Connector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Rectangle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Oval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Oval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Oval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bwMode="auto">
          <a:xfrm>
            <a:off x="1325544" y="4928702"/>
            <a:ext cx="609600" cy="517524"/>
          </a:xfrm>
        </p:spPr>
        <p:txBody>
          <a:bodyPr/>
          <a:lstStyle/>
          <a:p>
            <a:fld id="{B5C87684-4D8D-481C-AF53-502018ADF635}" type="slidenum">
              <a:rPr lang="sv-SE" smtClean="0"/>
              <a:pPr/>
              <a:t>‹#›</a:t>
            </a:fld>
            <a:endParaRPr lang="sv-SE"/>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A55BCC4-D43C-4BAB-B32A-3C8446C3FFD0}" type="datetimeFigureOut">
              <a:rPr lang="sv-SE" smtClean="0"/>
              <a:pPr/>
              <a:t>2024-10-12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5C87684-4D8D-481C-AF53-502018ADF635}" type="slidenum">
              <a:rPr lang="sv-SE" smtClean="0"/>
              <a:pPr/>
              <a:t>‹#›</a:t>
            </a:fld>
            <a:endParaRPr lang="sv-S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9"/>
            <a:ext cx="1676400" cy="5851525"/>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fld id="{FA55BCC4-D43C-4BAB-B32A-3C8446C3FFD0}" type="datetimeFigureOut">
              <a:rPr lang="sv-SE" smtClean="0"/>
              <a:pPr/>
              <a:t>2024-10-12</a:t>
            </a:fld>
            <a:endParaRPr lang="sv-SE"/>
          </a:p>
        </p:txBody>
      </p:sp>
      <p:sp>
        <p:nvSpPr>
          <p:cNvPr id="5" name="Footer Placeholder 4"/>
          <p:cNvSpPr>
            <a:spLocks noGrp="1"/>
          </p:cNvSpPr>
          <p:nvPr>
            <p:ph type="ftr" sz="quarter" idx="11"/>
          </p:nvPr>
        </p:nvSpPr>
        <p:spPr/>
        <p:txBody>
          <a:bodyPr/>
          <a:lstStyle/>
          <a:p>
            <a:endParaRPr lang="sv-SE"/>
          </a:p>
        </p:txBody>
      </p:sp>
      <p:sp>
        <p:nvSpPr>
          <p:cNvPr id="6" name="Slide Number Placeholder 5"/>
          <p:cNvSpPr>
            <a:spLocks noGrp="1"/>
          </p:cNvSpPr>
          <p:nvPr>
            <p:ph type="sldNum" sz="quarter" idx="12"/>
          </p:nvPr>
        </p:nvSpPr>
        <p:spPr/>
        <p:txBody>
          <a:bodyPr/>
          <a:lstStyle/>
          <a:p>
            <a:fld id="{B5C87684-4D8D-481C-AF53-502018ADF635}" type="slidenum">
              <a:rPr lang="sv-SE" smtClean="0"/>
              <a:pPr/>
              <a:t>‹#›</a:t>
            </a:fld>
            <a:endParaRPr lang="sv-S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8" name="Content Placeholder 7"/>
          <p:cNvSpPr>
            <a:spLocks noGrp="1"/>
          </p:cNvSpPr>
          <p:nvPr>
            <p:ph sz="quarter" idx="1"/>
          </p:nvPr>
        </p:nvSpPr>
        <p:spPr>
          <a:xfrm>
            <a:off x="457200" y="1600200"/>
            <a:ext cx="7467600" cy="4873752"/>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7" name="Date Placeholder 6"/>
          <p:cNvSpPr>
            <a:spLocks noGrp="1"/>
          </p:cNvSpPr>
          <p:nvPr>
            <p:ph type="dt" sz="half" idx="14"/>
          </p:nvPr>
        </p:nvSpPr>
        <p:spPr/>
        <p:txBody>
          <a:bodyPr rtlCol="0"/>
          <a:lstStyle/>
          <a:p>
            <a:fld id="{FA55BCC4-D43C-4BAB-B32A-3C8446C3FFD0}" type="datetimeFigureOut">
              <a:rPr lang="sv-SE" smtClean="0"/>
              <a:pPr/>
              <a:t>2024-10-12</a:t>
            </a:fld>
            <a:endParaRPr lang="sv-SE"/>
          </a:p>
        </p:txBody>
      </p:sp>
      <p:sp>
        <p:nvSpPr>
          <p:cNvPr id="9" name="Slide Number Placeholder 8"/>
          <p:cNvSpPr>
            <a:spLocks noGrp="1"/>
          </p:cNvSpPr>
          <p:nvPr>
            <p:ph type="sldNum" sz="quarter" idx="15"/>
          </p:nvPr>
        </p:nvSpPr>
        <p:spPr/>
        <p:txBody>
          <a:bodyPr rtlCol="0"/>
          <a:lstStyle/>
          <a:p>
            <a:fld id="{B5C87684-4D8D-481C-AF53-502018ADF635}" type="slidenum">
              <a:rPr lang="sv-SE" smtClean="0"/>
              <a:pPr/>
              <a:t>‹#›</a:t>
            </a:fld>
            <a:endParaRPr lang="sv-SE"/>
          </a:p>
        </p:txBody>
      </p:sp>
      <p:sp>
        <p:nvSpPr>
          <p:cNvPr id="10" name="Footer Placeholder 9"/>
          <p:cNvSpPr>
            <a:spLocks noGrp="1"/>
          </p:cNvSpPr>
          <p:nvPr>
            <p:ph type="ftr" sz="quarter" idx="16"/>
          </p:nvPr>
        </p:nvSpPr>
        <p:spPr/>
        <p:txBody>
          <a:bodyPr rtlCol="0"/>
          <a:lstStyle/>
          <a:p>
            <a:endParaRPr lang="sv-S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2286000" y="2895600"/>
            <a:ext cx="6172200" cy="2053590"/>
          </a:xfrm>
        </p:spPr>
        <p:txBody>
          <a:bodyPr/>
          <a:lstStyle>
            <a:lvl1pPr algn="l">
              <a:buNone/>
              <a:defRPr sz="3000" b="1" cap="small" baseline="0"/>
            </a:lvl1pPr>
          </a:lstStyle>
          <a:p>
            <a:r>
              <a:rPr kumimoji="0" lang="en-US"/>
              <a:t>Click to edit Master title style</a:t>
            </a:r>
          </a:p>
        </p:txBody>
      </p:sp>
      <p:sp>
        <p:nvSpPr>
          <p:cNvPr id="3" name="Text Placeholder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4" name="Date Placeholder 3"/>
          <p:cNvSpPr>
            <a:spLocks noGrp="1"/>
          </p:cNvSpPr>
          <p:nvPr>
            <p:ph type="dt" sz="half" idx="10"/>
          </p:nvPr>
        </p:nvSpPr>
        <p:spPr bwMode="auto">
          <a:xfrm rot="5400000">
            <a:off x="7763256" y="1170432"/>
            <a:ext cx="2286000" cy="381000"/>
          </a:xfrm>
        </p:spPr>
        <p:txBody>
          <a:bodyPr/>
          <a:lstStyle/>
          <a:p>
            <a:fld id="{FA55BCC4-D43C-4BAB-B32A-3C8446C3FFD0}" type="datetimeFigureOut">
              <a:rPr lang="sv-SE" smtClean="0"/>
              <a:pPr/>
              <a:t>2024-10-12</a:t>
            </a:fld>
            <a:endParaRPr lang="sv-SE"/>
          </a:p>
        </p:txBody>
      </p:sp>
      <p:sp>
        <p:nvSpPr>
          <p:cNvPr id="5" name="Footer Placeholder 4"/>
          <p:cNvSpPr>
            <a:spLocks noGrp="1"/>
          </p:cNvSpPr>
          <p:nvPr>
            <p:ph type="ftr" sz="quarter" idx="11"/>
          </p:nvPr>
        </p:nvSpPr>
        <p:spPr bwMode="auto">
          <a:xfrm rot="5400000">
            <a:off x="7077456" y="4178808"/>
            <a:ext cx="3657600" cy="384048"/>
          </a:xfrm>
        </p:spPr>
        <p:txBody>
          <a:bodyPr/>
          <a:lstStyle/>
          <a:p>
            <a:endParaRPr lang="sv-SE"/>
          </a:p>
        </p:txBody>
      </p:sp>
      <p:sp>
        <p:nvSpPr>
          <p:cNvPr id="9" name="Rectangle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Rectangle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Straight Connector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Straight Connector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Straight Connector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Straight Connector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Rectangle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Oval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Oval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Oval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Oval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Oval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Straight Connector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Slide Number Placeholder 5"/>
          <p:cNvSpPr>
            <a:spLocks noGrp="1"/>
          </p:cNvSpPr>
          <p:nvPr>
            <p:ph type="sldNum" sz="quarter" idx="12"/>
          </p:nvPr>
        </p:nvSpPr>
        <p:spPr bwMode="auto">
          <a:xfrm>
            <a:off x="1340616" y="4928702"/>
            <a:ext cx="609600" cy="517524"/>
          </a:xfrm>
        </p:spPr>
        <p:txBody>
          <a:bodyPr/>
          <a:lstStyle/>
          <a:p>
            <a:fld id="{B5C87684-4D8D-481C-AF53-502018ADF635}" type="slidenum">
              <a:rPr lang="sv-SE" smtClean="0"/>
              <a:pPr/>
              <a:t>‹#›</a:t>
            </a:fld>
            <a:endParaRPr lang="sv-S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5" name="Date Placeholder 4"/>
          <p:cNvSpPr>
            <a:spLocks noGrp="1"/>
          </p:cNvSpPr>
          <p:nvPr>
            <p:ph type="dt" sz="half" idx="10"/>
          </p:nvPr>
        </p:nvSpPr>
        <p:spPr/>
        <p:txBody>
          <a:bodyPr/>
          <a:lstStyle/>
          <a:p>
            <a:fld id="{FA55BCC4-D43C-4BAB-B32A-3C8446C3FFD0}" type="datetimeFigureOut">
              <a:rPr lang="sv-SE" smtClean="0"/>
              <a:pPr/>
              <a:t>2024-10-12</a:t>
            </a:fld>
            <a:endParaRPr lang="sv-SE"/>
          </a:p>
        </p:txBody>
      </p:sp>
      <p:sp>
        <p:nvSpPr>
          <p:cNvPr id="6" name="Footer Placeholder 5"/>
          <p:cNvSpPr>
            <a:spLocks noGrp="1"/>
          </p:cNvSpPr>
          <p:nvPr>
            <p:ph type="ftr" sz="quarter" idx="11"/>
          </p:nvPr>
        </p:nvSpPr>
        <p:spPr/>
        <p:txBody>
          <a:bodyPr/>
          <a:lstStyle/>
          <a:p>
            <a:endParaRPr lang="sv-SE"/>
          </a:p>
        </p:txBody>
      </p:sp>
      <p:sp>
        <p:nvSpPr>
          <p:cNvPr id="7" name="Slide Number Placeholder 6"/>
          <p:cNvSpPr>
            <a:spLocks noGrp="1"/>
          </p:cNvSpPr>
          <p:nvPr>
            <p:ph type="sldNum" sz="quarter" idx="12"/>
          </p:nvPr>
        </p:nvSpPr>
        <p:spPr/>
        <p:txBody>
          <a:bodyPr/>
          <a:lstStyle/>
          <a:p>
            <a:fld id="{B5C87684-4D8D-481C-AF53-502018ADF635}" type="slidenum">
              <a:rPr lang="sv-SE" smtClean="0"/>
              <a:pPr/>
              <a:t>‹#›</a:t>
            </a:fld>
            <a:endParaRPr lang="sv-SE"/>
          </a:p>
        </p:txBody>
      </p:sp>
      <p:sp>
        <p:nvSpPr>
          <p:cNvPr id="9" name="Content Placeholder 8"/>
          <p:cNvSpPr>
            <a:spLocks noGrp="1"/>
          </p:cNvSpPr>
          <p:nvPr>
            <p:ph sz="quarter" idx="1"/>
          </p:nvPr>
        </p:nvSpPr>
        <p:spPr>
          <a:xfrm>
            <a:off x="457200"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270248" y="1600200"/>
            <a:ext cx="36576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7543800" cy="1143000"/>
          </a:xfrm>
        </p:spPr>
        <p:txBody>
          <a:bodyPr anchor="b"/>
          <a:lstStyle>
            <a:lvl1pPr>
              <a:defRPr/>
            </a:lvl1pPr>
          </a:lstStyle>
          <a:p>
            <a:r>
              <a:rPr kumimoji="0" lang="en-US"/>
              <a:t>Click to edit Master title style</a:t>
            </a:r>
          </a:p>
        </p:txBody>
      </p:sp>
      <p:sp>
        <p:nvSpPr>
          <p:cNvPr id="7" name="Date Placeholder 6"/>
          <p:cNvSpPr>
            <a:spLocks noGrp="1"/>
          </p:cNvSpPr>
          <p:nvPr>
            <p:ph type="dt" sz="half" idx="10"/>
          </p:nvPr>
        </p:nvSpPr>
        <p:spPr/>
        <p:txBody>
          <a:bodyPr/>
          <a:lstStyle/>
          <a:p>
            <a:fld id="{FA55BCC4-D43C-4BAB-B32A-3C8446C3FFD0}" type="datetimeFigureOut">
              <a:rPr lang="sv-SE" smtClean="0"/>
              <a:pPr/>
              <a:t>2024-10-12</a:t>
            </a:fld>
            <a:endParaRPr lang="sv-SE"/>
          </a:p>
        </p:txBody>
      </p:sp>
      <p:sp>
        <p:nvSpPr>
          <p:cNvPr id="8" name="Footer Placeholder 7"/>
          <p:cNvSpPr>
            <a:spLocks noGrp="1"/>
          </p:cNvSpPr>
          <p:nvPr>
            <p:ph type="ftr" sz="quarter" idx="11"/>
          </p:nvPr>
        </p:nvSpPr>
        <p:spPr/>
        <p:txBody>
          <a:bodyPr/>
          <a:lstStyle/>
          <a:p>
            <a:endParaRPr lang="sv-SE"/>
          </a:p>
        </p:txBody>
      </p:sp>
      <p:sp>
        <p:nvSpPr>
          <p:cNvPr id="9" name="Slide Number Placeholder 8"/>
          <p:cNvSpPr>
            <a:spLocks noGrp="1"/>
          </p:cNvSpPr>
          <p:nvPr>
            <p:ph type="sldNum" sz="quarter" idx="12"/>
          </p:nvPr>
        </p:nvSpPr>
        <p:spPr/>
        <p:txBody>
          <a:bodyPr/>
          <a:lstStyle/>
          <a:p>
            <a:fld id="{B5C87684-4D8D-481C-AF53-502018ADF635}" type="slidenum">
              <a:rPr lang="sv-SE" smtClean="0"/>
              <a:pPr/>
              <a:t>‹#›</a:t>
            </a:fld>
            <a:endParaRPr lang="sv-SE"/>
          </a:p>
        </p:txBody>
      </p:sp>
      <p:sp>
        <p:nvSpPr>
          <p:cNvPr id="11" name="Content Placeholder 10"/>
          <p:cNvSpPr>
            <a:spLocks noGrp="1"/>
          </p:cNvSpPr>
          <p:nvPr>
            <p:ph sz="quarter" idx="2"/>
          </p:nvPr>
        </p:nvSpPr>
        <p:spPr>
          <a:xfrm>
            <a:off x="457200"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371975" y="2362200"/>
            <a:ext cx="3657600" cy="38862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2" name="Text Placeholder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4" name="Text Placeholder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6" name="Date Placeholder 5"/>
          <p:cNvSpPr>
            <a:spLocks noGrp="1"/>
          </p:cNvSpPr>
          <p:nvPr>
            <p:ph type="dt" sz="half" idx="10"/>
          </p:nvPr>
        </p:nvSpPr>
        <p:spPr/>
        <p:txBody>
          <a:bodyPr rtlCol="0"/>
          <a:lstStyle/>
          <a:p>
            <a:fld id="{FA55BCC4-D43C-4BAB-B32A-3C8446C3FFD0}" type="datetimeFigureOut">
              <a:rPr lang="sv-SE" smtClean="0"/>
              <a:pPr/>
              <a:t>2024-10-12</a:t>
            </a:fld>
            <a:endParaRPr lang="sv-SE"/>
          </a:p>
        </p:txBody>
      </p:sp>
      <p:sp>
        <p:nvSpPr>
          <p:cNvPr id="7" name="Slide Number Placeholder 6"/>
          <p:cNvSpPr>
            <a:spLocks noGrp="1"/>
          </p:cNvSpPr>
          <p:nvPr>
            <p:ph type="sldNum" sz="quarter" idx="11"/>
          </p:nvPr>
        </p:nvSpPr>
        <p:spPr/>
        <p:txBody>
          <a:bodyPr rtlCol="0"/>
          <a:lstStyle/>
          <a:p>
            <a:fld id="{B5C87684-4D8D-481C-AF53-502018ADF635}" type="slidenum">
              <a:rPr lang="sv-SE" smtClean="0"/>
              <a:pPr/>
              <a:t>‹#›</a:t>
            </a:fld>
            <a:endParaRPr lang="sv-SE"/>
          </a:p>
        </p:txBody>
      </p:sp>
      <p:sp>
        <p:nvSpPr>
          <p:cNvPr id="8" name="Footer Placeholder 7"/>
          <p:cNvSpPr>
            <a:spLocks noGrp="1"/>
          </p:cNvSpPr>
          <p:nvPr>
            <p:ph type="ftr" sz="quarter" idx="12"/>
          </p:nvPr>
        </p:nvSpPr>
        <p:spPr/>
        <p:txBody>
          <a:bodyPr rtlCol="0"/>
          <a:lstStyle/>
          <a:p>
            <a:endParaRPr lang="sv-S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55BCC4-D43C-4BAB-B32A-3C8446C3FFD0}" type="datetimeFigureOut">
              <a:rPr lang="sv-SE" smtClean="0"/>
              <a:pPr/>
              <a:t>2024-10-12</a:t>
            </a:fld>
            <a:endParaRPr lang="sv-SE"/>
          </a:p>
        </p:txBody>
      </p:sp>
      <p:sp>
        <p:nvSpPr>
          <p:cNvPr id="3" name="Footer Placeholder 2"/>
          <p:cNvSpPr>
            <a:spLocks noGrp="1"/>
          </p:cNvSpPr>
          <p:nvPr>
            <p:ph type="ftr" sz="quarter" idx="11"/>
          </p:nvPr>
        </p:nvSpPr>
        <p:spPr/>
        <p:txBody>
          <a:bodyPr/>
          <a:lstStyle/>
          <a:p>
            <a:endParaRPr lang="sv-SE"/>
          </a:p>
        </p:txBody>
      </p:sp>
      <p:sp>
        <p:nvSpPr>
          <p:cNvPr id="4" name="Slide Number Placeholder 3"/>
          <p:cNvSpPr>
            <a:spLocks noGrp="1"/>
          </p:cNvSpPr>
          <p:nvPr>
            <p:ph type="sldNum" sz="quarter" idx="12"/>
          </p:nvPr>
        </p:nvSpPr>
        <p:spPr/>
        <p:txBody>
          <a:bodyPr/>
          <a:lstStyle/>
          <a:p>
            <a:fld id="{B5C87684-4D8D-481C-AF53-502018ADF635}" type="slidenum">
              <a:rPr lang="sv-SE" smtClean="0"/>
              <a:pPr/>
              <a:t>‹#›</a:t>
            </a:fld>
            <a:endParaRPr lang="sv-S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Title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en-US"/>
              <a:t>Click to edit Master title style</a:t>
            </a:r>
          </a:p>
        </p:txBody>
      </p:sp>
      <p:sp>
        <p:nvSpPr>
          <p:cNvPr id="3" name="Text Placeholder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8" name="Straight Connector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Straight Connector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Straight Connector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Rectangle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Straight Connector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Oval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Content Placeholder 17"/>
          <p:cNvSpPr>
            <a:spLocks noGrp="1"/>
          </p:cNvSpPr>
          <p:nvPr>
            <p:ph sz="quarter" idx="1"/>
          </p:nvPr>
        </p:nvSpPr>
        <p:spPr>
          <a:xfrm>
            <a:off x="304800" y="274320"/>
            <a:ext cx="5638800" cy="6327648"/>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21" name="Date Placeholder 20"/>
          <p:cNvSpPr>
            <a:spLocks noGrp="1"/>
          </p:cNvSpPr>
          <p:nvPr>
            <p:ph type="dt" sz="half" idx="14"/>
          </p:nvPr>
        </p:nvSpPr>
        <p:spPr/>
        <p:txBody>
          <a:bodyPr rtlCol="0"/>
          <a:lstStyle/>
          <a:p>
            <a:fld id="{FA55BCC4-D43C-4BAB-B32A-3C8446C3FFD0}" type="datetimeFigureOut">
              <a:rPr lang="sv-SE" smtClean="0"/>
              <a:pPr/>
              <a:t>2024-10-12</a:t>
            </a:fld>
            <a:endParaRPr lang="sv-SE"/>
          </a:p>
        </p:txBody>
      </p:sp>
      <p:sp>
        <p:nvSpPr>
          <p:cNvPr id="22" name="Slide Number Placeholder 21"/>
          <p:cNvSpPr>
            <a:spLocks noGrp="1"/>
          </p:cNvSpPr>
          <p:nvPr>
            <p:ph type="sldNum" sz="quarter" idx="15"/>
          </p:nvPr>
        </p:nvSpPr>
        <p:spPr/>
        <p:txBody>
          <a:bodyPr rtlCol="0"/>
          <a:lstStyle/>
          <a:p>
            <a:fld id="{B5C87684-4D8D-481C-AF53-502018ADF635}" type="slidenum">
              <a:rPr lang="sv-SE" smtClean="0"/>
              <a:pPr/>
              <a:t>‹#›</a:t>
            </a:fld>
            <a:endParaRPr lang="sv-SE"/>
          </a:p>
        </p:txBody>
      </p:sp>
      <p:sp>
        <p:nvSpPr>
          <p:cNvPr id="23" name="Footer Placeholder 22"/>
          <p:cNvSpPr>
            <a:spLocks noGrp="1"/>
          </p:cNvSpPr>
          <p:nvPr>
            <p:ph type="ftr" sz="quarter" idx="16"/>
          </p:nvPr>
        </p:nvSpPr>
        <p:spPr/>
        <p:txBody>
          <a:bodyPr rtlCol="0"/>
          <a:lstStyle/>
          <a:p>
            <a:endParaRPr lang="sv-SE"/>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9" name="Straight Connector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Oval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rot="5400000">
            <a:off x="3350133" y="3200400"/>
            <a:ext cx="6309360" cy="457200"/>
          </a:xfrm>
        </p:spPr>
        <p:txBody>
          <a:bodyPr anchor="b"/>
          <a:lstStyle>
            <a:lvl1pPr algn="l">
              <a:buNone/>
              <a:defRPr sz="2000" b="1"/>
            </a:lvl1pPr>
          </a:lstStyle>
          <a:p>
            <a:r>
              <a:rPr kumimoji="0" lang="en-US"/>
              <a:t>Click to edit Master title style</a:t>
            </a:r>
          </a:p>
        </p:txBody>
      </p:sp>
      <p:sp>
        <p:nvSpPr>
          <p:cNvPr id="3" name="Picture Placeholder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en-US"/>
              <a:t>Click icon to add picture</a:t>
            </a:r>
            <a:endParaRPr kumimoji="0" lang="en-US" dirty="0"/>
          </a:p>
        </p:txBody>
      </p:sp>
      <p:sp>
        <p:nvSpPr>
          <p:cNvPr id="4" name="Text Placeholder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en-US"/>
              <a:t>Click to edit Master text styles</a:t>
            </a:r>
          </a:p>
        </p:txBody>
      </p:sp>
      <p:sp>
        <p:nvSpPr>
          <p:cNvPr id="10" name="Straight Connector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Rectangle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Straight Connector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Straight Connector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Straight Connector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Date Placeholder 16"/>
          <p:cNvSpPr>
            <a:spLocks noGrp="1"/>
          </p:cNvSpPr>
          <p:nvPr>
            <p:ph type="dt" sz="half" idx="10"/>
          </p:nvPr>
        </p:nvSpPr>
        <p:spPr/>
        <p:txBody>
          <a:bodyPr rtlCol="0"/>
          <a:lstStyle/>
          <a:p>
            <a:fld id="{FA55BCC4-D43C-4BAB-B32A-3C8446C3FFD0}" type="datetimeFigureOut">
              <a:rPr lang="sv-SE" smtClean="0"/>
              <a:pPr/>
              <a:t>2024-10-12</a:t>
            </a:fld>
            <a:endParaRPr lang="sv-SE"/>
          </a:p>
        </p:txBody>
      </p:sp>
      <p:sp>
        <p:nvSpPr>
          <p:cNvPr id="18" name="Slide Number Placeholder 17"/>
          <p:cNvSpPr>
            <a:spLocks noGrp="1"/>
          </p:cNvSpPr>
          <p:nvPr>
            <p:ph type="sldNum" sz="quarter" idx="11"/>
          </p:nvPr>
        </p:nvSpPr>
        <p:spPr/>
        <p:txBody>
          <a:bodyPr rtlCol="0"/>
          <a:lstStyle/>
          <a:p>
            <a:fld id="{B5C87684-4D8D-481C-AF53-502018ADF635}" type="slidenum">
              <a:rPr lang="sv-SE" smtClean="0"/>
              <a:pPr/>
              <a:t>‹#›</a:t>
            </a:fld>
            <a:endParaRPr lang="sv-SE"/>
          </a:p>
        </p:txBody>
      </p:sp>
      <p:sp>
        <p:nvSpPr>
          <p:cNvPr id="21" name="Footer Placeholder 20"/>
          <p:cNvSpPr>
            <a:spLocks noGrp="1"/>
          </p:cNvSpPr>
          <p:nvPr>
            <p:ph type="ftr" sz="quarter" idx="12"/>
          </p:nvPr>
        </p:nvSpPr>
        <p:spPr/>
        <p:txBody>
          <a:bodyPr rtlCol="0"/>
          <a:lstStyle/>
          <a:p>
            <a:endParaRPr lang="sv-SE"/>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Straight Connector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Title Placeholder 21"/>
          <p:cNvSpPr>
            <a:spLocks noGrp="1"/>
          </p:cNvSpPr>
          <p:nvPr>
            <p:ph type="title"/>
          </p:nvPr>
        </p:nvSpPr>
        <p:spPr>
          <a:xfrm>
            <a:off x="457200" y="274638"/>
            <a:ext cx="7467600" cy="1143000"/>
          </a:xfrm>
          <a:prstGeom prst="rect">
            <a:avLst/>
          </a:prstGeom>
        </p:spPr>
        <p:txBody>
          <a:bodyPr vert="horz" anchor="b">
            <a:normAutofit/>
          </a:bodyPr>
          <a:lstStyle/>
          <a:p>
            <a:r>
              <a:rPr kumimoji="0" lang="en-US"/>
              <a:t>Click to edit Master title style</a:t>
            </a:r>
          </a:p>
        </p:txBody>
      </p:sp>
      <p:sp>
        <p:nvSpPr>
          <p:cNvPr id="13" name="Text Placeholder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FA55BCC4-D43C-4BAB-B32A-3C8446C3FFD0}" type="datetimeFigureOut">
              <a:rPr lang="sv-SE" smtClean="0"/>
              <a:pPr/>
              <a:t>2024-10-12</a:t>
            </a:fld>
            <a:endParaRPr lang="sv-SE"/>
          </a:p>
        </p:txBody>
      </p:sp>
      <p:sp>
        <p:nvSpPr>
          <p:cNvPr id="3" name="Footer Placeholder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lang="sv-SE"/>
          </a:p>
        </p:txBody>
      </p:sp>
      <p:sp>
        <p:nvSpPr>
          <p:cNvPr id="7" name="Straight Connector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Straight Connector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ectangle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Straight Connector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Oval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B5C87684-4D8D-481C-AF53-502018ADF635}" type="slidenum">
              <a:rPr lang="sv-SE" smtClean="0"/>
              <a:pPr/>
              <a:t>‹#›</a:t>
            </a:fld>
            <a:endParaRPr lang="sv-SE"/>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l" rtl="0" eaLnBrk="1" latinLnBrk="0" hangingPunct="1">
        <a:spcBef>
          <a:spcPct val="0"/>
        </a:spcBef>
        <a:buNone/>
        <a:defRPr kumimoji="0"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oleObject" Target="../embeddings/oleObject1.bin"/><Relationship Id="rId1" Type="http://schemas.openxmlformats.org/officeDocument/2006/relationships/slideLayout" Target="../slideLayouts/slideLayout6.xml"/><Relationship Id="rId4" Type="http://schemas.openxmlformats.org/officeDocument/2006/relationships/image" Target="../media/image6.emf"/></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3.jpeg"/><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267744" y="476672"/>
            <a:ext cx="6172200" cy="1656184"/>
          </a:xfrm>
        </p:spPr>
        <p:txBody>
          <a:bodyPr>
            <a:normAutofit fontScale="90000"/>
          </a:bodyPr>
          <a:lstStyle/>
          <a:p>
            <a:pPr algn="ctr"/>
            <a:r>
              <a:rPr lang="en-US" sz="4400" dirty="0">
                <a:solidFill>
                  <a:srgbClr val="7030A0"/>
                </a:solidFill>
                <a:latin typeface="Arial" pitchFamily="34" charset="0"/>
                <a:cs typeface="Arial" pitchFamily="34" charset="0"/>
              </a:rPr>
              <a:t>Oxidation-Reduction Titrations</a:t>
            </a:r>
            <a:br>
              <a:rPr lang="sv-SE" sz="3600" dirty="0">
                <a:latin typeface="Arial" pitchFamily="34" charset="0"/>
                <a:cs typeface="Arial" pitchFamily="34" charset="0"/>
              </a:rPr>
            </a:br>
            <a:endParaRPr lang="sv-SE" sz="3600" dirty="0">
              <a:latin typeface="Arial" pitchFamily="34" charset="0"/>
              <a:cs typeface="Arial" pitchFamily="34" charset="0"/>
            </a:endParaRPr>
          </a:p>
        </p:txBody>
      </p:sp>
      <p:sp>
        <p:nvSpPr>
          <p:cNvPr id="3" name="Subtitle 2"/>
          <p:cNvSpPr>
            <a:spLocks noGrp="1"/>
          </p:cNvSpPr>
          <p:nvPr>
            <p:ph type="subTitle" idx="1"/>
          </p:nvPr>
        </p:nvSpPr>
        <p:spPr>
          <a:xfrm>
            <a:off x="2339752" y="2060848"/>
            <a:ext cx="6172200" cy="1368152"/>
          </a:xfrm>
        </p:spPr>
        <p:txBody>
          <a:bodyPr>
            <a:normAutofit lnSpcReduction="10000"/>
          </a:bodyPr>
          <a:lstStyle/>
          <a:p>
            <a:pPr algn="ctr"/>
            <a:r>
              <a:rPr lang="en-US" sz="2800" b="1" dirty="0">
                <a:solidFill>
                  <a:schemeClr val="accent1">
                    <a:lumMod val="75000"/>
                  </a:schemeClr>
                </a:solidFill>
                <a:latin typeface="Arial" pitchFamily="34" charset="0"/>
                <a:cs typeface="Arial" pitchFamily="34" charset="0"/>
              </a:rPr>
              <a:t>Preparation And Standardization Of  Potassium Permanganate Solution</a:t>
            </a:r>
            <a:endParaRPr lang="sv-SE" sz="2800" b="1" dirty="0">
              <a:solidFill>
                <a:schemeClr val="accent1">
                  <a:lumMod val="75000"/>
                </a:schemeClr>
              </a:solidFill>
              <a:latin typeface="Arial" pitchFamily="34" charset="0"/>
              <a:cs typeface="Arial" pitchFamily="34" charset="0"/>
            </a:endParaRPr>
          </a:p>
        </p:txBody>
      </p:sp>
      <p:sp>
        <p:nvSpPr>
          <p:cNvPr id="4" name="Rectangle 3"/>
          <p:cNvSpPr/>
          <p:nvPr/>
        </p:nvSpPr>
        <p:spPr>
          <a:xfrm>
            <a:off x="2667000" y="3200400"/>
            <a:ext cx="4876800" cy="838200"/>
          </a:xfrm>
          <a:prstGeom prst="rect">
            <a:avLst/>
          </a:prstGeom>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solidFill>
                  <a:schemeClr val="accent1">
                    <a:lumMod val="75000"/>
                  </a:schemeClr>
                </a:solidFill>
              </a:rPr>
              <a:t>2022 -2023</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 y="533400"/>
            <a:ext cx="8381999" cy="5638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838289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251520" y="188640"/>
            <a:ext cx="7673280" cy="1008112"/>
          </a:xfrm>
        </p:spPr>
        <p:txBody>
          <a:bodyPr>
            <a:normAutofit/>
          </a:bodyPr>
          <a:lstStyle/>
          <a:p>
            <a:r>
              <a:rPr lang="en-US" b="1" u="sng" dirty="0">
                <a:solidFill>
                  <a:schemeClr val="accent1"/>
                </a:solidFill>
              </a:rPr>
              <a:t>Procedure</a:t>
            </a:r>
            <a:br>
              <a:rPr lang="en-US" dirty="0"/>
            </a:br>
            <a:endParaRPr lang="en-US" dirty="0"/>
          </a:p>
        </p:txBody>
      </p:sp>
      <p:sp>
        <p:nvSpPr>
          <p:cNvPr id="7" name="Rectangle 6"/>
          <p:cNvSpPr/>
          <p:nvPr/>
        </p:nvSpPr>
        <p:spPr>
          <a:xfrm>
            <a:off x="179512" y="836712"/>
            <a:ext cx="8568952" cy="4678204"/>
          </a:xfrm>
          <a:prstGeom prst="rect">
            <a:avLst/>
          </a:prstGeom>
        </p:spPr>
        <p:txBody>
          <a:bodyPr wrap="square">
            <a:spAutoFit/>
          </a:bodyPr>
          <a:lstStyle/>
          <a:p>
            <a:pPr lvl="0"/>
            <a:r>
              <a:rPr lang="en-US" sz="2800" dirty="0"/>
              <a:t>1. Using  measuring cylinder transfer 5 ml 0.1N  oxalic acid and 5 ml </a:t>
            </a:r>
            <a:r>
              <a:rPr lang="en-US" sz="2800" dirty="0" err="1"/>
              <a:t>sulphuric</a:t>
            </a:r>
            <a:r>
              <a:rPr lang="en-US" sz="2800" dirty="0"/>
              <a:t> acid , swirl the contents carefully .</a:t>
            </a:r>
          </a:p>
          <a:p>
            <a:pPr lvl="0"/>
            <a:r>
              <a:rPr lang="en-US" sz="2800" dirty="0"/>
              <a:t>2. Heat the resulting solution for 1 to 1.5 min on hot plate up to 70°C.</a:t>
            </a:r>
          </a:p>
          <a:p>
            <a:pPr lvl="0"/>
            <a:r>
              <a:rPr lang="en-US" sz="2800" dirty="0"/>
              <a:t>3. Titrate the hot solution against the potassium permanganate solution, an end point is reached when a pink color persists .</a:t>
            </a:r>
          </a:p>
          <a:p>
            <a:pPr lvl="0"/>
            <a:r>
              <a:rPr lang="en-US" sz="2800" dirty="0"/>
              <a:t>4. Calculate the normality for the potassium permanganate solution</a:t>
            </a:r>
            <a:r>
              <a:rPr lang="en-US" dirty="0"/>
              <a:t>.</a:t>
            </a:r>
          </a:p>
          <a:p>
            <a:r>
              <a:rPr lang="en-US" dirty="0"/>
              <a:t> </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457200" y="1600200"/>
            <a:ext cx="7086600" cy="2390398"/>
          </a:xfrm>
          <a:prstGeom prst="rect">
            <a:avLst/>
          </a:prstGeom>
        </p:spPr>
        <p:txBody>
          <a:bodyPr wrap="square">
            <a:spAutoFit/>
          </a:bodyPr>
          <a:lstStyle/>
          <a:p>
            <a:pPr rtl="1"/>
            <a:r>
              <a:rPr lang="en-US" sz="2800">
                <a:latin typeface="Times New Roman"/>
                <a:ea typeface="Times New Roman"/>
              </a:rPr>
              <a:t>N1V1 </a:t>
            </a:r>
            <a:r>
              <a:rPr lang="en-US" sz="2800" dirty="0">
                <a:latin typeface="Times New Roman"/>
                <a:ea typeface="Times New Roman"/>
              </a:rPr>
              <a:t>(Oxalic acid)  =    </a:t>
            </a:r>
            <a:r>
              <a:rPr lang="en-US" sz="2800" u="sng" dirty="0">
                <a:latin typeface="Times New Roman"/>
                <a:ea typeface="Times New Roman"/>
              </a:rPr>
              <a:t>N2 </a:t>
            </a:r>
            <a:r>
              <a:rPr lang="en-US" sz="2800" dirty="0">
                <a:latin typeface="Times New Roman"/>
                <a:ea typeface="Times New Roman"/>
              </a:rPr>
              <a:t>V2 ( KMnO</a:t>
            </a:r>
            <a:r>
              <a:rPr lang="en-US" sz="2800" baseline="-25000" dirty="0">
                <a:latin typeface="Times New Roman"/>
                <a:ea typeface="Times New Roman"/>
              </a:rPr>
              <a:t>4</a:t>
            </a:r>
            <a:r>
              <a:rPr lang="en-US" sz="2800" dirty="0">
                <a:latin typeface="Times New Roman"/>
                <a:ea typeface="Times New Roman"/>
              </a:rPr>
              <a:t> )</a:t>
            </a:r>
            <a:endParaRPr lang="en-US" sz="2800" baseline="-25000" dirty="0">
              <a:latin typeface="Times New Roman"/>
              <a:ea typeface="Times New Roman"/>
            </a:endParaRPr>
          </a:p>
          <a:p>
            <a:pPr rtl="1"/>
            <a:endParaRPr lang="en-US" sz="2800" baseline="-25000" dirty="0">
              <a:effectLst/>
              <a:latin typeface="Times New Roman"/>
              <a:ea typeface="Times New Roman"/>
            </a:endParaRPr>
          </a:p>
          <a:p>
            <a:pPr rtl="1"/>
            <a:r>
              <a:rPr lang="en-US" sz="2800" dirty="0" err="1">
                <a:latin typeface="Times New Roman"/>
                <a:ea typeface="Times New Roman"/>
              </a:rPr>
              <a:t>M.Wt</a:t>
            </a:r>
            <a:r>
              <a:rPr lang="en-US" sz="2800" dirty="0">
                <a:latin typeface="Times New Roman"/>
                <a:ea typeface="Times New Roman"/>
              </a:rPr>
              <a:t>. KMnO</a:t>
            </a:r>
            <a:r>
              <a:rPr lang="en-US" sz="2800" baseline="-25000" dirty="0">
                <a:latin typeface="Times New Roman"/>
                <a:ea typeface="Times New Roman"/>
              </a:rPr>
              <a:t>4</a:t>
            </a:r>
            <a:r>
              <a:rPr lang="en-US" sz="2800" dirty="0">
                <a:latin typeface="Times New Roman"/>
                <a:ea typeface="Times New Roman"/>
              </a:rPr>
              <a:t>    = 158.04 g/ </a:t>
            </a:r>
            <a:r>
              <a:rPr lang="en-US" sz="2800" dirty="0" err="1">
                <a:latin typeface="Times New Roman"/>
                <a:ea typeface="Times New Roman"/>
              </a:rPr>
              <a:t>mol</a:t>
            </a:r>
            <a:endParaRPr lang="en-US" sz="2800" dirty="0">
              <a:latin typeface="Times New Roman"/>
              <a:ea typeface="Times New Roman"/>
            </a:endParaRPr>
          </a:p>
          <a:p>
            <a:pPr rtl="1"/>
            <a:endParaRPr lang="en-US" sz="2800" baseline="-25000" dirty="0">
              <a:latin typeface="Times New Roman"/>
              <a:ea typeface="Times New Roman"/>
            </a:endParaRPr>
          </a:p>
          <a:p>
            <a:pPr rtl="1"/>
            <a:r>
              <a:rPr lang="en-US" sz="2800" dirty="0" err="1">
                <a:latin typeface="Times New Roman"/>
                <a:ea typeface="Times New Roman"/>
              </a:rPr>
              <a:t>Eq.Wt</a:t>
            </a:r>
            <a:r>
              <a:rPr lang="en-US" sz="2800" dirty="0">
                <a:latin typeface="Times New Roman"/>
                <a:ea typeface="Times New Roman"/>
              </a:rPr>
              <a:t>.  KMnO</a:t>
            </a:r>
            <a:r>
              <a:rPr lang="en-US" sz="2800" baseline="-25000" dirty="0">
                <a:latin typeface="Times New Roman"/>
                <a:ea typeface="Times New Roman"/>
              </a:rPr>
              <a:t>4</a:t>
            </a:r>
            <a:r>
              <a:rPr lang="en-US" sz="2800" dirty="0">
                <a:latin typeface="Times New Roman"/>
                <a:ea typeface="Times New Roman"/>
              </a:rPr>
              <a:t> =    --------    g/ </a:t>
            </a:r>
            <a:r>
              <a:rPr lang="en-US" sz="2800" dirty="0" err="1">
                <a:latin typeface="Times New Roman"/>
                <a:ea typeface="Times New Roman"/>
              </a:rPr>
              <a:t>eq</a:t>
            </a:r>
            <a:endParaRPr lang="en-US" sz="2800" dirty="0">
              <a:latin typeface="Times New Roman"/>
              <a:ea typeface="Times New Roman"/>
            </a:endParaRPr>
          </a:p>
          <a:p>
            <a:pPr rtl="1"/>
            <a:endParaRPr lang="en-US" sz="2800" dirty="0">
              <a:effectLst/>
              <a:latin typeface="Times New Roman"/>
              <a:ea typeface="Times New Roman"/>
            </a:endParaRPr>
          </a:p>
        </p:txBody>
      </p:sp>
    </p:spTree>
    <p:extLst>
      <p:ext uri="{BB962C8B-B14F-4D97-AF65-F5344CB8AC3E}">
        <p14:creationId xmlns:p14="http://schemas.microsoft.com/office/powerpoint/2010/main" val="13065894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a:spLocks noGrp="1"/>
          </p:cNvSpPr>
          <p:nvPr>
            <p:ph sz="quarter" idx="1"/>
          </p:nvPr>
        </p:nvSpPr>
        <p:spPr>
          <a:xfrm>
            <a:off x="457200" y="1600200"/>
            <a:ext cx="8075240" cy="4873752"/>
          </a:xfrm>
        </p:spPr>
        <p:txBody>
          <a:bodyPr>
            <a:normAutofit/>
          </a:bodyPr>
          <a:lstStyle/>
          <a:p>
            <a:r>
              <a:rPr lang="en-US" dirty="0"/>
              <a:t>During preparation of KMnO4 solution , the liquid allowed to stand for 2-3 days .</a:t>
            </a:r>
          </a:p>
          <a:p>
            <a:r>
              <a:rPr lang="en-US" dirty="0"/>
              <a:t> Prepared solution must be filtrated through  cleaned glass wool and not cotton wool, or with filtering crucible .</a:t>
            </a:r>
          </a:p>
          <a:p>
            <a:r>
              <a:rPr lang="en-US" dirty="0"/>
              <a:t>Avoid heat in the preparation of KMnO4 solution because traces of grease or other possible contaminants on the glass vessels used can catalyst its decomposition.</a:t>
            </a:r>
          </a:p>
          <a:p>
            <a:r>
              <a:rPr lang="en-US" dirty="0"/>
              <a:t>Adding H</a:t>
            </a:r>
            <a:r>
              <a:rPr lang="en-US" sz="1600" dirty="0"/>
              <a:t>2</a:t>
            </a:r>
            <a:r>
              <a:rPr lang="en-US" dirty="0"/>
              <a:t>SO</a:t>
            </a:r>
            <a:r>
              <a:rPr lang="en-US" sz="1800" dirty="0"/>
              <a:t>4</a:t>
            </a:r>
            <a:r>
              <a:rPr lang="en-US" dirty="0"/>
              <a:t> is very  important in  Standardization.</a:t>
            </a:r>
          </a:p>
          <a:p>
            <a:pPr marL="0" indent="0">
              <a:buNone/>
            </a:pPr>
            <a:endParaRPr lang="en-US" dirty="0"/>
          </a:p>
          <a:p>
            <a:endParaRPr lang="en-US" dirty="0"/>
          </a:p>
          <a:p>
            <a:endParaRPr lang="en-US" dirty="0"/>
          </a:p>
        </p:txBody>
      </p:sp>
      <p:sp>
        <p:nvSpPr>
          <p:cNvPr id="6" name="Title 5"/>
          <p:cNvSpPr>
            <a:spLocks noGrp="1"/>
          </p:cNvSpPr>
          <p:nvPr>
            <p:ph type="title"/>
          </p:nvPr>
        </p:nvSpPr>
        <p:spPr>
          <a:xfrm>
            <a:off x="457200" y="274638"/>
            <a:ext cx="4978896" cy="850106"/>
          </a:xfrm>
        </p:spPr>
        <p:txBody>
          <a:bodyPr/>
          <a:lstStyle/>
          <a:p>
            <a:r>
              <a:rPr lang="en-US" u="sng" dirty="0">
                <a:solidFill>
                  <a:schemeClr val="accent1"/>
                </a:solidFill>
              </a:rPr>
              <a:t>Notes</a:t>
            </a: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79512" y="116632"/>
            <a:ext cx="7467600" cy="720080"/>
          </a:xfrm>
        </p:spPr>
        <p:txBody>
          <a:bodyPr/>
          <a:lstStyle/>
          <a:p>
            <a:r>
              <a:rPr lang="en-US" b="1" u="sng" dirty="0">
                <a:solidFill>
                  <a:schemeClr val="accent1"/>
                </a:solidFill>
              </a:rPr>
              <a:t>Procedure</a:t>
            </a:r>
            <a:endParaRPr lang="en-US" dirty="0"/>
          </a:p>
        </p:txBody>
      </p:sp>
      <p:graphicFrame>
        <p:nvGraphicFramePr>
          <p:cNvPr id="4" name="Object 3"/>
          <p:cNvGraphicFramePr>
            <a:graphicFrameLocks noChangeAspect="1"/>
          </p:cNvGraphicFramePr>
          <p:nvPr>
            <p:extLst>
              <p:ext uri="{D42A27DB-BD31-4B8C-83A1-F6EECF244321}">
                <p14:modId xmlns:p14="http://schemas.microsoft.com/office/powerpoint/2010/main" val="836486227"/>
              </p:ext>
            </p:extLst>
          </p:nvPr>
        </p:nvGraphicFramePr>
        <p:xfrm>
          <a:off x="3173368" y="304800"/>
          <a:ext cx="2376264" cy="5715000"/>
        </p:xfrm>
        <a:graphic>
          <a:graphicData uri="http://schemas.openxmlformats.org/presentationml/2006/ole">
            <mc:AlternateContent xmlns:mc="http://schemas.openxmlformats.org/markup-compatibility/2006">
              <mc:Choice xmlns:v="urn:schemas-microsoft-com:vml" Requires="v">
                <p:oleObj name="ChemSketch" r:id="rId2" imgW="7121769" imgH="10800862" progId="">
                  <p:embed/>
                </p:oleObj>
              </mc:Choice>
              <mc:Fallback>
                <p:oleObj name="ChemSketch" r:id="rId2" imgW="7121769" imgH="10800862" progId="">
                  <p:embed/>
                  <p:pic>
                    <p:nvPicPr>
                      <p:cNvPr id="0" name="Picture 5"/>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73368" y="304800"/>
                        <a:ext cx="2376264" cy="571500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pic>
        <p:nvPicPr>
          <p:cNvPr id="5"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72000" y="4724400"/>
            <a:ext cx="762000" cy="11160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6" name="Rectangle 5"/>
          <p:cNvSpPr/>
          <p:nvPr/>
        </p:nvSpPr>
        <p:spPr>
          <a:xfrm>
            <a:off x="5137581" y="531912"/>
            <a:ext cx="1558098" cy="609600"/>
          </a:xfrm>
          <a:prstGeom prst="rect">
            <a:avLst/>
          </a:prstGeom>
          <a:solidFill>
            <a:sysClr val="window" lastClr="FFFFFF"/>
          </a:solidFill>
          <a:ln w="19050" cap="flat" cmpd="sng" algn="ctr">
            <a:solidFill>
              <a:srgbClr val="D6862D">
                <a:shade val="75000"/>
                <a:lumMod val="90000"/>
              </a:srgbClr>
            </a:solidFill>
            <a:prstDash val="solid"/>
          </a:ln>
          <a:effectLst/>
        </p:spPr>
        <p:txBody>
          <a:bodyPr anchor="ctr"/>
          <a:lstStyle/>
          <a:p>
            <a:pPr algn="ctr"/>
            <a:r>
              <a:rPr lang="en-US" dirty="0"/>
              <a:t>KMnO4</a:t>
            </a:r>
          </a:p>
        </p:txBody>
      </p:sp>
      <p:sp>
        <p:nvSpPr>
          <p:cNvPr id="7" name="Rectangle 6"/>
          <p:cNvSpPr/>
          <p:nvPr/>
        </p:nvSpPr>
        <p:spPr>
          <a:xfrm>
            <a:off x="5586255" y="4328119"/>
            <a:ext cx="2160240" cy="1440160"/>
          </a:xfrm>
          <a:prstGeom prst="rect">
            <a:avLst/>
          </a:prstGeom>
          <a:solidFill>
            <a:sysClr val="window" lastClr="FFFFFF"/>
          </a:solidFill>
          <a:ln w="19050" cap="flat" cmpd="sng" algn="ctr">
            <a:solidFill>
              <a:srgbClr val="D6862D">
                <a:shade val="75000"/>
                <a:lumMod val="90000"/>
              </a:srgbClr>
            </a:solidFill>
            <a:prstDash val="solid"/>
          </a:ln>
          <a:effectLst/>
        </p:spPr>
        <p:txBody>
          <a:bodyPr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Book Antiqua"/>
                <a:ea typeface="+mn-ea"/>
                <a:cs typeface="+mn-cs"/>
              </a:rPr>
              <a:t>5ml</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 H</a:t>
            </a:r>
            <a:r>
              <a:rPr kumimoji="0" lang="en-US" sz="1100" b="0" i="0" u="none" strike="noStrike" kern="0" cap="none" spc="0" normalizeH="0" noProof="0" dirty="0">
                <a:ln>
                  <a:noFill/>
                </a:ln>
                <a:solidFill>
                  <a:sysClr val="windowText" lastClr="000000"/>
                </a:solidFill>
                <a:effectLst/>
                <a:uLnTx/>
                <a:uFillTx/>
                <a:latin typeface="Book Antiqua"/>
                <a:ea typeface="+mn-ea"/>
                <a:cs typeface="+mn-cs"/>
              </a:rPr>
              <a:t>2</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C</a:t>
            </a:r>
            <a:r>
              <a:rPr kumimoji="0" lang="en-US" sz="1100" b="0" i="0" u="none" strike="noStrike" kern="0" cap="none" spc="0" normalizeH="0" noProof="0" dirty="0">
                <a:ln>
                  <a:noFill/>
                </a:ln>
                <a:solidFill>
                  <a:sysClr val="windowText" lastClr="000000"/>
                </a:solidFill>
                <a:effectLst/>
                <a:uLnTx/>
                <a:uFillTx/>
                <a:latin typeface="Book Antiqua"/>
                <a:ea typeface="+mn-ea"/>
                <a:cs typeface="+mn-cs"/>
              </a:rPr>
              <a:t>2</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O</a:t>
            </a:r>
            <a:r>
              <a:rPr kumimoji="0" lang="en-US" sz="1200" b="0" i="0" u="none" strike="noStrike" kern="0" cap="none" spc="0" normalizeH="0" noProof="0" dirty="0">
                <a:ln>
                  <a:noFill/>
                </a:ln>
                <a:solidFill>
                  <a:sysClr val="windowText" lastClr="000000"/>
                </a:solidFill>
                <a:effectLst/>
                <a:uLnTx/>
                <a:uFillTx/>
                <a:latin typeface="Book Antiqua"/>
                <a:ea typeface="+mn-ea"/>
                <a:cs typeface="+mn-cs"/>
              </a:rPr>
              <a:t>4</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1800" b="0" i="0" u="none" strike="noStrike" kern="0" cap="none" spc="0" normalizeH="0" baseline="0" noProof="0" dirty="0">
                <a:ln>
                  <a:noFill/>
                </a:ln>
                <a:solidFill>
                  <a:sysClr val="windowText" lastClr="000000"/>
                </a:solidFill>
                <a:effectLst/>
                <a:uLnTx/>
                <a:uFillTx/>
                <a:latin typeface="Book Antiqua"/>
                <a:ea typeface="+mn-ea"/>
                <a:cs typeface="+mn-cs"/>
              </a:rPr>
              <a:t>5ml</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 H</a:t>
            </a:r>
            <a:r>
              <a:rPr lang="en-US" sz="1100" kern="0" dirty="0">
                <a:solidFill>
                  <a:sysClr val="windowText" lastClr="000000"/>
                </a:solidFill>
                <a:latin typeface="Book Antiqua"/>
              </a:rPr>
              <a:t>2</a:t>
            </a:r>
            <a:r>
              <a:rPr kumimoji="0" lang="en-US" sz="1800" b="0" i="0" u="none" strike="noStrike" kern="0" cap="none" spc="0" normalizeH="0" noProof="0" dirty="0">
                <a:ln>
                  <a:noFill/>
                </a:ln>
                <a:solidFill>
                  <a:sysClr val="windowText" lastClr="000000"/>
                </a:solidFill>
                <a:effectLst/>
                <a:uLnTx/>
                <a:uFillTx/>
                <a:latin typeface="Book Antiqua"/>
                <a:ea typeface="+mn-ea"/>
                <a:cs typeface="+mn-cs"/>
              </a:rPr>
              <a:t>SO</a:t>
            </a:r>
            <a:r>
              <a:rPr kumimoji="0" lang="en-US" sz="1400" b="0" i="0" u="none" strike="noStrike" kern="0" cap="none" spc="0" normalizeH="0" noProof="0" dirty="0">
                <a:ln>
                  <a:noFill/>
                </a:ln>
                <a:solidFill>
                  <a:sysClr val="windowText" lastClr="000000"/>
                </a:solidFill>
                <a:effectLst/>
                <a:uLnTx/>
                <a:uFillTx/>
                <a:latin typeface="Book Antiqua"/>
                <a:ea typeface="+mn-ea"/>
                <a:cs typeface="+mn-cs"/>
              </a:rPr>
              <a:t>4</a:t>
            </a:r>
          </a:p>
          <a:p>
            <a:pPr marL="0" marR="0" lvl="0" indent="0" algn="ctr" defTabSz="914400" eaLnBrk="1" fontAlgn="auto" latinLnBrk="0" hangingPunct="1">
              <a:lnSpc>
                <a:spcPct val="100000"/>
              </a:lnSpc>
              <a:spcBef>
                <a:spcPts val="0"/>
              </a:spcBef>
              <a:spcAft>
                <a:spcPts val="0"/>
              </a:spcAft>
              <a:buClrTx/>
              <a:buSzTx/>
              <a:buFontTx/>
              <a:buNone/>
              <a:tabLst/>
              <a:defRPr/>
            </a:pPr>
            <a:r>
              <a:rPr lang="en-US" kern="0" noProof="0" dirty="0">
                <a:solidFill>
                  <a:sysClr val="windowText" lastClr="000000"/>
                </a:solidFill>
                <a:latin typeface="Book Antiqua"/>
              </a:rPr>
              <a:t>heating</a:t>
            </a:r>
            <a:endParaRPr kumimoji="0" lang="en-US" sz="1800" b="0" i="0" u="none" strike="noStrike" kern="0" cap="none" spc="0" normalizeH="0" baseline="0" noProof="0" dirty="0">
              <a:ln>
                <a:noFill/>
              </a:ln>
              <a:solidFill>
                <a:sysClr val="windowText" lastClr="000000"/>
              </a:solidFill>
              <a:effectLst/>
              <a:uLnTx/>
              <a:uFillTx/>
              <a:latin typeface="Book Antiqua"/>
              <a:ea typeface="+mn-ea"/>
              <a:cs typeface="+mn-cs"/>
            </a:endParaRPr>
          </a:p>
        </p:txBody>
      </p:sp>
    </p:spTree>
    <p:extLst>
      <p:ext uri="{BB962C8B-B14F-4D97-AF65-F5344CB8AC3E}">
        <p14:creationId xmlns:p14="http://schemas.microsoft.com/office/powerpoint/2010/main" val="5141664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14858" y="692696"/>
            <a:ext cx="8676456" cy="5521824"/>
          </a:xfrm>
        </p:spPr>
        <p:txBody>
          <a:bodyPr>
            <a:normAutofit fontScale="77500" lnSpcReduction="20000"/>
          </a:bodyPr>
          <a:lstStyle/>
          <a:p>
            <a:r>
              <a:rPr lang="en-US" sz="3600" dirty="0">
                <a:latin typeface="Andalus" pitchFamily="18" charset="-78"/>
              </a:rPr>
              <a:t>Reactions in which electrons are transferred from one </a:t>
            </a:r>
            <a:r>
              <a:rPr lang="en-US" sz="3600" dirty="0">
                <a:latin typeface="Times New Roman" pitchFamily="18" charset="0"/>
              </a:rPr>
              <a:t>species to another are called oxidation-reduction (</a:t>
            </a:r>
            <a:r>
              <a:rPr lang="en-US" sz="3600" dirty="0" err="1">
                <a:latin typeface="Times New Roman" pitchFamily="18" charset="0"/>
              </a:rPr>
              <a:t>redox</a:t>
            </a:r>
            <a:r>
              <a:rPr lang="en-US" sz="3600" dirty="0">
                <a:latin typeface="Times New Roman" pitchFamily="18" charset="0"/>
              </a:rPr>
              <a:t>) reactions. When one species loses electrons by an oxidation process another species simultaneously gains electrons by a reduction process in a chemical reaction. The balanced chemical reaction can be written as the combination of two half-reactions representing the oxidation reaction and the reduction reaction , respectively</a:t>
            </a:r>
            <a:endParaRPr lang="ar-IQ" sz="3600" dirty="0">
              <a:latin typeface="Times New Roman" pitchFamily="18" charset="0"/>
            </a:endParaRPr>
          </a:p>
          <a:p>
            <a:pPr marL="0" indent="0">
              <a:buNone/>
            </a:pPr>
            <a:endParaRPr lang="ar-IQ" sz="3600" dirty="0">
              <a:latin typeface="Andalus" pitchFamily="18" charset="-78"/>
            </a:endParaRPr>
          </a:p>
          <a:p>
            <a:r>
              <a:rPr lang="en-US" sz="3600" dirty="0">
                <a:latin typeface="Times New Roman" pitchFamily="18" charset="0"/>
              </a:rPr>
              <a:t>In</a:t>
            </a:r>
            <a:r>
              <a:rPr lang="en-US" sz="3600" dirty="0">
                <a:latin typeface="Andalus" pitchFamily="18" charset="-78"/>
              </a:rPr>
              <a:t> </a:t>
            </a:r>
            <a:r>
              <a:rPr lang="en-US" sz="3600" dirty="0">
                <a:latin typeface="Times New Roman" pitchFamily="18" charset="0"/>
              </a:rPr>
              <a:t>the oxidation –reduction methods of analysis, a change in valence of the reacting products is a must, while in the contrary to precipitation and neutralization methods of analysis where no change in valence occur</a:t>
            </a:r>
            <a:endParaRPr lang="ar-IQ" sz="3600" dirty="0">
              <a:latin typeface="Times New Roman" pitchFamily="18" charset="0"/>
            </a:endParaRPr>
          </a:p>
          <a:p>
            <a:endParaRPr lang="sv-SE" sz="3700" dirty="0">
              <a:latin typeface="Times New Roman" pitchFamily="18" charset="0"/>
              <a:cs typeface="Times New Roman" pitchFamily="18" charset="0"/>
            </a:endParaRPr>
          </a:p>
        </p:txBody>
      </p:sp>
    </p:spTree>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52400" y="609600"/>
            <a:ext cx="8458200" cy="5181600"/>
          </a:xfrm>
          <a:prstGeom prst="rect">
            <a:avLst/>
          </a:prstGeom>
          <a:noFill/>
          <a:ln w="9525">
            <a:no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9585868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274638"/>
            <a:ext cx="7467600" cy="706090"/>
          </a:xfrm>
        </p:spPr>
        <p:txBody>
          <a:bodyPr/>
          <a:lstStyle/>
          <a:p>
            <a:r>
              <a:rPr lang="en-US" sz="4000" u="sng" cap="none" dirty="0">
                <a:solidFill>
                  <a:schemeClr val="accent1">
                    <a:lumMod val="75000"/>
                  </a:schemeClr>
                </a:solidFill>
                <a:latin typeface="Calibri"/>
              </a:rPr>
              <a:t>Assay Methods:</a:t>
            </a:r>
            <a:endParaRPr lang="en-US" dirty="0">
              <a:solidFill>
                <a:schemeClr val="accent1">
                  <a:lumMod val="75000"/>
                </a:schemeClr>
              </a:solidFill>
            </a:endParaRPr>
          </a:p>
        </p:txBody>
      </p:sp>
      <p:sp>
        <p:nvSpPr>
          <p:cNvPr id="6" name="Rectangle 5"/>
          <p:cNvSpPr/>
          <p:nvPr/>
        </p:nvSpPr>
        <p:spPr>
          <a:xfrm>
            <a:off x="328514" y="1052736"/>
            <a:ext cx="8419950" cy="4524315"/>
          </a:xfrm>
          <a:prstGeom prst="rect">
            <a:avLst/>
          </a:prstGeom>
        </p:spPr>
        <p:txBody>
          <a:bodyPr wrap="square">
            <a:spAutoFit/>
          </a:bodyPr>
          <a:lstStyle/>
          <a:p>
            <a:r>
              <a:rPr lang="en-US" sz="3200" dirty="0"/>
              <a:t>1- </a:t>
            </a:r>
            <a:r>
              <a:rPr lang="en-US" sz="3200" dirty="0">
                <a:latin typeface="Times New Roman" pitchFamily="18" charset="0"/>
                <a:cs typeface="Times New Roman" pitchFamily="18" charset="0"/>
              </a:rPr>
              <a:t>Permanganate Methods:</a:t>
            </a:r>
          </a:p>
          <a:p>
            <a:r>
              <a:rPr lang="en-US" sz="3200" dirty="0">
                <a:latin typeface="Times New Roman" pitchFamily="18" charset="0"/>
                <a:cs typeface="Times New Roman" pitchFamily="18" charset="0"/>
              </a:rPr>
              <a:t>1.Direct Titration Methods.</a:t>
            </a:r>
          </a:p>
          <a:p>
            <a:r>
              <a:rPr lang="en-US" sz="3200" dirty="0">
                <a:latin typeface="Times New Roman" pitchFamily="18" charset="0"/>
                <a:cs typeface="Times New Roman" pitchFamily="18" charset="0"/>
              </a:rPr>
              <a:t>2.In direct Titration Methods.</a:t>
            </a:r>
          </a:p>
          <a:p>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2-Dichromat Methods:</a:t>
            </a:r>
          </a:p>
          <a:p>
            <a:r>
              <a:rPr lang="en-US" sz="3200" dirty="0">
                <a:latin typeface="Times New Roman" pitchFamily="18" charset="0"/>
                <a:cs typeface="Times New Roman" pitchFamily="18" charset="0"/>
              </a:rPr>
              <a:t>Direct Titration with Potassium Dichromate.</a:t>
            </a:r>
          </a:p>
          <a:p>
            <a:endParaRPr lang="en-US" sz="3200" dirty="0">
              <a:latin typeface="Times New Roman" pitchFamily="18" charset="0"/>
              <a:cs typeface="Times New Roman" pitchFamily="18" charset="0"/>
            </a:endParaRPr>
          </a:p>
          <a:p>
            <a:r>
              <a:rPr lang="en-US" sz="3200" dirty="0">
                <a:latin typeface="Times New Roman" pitchFamily="18" charset="0"/>
                <a:cs typeface="Times New Roman" pitchFamily="18" charset="0"/>
              </a:rPr>
              <a:t>3- Cerci </a:t>
            </a:r>
            <a:r>
              <a:rPr lang="en-US" sz="3200" dirty="0" err="1">
                <a:latin typeface="Times New Roman" pitchFamily="18" charset="0"/>
                <a:cs typeface="Times New Roman" pitchFamily="18" charset="0"/>
              </a:rPr>
              <a:t>Sulphate</a:t>
            </a:r>
            <a:r>
              <a:rPr lang="en-US" sz="3200" dirty="0">
                <a:latin typeface="Times New Roman" pitchFamily="18" charset="0"/>
                <a:cs typeface="Times New Roman" pitchFamily="18" charset="0"/>
              </a:rPr>
              <a:t> Titration Methods:</a:t>
            </a:r>
          </a:p>
          <a:p>
            <a:r>
              <a:rPr lang="en-US" sz="3200" dirty="0">
                <a:latin typeface="Times New Roman" pitchFamily="18" charset="0"/>
                <a:cs typeface="Times New Roman" pitchFamily="18" charset="0"/>
              </a:rPr>
              <a:t>Direct Titration with Cerci </a:t>
            </a:r>
            <a:r>
              <a:rPr lang="en-US" sz="3200" dirty="0" err="1">
                <a:latin typeface="Times New Roman" pitchFamily="18" charset="0"/>
                <a:cs typeface="Times New Roman" pitchFamily="18" charset="0"/>
              </a:rPr>
              <a:t>Sulphate</a:t>
            </a:r>
            <a:r>
              <a:rPr lang="en-US" sz="3200" dirty="0">
                <a:latin typeface="Times New Roman" pitchFamily="18" charset="0"/>
                <a:cs typeface="Times New Roman" pitchFamily="18" charset="0"/>
              </a:rPr>
              <a:t> </a:t>
            </a:r>
          </a:p>
        </p:txBody>
      </p:sp>
    </p:spTree>
    <p:extLst>
      <p:ext uri="{BB962C8B-B14F-4D97-AF65-F5344CB8AC3E}">
        <p14:creationId xmlns:p14="http://schemas.microsoft.com/office/powerpoint/2010/main" val="1649445439"/>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23528" y="0"/>
            <a:ext cx="7683624" cy="1134740"/>
          </a:xfrm>
        </p:spPr>
        <p:txBody>
          <a:bodyPr>
            <a:normAutofit/>
          </a:bodyPr>
          <a:lstStyle/>
          <a:p>
            <a:r>
              <a:rPr lang="en-US" sz="3600" i="1" u="sng" cap="none" dirty="0">
                <a:solidFill>
                  <a:schemeClr val="accent1"/>
                </a:solidFill>
                <a:latin typeface="Calibri"/>
              </a:rPr>
              <a:t>Permanganate Methods</a:t>
            </a:r>
            <a:br>
              <a:rPr lang="en-US" sz="3600" i="1" u="sng" cap="none" dirty="0">
                <a:solidFill>
                  <a:schemeClr val="accent1"/>
                </a:solidFill>
                <a:latin typeface="Calibri"/>
              </a:rPr>
            </a:br>
            <a:endParaRPr lang="en-US" dirty="0">
              <a:solidFill>
                <a:schemeClr val="tx1"/>
              </a:solidFill>
            </a:endParaRPr>
          </a:p>
        </p:txBody>
      </p:sp>
      <p:sp>
        <p:nvSpPr>
          <p:cNvPr id="3" name="Content Placeholder 2"/>
          <p:cNvSpPr>
            <a:spLocks noGrp="1"/>
          </p:cNvSpPr>
          <p:nvPr>
            <p:ph sz="quarter" idx="1"/>
          </p:nvPr>
        </p:nvSpPr>
        <p:spPr>
          <a:xfrm>
            <a:off x="251520" y="908720"/>
            <a:ext cx="8280920" cy="5760640"/>
          </a:xfrm>
        </p:spPr>
        <p:txBody>
          <a:bodyPr/>
          <a:lstStyle/>
          <a:p>
            <a:r>
              <a:rPr lang="en-US" sz="2800" dirty="0">
                <a:latin typeface="Times New Roman" pitchFamily="18" charset="0"/>
                <a:cs typeface="Times New Roman" pitchFamily="18" charset="0"/>
              </a:rPr>
              <a:t>Potassium permanganate</a:t>
            </a:r>
            <a:r>
              <a:rPr lang="en-US" dirty="0">
                <a:latin typeface="Times New Roman" pitchFamily="18" charset="0"/>
                <a:cs typeface="Times New Roman" pitchFamily="18" charset="0"/>
              </a:rPr>
              <a:t>: its an inorganic chemical compound with chemical formula KMnO</a:t>
            </a:r>
            <a:r>
              <a:rPr lang="en-US" sz="1600" dirty="0">
                <a:latin typeface="Times New Roman" pitchFamily="18" charset="0"/>
                <a:cs typeface="Times New Roman" pitchFamily="18" charset="0"/>
              </a:rPr>
              <a:t>4</a:t>
            </a:r>
            <a:r>
              <a:rPr lang="en-US" dirty="0">
                <a:latin typeface="Times New Roman" pitchFamily="18" charset="0"/>
                <a:cs typeface="Times New Roman" pitchFamily="18" charset="0"/>
              </a:rPr>
              <a:t>,M. Wt.=158.04 It is an odorless dark purple crystalline compound, soluble in water and freely soluble in boiling water. chemically, potassium permanganate is a strong oxidizing agent both in the dry state and in solution state.  </a:t>
            </a:r>
          </a:p>
          <a:p>
            <a:r>
              <a:rPr lang="en-US" dirty="0">
                <a:latin typeface="Times New Roman" pitchFamily="18" charset="0"/>
                <a:cs typeface="Times New Roman" pitchFamily="18" charset="0"/>
              </a:rPr>
              <a:t>Potassium permanganate is not primary standard substance because it contains reduced products like manganese oxide MnO</a:t>
            </a:r>
            <a:r>
              <a:rPr lang="en-US" sz="1400" dirty="0">
                <a:latin typeface="Times New Roman" pitchFamily="18" charset="0"/>
                <a:cs typeface="Times New Roman" pitchFamily="18" charset="0"/>
              </a:rPr>
              <a:t>2</a:t>
            </a:r>
            <a:r>
              <a:rPr lang="en-US" dirty="0">
                <a:latin typeface="Times New Roman" pitchFamily="18" charset="0"/>
                <a:cs typeface="Times New Roman" pitchFamily="18" charset="0"/>
              </a:rPr>
              <a:t> where the concentration of KMnO</a:t>
            </a:r>
            <a:r>
              <a:rPr lang="en-US" sz="1600" dirty="0">
                <a:latin typeface="Times New Roman" pitchFamily="18" charset="0"/>
                <a:cs typeface="Times New Roman" pitchFamily="18" charset="0"/>
              </a:rPr>
              <a:t>4</a:t>
            </a:r>
            <a:r>
              <a:rPr lang="en-US" dirty="0">
                <a:latin typeface="Times New Roman" pitchFamily="18" charset="0"/>
                <a:cs typeface="Times New Roman" pitchFamily="18" charset="0"/>
              </a:rPr>
              <a:t> changed after preparation because it dissociated via reducing agents such as ammonia and organic substances in water ;therefore, potassium permanganate must be standardized before use it and keep it at least 2-3 days after preparation at dark place and dark bottle</a:t>
            </a:r>
          </a:p>
          <a:p>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97485236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p:nvPr/>
        </p:nvSpPr>
        <p:spPr>
          <a:xfrm>
            <a:off x="179512" y="836712"/>
            <a:ext cx="8964488" cy="4570482"/>
          </a:xfrm>
          <a:prstGeom prst="rect">
            <a:avLst/>
          </a:prstGeom>
        </p:spPr>
        <p:txBody>
          <a:bodyPr wrap="square">
            <a:spAutoFit/>
          </a:bodyPr>
          <a:lstStyle/>
          <a:p>
            <a:r>
              <a:rPr lang="en-US" sz="2800" dirty="0">
                <a:latin typeface="Times New Roman" pitchFamily="18" charset="0"/>
                <a:cs typeface="Times New Roman" pitchFamily="18" charset="0"/>
              </a:rPr>
              <a:t>Uses: </a:t>
            </a:r>
          </a:p>
          <a:p>
            <a:r>
              <a:rPr lang="en-US" sz="2800" dirty="0">
                <a:latin typeface="Times New Roman" pitchFamily="18" charset="0"/>
                <a:cs typeface="Times New Roman" pitchFamily="18" charset="0"/>
              </a:rPr>
              <a:t>Potassium permanganate solution are used for both antibacterial and antifungal action, and its primarily used today for skin produced (dermatitis) caused by bacteria and fungi. The concentration of KMnO4 is usually 1:10000, one teaspoon of solution is diluted with water to 2 liters</a:t>
            </a:r>
          </a:p>
          <a:p>
            <a:pPr marL="274320" lvl="0" indent="-274320">
              <a:spcBef>
                <a:spcPts val="600"/>
              </a:spcBef>
              <a:buClr>
                <a:srgbClr val="FE8637"/>
              </a:buClr>
              <a:buSzPct val="70000"/>
              <a:buFont typeface="Wingdings"/>
              <a:buChar char=""/>
            </a:pPr>
            <a:r>
              <a:rPr lang="en-US" sz="2800" dirty="0">
                <a:latin typeface="Times New Roman" pitchFamily="18" charset="0"/>
                <a:cs typeface="Times New Roman" pitchFamily="18" charset="0"/>
              </a:rPr>
              <a:t>The permanganate ion is strong oxidizing reagent </a:t>
            </a:r>
            <a:r>
              <a:rPr lang="en-US" sz="2800" dirty="0">
                <a:latin typeface="Times New Roman"/>
                <a:ea typeface="Calibri"/>
              </a:rPr>
              <a:t>in an acidic medium:</a:t>
            </a:r>
          </a:p>
          <a:p>
            <a:pPr lvl="0">
              <a:spcBef>
                <a:spcPts val="600"/>
              </a:spcBef>
              <a:buClr>
                <a:srgbClr val="FE8637"/>
              </a:buClr>
              <a:buSzPct val="70000"/>
            </a:pPr>
            <a:r>
              <a:rPr lang="en-US" sz="2800" dirty="0">
                <a:latin typeface="Times New Roman"/>
                <a:ea typeface="Calibri"/>
              </a:rPr>
              <a:t> </a:t>
            </a:r>
            <a:r>
              <a:rPr lang="en-US" sz="2400" dirty="0"/>
              <a:t>2KMnO</a:t>
            </a:r>
            <a:r>
              <a:rPr lang="en-US" sz="2400" baseline="30000" dirty="0"/>
              <a:t> </a:t>
            </a:r>
            <a:r>
              <a:rPr lang="en-US" sz="2400" baseline="-25000" dirty="0"/>
              <a:t>4</a:t>
            </a:r>
            <a:r>
              <a:rPr lang="en-US" sz="2400" baseline="30000" dirty="0"/>
              <a:t>  </a:t>
            </a:r>
            <a:r>
              <a:rPr lang="en-US" sz="2400" dirty="0"/>
              <a:t>+</a:t>
            </a:r>
            <a:r>
              <a:rPr lang="en-US" sz="2400" baseline="30000" dirty="0"/>
              <a:t> </a:t>
            </a:r>
            <a:r>
              <a:rPr lang="en-US" sz="2400" dirty="0"/>
              <a:t>3H</a:t>
            </a:r>
            <a:r>
              <a:rPr lang="en-US" dirty="0"/>
              <a:t>2</a:t>
            </a:r>
            <a:r>
              <a:rPr lang="en-US" sz="2400" dirty="0"/>
              <a:t>SO</a:t>
            </a:r>
            <a:r>
              <a:rPr lang="en-US" dirty="0"/>
              <a:t>4</a:t>
            </a:r>
            <a:r>
              <a:rPr lang="en-US" sz="2400" dirty="0"/>
              <a:t>             K</a:t>
            </a:r>
            <a:r>
              <a:rPr lang="en-US" sz="1600" dirty="0"/>
              <a:t>2</a:t>
            </a:r>
            <a:r>
              <a:rPr lang="en-US" sz="2400" dirty="0"/>
              <a:t>SO4 + 2MnSO</a:t>
            </a:r>
            <a:r>
              <a:rPr lang="en-US" dirty="0"/>
              <a:t>4</a:t>
            </a:r>
            <a:r>
              <a:rPr lang="en-US" sz="2400" dirty="0"/>
              <a:t> + 3H2O + 5(O)</a:t>
            </a:r>
            <a:endParaRPr lang="sv-SE" sz="2400" dirty="0">
              <a:latin typeface="Times New Roman" pitchFamily="18" charset="0"/>
              <a:cs typeface="Times New Roman" pitchFamily="18" charset="0"/>
            </a:endParaRPr>
          </a:p>
          <a:p>
            <a:pPr lvl="0">
              <a:spcBef>
                <a:spcPts val="600"/>
              </a:spcBef>
              <a:buClr>
                <a:srgbClr val="FE8637"/>
              </a:buClr>
              <a:buSzPct val="70000"/>
            </a:pPr>
            <a:r>
              <a:rPr lang="en-US" sz="2400" dirty="0">
                <a:latin typeface="Times New Roman" pitchFamily="18" charset="0"/>
                <a:cs typeface="Times New Roman" pitchFamily="18" charset="0"/>
              </a:rPr>
              <a:t> </a:t>
            </a:r>
            <a:r>
              <a:rPr lang="en-US" sz="2400" dirty="0"/>
              <a:t>MnO</a:t>
            </a:r>
            <a:r>
              <a:rPr lang="en-US" sz="2400" baseline="30000" dirty="0"/>
              <a:t>4-</a:t>
            </a:r>
            <a:r>
              <a:rPr lang="en-US" sz="2400" dirty="0"/>
              <a:t> + 8H</a:t>
            </a:r>
            <a:r>
              <a:rPr lang="en-US" sz="2400" baseline="30000" dirty="0"/>
              <a:t>+</a:t>
            </a:r>
            <a:r>
              <a:rPr lang="en-US" sz="2400" dirty="0"/>
              <a:t> + 5e</a:t>
            </a:r>
            <a:r>
              <a:rPr lang="en-US" sz="2400" baseline="30000" dirty="0"/>
              <a:t>-</a:t>
            </a:r>
            <a:r>
              <a:rPr lang="en-US" sz="2400" dirty="0"/>
              <a:t>              Mn</a:t>
            </a:r>
            <a:r>
              <a:rPr lang="en-US" sz="2400" baseline="30000" dirty="0"/>
              <a:t>2+</a:t>
            </a:r>
            <a:r>
              <a:rPr lang="en-US" sz="2400" dirty="0"/>
              <a:t> + 4H</a:t>
            </a:r>
            <a:r>
              <a:rPr lang="en-US" sz="2400" baseline="-25000" dirty="0"/>
              <a:t>2</a:t>
            </a:r>
            <a:r>
              <a:rPr lang="en-US" sz="2400" dirty="0"/>
              <a:t>O	</a:t>
            </a:r>
            <a:endParaRPr lang="sv-SE" sz="2400" dirty="0">
              <a:latin typeface="Times New Roman" pitchFamily="18" charset="0"/>
              <a:cs typeface="Times New Roman" pitchFamily="18" charset="0"/>
            </a:endParaRPr>
          </a:p>
        </p:txBody>
      </p:sp>
      <p:cxnSp>
        <p:nvCxnSpPr>
          <p:cNvPr id="4" name="Straight Arrow Connector 3"/>
          <p:cNvCxnSpPr>
            <a:cxnSpLocks noChangeShapeType="1"/>
          </p:cNvCxnSpPr>
          <p:nvPr/>
        </p:nvCxnSpPr>
        <p:spPr bwMode="auto">
          <a:xfrm>
            <a:off x="3407112" y="4715552"/>
            <a:ext cx="604269"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cxnSp>
        <p:nvCxnSpPr>
          <p:cNvPr id="7" name="Straight Arrow Connector 6"/>
          <p:cNvCxnSpPr>
            <a:cxnSpLocks noChangeShapeType="1"/>
          </p:cNvCxnSpPr>
          <p:nvPr/>
        </p:nvCxnSpPr>
        <p:spPr bwMode="auto">
          <a:xfrm>
            <a:off x="3168944" y="5157192"/>
            <a:ext cx="648071" cy="0"/>
          </a:xfrm>
          <a:prstGeom prst="straightConnector1">
            <a:avLst/>
          </a:prstGeom>
          <a:noFill/>
          <a:ln w="9525">
            <a:solidFill>
              <a:srgbClr val="000000"/>
            </a:solidFill>
            <a:round/>
            <a:headEnd/>
            <a:tailEnd type="triangle" w="med" len="med"/>
          </a:ln>
          <a:extLst>
            <a:ext uri="{909E8E84-426E-40DD-AFC4-6F175D3DCCD1}">
              <a14:hiddenFill xmlns:a14="http://schemas.microsoft.com/office/drawing/2010/main">
                <a:noFill/>
              </a14:hiddenFill>
            </a:ext>
          </a:extLst>
        </p:spPr>
      </p:cxnSp>
    </p:spTree>
    <p:extLst>
      <p:ext uri="{BB962C8B-B14F-4D97-AF65-F5344CB8AC3E}">
        <p14:creationId xmlns:p14="http://schemas.microsoft.com/office/powerpoint/2010/main" val="166613671"/>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txBox="1">
            <a:spLocks/>
          </p:cNvSpPr>
          <p:nvPr/>
        </p:nvSpPr>
        <p:spPr>
          <a:xfrm>
            <a:off x="251520" y="836712"/>
            <a:ext cx="8892480" cy="4873752"/>
          </a:xfrm>
          <a:prstGeom prst="rect">
            <a:avLst/>
          </a:prstGeom>
        </p:spPr>
        <p:txBody>
          <a:bodyPr>
            <a:normAutofit/>
          </a:bodyPr>
          <a:lstStyle>
            <a:lvl1pPr marL="274320" indent="-274320" algn="l" rtl="0" eaLnBrk="1" latinLnBrk="0" hangingPunct="1">
              <a:spcBef>
                <a:spcPts val="600"/>
              </a:spcBef>
              <a:buClr>
                <a:schemeClr val="accent1"/>
              </a:buClr>
              <a:buSzPct val="70000"/>
              <a:buFont typeface="Wingdings"/>
              <a:buChar char=""/>
              <a:defRPr kumimoji="0"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0"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0"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0"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0"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0"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0"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0"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0" sz="1400" kern="1200" baseline="0">
                <a:solidFill>
                  <a:schemeClr val="tx2"/>
                </a:solidFill>
                <a:latin typeface="+mn-lt"/>
                <a:ea typeface="+mn-ea"/>
                <a:cs typeface="+mn-cs"/>
              </a:defRPr>
            </a:lvl9pPr>
          </a:lstStyle>
          <a:p>
            <a:r>
              <a:rPr lang="en-US" sz="3200" dirty="0">
                <a:latin typeface="Times New Roman" pitchFamily="18" charset="0"/>
                <a:cs typeface="Times New Roman" pitchFamily="18" charset="0"/>
              </a:rPr>
              <a:t>Oxalate compounds have importance in many chemical and biological reactions. the main component of kidney stones.  Excess vitamin C is converted into oxalate and excreted in the gut and urine, therefore, kidney stone patients must limit their intake of vitamin C to control the formation of calcium oxalate stones, as well as foods high in oxalate, such as spinach, beets, and beans. </a:t>
            </a:r>
            <a:endParaRPr lang="sv-SE" sz="3200" dirty="0">
              <a:latin typeface="Times New Roman" pitchFamily="18" charset="0"/>
              <a:cs typeface="Times New Roman" pitchFamily="18" charset="0"/>
            </a:endParaRPr>
          </a:p>
          <a:p>
            <a:endParaRPr lang="sv-SE" sz="3200" dirty="0"/>
          </a:p>
          <a:p>
            <a:endParaRPr lang="sv-SE" dirty="0"/>
          </a:p>
        </p:txBody>
      </p:sp>
    </p:spTree>
    <p:extLst>
      <p:ext uri="{BB962C8B-B14F-4D97-AF65-F5344CB8AC3E}">
        <p14:creationId xmlns:p14="http://schemas.microsoft.com/office/powerpoint/2010/main" val="389948419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1"/>
          <p:cNvSpPr>
            <a:spLocks noGrp="1"/>
          </p:cNvSpPr>
          <p:nvPr>
            <p:ph type="title"/>
          </p:nvPr>
        </p:nvSpPr>
        <p:spPr>
          <a:prstGeom prst="rect">
            <a:avLst/>
          </a:prstGeom>
        </p:spPr>
        <p:txBody>
          <a:bodyPr>
            <a:normAutofit fontScale="90000"/>
          </a:bodyPr>
          <a:lstStyle/>
          <a:p>
            <a:pPr marL="0" marR="0" lvl="0" indent="0" algn="ctr" defTabSz="914400" eaLnBrk="1" fontAlgn="auto" latinLnBrk="0" hangingPunct="1">
              <a:lnSpc>
                <a:spcPct val="100000"/>
              </a:lnSpc>
              <a:spcBef>
                <a:spcPts val="0"/>
              </a:spcBef>
              <a:spcAft>
                <a:spcPts val="0"/>
              </a:spcAft>
              <a:buClrTx/>
              <a:buSzTx/>
              <a:buFontTx/>
              <a:buNone/>
              <a:tabLst/>
              <a:defRPr/>
            </a:pPr>
            <a:br>
              <a:rPr kumimoji="0" lang="en-US" sz="2400" b="0" i="0" u="none" strike="noStrike" kern="0" cap="none" spc="0" normalizeH="0" baseline="0" noProof="0" dirty="0">
                <a:ln>
                  <a:noFill/>
                </a:ln>
                <a:solidFill>
                  <a:sysClr val="windowText" lastClr="000000"/>
                </a:solidFill>
                <a:effectLst/>
                <a:uLnTx/>
                <a:uFillTx/>
                <a:latin typeface="Andalus" pitchFamily="18" charset="-78"/>
                <a:ea typeface="Arial Unicode MS" pitchFamily="34" charset="-128"/>
                <a:cs typeface="Andalus" pitchFamily="18" charset="-78"/>
              </a:rPr>
            </a:br>
            <a:r>
              <a:rPr kumimoji="0" lang="en-US" sz="3100" b="1" i="0" strike="noStrike" kern="0" cap="none" spc="0" normalizeH="0" baseline="0" noProof="0" dirty="0">
                <a:ln>
                  <a:noFill/>
                </a:ln>
                <a:solidFill>
                  <a:schemeClr val="accent1"/>
                </a:solidFill>
                <a:effectLst/>
                <a:uLnTx/>
                <a:uFillTx/>
              </a:rPr>
              <a:t>Standardization of potassium </a:t>
            </a:r>
            <a:r>
              <a:rPr kumimoji="0" lang="en-US" sz="3100" b="1" i="0" u="sng" strike="noStrike" kern="0" cap="none" spc="0" normalizeH="0" baseline="0" noProof="0" dirty="0">
                <a:ln>
                  <a:noFill/>
                </a:ln>
                <a:solidFill>
                  <a:schemeClr val="accent1"/>
                </a:solidFill>
                <a:effectLst/>
                <a:uLnTx/>
                <a:uFillTx/>
              </a:rPr>
              <a:t>permanganate with oxalic acid</a:t>
            </a:r>
            <a:br>
              <a:rPr kumimoji="0" lang="en-US" sz="2400" b="0" i="0" u="sng" strike="noStrike" kern="0" cap="none" spc="0" normalizeH="0" baseline="0" noProof="0" dirty="0">
                <a:ln>
                  <a:noFill/>
                </a:ln>
                <a:solidFill>
                  <a:schemeClr val="accent1"/>
                </a:solidFill>
                <a:effectLst/>
                <a:uLnTx/>
                <a:uFillTx/>
              </a:rPr>
            </a:br>
            <a:endParaRPr kumimoji="0" lang="en-US" sz="2400" b="0" i="0" u="sng" strike="noStrike" kern="0" cap="none" spc="0" normalizeH="0" baseline="0" noProof="0" dirty="0">
              <a:ln>
                <a:noFill/>
              </a:ln>
              <a:solidFill>
                <a:schemeClr val="accent1"/>
              </a:solidFill>
              <a:effectLst/>
              <a:uLnTx/>
              <a:uFillTx/>
              <a:latin typeface="Andalus" pitchFamily="18" charset="-78"/>
              <a:ea typeface="Arial Unicode MS" pitchFamily="34" charset="-128"/>
              <a:cs typeface="Andalus" pitchFamily="18" charset="-78"/>
            </a:endParaRPr>
          </a:p>
        </p:txBody>
      </p:sp>
      <p:sp>
        <p:nvSpPr>
          <p:cNvPr id="5" name="Rectangle 4"/>
          <p:cNvSpPr/>
          <p:nvPr/>
        </p:nvSpPr>
        <p:spPr>
          <a:xfrm>
            <a:off x="0" y="1556792"/>
            <a:ext cx="9540552" cy="3231654"/>
          </a:xfrm>
          <a:prstGeom prst="rect">
            <a:avLst/>
          </a:prstGeom>
        </p:spPr>
        <p:txBody>
          <a:bodyPr wrap="square">
            <a:spAutoFit/>
          </a:bodyPr>
          <a:lstStyle/>
          <a:p>
            <a:r>
              <a:rPr lang="en-US" sz="2800" dirty="0"/>
              <a:t>In this experiment, The oxalate ion, C</a:t>
            </a:r>
            <a:r>
              <a:rPr lang="en-US" sz="2800" baseline="-25000" dirty="0"/>
              <a:t>2</a:t>
            </a:r>
            <a:r>
              <a:rPr lang="en-US" sz="2800" dirty="0"/>
              <a:t>O</a:t>
            </a:r>
            <a:r>
              <a:rPr lang="en-US" sz="2800" baseline="-25000" dirty="0"/>
              <a:t>4</a:t>
            </a:r>
            <a:r>
              <a:rPr lang="en-US" sz="2800" baseline="30000" dirty="0"/>
              <a:t>2-</a:t>
            </a:r>
            <a:r>
              <a:rPr lang="en-US" sz="2800" dirty="0"/>
              <a:t>, will react quantitatively with permanganate ion, MnO</a:t>
            </a:r>
            <a:r>
              <a:rPr lang="en-US" sz="2800" baseline="-25000" dirty="0"/>
              <a:t>4</a:t>
            </a:r>
            <a:r>
              <a:rPr lang="en-US" sz="2800" baseline="30000" dirty="0"/>
              <a:t>-</a:t>
            </a:r>
            <a:r>
              <a:rPr lang="en-US" sz="2800" dirty="0"/>
              <a:t>, in the presence of strong acid according to the following equation:</a:t>
            </a:r>
            <a:endParaRPr lang="ar-IQ" sz="2800" dirty="0"/>
          </a:p>
          <a:p>
            <a:endParaRPr lang="en-US" sz="2800" dirty="0"/>
          </a:p>
          <a:p>
            <a:endParaRPr lang="en-US" sz="2800" dirty="0"/>
          </a:p>
          <a:p>
            <a:r>
              <a:rPr lang="en-US" b="1" dirty="0"/>
              <a:t>2 MnO</a:t>
            </a:r>
            <a:r>
              <a:rPr lang="en-US" b="1" baseline="-25000" dirty="0"/>
              <a:t>4</a:t>
            </a:r>
            <a:r>
              <a:rPr lang="en-US" b="1" baseline="30000" dirty="0"/>
              <a:t>-</a:t>
            </a:r>
            <a:r>
              <a:rPr lang="en-US" b="1" dirty="0"/>
              <a:t> (</a:t>
            </a:r>
            <a:r>
              <a:rPr lang="en-US" b="1" dirty="0" err="1"/>
              <a:t>aq</a:t>
            </a:r>
            <a:r>
              <a:rPr lang="en-US" b="1" dirty="0"/>
              <a:t>)  + 5 C</a:t>
            </a:r>
            <a:r>
              <a:rPr lang="en-US" b="1" baseline="-25000" dirty="0"/>
              <a:t>2</a:t>
            </a:r>
            <a:r>
              <a:rPr lang="en-US" b="1" dirty="0"/>
              <a:t>O</a:t>
            </a:r>
            <a:r>
              <a:rPr lang="en-US" b="1" baseline="-25000" dirty="0"/>
              <a:t>4</a:t>
            </a:r>
            <a:r>
              <a:rPr lang="en-US" b="1" baseline="30000" dirty="0"/>
              <a:t>2-</a:t>
            </a:r>
            <a:r>
              <a:rPr lang="en-US" b="1" dirty="0"/>
              <a:t> (</a:t>
            </a:r>
            <a:r>
              <a:rPr lang="en-US" b="1" dirty="0" err="1"/>
              <a:t>aq</a:t>
            </a:r>
            <a:r>
              <a:rPr lang="en-US" b="1" dirty="0"/>
              <a:t>)  + 16 H</a:t>
            </a:r>
            <a:r>
              <a:rPr lang="en-US" b="1" baseline="30000" dirty="0"/>
              <a:t>+</a:t>
            </a:r>
            <a:r>
              <a:rPr lang="en-US" b="1" dirty="0"/>
              <a:t> (</a:t>
            </a:r>
            <a:r>
              <a:rPr lang="en-US" b="1" dirty="0" err="1"/>
              <a:t>aq</a:t>
            </a:r>
            <a:r>
              <a:rPr lang="en-US" b="1" dirty="0"/>
              <a:t>)  </a:t>
            </a:r>
            <a:r>
              <a:rPr lang="en-US" b="1" dirty="0">
                <a:sym typeface="Symbol"/>
              </a:rPr>
              <a:t></a:t>
            </a:r>
            <a:r>
              <a:rPr lang="en-US" b="1" dirty="0"/>
              <a:t>   2Mn</a:t>
            </a:r>
            <a:r>
              <a:rPr lang="en-US" b="1" baseline="30000" dirty="0"/>
              <a:t>2+</a:t>
            </a:r>
            <a:r>
              <a:rPr lang="en-US" b="1" dirty="0"/>
              <a:t> (</a:t>
            </a:r>
            <a:r>
              <a:rPr lang="en-US" b="1" dirty="0" err="1"/>
              <a:t>aq</a:t>
            </a:r>
            <a:r>
              <a:rPr lang="en-US" b="1" dirty="0"/>
              <a:t>)  + 10 CO</a:t>
            </a:r>
            <a:r>
              <a:rPr lang="en-US" b="1" baseline="-25000" dirty="0"/>
              <a:t>2</a:t>
            </a:r>
            <a:r>
              <a:rPr lang="en-US" b="1" dirty="0"/>
              <a:t> (g)  +  8 H</a:t>
            </a:r>
            <a:r>
              <a:rPr lang="en-US" b="1" baseline="-25000" dirty="0"/>
              <a:t>2</a:t>
            </a:r>
            <a:r>
              <a:rPr lang="en-US" b="1" dirty="0"/>
              <a:t>O</a:t>
            </a:r>
          </a:p>
          <a:p>
            <a:endParaRPr lang="en-US" dirty="0"/>
          </a:p>
        </p:txBody>
      </p:sp>
    </p:spTree>
    <p:extLst>
      <p:ext uri="{BB962C8B-B14F-4D97-AF65-F5344CB8AC3E}">
        <p14:creationId xmlns:p14="http://schemas.microsoft.com/office/powerpoint/2010/main" val="6449747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46538" y="1328934"/>
            <a:ext cx="8534400" cy="892552"/>
          </a:xfrm>
          <a:prstGeom prst="rect">
            <a:avLst/>
          </a:prstGeom>
        </p:spPr>
        <p:txBody>
          <a:bodyPr wrap="square">
            <a:spAutoFit/>
          </a:bodyPr>
          <a:lstStyle/>
          <a:p>
            <a:pPr latinLnBrk="1"/>
            <a:r>
              <a:rPr lang="pt-BR" sz="1600" b="1" dirty="0">
                <a:solidFill>
                  <a:srgbClr val="0000FF"/>
                </a:solidFill>
                <a:latin typeface="ChemicalFormula"/>
              </a:rPr>
              <a:t>2</a:t>
            </a:r>
            <a:r>
              <a:rPr lang="pt-BR" sz="1600" b="1" dirty="0">
                <a:solidFill>
                  <a:srgbClr val="212529"/>
                </a:solidFill>
                <a:latin typeface="ChemicalFormula"/>
              </a:rPr>
              <a:t>KMnO</a:t>
            </a:r>
            <a:r>
              <a:rPr lang="pt-BR" sz="1600" b="1" baseline="-25000" dirty="0">
                <a:solidFill>
                  <a:srgbClr val="212529"/>
                </a:solidFill>
                <a:latin typeface="ChemicalFormula"/>
              </a:rPr>
              <a:t>4</a:t>
            </a:r>
            <a:r>
              <a:rPr lang="pt-BR" sz="1600" b="1" dirty="0">
                <a:solidFill>
                  <a:srgbClr val="212529"/>
                </a:solidFill>
                <a:latin typeface="ChemicalFormula"/>
              </a:rPr>
              <a:t> + </a:t>
            </a:r>
            <a:r>
              <a:rPr lang="pt-BR" sz="1600" b="1" dirty="0">
                <a:solidFill>
                  <a:srgbClr val="0000FF"/>
                </a:solidFill>
                <a:latin typeface="ChemicalFormula"/>
              </a:rPr>
              <a:t>5</a:t>
            </a:r>
            <a:r>
              <a:rPr lang="pt-BR" sz="1600" b="1" dirty="0">
                <a:solidFill>
                  <a:srgbClr val="212529"/>
                </a:solidFill>
                <a:latin typeface="ChemicalFormula"/>
              </a:rPr>
              <a:t>H</a:t>
            </a:r>
            <a:r>
              <a:rPr lang="pt-BR" sz="1600" b="1" baseline="-25000" dirty="0">
                <a:solidFill>
                  <a:srgbClr val="212529"/>
                </a:solidFill>
                <a:latin typeface="ChemicalFormula"/>
              </a:rPr>
              <a:t>2</a:t>
            </a:r>
            <a:r>
              <a:rPr lang="pt-BR" sz="1600" b="1" dirty="0">
                <a:solidFill>
                  <a:srgbClr val="212529"/>
                </a:solidFill>
                <a:latin typeface="ChemicalFormula"/>
              </a:rPr>
              <a:t>C</a:t>
            </a:r>
            <a:r>
              <a:rPr lang="pt-BR" sz="1600" b="1" baseline="-25000" dirty="0">
                <a:solidFill>
                  <a:srgbClr val="212529"/>
                </a:solidFill>
                <a:latin typeface="ChemicalFormula"/>
              </a:rPr>
              <a:t>2</a:t>
            </a:r>
            <a:r>
              <a:rPr lang="pt-BR" sz="1600" b="1" dirty="0">
                <a:solidFill>
                  <a:srgbClr val="212529"/>
                </a:solidFill>
                <a:latin typeface="ChemicalFormula"/>
              </a:rPr>
              <a:t>O</a:t>
            </a:r>
            <a:r>
              <a:rPr lang="pt-BR" sz="1600" b="1" baseline="-25000" dirty="0">
                <a:solidFill>
                  <a:srgbClr val="212529"/>
                </a:solidFill>
                <a:latin typeface="ChemicalFormula"/>
              </a:rPr>
              <a:t>4</a:t>
            </a:r>
            <a:r>
              <a:rPr lang="pt-BR" sz="1600" b="1" dirty="0">
                <a:solidFill>
                  <a:srgbClr val="212529"/>
                </a:solidFill>
                <a:latin typeface="ChemicalFormula"/>
              </a:rPr>
              <a:t> + </a:t>
            </a:r>
            <a:r>
              <a:rPr lang="en-US" sz="1600" b="1" dirty="0">
                <a:solidFill>
                  <a:srgbClr val="0000FF"/>
                </a:solidFill>
                <a:latin typeface="ChemicalFormula"/>
              </a:rPr>
              <a:t>3</a:t>
            </a:r>
            <a:r>
              <a:rPr lang="pt-BR" sz="1600" b="1" dirty="0">
                <a:solidFill>
                  <a:srgbClr val="212529"/>
                </a:solidFill>
                <a:latin typeface="ChemicalFormula"/>
              </a:rPr>
              <a:t>H</a:t>
            </a:r>
            <a:r>
              <a:rPr lang="pt-BR" sz="1600" b="1" baseline="-25000" dirty="0">
                <a:solidFill>
                  <a:srgbClr val="212529"/>
                </a:solidFill>
                <a:latin typeface="ChemicalFormula"/>
              </a:rPr>
              <a:t>2</a:t>
            </a:r>
            <a:r>
              <a:rPr lang="pt-BR" sz="1600" b="1" dirty="0">
                <a:solidFill>
                  <a:srgbClr val="212529"/>
                </a:solidFill>
                <a:latin typeface="ChemicalFormula"/>
              </a:rPr>
              <a:t>SO</a:t>
            </a:r>
            <a:r>
              <a:rPr lang="pt-BR" sz="1600" b="1" baseline="-25000" dirty="0">
                <a:solidFill>
                  <a:srgbClr val="212529"/>
                </a:solidFill>
                <a:latin typeface="ChemicalFormula"/>
              </a:rPr>
              <a:t>4</a:t>
            </a:r>
            <a:r>
              <a:rPr lang="pt-BR" sz="1600" b="1" dirty="0">
                <a:solidFill>
                  <a:srgbClr val="212529"/>
                </a:solidFill>
                <a:latin typeface="ChemicalFormula"/>
              </a:rPr>
              <a:t>  → K</a:t>
            </a:r>
            <a:r>
              <a:rPr lang="pt-BR" sz="1600" b="1" baseline="-25000" dirty="0">
                <a:solidFill>
                  <a:srgbClr val="212529"/>
                </a:solidFill>
                <a:latin typeface="ChemicalFormula"/>
              </a:rPr>
              <a:t>2</a:t>
            </a:r>
            <a:r>
              <a:rPr lang="pt-BR" sz="1600" b="1" dirty="0">
                <a:solidFill>
                  <a:srgbClr val="212529"/>
                </a:solidFill>
                <a:latin typeface="ChemicalFormula"/>
              </a:rPr>
              <a:t>SO</a:t>
            </a:r>
            <a:r>
              <a:rPr lang="pt-BR" sz="1600" b="1" baseline="-25000" dirty="0">
                <a:solidFill>
                  <a:srgbClr val="212529"/>
                </a:solidFill>
                <a:latin typeface="ChemicalFormula"/>
              </a:rPr>
              <a:t>4</a:t>
            </a:r>
            <a:r>
              <a:rPr lang="pt-BR" sz="1600" b="1" dirty="0">
                <a:solidFill>
                  <a:srgbClr val="212529"/>
                </a:solidFill>
                <a:latin typeface="ChemicalFormula"/>
              </a:rPr>
              <a:t> +</a:t>
            </a:r>
            <a:r>
              <a:rPr lang="pt-BR" sz="1600" b="1">
                <a:solidFill>
                  <a:srgbClr val="212529"/>
                </a:solidFill>
                <a:latin typeface="ChemicalFormula"/>
              </a:rPr>
              <a:t> </a:t>
            </a:r>
            <a:r>
              <a:rPr lang="pt-BR" sz="1600" b="1">
                <a:solidFill>
                  <a:srgbClr val="0000FF"/>
                </a:solidFill>
                <a:latin typeface="ChemicalFormula"/>
              </a:rPr>
              <a:t>2 </a:t>
            </a:r>
            <a:r>
              <a:rPr lang="pt-BR" sz="1600" b="1">
                <a:solidFill>
                  <a:srgbClr val="212529"/>
                </a:solidFill>
                <a:latin typeface="ChemicalFormula"/>
              </a:rPr>
              <a:t>MnSO</a:t>
            </a:r>
            <a:r>
              <a:rPr lang="pt-BR" sz="1600" b="1" baseline="-25000">
                <a:solidFill>
                  <a:srgbClr val="212529"/>
                </a:solidFill>
                <a:latin typeface="ChemicalFormula"/>
              </a:rPr>
              <a:t>4</a:t>
            </a:r>
            <a:r>
              <a:rPr lang="pt-BR" sz="1600" b="1" dirty="0">
                <a:solidFill>
                  <a:srgbClr val="212529"/>
                </a:solidFill>
                <a:latin typeface="ChemicalFormula"/>
              </a:rPr>
              <a:t> + k</a:t>
            </a:r>
            <a:r>
              <a:rPr lang="pt-BR" sz="1600" b="1" baseline="-25000" dirty="0">
                <a:solidFill>
                  <a:srgbClr val="212529"/>
                </a:solidFill>
                <a:latin typeface="ChemicalFormula"/>
              </a:rPr>
              <a:t>2</a:t>
            </a:r>
            <a:r>
              <a:rPr lang="pt-BR" sz="1600" b="1" dirty="0">
                <a:solidFill>
                  <a:srgbClr val="212529"/>
                </a:solidFill>
                <a:latin typeface="ChemicalFormula"/>
              </a:rPr>
              <a:t>SO</a:t>
            </a:r>
            <a:r>
              <a:rPr lang="pt-BR" sz="1600" b="1" baseline="-25000" dirty="0">
                <a:solidFill>
                  <a:srgbClr val="212529"/>
                </a:solidFill>
                <a:latin typeface="ChemicalFormula"/>
              </a:rPr>
              <a:t>4</a:t>
            </a:r>
            <a:r>
              <a:rPr lang="pt-BR" sz="1600" b="1" dirty="0">
                <a:solidFill>
                  <a:srgbClr val="212529"/>
                </a:solidFill>
                <a:latin typeface="ChemicalFormula"/>
              </a:rPr>
              <a:t> + </a:t>
            </a:r>
            <a:r>
              <a:rPr lang="pt-BR" sz="1600" b="1" dirty="0">
                <a:solidFill>
                  <a:srgbClr val="0000FF"/>
                </a:solidFill>
                <a:latin typeface="ChemicalFormula"/>
              </a:rPr>
              <a:t>8</a:t>
            </a:r>
            <a:r>
              <a:rPr lang="pt-BR" sz="1600" b="1" dirty="0">
                <a:solidFill>
                  <a:srgbClr val="212529"/>
                </a:solidFill>
                <a:latin typeface="ChemicalFormula"/>
              </a:rPr>
              <a:t>H</a:t>
            </a:r>
            <a:r>
              <a:rPr lang="pt-BR" sz="1600" b="1" baseline="-25000" dirty="0">
                <a:solidFill>
                  <a:srgbClr val="212529"/>
                </a:solidFill>
                <a:latin typeface="ChemicalFormula"/>
              </a:rPr>
              <a:t>2</a:t>
            </a:r>
            <a:r>
              <a:rPr lang="pt-BR" sz="1600" b="1" dirty="0">
                <a:solidFill>
                  <a:srgbClr val="212529"/>
                </a:solidFill>
                <a:latin typeface="ChemicalFormula"/>
              </a:rPr>
              <a:t>O + </a:t>
            </a:r>
            <a:r>
              <a:rPr lang="pt-BR" sz="1600" b="1" dirty="0">
                <a:solidFill>
                  <a:srgbClr val="0000FF"/>
                </a:solidFill>
                <a:latin typeface="ChemicalFormula"/>
              </a:rPr>
              <a:t>10</a:t>
            </a:r>
            <a:r>
              <a:rPr lang="pt-BR" sz="1600" b="1" dirty="0">
                <a:solidFill>
                  <a:srgbClr val="212529"/>
                </a:solidFill>
                <a:latin typeface="ChemicalFormula"/>
              </a:rPr>
              <a:t>CO</a:t>
            </a:r>
            <a:r>
              <a:rPr lang="pt-BR" sz="1600" b="1" baseline="-25000" dirty="0">
                <a:solidFill>
                  <a:srgbClr val="212529"/>
                </a:solidFill>
                <a:latin typeface="ChemicalFormula"/>
              </a:rPr>
              <a:t>2</a:t>
            </a:r>
            <a:endParaRPr lang="pt-BR" sz="1600" b="1" dirty="0">
              <a:solidFill>
                <a:srgbClr val="212529"/>
              </a:solidFill>
              <a:latin typeface="ChemicalFormula"/>
            </a:endParaRPr>
          </a:p>
          <a:p>
            <a:br>
              <a:rPr lang="pt-BR" dirty="0">
                <a:solidFill>
                  <a:srgbClr val="212529"/>
                </a:solidFill>
                <a:latin typeface="system-ui"/>
              </a:rPr>
            </a:br>
            <a:endParaRPr lang="en-US" dirty="0"/>
          </a:p>
        </p:txBody>
      </p:sp>
      <p:cxnSp>
        <p:nvCxnSpPr>
          <p:cNvPr id="6" name="Straight Connector 5"/>
          <p:cNvCxnSpPr/>
          <p:nvPr/>
        </p:nvCxnSpPr>
        <p:spPr>
          <a:xfrm flipV="1">
            <a:off x="995855" y="685800"/>
            <a:ext cx="0" cy="632936"/>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a:cxnSpLocks/>
          </p:cNvCxnSpPr>
          <p:nvPr/>
        </p:nvCxnSpPr>
        <p:spPr>
          <a:xfrm>
            <a:off x="990600" y="685800"/>
            <a:ext cx="3384331" cy="0"/>
          </a:xfrm>
          <a:prstGeom prst="line">
            <a:avLst/>
          </a:prstGeom>
        </p:spPr>
        <p:style>
          <a:lnRef idx="1">
            <a:schemeClr val="accent1"/>
          </a:lnRef>
          <a:fillRef idx="0">
            <a:schemeClr val="accent1"/>
          </a:fillRef>
          <a:effectRef idx="0">
            <a:schemeClr val="accent1"/>
          </a:effectRef>
          <a:fontRef idx="minor">
            <a:schemeClr val="tx1"/>
          </a:fontRef>
        </p:style>
      </p:cxnSp>
      <p:sp>
        <p:nvSpPr>
          <p:cNvPr id="11" name="Rectangle 10"/>
          <p:cNvSpPr/>
          <p:nvPr/>
        </p:nvSpPr>
        <p:spPr>
          <a:xfrm>
            <a:off x="1295400" y="181616"/>
            <a:ext cx="2819400" cy="60960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r>
              <a:rPr lang="en-US" dirty="0"/>
              <a:t>    +5 e </a:t>
            </a:r>
          </a:p>
        </p:txBody>
      </p:sp>
      <p:cxnSp>
        <p:nvCxnSpPr>
          <p:cNvPr id="13" name="Straight Arrow Connector 12"/>
          <p:cNvCxnSpPr>
            <a:cxnSpLocks/>
          </p:cNvCxnSpPr>
          <p:nvPr/>
        </p:nvCxnSpPr>
        <p:spPr>
          <a:xfrm>
            <a:off x="4374931" y="740466"/>
            <a:ext cx="0" cy="523604"/>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2057400" y="1686598"/>
            <a:ext cx="0" cy="534888"/>
          </a:xfrm>
          <a:prstGeom prst="line">
            <a:avLst/>
          </a:prstGeom>
        </p:spPr>
        <p:style>
          <a:lnRef idx="1">
            <a:schemeClr val="accent1"/>
          </a:lnRef>
          <a:fillRef idx="0">
            <a:schemeClr val="accent1"/>
          </a:fillRef>
          <a:effectRef idx="0">
            <a:schemeClr val="accent1"/>
          </a:effectRef>
          <a:fontRef idx="minor">
            <a:schemeClr val="tx1"/>
          </a:fontRef>
        </p:style>
      </p:cxnSp>
      <p:cxnSp>
        <p:nvCxnSpPr>
          <p:cNvPr id="22" name="Straight Arrow Connector 21"/>
          <p:cNvCxnSpPr/>
          <p:nvPr/>
        </p:nvCxnSpPr>
        <p:spPr>
          <a:xfrm flipV="1">
            <a:off x="7391400" y="1686598"/>
            <a:ext cx="0" cy="5348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26" name="Straight Connector 25"/>
          <p:cNvCxnSpPr/>
          <p:nvPr/>
        </p:nvCxnSpPr>
        <p:spPr>
          <a:xfrm flipV="1">
            <a:off x="1994338" y="2173050"/>
            <a:ext cx="5397062" cy="36786"/>
          </a:xfrm>
          <a:prstGeom prst="line">
            <a:avLst/>
          </a:prstGeom>
        </p:spPr>
        <p:style>
          <a:lnRef idx="1">
            <a:schemeClr val="accent1"/>
          </a:lnRef>
          <a:fillRef idx="0">
            <a:schemeClr val="accent1"/>
          </a:fillRef>
          <a:effectRef idx="0">
            <a:schemeClr val="accent1"/>
          </a:effectRef>
          <a:fontRef idx="minor">
            <a:schemeClr val="tx1"/>
          </a:fontRef>
        </p:style>
      </p:cxnSp>
      <p:sp>
        <p:nvSpPr>
          <p:cNvPr id="29" name="Rectangle 28"/>
          <p:cNvSpPr/>
          <p:nvPr/>
        </p:nvSpPr>
        <p:spPr>
          <a:xfrm>
            <a:off x="3314700" y="2173050"/>
            <a:ext cx="2819400" cy="493950"/>
          </a:xfrm>
          <a:prstGeom prst="rect">
            <a:avLst/>
          </a:prstGeom>
          <a:noFill/>
          <a:ln>
            <a:noFill/>
          </a:ln>
        </p:spPr>
        <p:style>
          <a:lnRef idx="2">
            <a:schemeClr val="accent1"/>
          </a:lnRef>
          <a:fillRef idx="1">
            <a:schemeClr val="lt1"/>
          </a:fillRef>
          <a:effectRef idx="0">
            <a:schemeClr val="accent1"/>
          </a:effectRef>
          <a:fontRef idx="minor">
            <a:schemeClr val="dk1"/>
          </a:fontRef>
        </p:style>
        <p:txBody>
          <a:bodyPr rtlCol="0" anchor="ctr"/>
          <a:lstStyle/>
          <a:p>
            <a:pPr algn="ctr"/>
            <a:r>
              <a:rPr lang="en-US" dirty="0"/>
              <a:t>- 2 e</a:t>
            </a:r>
          </a:p>
        </p:txBody>
      </p:sp>
      <p:pic>
        <p:nvPicPr>
          <p:cNvPr id="31" name="Picture 30"/>
          <p:cNvPicPr>
            <a:picLocks noChangeAspect="1"/>
          </p:cNvPicPr>
          <p:nvPr/>
        </p:nvPicPr>
        <p:blipFill>
          <a:blip r:embed="rId2">
            <a:extLst>
              <a:ext uri="{BEBA8EAE-BF5A-486C-A8C5-ECC9F3942E4B}">
                <a14:imgProps xmlns:a14="http://schemas.microsoft.com/office/drawing/2010/main">
                  <a14:imgLayer r:embed="rId3">
                    <a14:imgEffect>
                      <a14:sharpenSoften amount="25000"/>
                    </a14:imgEffect>
                  </a14:imgLayer>
                </a14:imgProps>
              </a:ext>
              <a:ext uri="{28A0092B-C50C-407E-A947-70E740481C1C}">
                <a14:useLocalDpi xmlns:a14="http://schemas.microsoft.com/office/drawing/2010/main" val="0"/>
              </a:ext>
            </a:extLst>
          </a:blip>
          <a:stretch>
            <a:fillRect/>
          </a:stretch>
        </p:blipFill>
        <p:spPr>
          <a:xfrm>
            <a:off x="381000" y="2667001"/>
            <a:ext cx="8229600" cy="3886200"/>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Tree>
    <p:extLst>
      <p:ext uri="{BB962C8B-B14F-4D97-AF65-F5344CB8AC3E}">
        <p14:creationId xmlns:p14="http://schemas.microsoft.com/office/powerpoint/2010/main" val="316853114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riel">
  <a:themeElements>
    <a:clrScheme name="Oriel">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Oriel">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riel">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1530</TotalTime>
  <Words>725</Words>
  <Application>Microsoft Office PowerPoint</Application>
  <PresentationFormat>On-screen Show (4:3)</PresentationFormat>
  <Paragraphs>57</Paragraphs>
  <Slides>14</Slides>
  <Notes>1</Notes>
  <HiddenSlides>0</HiddenSlides>
  <MMClips>0</MMClips>
  <ScaleCrop>false</ScaleCrop>
  <HeadingPairs>
    <vt:vector size="8" baseType="variant">
      <vt:variant>
        <vt:lpstr>Fonts Used</vt:lpstr>
      </vt:variant>
      <vt:variant>
        <vt:i4>11</vt:i4>
      </vt:variant>
      <vt:variant>
        <vt:lpstr>Theme</vt:lpstr>
      </vt:variant>
      <vt:variant>
        <vt:i4>1</vt:i4>
      </vt:variant>
      <vt:variant>
        <vt:lpstr>Embedded OLE Servers</vt:lpstr>
      </vt:variant>
      <vt:variant>
        <vt:i4>1</vt:i4>
      </vt:variant>
      <vt:variant>
        <vt:lpstr>Slide Titles</vt:lpstr>
      </vt:variant>
      <vt:variant>
        <vt:i4>14</vt:i4>
      </vt:variant>
    </vt:vector>
  </HeadingPairs>
  <TitlesOfParts>
    <vt:vector size="27" baseType="lpstr">
      <vt:lpstr>Andalus</vt:lpstr>
      <vt:lpstr>Arial</vt:lpstr>
      <vt:lpstr>Book Antiqua</vt:lpstr>
      <vt:lpstr>Calibri</vt:lpstr>
      <vt:lpstr>Century Schoolbook</vt:lpstr>
      <vt:lpstr>ChemicalFormula</vt:lpstr>
      <vt:lpstr>Symbol</vt:lpstr>
      <vt:lpstr>system-ui</vt:lpstr>
      <vt:lpstr>Times New Roman</vt:lpstr>
      <vt:lpstr>Wingdings</vt:lpstr>
      <vt:lpstr>Wingdings 2</vt:lpstr>
      <vt:lpstr>Oriel</vt:lpstr>
      <vt:lpstr>ChemSketch</vt:lpstr>
      <vt:lpstr>Oxidation-Reduction Titrations </vt:lpstr>
      <vt:lpstr>PowerPoint Presentation</vt:lpstr>
      <vt:lpstr>PowerPoint Presentation</vt:lpstr>
      <vt:lpstr>Assay Methods:</vt:lpstr>
      <vt:lpstr>Permanganate Methods </vt:lpstr>
      <vt:lpstr>PowerPoint Presentation</vt:lpstr>
      <vt:lpstr>PowerPoint Presentation</vt:lpstr>
      <vt:lpstr> Standardization of potassium permanganate with oxalic acid </vt:lpstr>
      <vt:lpstr>PowerPoint Presentation</vt:lpstr>
      <vt:lpstr>PowerPoint Presentation</vt:lpstr>
      <vt:lpstr>Procedure </vt:lpstr>
      <vt:lpstr>PowerPoint Presentation</vt:lpstr>
      <vt:lpstr>Notes</vt:lpstr>
      <vt:lpstr>Procedure</vt:lpstr>
    </vt:vector>
  </TitlesOfParts>
  <Company>Microsoft (C)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Oxidation-Reduction Titrations</dc:title>
  <dc:creator>DR.Ahmed Saker 2O14</dc:creator>
  <cp:lastModifiedBy>User8</cp:lastModifiedBy>
  <cp:revision>46</cp:revision>
  <dcterms:created xsi:type="dcterms:W3CDTF">2017-10-21T15:48:45Z</dcterms:created>
  <dcterms:modified xsi:type="dcterms:W3CDTF">2024-10-12T19:09:44Z</dcterms:modified>
</cp:coreProperties>
</file>